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8" r:id="rId1"/>
  </p:sldMasterIdLst>
  <p:notesMasterIdLst>
    <p:notesMasterId r:id="rId66"/>
  </p:notesMasterIdLst>
  <p:sldIdLst>
    <p:sldId id="450" r:id="rId2"/>
    <p:sldId id="544" r:id="rId3"/>
    <p:sldId id="478" r:id="rId4"/>
    <p:sldId id="475" r:id="rId5"/>
    <p:sldId id="476" r:id="rId6"/>
    <p:sldId id="520" r:id="rId7"/>
    <p:sldId id="474" r:id="rId8"/>
    <p:sldId id="483" r:id="rId9"/>
    <p:sldId id="485" r:id="rId10"/>
    <p:sldId id="484" r:id="rId11"/>
    <p:sldId id="493" r:id="rId12"/>
    <p:sldId id="482" r:id="rId13"/>
    <p:sldId id="481" r:id="rId14"/>
    <p:sldId id="492" r:id="rId15"/>
    <p:sldId id="486" r:id="rId16"/>
    <p:sldId id="494" r:id="rId17"/>
    <p:sldId id="495" r:id="rId18"/>
    <p:sldId id="496" r:id="rId19"/>
    <p:sldId id="497" r:id="rId20"/>
    <p:sldId id="498" r:id="rId21"/>
    <p:sldId id="499" r:id="rId22"/>
    <p:sldId id="487" r:id="rId23"/>
    <p:sldId id="500" r:id="rId24"/>
    <p:sldId id="521" r:id="rId25"/>
    <p:sldId id="522" r:id="rId26"/>
    <p:sldId id="501" r:id="rId27"/>
    <p:sldId id="502" r:id="rId28"/>
    <p:sldId id="503" r:id="rId29"/>
    <p:sldId id="504" r:id="rId30"/>
    <p:sldId id="537" r:id="rId31"/>
    <p:sldId id="505" r:id="rId32"/>
    <p:sldId id="506" r:id="rId33"/>
    <p:sldId id="512" r:id="rId34"/>
    <p:sldId id="509" r:id="rId35"/>
    <p:sldId id="510" r:id="rId36"/>
    <p:sldId id="511" r:id="rId37"/>
    <p:sldId id="515" r:id="rId38"/>
    <p:sldId id="541" r:id="rId39"/>
    <p:sldId id="538" r:id="rId40"/>
    <p:sldId id="539" r:id="rId41"/>
    <p:sldId id="516" r:id="rId42"/>
    <p:sldId id="517" r:id="rId43"/>
    <p:sldId id="524" r:id="rId44"/>
    <p:sldId id="525" r:id="rId45"/>
    <p:sldId id="518" r:id="rId46"/>
    <p:sldId id="519" r:id="rId47"/>
    <p:sldId id="513" r:id="rId48"/>
    <p:sldId id="514" r:id="rId49"/>
    <p:sldId id="523" r:id="rId50"/>
    <p:sldId id="488" r:id="rId51"/>
    <p:sldId id="536" r:id="rId52"/>
    <p:sldId id="526" r:id="rId53"/>
    <p:sldId id="535" r:id="rId54"/>
    <p:sldId id="490" r:id="rId55"/>
    <p:sldId id="528" r:id="rId56"/>
    <p:sldId id="489" r:id="rId57"/>
    <p:sldId id="529" r:id="rId58"/>
    <p:sldId id="530" r:id="rId59"/>
    <p:sldId id="542" r:id="rId60"/>
    <p:sldId id="532" r:id="rId61"/>
    <p:sldId id="533" r:id="rId62"/>
    <p:sldId id="534" r:id="rId63"/>
    <p:sldId id="472" r:id="rId64"/>
    <p:sldId id="543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A5D0-96F2-48CB-BC55-BE44ACE6466C}" type="datetimeFigureOut">
              <a:rPr lang="pl-PL" smtClean="0"/>
              <a:pPr/>
              <a:t>2016-05-25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1E89F-DB85-40D6-9250-145E54BD44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7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284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89166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4CE855-B89C-478F-BEAD-3E17956062D8}" type="slidenum">
              <a:rPr lang="pl-PL" smtClean="0"/>
              <a:pPr>
                <a:defRPr/>
              </a:pPr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46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D35A5-34DF-40A8-ADCE-C169177CF548}" type="slidenum">
              <a:rPr lang="pl-PL" smtClean="0"/>
              <a:pPr>
                <a:defRPr/>
              </a:pPr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320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88363E-E031-461D-8E0B-9725E4561EF9}" type="slidenum">
              <a:rPr lang="pl-PL" smtClean="0"/>
              <a:pPr>
                <a:defRPr/>
              </a:pPr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2444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70777-8CDB-4FA5-86DE-F9616C76DF7E}" type="slidenum">
              <a:rPr lang="pl-PL" smtClean="0"/>
              <a:pPr>
                <a:defRPr/>
              </a:pPr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3464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EA160-874A-4C9E-9C2F-C6EB10D1099A}" type="slidenum">
              <a:rPr lang="pl-PL" smtClean="0"/>
              <a:pPr>
                <a:defRPr/>
              </a:pPr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698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863766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4105475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247938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78094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935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528886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130234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30554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574764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888604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497892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821196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856909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45387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89605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5947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66095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860253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394229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7034489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17D59-41EA-407D-B905-8ACD46C0F4BF}" type="slidenum">
              <a:rPr lang="pl-PL" smtClean="0"/>
              <a:pPr>
                <a:defRPr/>
              </a:pPr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893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746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162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0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62B1-9034-4446-96DA-AB081E135855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B8BA-9A7F-4745-BAAF-634F02797926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0C48-9844-463C-BF92-9898AF26ADB5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14EC91-0C6A-4C0F-8F59-FBC4E44C071D}" type="datetime1">
              <a:rPr lang="pl-PL" altLang="pl-PL" smtClean="0"/>
              <a:pPr/>
              <a:t>2016-05-25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FBDD2E-0A89-4F6F-B71E-D6B8232A855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113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A0A8-D944-417E-9567-C33C65F51E0E}" type="datetime9">
              <a:rPr lang="pl-PL"/>
              <a:pPr>
                <a:defRPr/>
              </a:pPr>
              <a:t>2016-05-25 13:28:38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kurs kwalifikacyjny szergowców PSP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71F5-7395-4A37-9E75-662B1D43E4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E715-773A-4645-91E5-A19CF24039F8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DF66-CC3E-4345-A033-8889B00AD358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BA0A-2E53-42F0-91C2-72C51273766E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EDA6-7455-460B-A7C5-B64500075FA9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8D18-35FF-4199-9397-FAD64E71CB21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76A0-DA6A-455D-B3B7-2BFE7DC48108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E40C-A826-44D2-AAAA-1FA3CD1B0891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BD04E77-D390-4F8D-BB20-1A715EC0E04D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616A705-3644-404D-A38B-2FDD57A42C3E}" type="datetime1">
              <a:rPr lang="pl-PL" smtClean="0"/>
              <a:pPr/>
              <a:t>2016-05-25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84" y="2492896"/>
            <a:ext cx="9144000" cy="1080120"/>
          </a:xfrm>
        </p:spPr>
        <p:txBody>
          <a:bodyPr anchor="ctr">
            <a:normAutofit fontScale="90000"/>
          </a:bodyPr>
          <a:lstStyle/>
          <a:p>
            <a:pPr algn="ctr">
              <a:tabLst>
                <a:tab pos="2333625" algn="l"/>
              </a:tabLst>
            </a:pPr>
            <a:r>
              <a:rPr lang="pl-PL" altLang="pl-PL" sz="3200" b="1" dirty="0" smtClean="0">
                <a:latin typeface="Arial Black" panose="020B0A04020102020204" pitchFamily="34" charset="0"/>
              </a:rPr>
              <a:t>TEMAT </a:t>
            </a:r>
            <a:r>
              <a:rPr lang="pl-PL" altLang="pl-PL" sz="3200" dirty="0" smtClean="0">
                <a:latin typeface="Arial Black" panose="020B0A04020102020204" pitchFamily="34" charset="0"/>
              </a:rPr>
              <a:t>4</a:t>
            </a:r>
            <a:r>
              <a:rPr lang="pl-PL" altLang="pl-PL" sz="3200" b="1" dirty="0" smtClean="0">
                <a:latin typeface="Arial Black" panose="020B0A04020102020204" pitchFamily="34" charset="0"/>
              </a:rPr>
              <a:t>: </a:t>
            </a:r>
            <a:r>
              <a:rPr lang="pl-PL" altLang="pl-PL" sz="3200" b="1" dirty="0" smtClean="0"/>
              <a:t/>
            </a:r>
            <a:br>
              <a:rPr lang="pl-PL" altLang="pl-PL" sz="3200" b="1" dirty="0" smtClean="0"/>
            </a:br>
            <a:r>
              <a:rPr lang="pl-PL" altLang="pl-PL" sz="3200" b="1" dirty="0" smtClean="0"/>
              <a:t>Eksploatacja motopomp i autopomp </a:t>
            </a:r>
            <a:br>
              <a:rPr lang="pl-PL" altLang="pl-PL" sz="3200" b="1" dirty="0" smtClean="0"/>
            </a:br>
            <a:r>
              <a:rPr lang="pl-PL" altLang="pl-PL" sz="3200" b="1" dirty="0" smtClean="0"/>
              <a:t>oraz pomp stosowanych w OSP</a:t>
            </a:r>
            <a:endParaRPr lang="pl-PL" altLang="pl-PL" sz="32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2040" y="5661248"/>
            <a:ext cx="3995937" cy="864096"/>
          </a:xfrm>
        </p:spPr>
        <p:txBody>
          <a:bodyPr>
            <a:normAutofit fontScale="92500"/>
          </a:bodyPr>
          <a:lstStyle/>
          <a:p>
            <a:r>
              <a:rPr lang="pl-PL" altLang="pl-PL" sz="2400" b="1" i="1" dirty="0" smtClean="0"/>
              <a:t>autorzy:  </a:t>
            </a:r>
            <a:r>
              <a:rPr lang="pl-PL" altLang="pl-PL" sz="3000" b="1" dirty="0" smtClean="0"/>
              <a:t>Norbert Ruciński</a:t>
            </a:r>
          </a:p>
          <a:p>
            <a:r>
              <a:rPr lang="pl-PL" altLang="pl-PL" sz="3000" b="1" dirty="0" smtClean="0"/>
              <a:t>                Krzysztof Hołuj</a:t>
            </a:r>
            <a:endParaRPr lang="pl-PL" altLang="pl-PL" sz="4300" dirty="0" smtClean="0"/>
          </a:p>
          <a:p>
            <a:endParaRPr lang="pl-PL" alt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152494"/>
            <a:ext cx="1368152" cy="155700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25948" y="404769"/>
            <a:ext cx="6984776" cy="936104"/>
          </a:xfrm>
          <a:prstGeom prst="rect">
            <a:avLst/>
          </a:prstGeom>
        </p:spPr>
        <p:txBody>
          <a:bodyPr vert="horz" lIns="91440" tIns="0" rIns="45720" bIns="0" rtlCol="0" anchor="ctr">
            <a:normAutofit fontScale="7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2333625" algn="l"/>
              </a:tabLst>
            </a:pPr>
            <a:r>
              <a:rPr lang="pl-PL" altLang="pl-PL" sz="3600" dirty="0" smtClean="0"/>
              <a:t>    SZKOLENIE  KIEROWCÓW-KONSERWATORÓW SPRZĘTU RATOWNICZEGO OSP</a:t>
            </a:r>
            <a:endParaRPr lang="pl-PL" alt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7" descr="PICT0004_111"/>
          <p:cNvPicPr>
            <a:picLocks noChangeAspect="1" noChangeArrowheads="1"/>
          </p:cNvPicPr>
          <p:nvPr/>
        </p:nvPicPr>
        <p:blipFill>
          <a:blip r:embed="rId4" cstate="print"/>
          <a:srcRect l="4428" r="4025"/>
          <a:stretch>
            <a:fillRect/>
          </a:stretch>
        </p:blipFill>
        <p:spPr bwMode="auto">
          <a:xfrm>
            <a:off x="467544" y="2060848"/>
            <a:ext cx="2232248" cy="2260992"/>
          </a:xfrm>
          <a:prstGeom prst="rect">
            <a:avLst/>
          </a:prstGeom>
          <a:noFill/>
        </p:spPr>
      </p:pic>
      <p:pic>
        <p:nvPicPr>
          <p:cNvPr id="7" name="Picture 6" descr="PICT0034_12"/>
          <p:cNvPicPr>
            <a:picLocks noChangeAspect="1" noChangeArrowheads="1"/>
          </p:cNvPicPr>
          <p:nvPr/>
        </p:nvPicPr>
        <p:blipFill>
          <a:blip r:embed="rId5" cstate="print"/>
          <a:srcRect l="3862" t="1491" r="6834" b="4173"/>
          <a:stretch>
            <a:fillRect/>
          </a:stretch>
        </p:blipFill>
        <p:spPr bwMode="auto">
          <a:xfrm>
            <a:off x="4572000" y="1812900"/>
            <a:ext cx="4199816" cy="4424412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539552" y="15567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Budowa pompy wielostopniowej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323528" y="4272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Schemat pompy dwustopniowej</a:t>
            </a:r>
          </a:p>
          <a:p>
            <a:r>
              <a:rPr lang="pl-PL" dirty="0" smtClean="0"/>
              <a:t>1- kanał,</a:t>
            </a:r>
          </a:p>
          <a:p>
            <a:r>
              <a:rPr lang="pl-PL" dirty="0" smtClean="0"/>
              <a:t>2- kierownica,</a:t>
            </a:r>
          </a:p>
          <a:p>
            <a:r>
              <a:rPr lang="pl-PL" dirty="0" smtClean="0"/>
              <a:t>3- wirnik pierwszego stopnia,</a:t>
            </a:r>
          </a:p>
          <a:p>
            <a:r>
              <a:rPr lang="pl-PL" dirty="0" smtClean="0"/>
              <a:t>4- kanał zbiorczy,</a:t>
            </a:r>
          </a:p>
          <a:p>
            <a:r>
              <a:rPr lang="pl-PL" dirty="0" smtClean="0"/>
              <a:t>5- dyfuzor,</a:t>
            </a:r>
          </a:p>
          <a:p>
            <a:r>
              <a:rPr lang="pl-PL" dirty="0" smtClean="0"/>
              <a:t>6- wirnik drugiego stopnia,</a:t>
            </a:r>
          </a:p>
          <a:p>
            <a:r>
              <a:rPr lang="pl-PL" dirty="0" smtClean="0"/>
              <a:t>7- wał pompy,</a:t>
            </a:r>
          </a:p>
          <a:p>
            <a:r>
              <a:rPr lang="pl-PL" dirty="0" smtClean="0"/>
              <a:t>8- kadłub pompy.</a:t>
            </a:r>
            <a:endParaRPr lang="pl-PL" dirty="0"/>
          </a:p>
        </p:txBody>
      </p:sp>
      <p:cxnSp>
        <p:nvCxnSpPr>
          <p:cNvPr id="12" name="Łącznik prosty 11"/>
          <p:cNvCxnSpPr/>
          <p:nvPr/>
        </p:nvCxnSpPr>
        <p:spPr>
          <a:xfrm>
            <a:off x="7884368" y="4365104"/>
            <a:ext cx="432048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8244408" y="47251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8</a:t>
            </a:r>
            <a:endParaRPr lang="pl-PL" dirty="0"/>
          </a:p>
        </p:txBody>
      </p:sp>
      <p:cxnSp>
        <p:nvCxnSpPr>
          <p:cNvPr id="17" name="Łącznik prosty 16"/>
          <p:cNvCxnSpPr/>
          <p:nvPr/>
        </p:nvCxnSpPr>
        <p:spPr>
          <a:xfrm>
            <a:off x="8316416" y="5013176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6804248" y="638132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2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ompa_122"/>
          <p:cNvPicPr>
            <a:picLocks noChangeAspect="1" noChangeArrowheads="1"/>
          </p:cNvPicPr>
          <p:nvPr/>
        </p:nvPicPr>
        <p:blipFill>
          <a:blip r:embed="rId2" cstate="print"/>
          <a:srcRect b="1558"/>
          <a:stretch>
            <a:fillRect/>
          </a:stretch>
        </p:blipFill>
        <p:spPr bwMode="auto">
          <a:xfrm>
            <a:off x="1187624" y="2204864"/>
            <a:ext cx="6264696" cy="359992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475656" y="1628800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PRZEKRÓJ AUTOPOMPY DWUSTOPNIOWEJ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564904"/>
            <a:ext cx="3200882" cy="29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323528" y="1988840"/>
            <a:ext cx="45370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Wirnik pompy</a:t>
            </a:r>
            <a:r>
              <a:rPr lang="pl-PL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– jest elementem ruchomym pompy wirowej, wykonany ze stopów lekkich, należy do elementów wewnętrznych. Osadzony jest na wale pompy i służy do wprowadzania w ruch obrotowy napływającej wody. W zależności od liczby wirników osadzonych szeregowo na wale pompy rozróżnia się pompy jednostopniowe i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wielostopniowe. </a:t>
            </a:r>
            <a:endParaRPr lang="pl-PL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Wirnik</a:t>
            </a:r>
            <a:r>
              <a:rPr lang="pl-PL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 może mieć konstrukcję zamkniętą i składa się wtedy z dwóch tarcz, między którymi znajdują się łopatki lub też może być otwarty- składa się wówczas z tarczy i łopatek.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95536" y="155679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Wirnik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628800"/>
            <a:ext cx="278288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149080"/>
            <a:ext cx="2730500" cy="236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755576" y="2852936"/>
            <a:ext cx="40324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Kierownica pompy</a:t>
            </a:r>
            <a:r>
              <a:rPr lang="pl-PL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– jest elementem osadzonym nieruchomo w kadłubie pompy. Przyjmuje wodę z wirnika i kieruje ją do zaworów tłocznych. Przepływając przez kierownicę woda zmienia kierunek, wytraca szybkość przepływu a tym samym zwiększa się jej ciśnienie.</a:t>
            </a:r>
            <a:endParaRPr lang="pl-PL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5576" y="162880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Kierownica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187624" y="2708920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 pompie odśrodkowej  rozróżnia się dwie strony:</a:t>
            </a:r>
          </a:p>
          <a:p>
            <a:r>
              <a:rPr lang="pl-PL" i="1" dirty="0" smtClean="0">
                <a:solidFill>
                  <a:srgbClr val="0000FF"/>
                </a:solidFill>
              </a:rPr>
              <a:t>- ssawną </a:t>
            </a:r>
            <a:r>
              <a:rPr lang="pl-PL" dirty="0" smtClean="0"/>
              <a:t>- tworzą je elementy, przez które przepływa woda aż do momentu opuszczenia przez nią zasięgu bezpośredniego działania łopatek wirnika;</a:t>
            </a:r>
          </a:p>
          <a:p>
            <a:r>
              <a:rPr lang="pl-PL" i="1" dirty="0" smtClean="0">
                <a:solidFill>
                  <a:srgbClr val="0000FF"/>
                </a:solidFill>
              </a:rPr>
              <a:t>- tłoczną</a:t>
            </a:r>
            <a:r>
              <a:rPr lang="pl-PL" dirty="0" smtClean="0"/>
              <a:t>- tworzą ją elementy, przez które przepływa woda począwszy od kierownicy pierwszego wirnika do wylotu z zaworów tłocznych.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195736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17008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" pitchFamily="34" charset="0"/>
                <a:cs typeface="Arial" pitchFamily="34" charset="0"/>
              </a:rPr>
              <a:t>Zasada działania pompy pożarniczej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11560" y="2348880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Działanie pompy  wirowej odśrodkowej oparte jest na prawach dynamiki cieczy i polega  n a wytworzeniu różnicy ciśnień pomiędzy stroną ssawną (wlotem) i stroną tłoczną (wylotem) za pomocą ruchomej części pompy – wirnika.</a:t>
            </a:r>
          </a:p>
          <a:p>
            <a:r>
              <a:rPr lang="pl-PL" dirty="0" smtClean="0"/>
              <a:t>Woda dopływa do wirnika pompy przez nasadę ssawną osiowo, gdzie trafia na jego łopatki, które podczas obrotu wywierają napór na wodę powodując jej przepływ. Woda wyrzucana jest z łopatek wirnika przy wykorzystaniu siły odśrodkowej. Wyrzucana woda robi miejsce nowej, która napływa w wyniku nacisku ciśnienia atmosferycznego na lustro wody.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pole tekstowe 1"/>
          <p:cNvSpPr txBox="1">
            <a:spLocks noChangeArrowheads="1"/>
          </p:cNvSpPr>
          <p:nvPr/>
        </p:nvSpPr>
        <p:spPr bwMode="auto">
          <a:xfrm>
            <a:off x="1331640" y="1772816"/>
            <a:ext cx="7199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i="1" dirty="0"/>
              <a:t>Rodzaje i przeznaczenie urządzeń zasysających</a:t>
            </a:r>
          </a:p>
        </p:txBody>
      </p:sp>
      <p:sp>
        <p:nvSpPr>
          <p:cNvPr id="34820" name="pole tekstowe 5"/>
          <p:cNvSpPr txBox="1">
            <a:spLocks noChangeArrowheads="1"/>
          </p:cNvSpPr>
          <p:nvPr/>
        </p:nvSpPr>
        <p:spPr bwMode="auto">
          <a:xfrm>
            <a:off x="611188" y="2636838"/>
            <a:ext cx="80645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/>
              <a:t>Rozwiązaniem problemu zassania wody przez pompę wirową odśrodkową jest zastosowanie urządzenia zasysającego, którego zadaniem jest wytworzenie próżni w układzie ssawnym pompy.</a:t>
            </a:r>
          </a:p>
          <a:p>
            <a:endParaRPr lang="pl-PL"/>
          </a:p>
          <a:p>
            <a:r>
              <a:rPr lang="pl-PL" sz="2400">
                <a:solidFill>
                  <a:srgbClr val="00B0F0"/>
                </a:solidFill>
              </a:rPr>
              <a:t>Rodzaje urządzeń zasysających:</a:t>
            </a:r>
          </a:p>
          <a:p>
            <a:pPr>
              <a:buFontTx/>
              <a:buChar char="-"/>
            </a:pPr>
            <a:r>
              <a:rPr lang="pl-PL"/>
              <a:t> pompy strumieniowe,</a:t>
            </a:r>
          </a:p>
          <a:p>
            <a:pPr>
              <a:buFontTx/>
              <a:buChar char="-"/>
            </a:pPr>
            <a:r>
              <a:rPr lang="pl-PL"/>
              <a:t> pompy objętościowo-tłokowe (trokomaty),</a:t>
            </a:r>
          </a:p>
          <a:p>
            <a:pPr>
              <a:buFontTx/>
              <a:buChar char="-"/>
            </a:pPr>
            <a:r>
              <a:rPr lang="pl-PL"/>
              <a:t> pompy próżniowe.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979712" y="47667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Urządzenia zasysające w autopompach i motopompach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0516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/>
              <a:t>Strumienica gazowa – czynnik roboczy- spaliny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3" y="1700808"/>
            <a:ext cx="4824412" cy="4465042"/>
            <a:chOff x="295" y="935"/>
            <a:chExt cx="3719" cy="294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95" y="935"/>
              <a:ext cx="3719" cy="2949"/>
              <a:chOff x="295" y="935"/>
              <a:chExt cx="3719" cy="2949"/>
            </a:xfrm>
          </p:grpSpPr>
          <p:pic>
            <p:nvPicPr>
              <p:cNvPr id="35850" name="Picture 6" descr="msotw9_temp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36000"/>
              </a:blip>
              <a:srcRect/>
              <a:stretch>
                <a:fillRect/>
              </a:stretch>
            </p:blipFill>
            <p:spPr bwMode="auto">
              <a:xfrm>
                <a:off x="1565" y="935"/>
                <a:ext cx="2449" cy="2949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95" y="1298"/>
                <a:ext cx="1043" cy="1752"/>
                <a:chOff x="295" y="1298"/>
                <a:chExt cx="1043" cy="1752"/>
              </a:xfrm>
            </p:grpSpPr>
            <p:sp>
              <p:nvSpPr>
                <p:cNvPr id="35852" name="Oval 8"/>
                <p:cNvSpPr>
                  <a:spLocks noChangeArrowheads="1"/>
                </p:cNvSpPr>
                <p:nvPr/>
              </p:nvSpPr>
              <p:spPr bwMode="auto">
                <a:xfrm>
                  <a:off x="521" y="1298"/>
                  <a:ext cx="635" cy="907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853" name="Rectangle 9"/>
                <p:cNvSpPr>
                  <a:spLocks noChangeArrowheads="1"/>
                </p:cNvSpPr>
                <p:nvPr/>
              </p:nvSpPr>
              <p:spPr bwMode="auto">
                <a:xfrm>
                  <a:off x="1111" y="1525"/>
                  <a:ext cx="181" cy="454"/>
                </a:xfrm>
                <a:prstGeom prst="rect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8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95" y="2704"/>
                  <a:ext cx="1043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200" b="1"/>
                    <a:t>NASADA SSAWNA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/>
                    <a:t>AUTOPOMPY</a:t>
                  </a:r>
                </a:p>
              </p:txBody>
            </p:sp>
            <p:sp>
              <p:nvSpPr>
                <p:cNvPr id="35855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748" y="2024"/>
                  <a:ext cx="454" cy="68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35848" name="Line 12"/>
            <p:cNvSpPr>
              <a:spLocks noChangeShapeType="1"/>
            </p:cNvSpPr>
            <p:nvPr/>
          </p:nvSpPr>
          <p:spPr bwMode="auto">
            <a:xfrm flipH="1">
              <a:off x="2789" y="1933"/>
              <a:ext cx="46" cy="9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849" name="Line 13"/>
            <p:cNvSpPr>
              <a:spLocks noChangeShapeType="1"/>
            </p:cNvSpPr>
            <p:nvPr/>
          </p:nvSpPr>
          <p:spPr bwMode="auto">
            <a:xfrm>
              <a:off x="1156" y="1752"/>
              <a:ext cx="1044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5845" name="Text Box 14"/>
          <p:cNvSpPr txBox="1">
            <a:spLocks noChangeArrowheads="1"/>
          </p:cNvSpPr>
          <p:nvPr/>
        </p:nvSpPr>
        <p:spPr bwMode="auto">
          <a:xfrm>
            <a:off x="1042988" y="2492375"/>
            <a:ext cx="576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/>
              <a:t>A</a:t>
            </a:r>
          </a:p>
        </p:txBody>
      </p:sp>
      <p:sp>
        <p:nvSpPr>
          <p:cNvPr id="35846" name="pole tekstowe 16"/>
          <p:cNvSpPr txBox="1">
            <a:spLocks noChangeArrowheads="1"/>
          </p:cNvSpPr>
          <p:nvPr/>
        </p:nvSpPr>
        <p:spPr bwMode="auto">
          <a:xfrm>
            <a:off x="5580063" y="1484313"/>
            <a:ext cx="3313112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Gaz (mieszanka paliwowo powietrzna lub spaliny) pod dużym ciśnieniem wypływającym z pyszczka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l-PL" dirty="0">
                <a:latin typeface="Arial" pitchFamily="34" charset="0"/>
                <a:cs typeface="Arial" pitchFamily="34" charset="0"/>
              </a:rPr>
              <a:t> do komory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dirty="0">
                <a:latin typeface="Arial" pitchFamily="34" charset="0"/>
                <a:cs typeface="Arial" pitchFamily="34" charset="0"/>
              </a:rPr>
              <a:t> na skutek przewężenia pyszczka uzyskuje bardzo dużą prędkość. Porywa on cząstki powietrz z okolic dyszy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pl-PL" dirty="0">
                <a:latin typeface="Arial" pitchFamily="34" charset="0"/>
                <a:cs typeface="Arial" pitchFamily="34" charset="0"/>
              </a:rPr>
              <a:t> i powoduje spadek ciśnienia w całej komorze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dirty="0">
                <a:latin typeface="Arial" pitchFamily="34" charset="0"/>
                <a:cs typeface="Arial" pitchFamily="34" charset="0"/>
              </a:rPr>
              <a:t> otaczającej pyszczek. Ciśnienie atmosferyczne dążąc do wyrównania zaczyna wtłaczać powietrze przez otwór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l-PL" dirty="0">
                <a:latin typeface="Arial" pitchFamily="34" charset="0"/>
                <a:cs typeface="Arial" pitchFamily="34" charset="0"/>
              </a:rPr>
              <a:t> zaopatrzony w rurkę, którego koniec znajduje się po stronie ssawnej pompy.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2051720" y="630932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3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pl-PL" sz="2800" b="1" dirty="0">
                <a:latin typeface="Arial" charset="0"/>
              </a:rPr>
              <a:t>UKŁAD ZASYSAJĄCY AUTOPOMPY</a:t>
            </a:r>
          </a:p>
        </p:txBody>
      </p:sp>
      <p:pic>
        <p:nvPicPr>
          <p:cNvPr id="36868" name="Picture 4" descr="PICT0019_11"/>
          <p:cNvPicPr>
            <a:picLocks noChangeAspect="1" noChangeArrowheads="1"/>
          </p:cNvPicPr>
          <p:nvPr/>
        </p:nvPicPr>
        <p:blipFill>
          <a:blip r:embed="rId3" cstate="print"/>
          <a:srcRect t="1051" b="5022"/>
          <a:stretch>
            <a:fillRect/>
          </a:stretch>
        </p:blipFill>
        <p:spPr bwMode="auto">
          <a:xfrm>
            <a:off x="971550" y="1700808"/>
            <a:ext cx="7243763" cy="453648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pole tekstowe 2"/>
          <p:cNvSpPr txBox="1">
            <a:spLocks noChangeArrowheads="1"/>
          </p:cNvSpPr>
          <p:nvPr/>
        </p:nvSpPr>
        <p:spPr bwMode="auto">
          <a:xfrm>
            <a:off x="1475656" y="548680"/>
            <a:ext cx="5976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Pompa objętościowo- tłokowa (trokomat)</a:t>
            </a:r>
          </a:p>
        </p:txBody>
      </p:sp>
      <p:cxnSp>
        <p:nvCxnSpPr>
          <p:cNvPr id="15" name="Łącznik prosty 14"/>
          <p:cNvCxnSpPr/>
          <p:nvPr/>
        </p:nvCxnSpPr>
        <p:spPr>
          <a:xfrm>
            <a:off x="2411413" y="3284538"/>
            <a:ext cx="129698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V="1">
            <a:off x="3708400" y="2349500"/>
            <a:ext cx="0" cy="935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4716463" y="2349500"/>
            <a:ext cx="0" cy="935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/>
        </p:nvCxnSpPr>
        <p:spPr>
          <a:xfrm>
            <a:off x="4716463" y="3284538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/>
        </p:nvCxnSpPr>
        <p:spPr>
          <a:xfrm>
            <a:off x="2411413" y="4005263"/>
            <a:ext cx="35290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24"/>
          <p:cNvSpPr/>
          <p:nvPr/>
        </p:nvSpPr>
        <p:spPr>
          <a:xfrm>
            <a:off x="3708400" y="2565400"/>
            <a:ext cx="1008063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27" name="Łącznik prosty 26"/>
          <p:cNvCxnSpPr>
            <a:stCxn id="25" idx="0"/>
          </p:cNvCxnSpPr>
          <p:nvPr/>
        </p:nvCxnSpPr>
        <p:spPr>
          <a:xfrm flipV="1">
            <a:off x="4211638" y="1773238"/>
            <a:ext cx="0" cy="7921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 flipH="1">
            <a:off x="2195513" y="3284538"/>
            <a:ext cx="215900" cy="1444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 flipH="1" flipV="1">
            <a:off x="2195513" y="3860800"/>
            <a:ext cx="215900" cy="1444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/>
          <p:cNvCxnSpPr/>
          <p:nvPr/>
        </p:nvCxnSpPr>
        <p:spPr>
          <a:xfrm>
            <a:off x="1042988" y="3429000"/>
            <a:ext cx="11525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>
            <a:off x="1476375" y="3860800"/>
            <a:ext cx="719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 flipH="1" flipV="1">
            <a:off x="5867400" y="3284538"/>
            <a:ext cx="288925" cy="215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/>
          <p:cNvCxnSpPr/>
          <p:nvPr/>
        </p:nvCxnSpPr>
        <p:spPr>
          <a:xfrm flipH="1">
            <a:off x="5940425" y="3860800"/>
            <a:ext cx="215900" cy="1444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/>
          <p:cNvCxnSpPr/>
          <p:nvPr/>
        </p:nvCxnSpPr>
        <p:spPr>
          <a:xfrm>
            <a:off x="6156325" y="3500438"/>
            <a:ext cx="719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/>
          <p:cNvCxnSpPr/>
          <p:nvPr/>
        </p:nvCxnSpPr>
        <p:spPr>
          <a:xfrm>
            <a:off x="6156325" y="3860800"/>
            <a:ext cx="719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ęciokąt 41"/>
          <p:cNvSpPr/>
          <p:nvPr/>
        </p:nvSpPr>
        <p:spPr>
          <a:xfrm rot="10800000">
            <a:off x="2268538" y="3429000"/>
            <a:ext cx="977900" cy="484188"/>
          </a:xfrm>
          <a:prstGeom prst="homePlate">
            <a:avLst>
              <a:gd name="adj" fmla="val 67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46" name="Łącznik prosty 45"/>
          <p:cNvCxnSpPr/>
          <p:nvPr/>
        </p:nvCxnSpPr>
        <p:spPr>
          <a:xfrm>
            <a:off x="1042988" y="3429000"/>
            <a:ext cx="0" cy="15128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/>
          <p:cNvCxnSpPr/>
          <p:nvPr/>
        </p:nvCxnSpPr>
        <p:spPr>
          <a:xfrm>
            <a:off x="1476375" y="3860800"/>
            <a:ext cx="0" cy="10810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/>
          <p:cNvCxnSpPr/>
          <p:nvPr/>
        </p:nvCxnSpPr>
        <p:spPr>
          <a:xfrm>
            <a:off x="1476375" y="4652963"/>
            <a:ext cx="5472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/>
          <p:cNvCxnSpPr/>
          <p:nvPr/>
        </p:nvCxnSpPr>
        <p:spPr>
          <a:xfrm flipV="1">
            <a:off x="179388" y="4652963"/>
            <a:ext cx="855662" cy="7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ze strzałką 58"/>
          <p:cNvCxnSpPr/>
          <p:nvPr/>
        </p:nvCxnSpPr>
        <p:spPr>
          <a:xfrm>
            <a:off x="1908175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/>
          <p:cNvCxnSpPr/>
          <p:nvPr/>
        </p:nvCxnSpPr>
        <p:spPr>
          <a:xfrm>
            <a:off x="2268538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ze strzałką 61"/>
          <p:cNvCxnSpPr/>
          <p:nvPr/>
        </p:nvCxnSpPr>
        <p:spPr>
          <a:xfrm>
            <a:off x="2700338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ze strzałką 62"/>
          <p:cNvCxnSpPr/>
          <p:nvPr/>
        </p:nvCxnSpPr>
        <p:spPr>
          <a:xfrm>
            <a:off x="539750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ze strzałką 63"/>
          <p:cNvCxnSpPr/>
          <p:nvPr/>
        </p:nvCxnSpPr>
        <p:spPr>
          <a:xfrm flipV="1">
            <a:off x="1258888" y="4005263"/>
            <a:ext cx="0" cy="1368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ze strzałką 66"/>
          <p:cNvCxnSpPr/>
          <p:nvPr/>
        </p:nvCxnSpPr>
        <p:spPr>
          <a:xfrm flipV="1">
            <a:off x="3851275" y="1989138"/>
            <a:ext cx="0" cy="503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ze strzałką 70"/>
          <p:cNvCxnSpPr/>
          <p:nvPr/>
        </p:nvCxnSpPr>
        <p:spPr>
          <a:xfrm flipH="1">
            <a:off x="4716463" y="2492375"/>
            <a:ext cx="64770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stCxn id="37923" idx="1"/>
          </p:cNvCxnSpPr>
          <p:nvPr/>
        </p:nvCxnSpPr>
        <p:spPr>
          <a:xfrm flipH="1" flipV="1">
            <a:off x="2987675" y="3716338"/>
            <a:ext cx="504825" cy="6889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22" name="pole tekstowe 76"/>
          <p:cNvSpPr txBox="1">
            <a:spLocks noChangeArrowheads="1"/>
          </p:cNvSpPr>
          <p:nvPr/>
        </p:nvSpPr>
        <p:spPr bwMode="auto">
          <a:xfrm>
            <a:off x="5364163" y="2276475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tłok</a:t>
            </a:r>
          </a:p>
        </p:txBody>
      </p:sp>
      <p:sp>
        <p:nvSpPr>
          <p:cNvPr id="37923" name="pole tekstowe 77"/>
          <p:cNvSpPr txBox="1">
            <a:spLocks noChangeArrowheads="1"/>
          </p:cNvSpPr>
          <p:nvPr/>
        </p:nvSpPr>
        <p:spPr bwMode="auto">
          <a:xfrm>
            <a:off x="3492500" y="422116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zawór ssący</a:t>
            </a:r>
          </a:p>
        </p:txBody>
      </p:sp>
      <p:sp>
        <p:nvSpPr>
          <p:cNvPr id="37924" name="pole tekstowe 78"/>
          <p:cNvSpPr txBox="1">
            <a:spLocks noChangeArrowheads="1"/>
          </p:cNvSpPr>
          <p:nvPr/>
        </p:nvSpPr>
        <p:spPr bwMode="auto">
          <a:xfrm>
            <a:off x="6372225" y="4149725"/>
            <a:ext cx="2160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/>
              <a:t>zawór tłoczny</a:t>
            </a:r>
          </a:p>
        </p:txBody>
      </p:sp>
      <p:sp>
        <p:nvSpPr>
          <p:cNvPr id="37925" name="pole tekstowe 81"/>
          <p:cNvSpPr txBox="1">
            <a:spLocks noChangeArrowheads="1"/>
          </p:cNvSpPr>
          <p:nvPr/>
        </p:nvSpPr>
        <p:spPr bwMode="auto">
          <a:xfrm>
            <a:off x="1763688" y="4869160"/>
            <a:ext cx="720090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Przesunięcie tłoka do góry powoduje zwiększenie objętości przestrzeni między zaworami a denkiem tłoka (znajdujące się tam powietrze zostanie rozrzedzone i powstanie podciśnienie).</a:t>
            </a:r>
          </a:p>
          <a:p>
            <a:r>
              <a:rPr lang="pl-PL" sz="1600"/>
              <a:t>Zawór ssący się uchyli, natomiast tłoczny zamknie. Przesuwanie się z kolei tłoka ku dołowi spowoduje powstanie nadciśnienia (zawór ssący się zamknie, natomiast tłoczny się otworzy).Po paru ruchach tłoka na miejsce usuwanego powietrza wejdzie woda i wypełni całkowicie linię ssawną i pompę.</a:t>
            </a:r>
          </a:p>
        </p:txBody>
      </p:sp>
      <p:pic>
        <p:nvPicPr>
          <p:cNvPr id="38" name="Obraz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cxnSp>
        <p:nvCxnSpPr>
          <p:cNvPr id="43" name="Łącznik prosty 42"/>
          <p:cNvCxnSpPr/>
          <p:nvPr/>
        </p:nvCxnSpPr>
        <p:spPr>
          <a:xfrm flipV="1">
            <a:off x="6876256" y="3284984"/>
            <a:ext cx="216024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/>
          <p:cNvCxnSpPr/>
          <p:nvPr/>
        </p:nvCxnSpPr>
        <p:spPr>
          <a:xfrm>
            <a:off x="6876256" y="3861048"/>
            <a:ext cx="216024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>
            <a:off x="7092280" y="3284984"/>
            <a:ext cx="7920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>
            <a:off x="7092280" y="4005064"/>
            <a:ext cx="7920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ęciokąt 59"/>
          <p:cNvSpPr/>
          <p:nvPr/>
        </p:nvSpPr>
        <p:spPr>
          <a:xfrm rot="10800000">
            <a:off x="7164288" y="3429000"/>
            <a:ext cx="977900" cy="484188"/>
          </a:xfrm>
          <a:prstGeom prst="homePlate">
            <a:avLst>
              <a:gd name="adj" fmla="val 73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68" name="Łącznik prosty ze strzałką 67"/>
          <p:cNvCxnSpPr>
            <a:stCxn id="37924" idx="0"/>
          </p:cNvCxnSpPr>
          <p:nvPr/>
        </p:nvCxnSpPr>
        <p:spPr>
          <a:xfrm flipV="1">
            <a:off x="7452519" y="3573017"/>
            <a:ext cx="359842" cy="5767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7391" y="1820300"/>
            <a:ext cx="8295089" cy="4777051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Podział pomp </a:t>
            </a:r>
            <a:r>
              <a:rPr lang="pl-PL" dirty="0" smtClean="0"/>
              <a:t>pożarniczych;</a:t>
            </a:r>
          </a:p>
          <a:p>
            <a:r>
              <a:rPr lang="pl-PL" dirty="0" smtClean="0"/>
              <a:t>Przeznaczenie </a:t>
            </a:r>
            <a:r>
              <a:rPr lang="pl-PL" dirty="0"/>
              <a:t>motopomp i </a:t>
            </a:r>
            <a:r>
              <a:rPr lang="pl-PL" dirty="0" smtClean="0"/>
              <a:t>autopomp;</a:t>
            </a:r>
          </a:p>
          <a:p>
            <a:r>
              <a:rPr lang="pl-PL" dirty="0" smtClean="0"/>
              <a:t>Oznaczenia </a:t>
            </a:r>
            <a:r>
              <a:rPr lang="pl-PL" dirty="0"/>
              <a:t>motopomp </a:t>
            </a:r>
            <a:r>
              <a:rPr lang="pl-PL" dirty="0" smtClean="0"/>
              <a:t>i autopomp;</a:t>
            </a:r>
          </a:p>
          <a:p>
            <a:r>
              <a:rPr lang="pl-PL" dirty="0" smtClean="0"/>
              <a:t>Obsługa </a:t>
            </a:r>
            <a:r>
              <a:rPr lang="pl-PL" dirty="0"/>
              <a:t>pomp, uruchomienie, pobór wody z pojazdu, zbiornika zewnętrznego, </a:t>
            </a:r>
            <a:r>
              <a:rPr lang="pl-PL" dirty="0" smtClean="0"/>
              <a:t>z </a:t>
            </a:r>
            <a:r>
              <a:rPr lang="pl-PL" dirty="0"/>
              <a:t>hydrantu i od innych </a:t>
            </a:r>
            <a:r>
              <a:rPr lang="pl-PL" dirty="0" smtClean="0"/>
              <a:t>pomp;</a:t>
            </a:r>
          </a:p>
          <a:p>
            <a:r>
              <a:rPr lang="pl-PL" dirty="0" smtClean="0"/>
              <a:t>Podawanie </a:t>
            </a:r>
            <a:r>
              <a:rPr lang="pl-PL" dirty="0"/>
              <a:t>wody na linie tłoczne, linie szybkiego natarcia </a:t>
            </a:r>
            <a:r>
              <a:rPr lang="pl-PL" dirty="0" smtClean="0"/>
              <a:t>i </a:t>
            </a:r>
            <a:r>
              <a:rPr lang="pl-PL" dirty="0"/>
              <a:t>działko </a:t>
            </a:r>
            <a:r>
              <a:rPr lang="pl-PL" dirty="0" smtClean="0"/>
              <a:t>wodno</a:t>
            </a:r>
            <a:r>
              <a:rPr lang="pl-PL" dirty="0"/>
              <a:t>-</a:t>
            </a:r>
            <a:r>
              <a:rPr lang="pl-PL" dirty="0" smtClean="0"/>
              <a:t>pianowe;</a:t>
            </a:r>
          </a:p>
          <a:p>
            <a:r>
              <a:rPr lang="pl-PL" dirty="0" smtClean="0"/>
              <a:t>Idea </a:t>
            </a:r>
            <a:r>
              <a:rPr lang="pl-PL" dirty="0"/>
              <a:t>działania układu wodno-pianowego w samochodach </a:t>
            </a:r>
            <a:r>
              <a:rPr lang="pl-PL" dirty="0" smtClean="0"/>
              <a:t>gaśniczych;</a:t>
            </a:r>
          </a:p>
          <a:p>
            <a:r>
              <a:rPr lang="pl-PL" dirty="0" smtClean="0"/>
              <a:t>Przyrządy pomiarowe;</a:t>
            </a:r>
          </a:p>
          <a:p>
            <a:r>
              <a:rPr lang="pl-PL" dirty="0" smtClean="0"/>
              <a:t>Konserwacja </a:t>
            </a:r>
            <a:r>
              <a:rPr lang="pl-PL" dirty="0"/>
              <a:t>pomp.</a:t>
            </a:r>
          </a:p>
          <a:p>
            <a:endParaRPr lang="pl-PL" dirty="0"/>
          </a:p>
          <a:p>
            <a:endParaRPr lang="pl-PL" dirty="0" smtClean="0"/>
          </a:p>
          <a:p>
            <a:pPr marL="118872" indent="0" algn="r">
              <a:buNone/>
            </a:pPr>
            <a:r>
              <a:rPr lang="pl-PL" dirty="0" smtClean="0"/>
              <a:t>Czas: 4T</a:t>
            </a: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79" y="404813"/>
            <a:ext cx="6764933" cy="8366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2800" b="1" dirty="0">
                <a:latin typeface="Arial" charset="0"/>
              </a:rPr>
              <a:t>POMPA MEMBRANOWA (trokomaty-czynnik roboczy- powietrze)</a:t>
            </a:r>
          </a:p>
        </p:txBody>
      </p:sp>
      <p:pic>
        <p:nvPicPr>
          <p:cNvPr id="57347" name="Picture 7" descr="Primatic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713788" cy="48244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652534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4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355160" cy="1251062"/>
          </a:xfrm>
        </p:spPr>
        <p:txBody>
          <a:bodyPr/>
          <a:lstStyle/>
          <a:p>
            <a:pPr algn="ctr">
              <a:defRPr/>
            </a:pPr>
            <a:r>
              <a:rPr lang="pl-PL" sz="3200" dirty="0" smtClean="0"/>
              <a:t>Pompa objętościowo- tłokowa (trokomat)</a:t>
            </a:r>
            <a:endParaRPr lang="pl-PL" sz="3200" dirty="0"/>
          </a:p>
        </p:txBody>
      </p:sp>
      <p:sp>
        <p:nvSpPr>
          <p:cNvPr id="58371" name="pole tekstowe 2"/>
          <p:cNvSpPr txBox="1">
            <a:spLocks noChangeArrowheads="1"/>
          </p:cNvSpPr>
          <p:nvPr/>
        </p:nvSpPr>
        <p:spPr bwMode="auto">
          <a:xfrm>
            <a:off x="899592" y="2060848"/>
            <a:ext cx="73453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dirty="0"/>
              <a:t>Trokomaty są obecnie stosowane w wielu nowoczesnych motopompach i autopompach pożarniczych. Są na stałe połączone z pompą, samoczynnie się </a:t>
            </a:r>
            <a:r>
              <a:rPr lang="pl-PL" sz="2800" dirty="0" smtClean="0"/>
              <a:t>włączają </a:t>
            </a:r>
            <a:r>
              <a:rPr lang="pl-PL" sz="2800" dirty="0"/>
              <a:t>w momencie zaniku ciśnienia wody w </a:t>
            </a:r>
            <a:r>
              <a:rPr lang="pl-PL" sz="2800" dirty="0" smtClean="0"/>
              <a:t>pompie.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23528" y="162880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l-PL" sz="1600" dirty="0" smtClean="0">
                <a:latin typeface="Arial" charset="0"/>
                <a:cs typeface="Arial" charset="0"/>
              </a:rPr>
              <a:t> W przestrzeni o kształcie cylindra  znajduje się niecentrycznie ułożyskowany wirnik tak, że w górnej części prawie styka się z korpusem. W wielu szczelinach wirnika są rozmieszczone tak zwane łopatki które przy obrocie wirnika dzięki sile odśrodkowej swoimi zewnętrznymi krawędziami ślizgają się wzdłuż wewnętrznej powierzchni cylindra. W ten sposób tworzy się pomiędzy dwoma łopatkami przestrzeń tłoczenia , której objętość w trakcie obrotu ciągle się zmienia. Poprzez kanał dolotowy  powietrze wpływa do komory tłoczenia tak długo, aż tylna łopatka nie zamknie wejścia do kanału. W tym momencie strumień został zamknięty w komorze tłoczenia , która przy pompach próżniowych i ciśnieniowych posiada swoją największą objętość. </a:t>
            </a:r>
          </a:p>
          <a:p>
            <a:pPr>
              <a:buFont typeface="Wingdings 2" pitchFamily="18" charset="2"/>
              <a:buNone/>
            </a:pPr>
            <a:r>
              <a:rPr lang="pl-PL" dirty="0" smtClean="0">
                <a:latin typeface="Arial" charset="0"/>
                <a:cs typeface="Arial" charset="0"/>
              </a:rPr>
              <a:t>     </a:t>
            </a:r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1150" t="18719" r="21701" b="15041"/>
          <a:stretch>
            <a:fillRect/>
          </a:stretch>
        </p:blipFill>
        <p:spPr bwMode="auto">
          <a:xfrm>
            <a:off x="5724128" y="4077072"/>
            <a:ext cx="3169047" cy="249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51520" y="3933056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Jeżeli teraz komora ta oddala się coraz bardziej od kanału zasysania jej objętość staje się coraz mniejsza. Powietrze zamknięte w tej przestrzeni ulega sprężeniu a ciśnienie rośnie. Sprężanie trwa tak długo, aż ciśnienie w komorze sprężania przekroczy ciśnienie komory ciśnieniowej  i tam wypływa poprzez kanał ciśnieniowy . W niektórych konstrukcjach w kanałach ciśnieniowych znajdują się zawory wylotowe , które uniemożliwiają wydostanie się strumień powietrza z komory dopóki nie zostanie osiągnięte końcowe ciśnienie sprężania.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03648" y="4766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Pompa łopatkowa- próżniowa (mimośrodowa- suwakowa)</a:t>
            </a:r>
            <a:endParaRPr lang="pl-PL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012160" y="65973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5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pole tekstowe 2"/>
          <p:cNvSpPr txBox="1">
            <a:spLocks noChangeArrowheads="1"/>
          </p:cNvSpPr>
          <p:nvPr/>
        </p:nvSpPr>
        <p:spPr bwMode="auto">
          <a:xfrm>
            <a:off x="2214563" y="1500188"/>
            <a:ext cx="4929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Doświadczenie Torricellego</a:t>
            </a:r>
          </a:p>
        </p:txBody>
      </p:sp>
      <p:sp>
        <p:nvSpPr>
          <p:cNvPr id="5124" name="Prostokąt 3"/>
          <p:cNvSpPr>
            <a:spLocks noChangeArrowheads="1"/>
          </p:cNvSpPr>
          <p:nvPr/>
        </p:nvSpPr>
        <p:spPr bwMode="auto">
          <a:xfrm>
            <a:off x="571500" y="2357438"/>
            <a:ext cx="500062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600">
                <a:solidFill>
                  <a:srgbClr val="FF0000"/>
                </a:solidFill>
              </a:rPr>
              <a:t>Doświadczenie włoskiego matematyka i fizyka Ewangelisty Torricellego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600">
                <a:solidFill>
                  <a:srgbClr val="FF0000"/>
                </a:solidFill>
              </a:rPr>
              <a:t>(1608-1647) wykonane w 1643 roku  potwierdzało istnienie ciśnienia atmosferycznego i określiło jego wartość liczbową. Doświadczenie to wykonane zostało w temperaturze 0</a:t>
            </a:r>
            <a:r>
              <a:rPr lang="pl-PL" sz="1600" baseline="30000">
                <a:solidFill>
                  <a:srgbClr val="FF0000"/>
                </a:solidFill>
              </a:rPr>
              <a:t>o</a:t>
            </a:r>
            <a:r>
              <a:rPr lang="pl-PL" sz="1600">
                <a:solidFill>
                  <a:srgbClr val="FF0000"/>
                </a:solidFill>
              </a:rPr>
              <a:t>C na wysokości 0 m nad poziomem morza.</a:t>
            </a:r>
          </a:p>
        </p:txBody>
      </p:sp>
      <p:pic>
        <p:nvPicPr>
          <p:cNvPr id="5125" name="Picture 18" descr="teor_torricelli"/>
          <p:cNvPicPr>
            <a:picLocks noChangeAspect="1" noChangeArrowheads="1"/>
          </p:cNvPicPr>
          <p:nvPr/>
        </p:nvPicPr>
        <p:blipFill>
          <a:blip r:embed="rId3" cstate="print"/>
          <a:srcRect r="4807" b="4044"/>
          <a:stretch>
            <a:fillRect/>
          </a:stretch>
        </p:blipFill>
        <p:spPr bwMode="auto">
          <a:xfrm>
            <a:off x="6000750" y="428625"/>
            <a:ext cx="2387674" cy="336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pole tekstowe 5"/>
          <p:cNvSpPr txBox="1">
            <a:spLocks noChangeArrowheads="1"/>
          </p:cNvSpPr>
          <p:nvPr/>
        </p:nvSpPr>
        <p:spPr bwMode="auto">
          <a:xfrm>
            <a:off x="285750" y="3929063"/>
            <a:ext cx="85010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/>
              <a:t>Do rurki jednostronnie zamkniętej o długości 1 m nalano rtęć, a następnie zamknięto otwarty koniec, który zanurzono w naczyniu wypełnionego rtęcią. Zanurzony koniec rurki został w naczyniu otwarty, tak że rtęć z rurki i w naczyniu mogła się połączyć. Rtęć w rurce o początkowej wysokości 1000 mm opadła do wysokości 760mm licząc od powierzchni rtęci w naczyniu do powierzchni rtęci w rurce. </a:t>
            </a:r>
          </a:p>
          <a:p>
            <a:pPr>
              <a:spcBef>
                <a:spcPct val="50000"/>
              </a:spcBef>
            </a:pPr>
            <a:r>
              <a:rPr lang="pl-PL" sz="1600" dirty="0">
                <a:solidFill>
                  <a:srgbClr val="FF0000"/>
                </a:solidFill>
              </a:rPr>
              <a:t>Można stwierdzić na podstawie przeprowadzonego doświadczenia że słup rtęci został zrównoważony wielkością ciśnienia atmosferycznego, gdyż w rurce nad powierzchnią rtęci powstała próżnia zwana próżnią Torricellego. Ciśnienie atmosferyczne, które odpowiada słupowi rtęci w wysokości 760 mm Hg w temperaturze 0</a:t>
            </a:r>
            <a:r>
              <a:rPr lang="pl-PL" sz="1600" baseline="30000" dirty="0">
                <a:solidFill>
                  <a:srgbClr val="FF0000"/>
                </a:solidFill>
              </a:rPr>
              <a:t>o</a:t>
            </a:r>
            <a:r>
              <a:rPr lang="pl-PL" sz="1600" dirty="0">
                <a:solidFill>
                  <a:srgbClr val="FF0000"/>
                </a:solidFill>
              </a:rPr>
              <a:t>C jest jednostką ciśnienia, którą nazywamy </a:t>
            </a:r>
            <a:r>
              <a:rPr lang="pl-PL" sz="1600" b="1" dirty="0">
                <a:solidFill>
                  <a:srgbClr val="0070C0"/>
                </a:solidFill>
              </a:rPr>
              <a:t>atmosferą fizyczną </a:t>
            </a:r>
            <a:r>
              <a:rPr lang="pl-PL" sz="1600" dirty="0">
                <a:solidFill>
                  <a:srgbClr val="FF0000"/>
                </a:solidFill>
              </a:rPr>
              <a:t>i oznaczamy atm. </a:t>
            </a:r>
          </a:p>
          <a:p>
            <a:pPr algn="just">
              <a:spcBef>
                <a:spcPct val="50000"/>
              </a:spcBef>
            </a:pPr>
            <a:endParaRPr lang="pl-PL" dirty="0"/>
          </a:p>
        </p:txBody>
      </p:sp>
      <p:sp>
        <p:nvSpPr>
          <p:cNvPr id="5127" name="Prostokąt 6"/>
          <p:cNvSpPr>
            <a:spLocks noChangeArrowheads="1"/>
          </p:cNvSpPr>
          <p:nvPr/>
        </p:nvSpPr>
        <p:spPr bwMode="auto">
          <a:xfrm>
            <a:off x="1785938" y="785813"/>
            <a:ext cx="2643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70C0"/>
                </a:solidFill>
              </a:rPr>
              <a:t>Teoria ssania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44208" y="47667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6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694563"/>
            <a:ext cx="8305800" cy="862229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b="1" dirty="0"/>
              <a:t>Jednostki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11188" y="2060575"/>
            <a:ext cx="817086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atmosfera fizyczna</a:t>
            </a:r>
            <a:r>
              <a: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pl-PL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[atm]1 atm = 10,33mH2O = 760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mm Hg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= 760Tr = 1,033 kG/cm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=101325N/m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/>
            </a:r>
            <a:br>
              <a:rPr lang="pl-PL" sz="1600" dirty="0">
                <a:latin typeface="Arial" pitchFamily="34" charset="0"/>
                <a:cs typeface="Arial" pitchFamily="34" charset="0"/>
              </a:rPr>
            </a:br>
            <a:r>
              <a:rPr lang="pl-PL" sz="1600" dirty="0">
                <a:latin typeface="Arial" pitchFamily="34" charset="0"/>
                <a:cs typeface="Arial" pitchFamily="34" charset="0"/>
              </a:rPr>
              <a:t>Dla wygody dokonywanych obliczeń w technice wprowadzono pojęcie </a:t>
            </a:r>
          </a:p>
          <a:p>
            <a:pPr>
              <a:spcBef>
                <a:spcPct val="50000"/>
              </a:spcBef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atmosfery  technicznej [atm] </a:t>
            </a:r>
          </a:p>
          <a:p>
            <a:pPr>
              <a:spcBef>
                <a:spcPct val="50000"/>
              </a:spcBef>
            </a:pPr>
            <a:endParaRPr lang="pl-PL" sz="24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jednostki o wartości zbliżonej do atmosfery fizycznej wynoszącej:</a:t>
            </a:r>
          </a:p>
          <a:p>
            <a:pPr>
              <a:spcBef>
                <a:spcPct val="50000"/>
              </a:spcBef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1 atm = 1 kG/cm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= 10 mH2O = 735,56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mm Hg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= 98066 N/m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305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b="1" dirty="0"/>
              <a:t>Jednostki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11188" y="2060575"/>
            <a:ext cx="8170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sz="1600"/>
          </a:p>
        </p:txBody>
      </p:sp>
      <p:sp>
        <p:nvSpPr>
          <p:cNvPr id="8197" name="Prostokąt 4"/>
          <p:cNvSpPr>
            <a:spLocks noChangeArrowheads="1"/>
          </p:cNvSpPr>
          <p:nvPr/>
        </p:nvSpPr>
        <p:spPr bwMode="auto">
          <a:xfrm>
            <a:off x="357188" y="2500313"/>
            <a:ext cx="635793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1 atm.= 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 =1 bar= 0,1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atm. = 0,1kG/cm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 0,1 bar = 0,01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 = 1 atm. =1 bar = 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 bar = 1 atm. = 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 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 MPa = 10 atm.= 10 bar = 10 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=100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10 atm. = 1 MPa.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10 bar.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= 1 MPa.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10 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 1 MPa.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MPa.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1857375"/>
            <a:ext cx="20002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rostokąt 2"/>
          <p:cNvSpPr>
            <a:spLocks noChangeArrowheads="1"/>
          </p:cNvSpPr>
          <p:nvPr/>
        </p:nvSpPr>
        <p:spPr bwMode="auto">
          <a:xfrm>
            <a:off x="3000375" y="785813"/>
            <a:ext cx="2892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70C0"/>
                </a:solidFill>
              </a:rPr>
              <a:t>Teoria ssania</a:t>
            </a:r>
          </a:p>
        </p:txBody>
      </p:sp>
      <p:sp>
        <p:nvSpPr>
          <p:cNvPr id="6148" name="pole tekstowe 3"/>
          <p:cNvSpPr txBox="1">
            <a:spLocks noChangeArrowheads="1"/>
          </p:cNvSpPr>
          <p:nvPr/>
        </p:nvSpPr>
        <p:spPr bwMode="auto">
          <a:xfrm>
            <a:off x="1403648" y="1556792"/>
            <a:ext cx="6858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W pożarnictwie  dominuje woda jako czynnik zasadniczy , dlatego też do doświadczenia należy zastosować wodę zamiast rtęci.</a:t>
            </a:r>
          </a:p>
          <a:p>
            <a:r>
              <a:rPr lang="pl-PL"/>
              <a:t>Jeżeli rtęć  o ciężarze właściwym C</a:t>
            </a:r>
            <a:r>
              <a:rPr lang="pl-PL" sz="800"/>
              <a:t>Hg</a:t>
            </a:r>
            <a:r>
              <a:rPr lang="pl-PL"/>
              <a:t>= 13,6 G/cm3, utrzyma się w rurce na wysokości 760 mm= 76 cm, to woda, której ciężar właściwy wynosi C</a:t>
            </a:r>
            <a:r>
              <a:rPr lang="pl-PL" sz="800"/>
              <a:t>H2O</a:t>
            </a:r>
            <a:r>
              <a:rPr lang="pl-PL"/>
              <a:t>= 1,0 G/cm3 winna utrzymać się na wysokości o tyle wyższej, ile razy ciężar właściwy rtęci jest większy od ciężaru właściwego wody, co można udowodnić matematycznie:</a:t>
            </a:r>
          </a:p>
          <a:p>
            <a:r>
              <a:rPr lang="pl-PL">
                <a:solidFill>
                  <a:srgbClr val="FF0000"/>
                </a:solidFill>
              </a:rPr>
              <a:t>1 atm= 76 cm x 13,6 G/cm3 = 1033 cm H</a:t>
            </a:r>
            <a:r>
              <a:rPr lang="pl-PL" sz="800">
                <a:solidFill>
                  <a:srgbClr val="FF0000"/>
                </a:solidFill>
              </a:rPr>
              <a:t>2</a:t>
            </a:r>
            <a:r>
              <a:rPr lang="pl-PL">
                <a:solidFill>
                  <a:srgbClr val="FF0000"/>
                </a:solidFill>
              </a:rPr>
              <a:t>O = 10,33 H</a:t>
            </a:r>
            <a:r>
              <a:rPr lang="pl-PL" sz="800">
                <a:solidFill>
                  <a:srgbClr val="FF0000"/>
                </a:solidFill>
              </a:rPr>
              <a:t>2</a:t>
            </a:r>
            <a:r>
              <a:rPr lang="pl-PL">
                <a:solidFill>
                  <a:srgbClr val="FF0000"/>
                </a:solidFill>
              </a:rPr>
              <a:t>O = 101325 N/m ² </a:t>
            </a:r>
          </a:p>
          <a:p>
            <a:endParaRPr lang="pl-PL"/>
          </a:p>
        </p:txBody>
      </p:sp>
      <p:pic>
        <p:nvPicPr>
          <p:cNvPr id="6149" name="Picture 5" descr="PICT0001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4071938"/>
            <a:ext cx="5143500" cy="2509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rostokąt 1"/>
          <p:cNvSpPr>
            <a:spLocks noChangeArrowheads="1"/>
          </p:cNvSpPr>
          <p:nvPr/>
        </p:nvSpPr>
        <p:spPr bwMode="auto">
          <a:xfrm>
            <a:off x="2987675" y="692150"/>
            <a:ext cx="271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70C0"/>
                </a:solidFill>
              </a:rPr>
              <a:t>Teoria ssania</a:t>
            </a:r>
          </a:p>
        </p:txBody>
      </p:sp>
      <p:sp>
        <p:nvSpPr>
          <p:cNvPr id="9220" name="pole tekstowe 3"/>
          <p:cNvSpPr txBox="1">
            <a:spLocks noChangeArrowheads="1"/>
          </p:cNvSpPr>
          <p:nvPr/>
        </p:nvSpPr>
        <p:spPr bwMode="auto">
          <a:xfrm>
            <a:off x="179388" y="2492375"/>
            <a:ext cx="36004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Teoretyczna wysokość ssania</a:t>
            </a:r>
          </a:p>
          <a:p>
            <a:r>
              <a:rPr lang="pl-PL"/>
              <a:t>Doświadczenie Torricellego można przeprowadzić w inny, bardziej praktyczny sposób. Gdy zastosujemy rurkę o długości 10,5 m i podłączymy do niej urządzenie zasysające , to działając w warunkach 0 m n.p.m. i =+4°C będziemy mogli podnieść wodę na wysokość 10,33 m.</a:t>
            </a:r>
          </a:p>
        </p:txBody>
      </p:sp>
      <p:pic>
        <p:nvPicPr>
          <p:cNvPr id="9221" name="Picture 8" descr="parametry"/>
          <p:cNvPicPr>
            <a:picLocks noChangeAspect="1" noChangeArrowheads="1"/>
          </p:cNvPicPr>
          <p:nvPr/>
        </p:nvPicPr>
        <p:blipFill>
          <a:blip r:embed="rId3" cstate="print"/>
          <a:srcRect l="16032" t="41448" r="59608" b="2870"/>
          <a:stretch>
            <a:fillRect/>
          </a:stretch>
        </p:blipFill>
        <p:spPr bwMode="auto">
          <a:xfrm>
            <a:off x="4788024" y="1688450"/>
            <a:ext cx="2016224" cy="483689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7" name="Łącznik prosty 6"/>
          <p:cNvCxnSpPr/>
          <p:nvPr/>
        </p:nvCxnSpPr>
        <p:spPr>
          <a:xfrm flipH="1">
            <a:off x="3995936" y="4869160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H="1">
            <a:off x="4067944" y="1988840"/>
            <a:ext cx="72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499992" y="1988840"/>
            <a:ext cx="0" cy="2880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4499992" y="1988840"/>
            <a:ext cx="0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3491880" y="22768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10,33 m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940152" y="65973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7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z="3200" smtClean="0"/>
              <a:t>Praktyczna wysokość ssania 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708275"/>
            <a:ext cx="7269163" cy="165735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pl-PL" sz="1600" dirty="0" smtClean="0">
                <a:latin typeface="Arial" pitchFamily="34" charset="0"/>
                <a:cs typeface="Arial" pitchFamily="34" charset="0"/>
              </a:rPr>
              <a:t>ciśnienia atmosferycznego, które w zależności od wysokości położenia w stosunku do poziomu morza oraz od warunków atmosferycznych jest różne</a:t>
            </a:r>
          </a:p>
          <a:p>
            <a:pPr eaLnBrk="1" hangingPunct="1"/>
            <a:r>
              <a:rPr lang="pl-PL" sz="1600" dirty="0" smtClean="0">
                <a:latin typeface="Arial" pitchFamily="34" charset="0"/>
                <a:cs typeface="Arial" pitchFamily="34" charset="0"/>
              </a:rPr>
              <a:t>temperatury zasysanej wody. Wzrost temperatury wody przy stałej wartości wytwarzanej próżni w  wężu ssawnym, powoduje wzrost wartości ciśnienia pary, co ostatecznie prowadzi do zmniejszenia praktycznej wysokości ssania</a:t>
            </a:r>
          </a:p>
          <a:p>
            <a:pPr eaLnBrk="1" hangingPunct="1"/>
            <a:r>
              <a:rPr lang="pl-PL" sz="1600" dirty="0" smtClean="0">
                <a:latin typeface="Arial" pitchFamily="34" charset="0"/>
                <a:cs typeface="Arial" pitchFamily="34" charset="0"/>
              </a:rPr>
              <a:t>wielkości siły tarcia w czasie przepływu wody (gładkość powierzchni wewnętrznej węży, długość i średnica węży ssawnych, prędkość przepływu wody w linii ssawnej, sposobu ułożenia linii ssawnej, szczelność pompy i węży ssawnych)</a:t>
            </a:r>
          </a:p>
          <a:p>
            <a:pPr eaLnBrk="1" hangingPunct="1"/>
            <a:endParaRPr lang="pl-PL" sz="1600" dirty="0" smtClean="0">
              <a:latin typeface="Comic Sans MS" pitchFamily="66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150938" y="2060575"/>
            <a:ext cx="79930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/>
              <a:t>Praktyczna wysokość ssania zwana rzeczywistą wysokością ssania jest wielkością zmienną, zależną od: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116013" y="5589588"/>
            <a:ext cx="7488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Przy ciśnieniu atmosferycznym równym 760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mm Hg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 poziomie morza i określona warunkami technicznymi dla pomp przy temperaturze wody 15</a:t>
            </a:r>
            <a:r>
              <a:rPr lang="pl-PL" sz="1600" baseline="30000" dirty="0">
                <a:latin typeface="Arial" pitchFamily="34" charset="0"/>
                <a:cs typeface="Arial" pitchFamily="34" charset="0"/>
              </a:rPr>
              <a:t>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C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258888" y="6092825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praktyczna wysokość ssania wynosi 7,5 m.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b="1" smtClean="0"/>
              <a:t>Wysokość ssania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781300"/>
            <a:ext cx="4249738" cy="30241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rzeczywista odległość pionowa między lustrem wody a osią nasady ssawnej pompy mierzona w metrach </a:t>
            </a:r>
          </a:p>
          <a:p>
            <a:pPr eaLnBrk="1" hangingPunct="1">
              <a:lnSpc>
                <a:spcPct val="90000"/>
              </a:lnSpc>
            </a:pP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wysokość ssania odczytana na wakuometrze podczas pracy pomp, wyrażona w metrach słupa wody. Po zatrzymaniu pracy pompy manometryczna wysokość ssania równa jest geometrycznej wysokości ssania ze względu na brak oporów przepływu. </a:t>
            </a:r>
          </a:p>
        </p:txBody>
      </p:sp>
      <p:pic>
        <p:nvPicPr>
          <p:cNvPr id="11269" name="Picture 8" descr="parametry"/>
          <p:cNvPicPr>
            <a:picLocks noChangeAspect="1" noChangeArrowheads="1"/>
          </p:cNvPicPr>
          <p:nvPr/>
        </p:nvPicPr>
        <p:blipFill>
          <a:blip r:embed="rId3" cstate="print"/>
          <a:srcRect b="2870"/>
          <a:stretch>
            <a:fillRect/>
          </a:stretch>
        </p:blipFill>
        <p:spPr bwMode="auto">
          <a:xfrm>
            <a:off x="4500563" y="1916113"/>
            <a:ext cx="4427537" cy="46815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236296" y="63093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        Zdjęcie 8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692150"/>
            <a:ext cx="3744415" cy="6858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Arial" charset="0"/>
              </a:rPr>
              <a:t>DEFINICJA POMPY</a:t>
            </a:r>
            <a:endParaRPr lang="pl-PL" sz="2800" b="1" dirty="0"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38707" y="1793085"/>
            <a:ext cx="8610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Pompa jest to urządzenie do podnoszenia wody ze zbiornika położonego niżej do zbiornika położonego </a:t>
            </a:r>
            <a:r>
              <a:rPr lang="pl-PL" sz="2400" dirty="0" smtClean="0"/>
              <a:t>wyżej.</a:t>
            </a:r>
          </a:p>
          <a:p>
            <a:endParaRPr lang="pl-PL" sz="2400" dirty="0" smtClean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l-PL" sz="2400" dirty="0" smtClean="0"/>
              <a:t>Pompa </a:t>
            </a:r>
            <a:r>
              <a:rPr lang="pl-PL" sz="2400" dirty="0" smtClean="0"/>
              <a:t>to również urządzenie służące do wytworzenia różnicy ciśnień między stroną ssawną pompy a tłoczną.</a:t>
            </a:r>
          </a:p>
          <a:p>
            <a:endParaRPr lang="pl-PL" sz="2400" dirty="0" smtClean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26991"/>
            <a:ext cx="2314575" cy="19716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226990"/>
            <a:ext cx="2171700" cy="19716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164" y="4226989"/>
            <a:ext cx="2038350" cy="21097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549275"/>
          </a:xfrm>
        </p:spPr>
        <p:txBody>
          <a:bodyPr/>
          <a:lstStyle/>
          <a:p>
            <a:pPr algn="ctr" eaLnBrk="1" hangingPunct="1"/>
            <a:r>
              <a:rPr lang="pl-PL" sz="2800" b="1" dirty="0" smtClean="0">
                <a:latin typeface="Arial" pitchFamily="34" charset="0"/>
                <a:cs typeface="Arial" pitchFamily="34" charset="0"/>
              </a:rPr>
              <a:t>Oznaczenia wysokości ssania</a:t>
            </a:r>
          </a:p>
        </p:txBody>
      </p:sp>
      <p:pic>
        <p:nvPicPr>
          <p:cNvPr id="138244" name="Picture 4" descr="msotw9_temp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48000"/>
          </a:blip>
          <a:srcRect l="5460" r="2712"/>
          <a:stretch>
            <a:fillRect/>
          </a:stretch>
        </p:blipFill>
        <p:spPr>
          <a:xfrm>
            <a:off x="1043608" y="1844824"/>
            <a:ext cx="7272808" cy="4424214"/>
          </a:xfrm>
          <a:noFill/>
          <a:ln>
            <a:solidFill>
              <a:srgbClr val="0000FF"/>
            </a:solidFill>
          </a:ln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444208" y="3933056"/>
            <a:ext cx="172819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b="1" smtClean="0"/>
              <a:t>Wysokość tłoczenia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781300"/>
            <a:ext cx="4249738" cy="3024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rzeczywista odległość pionowa między osią nasady ssawnej pompy a punktem najwyższego rzutu wody, mierzona w metrach.</a:t>
            </a:r>
          </a:p>
          <a:p>
            <a:pPr eaLnBrk="1" hangingPunct="1">
              <a:lnSpc>
                <a:spcPct val="90000"/>
              </a:lnSpc>
            </a:pP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wysokość ciśnienia odczytana na manometrze podczas pracy pomp wyrażona, w metrach słupa wody</a:t>
            </a:r>
          </a:p>
        </p:txBody>
      </p:sp>
      <p:pic>
        <p:nvPicPr>
          <p:cNvPr id="13317" name="Picture 8" descr="parametry"/>
          <p:cNvPicPr>
            <a:picLocks noChangeAspect="1" noChangeArrowheads="1"/>
          </p:cNvPicPr>
          <p:nvPr/>
        </p:nvPicPr>
        <p:blipFill>
          <a:blip r:embed="rId3" cstate="print"/>
          <a:srcRect b="2870"/>
          <a:stretch>
            <a:fillRect/>
          </a:stretch>
        </p:blipFill>
        <p:spPr bwMode="auto">
          <a:xfrm>
            <a:off x="4500563" y="1916113"/>
            <a:ext cx="4427537" cy="46815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236296" y="63093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        Zdjęcie 9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b="1" smtClean="0"/>
              <a:t>Wysokość podnoszenia 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017713"/>
            <a:ext cx="5543550" cy="1987550"/>
          </a:xfrm>
        </p:spPr>
        <p:txBody>
          <a:bodyPr/>
          <a:lstStyle/>
          <a:p>
            <a:pPr eaLnBrk="1" hangingPunct="1"/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geometryczna</a:t>
            </a:r>
            <a:r>
              <a:rPr lang="pl-PL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suma geometrycznej wysokości ssania i tłoczenia, wyrażona w metrach,</a:t>
            </a:r>
          </a:p>
          <a:p>
            <a:pPr eaLnBrk="1" hangingPunct="1"/>
            <a:endParaRPr lang="pl-PL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suma manometrycznej wysokości ssania i tłoczenia wyrażona w metrach słupa wody. </a:t>
            </a:r>
          </a:p>
          <a:p>
            <a:pPr eaLnBrk="1" hangingPunct="1"/>
            <a:endParaRPr lang="pl-PL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468313" y="5589588"/>
            <a:ext cx="7561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/>
              <a:t>Pojęcia "tłoczenia" i "podnoszenia" różnią się ponieważ zgodnie z definicją - podnoszenie jest sumą wysokości ssania i tłoczenia . 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788" y="1844675"/>
            <a:ext cx="308768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Układ przyrządów pomiarowych stosowany w aktualnie  produkowanych pojazdach pożarniczych.</a:t>
            </a: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41230" t="17262" b="43758"/>
          <a:stretch>
            <a:fillRect/>
          </a:stretch>
        </p:blipFill>
        <p:spPr bwMode="auto">
          <a:xfrm>
            <a:off x="899592" y="2060848"/>
            <a:ext cx="751040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26503" t="25623" r="26170" b="34518"/>
          <a:stretch>
            <a:fillRect/>
          </a:stretch>
        </p:blipFill>
        <p:spPr bwMode="auto">
          <a:xfrm>
            <a:off x="3707903" y="5445224"/>
            <a:ext cx="23145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95288" y="2565400"/>
            <a:ext cx="42481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dirty="0" smtClean="0"/>
              <a:t>Podstawowymi </a:t>
            </a:r>
            <a:r>
              <a:rPr lang="pl-PL" sz="2000" dirty="0"/>
              <a:t>przyrządami pomiarowymi określającymi pracę pompy są manometr (ciśnieniomierz) i manowakuometr (ciśnieniopróżniomierz).</a:t>
            </a:r>
          </a:p>
        </p:txBody>
      </p:sp>
      <p:pic>
        <p:nvPicPr>
          <p:cNvPr id="29701" name="Picture 7" descr="manometr"/>
          <p:cNvPicPr>
            <a:picLocks noChangeAspect="1" noChangeArrowheads="1"/>
          </p:cNvPicPr>
          <p:nvPr/>
        </p:nvPicPr>
        <p:blipFill>
          <a:blip r:embed="rId3" cstate="print"/>
          <a:srcRect t="2805" b="4474"/>
          <a:stretch>
            <a:fillRect/>
          </a:stretch>
        </p:blipFill>
        <p:spPr bwMode="auto">
          <a:xfrm>
            <a:off x="4572000" y="2349500"/>
            <a:ext cx="4248150" cy="3024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123728" y="260648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Przyrządy kontrolno pomiarowe</a:t>
            </a:r>
          </a:p>
          <a:p>
            <a:pPr algn="ctr">
              <a:spcBef>
                <a:spcPct val="50000"/>
              </a:spcBef>
            </a:pPr>
            <a:r>
              <a:rPr lang="pl-PL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autopomp i motopomp</a:t>
            </a:r>
            <a:endParaRPr lang="pl-PL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907704" y="548680"/>
            <a:ext cx="6763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Przyrządy pomiarowe autopomp i motopomp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9552" y="2060848"/>
            <a:ext cx="44656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Manowakuometr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ma dwie skale na jednej tarczy, od punktu ,,0” w lewo podziałka wyskalowana jest od 0- 10 m H</a:t>
            </a:r>
            <a:r>
              <a:rPr lang="pl-PL" sz="8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 dla wskazania wielkości próżni (sumy oporów po stronie ssawnej); natomiast od punktu ,,0” w prawo podziałka wyskalowana jest od 0- 250 m H</a:t>
            </a:r>
            <a:r>
              <a:rPr lang="pl-PL" sz="8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O) i służy do wskazań ciśnienia doprowadzanego do pompy. </a:t>
            </a:r>
          </a:p>
        </p:txBody>
      </p:sp>
      <p:pic>
        <p:nvPicPr>
          <p:cNvPr id="30725" name="Picture 5" descr="manometr"/>
          <p:cNvPicPr>
            <a:picLocks noChangeAspect="1" noChangeArrowheads="1"/>
          </p:cNvPicPr>
          <p:nvPr/>
        </p:nvPicPr>
        <p:blipFill>
          <a:blip r:embed="rId3" cstate="print"/>
          <a:srcRect l="50000" t="2805" b="4474"/>
          <a:stretch>
            <a:fillRect/>
          </a:stretch>
        </p:blipFill>
        <p:spPr bwMode="auto">
          <a:xfrm>
            <a:off x="5867400" y="1556792"/>
            <a:ext cx="2881313" cy="288027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68313" y="5084763"/>
            <a:ext cx="84963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Wskaźniki będą wychylały się w lewo przy poborze wody z zewnątrz lub przy zatkaniu strony ssawnej pompy. Wychylenie w wskaźników w prawo będzie następowało wówczas gdy woda będzie wprowadzona do pompy pod pewnym ciśnieniem, którego wielkość wskaże wychylenie wskazówki (praca z hydrantu, przetłaczanie). </a:t>
            </a:r>
          </a:p>
          <a:p>
            <a:pPr>
              <a:spcBef>
                <a:spcPct val="50000"/>
              </a:spcBef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5288" y="2636838"/>
            <a:ext cx="3816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Manometr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posiada tarczę wyskalowaną od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0-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250 m H</a:t>
            </a:r>
            <a:r>
              <a:rPr lang="pl-PL" sz="8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 i wskazuje wielkość nadciśnienia wytworzonego w pompie</a:t>
            </a:r>
            <a:endParaRPr lang="pl-PL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5" descr="manometr"/>
          <p:cNvPicPr>
            <a:picLocks noChangeAspect="1" noChangeArrowheads="1"/>
          </p:cNvPicPr>
          <p:nvPr/>
        </p:nvPicPr>
        <p:blipFill>
          <a:blip r:embed="rId3" cstate="print"/>
          <a:srcRect t="2805" r="47971" b="4474"/>
          <a:stretch>
            <a:fillRect/>
          </a:stretch>
        </p:blipFill>
        <p:spPr bwMode="auto">
          <a:xfrm>
            <a:off x="5219700" y="1557338"/>
            <a:ext cx="3240088" cy="3095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195736" y="548680"/>
            <a:ext cx="5668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Przyrządy pomiarowe autopomp i motopomp</a:t>
            </a:r>
            <a:endParaRPr lang="pl-PL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1988840"/>
            <a:ext cx="67687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Stanowisko wodne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jest to miejsce ustawienia pompy (samochodu gaśniczego) i miejsce pracy kierowcy-mechanika. Stanowisko to ustawione jest przy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punkcie czerpania wody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, czyli miejscu poboru wody dla potrzeb akcji gaśniczej.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573016"/>
            <a:ext cx="4320480" cy="31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67544" y="350100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Ustawienie pompy (samochodu gaśniczego) na stanowisku wodnym może odbywać się w miejscach uprzednio przygotowanych (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stałych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) lub nieprzygotowanych (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doraźnych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).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556792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Uwagi dotyczące budowy i obsługi stanowiska wodnego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67544" y="1988840"/>
            <a:ext cx="4968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Za prawidłow</a:t>
            </a:r>
            <a:r>
              <a:rPr lang="pl-PL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budow</a:t>
            </a:r>
            <a:r>
              <a:rPr lang="pl-PL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ę</a:t>
            </a:r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i obsług</a:t>
            </a:r>
            <a:r>
              <a:rPr lang="pl-PL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ę</a:t>
            </a:r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stanowiska wodnego</a:t>
            </a:r>
          </a:p>
          <a:p>
            <a:pPr algn="ctr"/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odpowiedzialny jest kierowca- mechanik obsługujący pompę pożarniczą.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pl-PL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520" y="3933056"/>
            <a:ext cx="554461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Przy wyborze miejsca oraz podczas pracy na </a:t>
            </a:r>
          </a:p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stanowisku wodnym należy uwzględniać: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dogodny dojazd i warunki pracy sprz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ę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tu i ludzi;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możliwo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ść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takiego rozwoju pożaru, który mógłby</a:t>
            </a:r>
          </a:p>
          <a:p>
            <a:pPr>
              <a:lnSpc>
                <a:spcPct val="12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stwarzać bezpośrednio zagrożenie dla stanowiska</a:t>
            </a:r>
          </a:p>
          <a:p>
            <a:pPr>
              <a:lnSpc>
                <a:spcPct val="12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wodnego,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34118" y="2654914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62880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Podstawowe uwarunkowania przy budowie stanowiska wodnego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11560" y="2420888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miejsce to musi zapewniać możliwość poboru wody w sposób ciągły 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bez zakłóceń 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głębokość ssania nie powinna przekraczać 5 m , w najbardziej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niekorzystnych  warunkach poboru wody;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miejsce to musi  zapewniać dobre odprowadzenie gazów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spalinowych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pompa musi być usytuowana poziomo jak najbliżej  lustra wody;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pobór wody może odbywać się w  miejscu, gdzie nie jest ona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spiętrzona (stopnie wodne, kaskady);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9552" y="1988840"/>
            <a:ext cx="8064896" cy="3960440"/>
            <a:chOff x="-3" y="-3"/>
            <a:chExt cx="3226" cy="1788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0" y="0"/>
              <a:ext cx="3220" cy="1782"/>
              <a:chOff x="0" y="0"/>
              <a:chExt cx="3220" cy="1782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020" cy="422"/>
                <a:chOff x="0" y="0"/>
                <a:chExt cx="1020" cy="422"/>
              </a:xfrm>
            </p:grpSpPr>
            <p:sp>
              <p:nvSpPr>
                <p:cNvPr id="53251" name="Rectangle 3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964" cy="42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pl-PL" b="1" dirty="0">
                      <a:cs typeface="Times New Roman" pitchFamily="18" charset="0"/>
                    </a:rPr>
                    <a:t>WIROWE</a:t>
                  </a:r>
                  <a:endParaRPr lang="pl-PL" dirty="0">
                    <a:cs typeface="Times New Roman" pitchFamily="18" charset="0"/>
                  </a:endParaRPr>
                </a:p>
                <a:p>
                  <a:pPr eaLnBrk="0" hangingPunct="0"/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5325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0" cy="422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020" y="0"/>
                <a:ext cx="1064" cy="422"/>
                <a:chOff x="1020" y="0"/>
                <a:chExt cx="1064" cy="422"/>
              </a:xfrm>
            </p:grpSpPr>
            <p:sp>
              <p:nvSpPr>
                <p:cNvPr id="53252" name="Rectangle 4"/>
                <p:cNvSpPr>
                  <a:spLocks noChangeArrowheads="1"/>
                </p:cNvSpPr>
                <p:nvPr/>
              </p:nvSpPr>
              <p:spPr bwMode="auto">
                <a:xfrm>
                  <a:off x="1048" y="0"/>
                  <a:ext cx="1008" cy="42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pl-PL" b="1" dirty="0">
                      <a:cs typeface="Times New Roman" pitchFamily="18" charset="0"/>
                    </a:rPr>
                    <a:t>WYPOROWE</a:t>
                  </a:r>
                  <a:endParaRPr lang="pl-PL" dirty="0">
                    <a:cs typeface="Times New Roman" pitchFamily="18" charset="0"/>
                  </a:endParaRPr>
                </a:p>
                <a:p>
                  <a:pPr eaLnBrk="0" hangingPunct="0"/>
                  <a:endParaRPr lang="pl-PL" sz="3200" dirty="0">
                    <a:latin typeface="Times New Roman" pitchFamily="18" charset="0"/>
                  </a:endParaRPr>
                </a:p>
              </p:txBody>
            </p:sp>
            <p:sp>
              <p:nvSpPr>
                <p:cNvPr id="53259" name="Rectangle 11"/>
                <p:cNvSpPr>
                  <a:spLocks noChangeArrowheads="1"/>
                </p:cNvSpPr>
                <p:nvPr/>
              </p:nvSpPr>
              <p:spPr bwMode="auto">
                <a:xfrm>
                  <a:off x="1020" y="0"/>
                  <a:ext cx="1064" cy="422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2084" y="0"/>
                <a:ext cx="1136" cy="422"/>
                <a:chOff x="2084" y="0"/>
                <a:chExt cx="1136" cy="422"/>
              </a:xfrm>
            </p:grpSpPr>
            <p:sp>
              <p:nvSpPr>
                <p:cNvPr id="53253" name="Rectangle 5"/>
                <p:cNvSpPr>
                  <a:spLocks noChangeArrowheads="1"/>
                </p:cNvSpPr>
                <p:nvPr/>
              </p:nvSpPr>
              <p:spPr bwMode="auto">
                <a:xfrm>
                  <a:off x="2112" y="0"/>
                  <a:ext cx="1080" cy="42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pl-PL" b="1" dirty="0">
                      <a:cs typeface="Times New Roman" pitchFamily="18" charset="0"/>
                    </a:rPr>
                    <a:t>MIESZANE</a:t>
                  </a:r>
                  <a:endParaRPr lang="pl-PL" dirty="0">
                    <a:cs typeface="Times New Roman" pitchFamily="18" charset="0"/>
                  </a:endParaRPr>
                </a:p>
                <a:p>
                  <a:pPr eaLnBrk="0" hangingPunct="0"/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53261" name="Rectangle 13"/>
                <p:cNvSpPr>
                  <a:spLocks noChangeArrowheads="1"/>
                </p:cNvSpPr>
                <p:nvPr/>
              </p:nvSpPr>
              <p:spPr bwMode="auto">
                <a:xfrm>
                  <a:off x="2084" y="0"/>
                  <a:ext cx="1136" cy="422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0" y="422"/>
                <a:ext cx="1020" cy="1360"/>
                <a:chOff x="0" y="422"/>
                <a:chExt cx="1020" cy="1360"/>
              </a:xfrm>
            </p:grpSpPr>
            <p:sp>
              <p:nvSpPr>
                <p:cNvPr id="53254" name="Rectangle 6"/>
                <p:cNvSpPr>
                  <a:spLocks noChangeArrowheads="1"/>
                </p:cNvSpPr>
                <p:nvPr/>
              </p:nvSpPr>
              <p:spPr bwMode="auto">
                <a:xfrm>
                  <a:off x="28" y="422"/>
                  <a:ext cx="964" cy="136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Odśrodkowe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Helikoidalne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Śmigłowe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Peryferyjne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Odwracalne</a:t>
                  </a:r>
                </a:p>
                <a:p>
                  <a:pPr eaLnBrk="0" hangingPunct="0"/>
                  <a:endParaRPr lang="pl-PL" dirty="0"/>
                </a:p>
              </p:txBody>
            </p:sp>
            <p:sp>
              <p:nvSpPr>
                <p:cNvPr id="53263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422"/>
                  <a:ext cx="1020" cy="1360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1020" y="422"/>
                <a:ext cx="1064" cy="1360"/>
                <a:chOff x="1020" y="422"/>
                <a:chExt cx="1064" cy="1360"/>
              </a:xfrm>
            </p:grpSpPr>
            <p:sp>
              <p:nvSpPr>
                <p:cNvPr id="53255" name="Rectangle 7"/>
                <p:cNvSpPr>
                  <a:spLocks noChangeArrowheads="1"/>
                </p:cNvSpPr>
                <p:nvPr/>
              </p:nvSpPr>
              <p:spPr bwMode="auto">
                <a:xfrm>
                  <a:off x="1048" y="422"/>
                  <a:ext cx="1008" cy="136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Tłokowe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Przeponowe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Wielotłoczkowe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Łopatkowe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Zębate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Śrubowe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/>
                    <a:t> </a:t>
                  </a:r>
                  <a:r>
                    <a:rPr lang="pl-PL" dirty="0">
                      <a:cs typeface="Times New Roman" pitchFamily="18" charset="0"/>
                    </a:rPr>
                    <a:t>Ślimakowe</a:t>
                  </a:r>
                  <a:endParaRPr lang="pl-PL" dirty="0"/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/>
                    <a:t> Labiryntowe</a:t>
                  </a:r>
                </a:p>
                <a:p>
                  <a:pPr eaLnBrk="0" hangingPunct="0"/>
                  <a:endParaRPr lang="pl-PL" dirty="0"/>
                </a:p>
              </p:txBody>
            </p:sp>
            <p:sp>
              <p:nvSpPr>
                <p:cNvPr id="53265" name="Rectangle 17"/>
                <p:cNvSpPr>
                  <a:spLocks noChangeArrowheads="1"/>
                </p:cNvSpPr>
                <p:nvPr/>
              </p:nvSpPr>
              <p:spPr bwMode="auto">
                <a:xfrm>
                  <a:off x="1020" y="422"/>
                  <a:ext cx="1064" cy="1360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2084" y="422"/>
                <a:ext cx="1136" cy="1360"/>
                <a:chOff x="2084" y="422"/>
                <a:chExt cx="1136" cy="1360"/>
              </a:xfrm>
            </p:grpSpPr>
            <p:sp>
              <p:nvSpPr>
                <p:cNvPr id="53256" name="Rectangle 8"/>
                <p:cNvSpPr>
                  <a:spLocks noChangeArrowheads="1"/>
                </p:cNvSpPr>
                <p:nvPr/>
              </p:nvSpPr>
              <p:spPr bwMode="auto">
                <a:xfrm>
                  <a:off x="2112" y="422"/>
                  <a:ext cx="1080" cy="136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Blip>
                      <a:blip r:embed="rId2"/>
                    </a:buBlip>
                  </a:pPr>
                  <a:r>
                    <a:rPr lang="pl-PL">
                      <a:cs typeface="Times New Roman" pitchFamily="18" charset="0"/>
                    </a:rPr>
                    <a:t> Strumienice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>
                      <a:cs typeface="Times New Roman" pitchFamily="18" charset="0"/>
                    </a:rPr>
                    <a:t> Strumienice </a:t>
                  </a:r>
                </a:p>
                <a:p>
                  <a:pPr eaLnBrk="0" hangingPunct="0"/>
                  <a:r>
                    <a:rPr lang="pl-PL">
                      <a:cs typeface="Times New Roman" pitchFamily="18" charset="0"/>
                    </a:rPr>
                    <a:t>    gazowe</a:t>
                  </a:r>
                </a:p>
                <a:p>
                  <a:pPr eaLnBrk="0" hangingPunct="0"/>
                  <a:endParaRPr lang="pl-PL"/>
                </a:p>
              </p:txBody>
            </p:sp>
            <p:sp>
              <p:nvSpPr>
                <p:cNvPr id="53267" name="Rectangle 19"/>
                <p:cNvSpPr>
                  <a:spLocks noChangeArrowheads="1"/>
                </p:cNvSpPr>
                <p:nvPr/>
              </p:nvSpPr>
              <p:spPr bwMode="auto">
                <a:xfrm>
                  <a:off x="2084" y="422"/>
                  <a:ext cx="1136" cy="1360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53270" name="Rectangle 22"/>
            <p:cNvSpPr>
              <a:spLocks noChangeArrowheads="1"/>
            </p:cNvSpPr>
            <p:nvPr/>
          </p:nvSpPr>
          <p:spPr bwMode="auto">
            <a:xfrm>
              <a:off x="-3" y="-3"/>
              <a:ext cx="3226" cy="1788"/>
            </a:xfrm>
            <a:prstGeom prst="rect">
              <a:avLst/>
            </a:prstGeom>
            <a:noFill/>
            <a:ln w="38100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0" y="20796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</a:rPr>
              <a:t>PODZIAŁ POMP</a:t>
            </a:r>
            <a:endParaRPr lang="pl-PL" sz="2800" b="1" dirty="0">
              <a:solidFill>
                <a:srgbClr val="FFC000"/>
              </a:solidFill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628800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Podstawowe uwarunkowania przy budowie stanowiska wodnego</a:t>
            </a:r>
          </a:p>
          <a:p>
            <a:endParaRPr lang="pl-PL" b="1" dirty="0" smtClean="0">
              <a:latin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latin typeface="Arial" charset="0"/>
              </a:rPr>
              <a:t> </a:t>
            </a:r>
            <a:r>
              <a:rPr lang="pl-PL" dirty="0" smtClean="0">
                <a:latin typeface="Arial" charset="0"/>
              </a:rPr>
              <a:t>do nasady ssawnej należy podłączyć odpowiednią ilość  węży</a:t>
            </a:r>
          </a:p>
          <a:p>
            <a:r>
              <a:rPr lang="pl-PL" dirty="0" smtClean="0">
                <a:latin typeface="Arial" charset="0"/>
              </a:rPr>
              <a:t>    ssawnych zabezpieczonych linką;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zmontowaną linię ssawną należy tak ułożyć aby nie powstawały</a:t>
            </a:r>
          </a:p>
          <a:p>
            <a:r>
              <a:rPr lang="pl-PL" dirty="0" smtClean="0">
                <a:latin typeface="Arial" charset="0"/>
              </a:rPr>
              <a:t>    kolana czy też ostre zagięcia;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smok ssawny powinien znajdować się 15 – 13 cm poniżej lustra</a:t>
            </a:r>
          </a:p>
          <a:p>
            <a:r>
              <a:rPr lang="pl-PL" dirty="0" smtClean="0">
                <a:latin typeface="Arial" charset="0"/>
              </a:rPr>
              <a:t>    wody licząc od jego górnych otworów;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przy poborze wody zanieczyszczonej smok  musi mięć kosz</a:t>
            </a:r>
          </a:p>
          <a:p>
            <a:r>
              <a:rPr lang="pl-PL" dirty="0" smtClean="0">
                <a:latin typeface="Arial" charset="0"/>
              </a:rPr>
              <a:t>    smoka ssawnego;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przy poborze wody o ukierunkowanym przepływie linia ssawna </a:t>
            </a:r>
          </a:p>
          <a:p>
            <a:r>
              <a:rPr lang="pl-PL" dirty="0" smtClean="0">
                <a:latin typeface="Arial" charset="0"/>
              </a:rPr>
              <a:t>    powinna być ułożona pod prąd płynącej wody.</a:t>
            </a: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Arial" charset="0"/>
            </a:endParaRPr>
          </a:p>
          <a:p>
            <a:pPr>
              <a:buFont typeface="Wingdings" pitchFamily="2" charset="2"/>
              <a:buChar char="q"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Prostokąt 3"/>
          <p:cNvSpPr>
            <a:spLocks noChangeArrowheads="1"/>
          </p:cNvSpPr>
          <p:nvPr/>
        </p:nvSpPr>
        <p:spPr bwMode="auto">
          <a:xfrm>
            <a:off x="2339752" y="1484784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ZALEŻNOŚĆ GŁEBOKOŚCI SSANIA </a:t>
            </a:r>
            <a:br>
              <a:rPr lang="pl-PL" b="1" dirty="0">
                <a:latin typeface="Arial" pitchFamily="34" charset="0"/>
                <a:cs typeface="Arial" pitchFamily="34" charset="0"/>
              </a:rPr>
            </a:br>
            <a:r>
              <a:rPr lang="pl-PL" b="1" dirty="0">
                <a:latin typeface="Arial" pitchFamily="34" charset="0"/>
                <a:cs typeface="Arial" pitchFamily="34" charset="0"/>
              </a:rPr>
              <a:t>OD TEMPERATURY WODY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0" name="Picture 1029" descr="temperatura"/>
          <p:cNvPicPr>
            <a:picLocks noChangeAspect="1" noChangeArrowheads="1"/>
          </p:cNvPicPr>
          <p:nvPr/>
        </p:nvPicPr>
        <p:blipFill>
          <a:blip r:embed="rId3" cstate="print"/>
          <a:srcRect t="3249" b="3249"/>
          <a:stretch>
            <a:fillRect/>
          </a:stretch>
        </p:blipFill>
        <p:spPr bwMode="auto">
          <a:xfrm>
            <a:off x="928688" y="2214563"/>
            <a:ext cx="7607300" cy="39512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NOWY W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348880"/>
            <a:ext cx="6412061" cy="32946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6084" name="Prostokąt 5"/>
          <p:cNvSpPr>
            <a:spLocks noChangeArrowheads="1"/>
          </p:cNvSpPr>
          <p:nvPr/>
        </p:nvSpPr>
        <p:spPr bwMode="auto">
          <a:xfrm>
            <a:off x="1835696" y="1556792"/>
            <a:ext cx="6000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ZALEŻNOŚĆ PARAMETRÓW PRACY POMPY ODŚRODKOWEJ OD WYSOKOŚCI SSANIA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5" name="pole tekstowe 6"/>
          <p:cNvSpPr txBox="1">
            <a:spLocks noChangeArrowheads="1"/>
          </p:cNvSpPr>
          <p:nvPr/>
        </p:nvSpPr>
        <p:spPr bwMode="auto">
          <a:xfrm>
            <a:off x="1214438" y="5786438"/>
            <a:ext cx="742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W miarę wzrostu wysokości ssania wydajność maleje i przy głębokości ssania 7,5m spada prawie 40%(ciśnienie pozostaje bez zmian).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123728" y="47667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Charakterystyka pomp wirowych odśrodkowych</a:t>
            </a:r>
            <a:endParaRPr lang="pl-PL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100392" y="537321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10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pole tekstowe 3"/>
          <p:cNvSpPr txBox="1">
            <a:spLocks noChangeArrowheads="1"/>
          </p:cNvSpPr>
          <p:nvPr/>
        </p:nvSpPr>
        <p:spPr bwMode="auto">
          <a:xfrm>
            <a:off x="1547664" y="764704"/>
            <a:ext cx="500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Zjawisko kawitacji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1513" y="3573463"/>
            <a:ext cx="3392487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836613"/>
            <a:ext cx="185737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pole tekstowe 6"/>
          <p:cNvSpPr txBox="1">
            <a:spLocks noChangeArrowheads="1"/>
          </p:cNvSpPr>
          <p:nvPr/>
        </p:nvSpPr>
        <p:spPr bwMode="auto">
          <a:xfrm>
            <a:off x="250825" y="2276475"/>
            <a:ext cx="61214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Kawitacją nazywamy zjawisko wywołane miejscowym spadkiem ciśnienia w obszarze płynącej cieczy poniżej wartości krytycznej, bliskiej ciśnieniu parowania cieczy przy danej temperaturze i polegającej na tworzeniu się pęcherzyków parowo-gazowych w miejscach najniższego ciśnienia oraz na ich zanikaniu w strefie wyższego ciśnienia. Zanikanie pęcherzyków parowo-gazowych następuje gwałtownie w czasie krótszym od 0,001 sekundy i ma charakter implozji. Napływająca z dużą prędkością w miejsce pęcherzyków ciecz może osiągnąć ciśnienie rzędu 350 MPa. W miejscu znikania, przy ściance następuje charakterystyczne niszczenie materiału konstrukcyjnego pompy, objawiające się w postaci kawern (wżerów) i porów o głębokości dochodzącej nawet do kilkunastu milimetrów.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668344" y="242088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11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596336" y="501317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12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pole tekstowe 3"/>
          <p:cNvSpPr txBox="1">
            <a:spLocks noChangeArrowheads="1"/>
          </p:cNvSpPr>
          <p:nvPr/>
        </p:nvSpPr>
        <p:spPr bwMode="auto">
          <a:xfrm>
            <a:off x="1043609" y="1700808"/>
            <a:ext cx="424847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Przyczyny kawitacji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36613"/>
            <a:ext cx="30734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pole tekstowe 6"/>
          <p:cNvSpPr txBox="1">
            <a:spLocks noChangeArrowheads="1"/>
          </p:cNvSpPr>
          <p:nvPr/>
        </p:nvSpPr>
        <p:spPr bwMode="auto">
          <a:xfrm>
            <a:off x="250825" y="2276475"/>
            <a:ext cx="6121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zbyt duża wysokość ssania,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zbyt duża wysokość linii ssawnej,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zbyt duża prędkość obrotowa wirnika,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przekroczenie nominalnej wydajności pompy.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50182" name="pole tekstowe 7"/>
          <p:cNvSpPr txBox="1">
            <a:spLocks noChangeArrowheads="1"/>
          </p:cNvSpPr>
          <p:nvPr/>
        </p:nvSpPr>
        <p:spPr bwMode="auto">
          <a:xfrm>
            <a:off x="323850" y="3933825"/>
            <a:ext cx="79930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                     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Sposoby uniknięcia kawitacji</a:t>
            </a:r>
          </a:p>
          <a:p>
            <a:endParaRPr lang="pl-PL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eksploatowanie w pobliżu nominalnej wydajności,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unikanie pracy pompy przy wolnym wypływie, wywołującym spadek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  wysokości podciśnienia,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unikanie  nadmiernych oporów przepływu w linii ssawnej, powodem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   wzrostu oporów w przewodzie ssawnym może być zanieczyszczenie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   smoka bądź kosza ssawnego.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zabezpieczenie przed nieprzewidzianym zwiększeniem prędkości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   </a:t>
            </a:r>
            <a:r>
              <a:rPr lang="pl-PL" dirty="0">
                <a:latin typeface="Arial" pitchFamily="34" charset="0"/>
                <a:cs typeface="Arial" pitchFamily="34" charset="0"/>
              </a:rPr>
              <a:t>obrotowej pompy.</a:t>
            </a:r>
          </a:p>
          <a:p>
            <a:r>
              <a:rPr lang="pl-PL" dirty="0"/>
              <a:t>   </a:t>
            </a:r>
          </a:p>
          <a:p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376792" cy="53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sz="2000" b="1" dirty="0">
                <a:latin typeface="Arial" charset="0"/>
              </a:rPr>
              <a:t>PARAMETRY PRACY POMPY ODŚRODKOWEJ</a:t>
            </a:r>
          </a:p>
        </p:txBody>
      </p:sp>
      <p:pic>
        <p:nvPicPr>
          <p:cNvPr id="60419" name="Picture 6" descr="PICT0056_1"/>
          <p:cNvPicPr>
            <a:picLocks noChangeAspect="1" noChangeArrowheads="1"/>
          </p:cNvPicPr>
          <p:nvPr/>
        </p:nvPicPr>
        <p:blipFill>
          <a:blip r:embed="rId3" cstate="print"/>
          <a:srcRect b="3554"/>
          <a:stretch>
            <a:fillRect/>
          </a:stretch>
        </p:blipFill>
        <p:spPr bwMode="auto">
          <a:xfrm>
            <a:off x="468313" y="1988840"/>
            <a:ext cx="7200031" cy="4248447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0420" name="Text Box 8"/>
          <p:cNvSpPr txBox="1">
            <a:spLocks noChangeArrowheads="1"/>
          </p:cNvSpPr>
          <p:nvPr/>
        </p:nvSpPr>
        <p:spPr bwMode="auto">
          <a:xfrm>
            <a:off x="4860032" y="1556792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Hm=</a:t>
            </a:r>
            <a:r>
              <a:rPr lang="en-US" dirty="0"/>
              <a:t>ƒ</a:t>
            </a:r>
            <a:r>
              <a:rPr lang="pl-PL" dirty="0"/>
              <a:t>(Q)</a:t>
            </a:r>
            <a:endParaRPr lang="en-US" dirty="0"/>
          </a:p>
        </p:txBody>
      </p:sp>
      <p:sp>
        <p:nvSpPr>
          <p:cNvPr id="60421" name="Line 9"/>
          <p:cNvSpPr>
            <a:spLocks noChangeShapeType="1"/>
          </p:cNvSpPr>
          <p:nvPr/>
        </p:nvSpPr>
        <p:spPr bwMode="auto">
          <a:xfrm flipH="1">
            <a:off x="3419872" y="1844824"/>
            <a:ext cx="1656183" cy="108012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0422" name="Line 10"/>
          <p:cNvSpPr>
            <a:spLocks noChangeShapeType="1"/>
          </p:cNvSpPr>
          <p:nvPr/>
        </p:nvSpPr>
        <p:spPr bwMode="auto">
          <a:xfrm flipV="1">
            <a:off x="1547813" y="2924175"/>
            <a:ext cx="44640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3" name="Line 11"/>
          <p:cNvSpPr>
            <a:spLocks noChangeShapeType="1"/>
          </p:cNvSpPr>
          <p:nvPr/>
        </p:nvSpPr>
        <p:spPr bwMode="auto">
          <a:xfrm>
            <a:off x="6011863" y="2924175"/>
            <a:ext cx="0" cy="30972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4" name="Freeform 12"/>
          <p:cNvSpPr>
            <a:spLocks/>
          </p:cNvSpPr>
          <p:nvPr/>
        </p:nvSpPr>
        <p:spPr bwMode="auto">
          <a:xfrm>
            <a:off x="3348038" y="2924175"/>
            <a:ext cx="2663825" cy="3097213"/>
          </a:xfrm>
          <a:custGeom>
            <a:avLst/>
            <a:gdLst>
              <a:gd name="T0" fmla="*/ 0 w 1633"/>
              <a:gd name="T1" fmla="*/ 0 h 1906"/>
              <a:gd name="T2" fmla="*/ 2147483647 w 1633"/>
              <a:gd name="T3" fmla="*/ 2147483647 h 1906"/>
              <a:gd name="T4" fmla="*/ 2147483647 w 1633"/>
              <a:gd name="T5" fmla="*/ 2147483647 h 1906"/>
              <a:gd name="T6" fmla="*/ 2147483647 w 1633"/>
              <a:gd name="T7" fmla="*/ 2147483647 h 1906"/>
              <a:gd name="T8" fmla="*/ 2147483647 w 1633"/>
              <a:gd name="T9" fmla="*/ 2147483647 h 19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3"/>
              <a:gd name="T16" fmla="*/ 0 h 1906"/>
              <a:gd name="T17" fmla="*/ 1633 w 1633"/>
              <a:gd name="T18" fmla="*/ 1906 h 19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3" h="1906">
                <a:moveTo>
                  <a:pt x="0" y="0"/>
                </a:moveTo>
                <a:cubicBezTo>
                  <a:pt x="234" y="204"/>
                  <a:pt x="469" y="409"/>
                  <a:pt x="635" y="590"/>
                </a:cubicBezTo>
                <a:cubicBezTo>
                  <a:pt x="801" y="771"/>
                  <a:pt x="877" y="915"/>
                  <a:pt x="998" y="1089"/>
                </a:cubicBezTo>
                <a:cubicBezTo>
                  <a:pt x="1119" y="1263"/>
                  <a:pt x="1255" y="1497"/>
                  <a:pt x="1361" y="1633"/>
                </a:cubicBezTo>
                <a:cubicBezTo>
                  <a:pt x="1467" y="1769"/>
                  <a:pt x="1588" y="1861"/>
                  <a:pt x="1633" y="1906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5" name="Line 14"/>
          <p:cNvSpPr>
            <a:spLocks noChangeShapeType="1"/>
          </p:cNvSpPr>
          <p:nvPr/>
        </p:nvSpPr>
        <p:spPr bwMode="auto">
          <a:xfrm>
            <a:off x="3708400" y="2924175"/>
            <a:ext cx="71438" cy="3603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6" name="Line 15"/>
          <p:cNvSpPr>
            <a:spLocks noChangeShapeType="1"/>
          </p:cNvSpPr>
          <p:nvPr/>
        </p:nvSpPr>
        <p:spPr bwMode="auto">
          <a:xfrm>
            <a:off x="3924300" y="2924175"/>
            <a:ext cx="144463" cy="6492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7" name="Line 16"/>
          <p:cNvSpPr>
            <a:spLocks noChangeShapeType="1"/>
          </p:cNvSpPr>
          <p:nvPr/>
        </p:nvSpPr>
        <p:spPr bwMode="auto">
          <a:xfrm>
            <a:off x="4213225" y="2924175"/>
            <a:ext cx="287338" cy="10810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8" name="Line 17"/>
          <p:cNvSpPr>
            <a:spLocks noChangeShapeType="1"/>
          </p:cNvSpPr>
          <p:nvPr/>
        </p:nvSpPr>
        <p:spPr bwMode="auto">
          <a:xfrm>
            <a:off x="4572000" y="2924175"/>
            <a:ext cx="431800" cy="18002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9" name="Line 18"/>
          <p:cNvSpPr>
            <a:spLocks noChangeShapeType="1"/>
          </p:cNvSpPr>
          <p:nvPr/>
        </p:nvSpPr>
        <p:spPr bwMode="auto">
          <a:xfrm>
            <a:off x="5005388" y="2924175"/>
            <a:ext cx="574675" cy="27368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0" name="Line 19"/>
          <p:cNvSpPr>
            <a:spLocks noChangeShapeType="1"/>
          </p:cNvSpPr>
          <p:nvPr/>
        </p:nvSpPr>
        <p:spPr bwMode="auto">
          <a:xfrm>
            <a:off x="5435600" y="2924175"/>
            <a:ext cx="576263" cy="2809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1" name="Line 20"/>
          <p:cNvSpPr>
            <a:spLocks noChangeShapeType="1"/>
          </p:cNvSpPr>
          <p:nvPr/>
        </p:nvSpPr>
        <p:spPr bwMode="auto">
          <a:xfrm>
            <a:off x="5795963" y="2924175"/>
            <a:ext cx="215900" cy="10810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2" name="Line 21"/>
          <p:cNvSpPr>
            <a:spLocks noChangeShapeType="1"/>
          </p:cNvSpPr>
          <p:nvPr/>
        </p:nvSpPr>
        <p:spPr bwMode="auto">
          <a:xfrm>
            <a:off x="4787900" y="2924175"/>
            <a:ext cx="504825" cy="223361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3" name="Line 22"/>
          <p:cNvSpPr>
            <a:spLocks noChangeShapeType="1"/>
          </p:cNvSpPr>
          <p:nvPr/>
        </p:nvSpPr>
        <p:spPr bwMode="auto">
          <a:xfrm>
            <a:off x="5221288" y="2924175"/>
            <a:ext cx="574675" cy="29527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4" name="Line 23"/>
          <p:cNvSpPr>
            <a:spLocks noChangeShapeType="1"/>
          </p:cNvSpPr>
          <p:nvPr/>
        </p:nvSpPr>
        <p:spPr bwMode="auto">
          <a:xfrm>
            <a:off x="4429125" y="2924175"/>
            <a:ext cx="287338" cy="13684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4068763" y="2924175"/>
            <a:ext cx="144462" cy="7921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5651500" y="2924175"/>
            <a:ext cx="360363" cy="19446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7" name="Text Box 26"/>
          <p:cNvSpPr txBox="1">
            <a:spLocks noChangeArrowheads="1"/>
          </p:cNvSpPr>
          <p:nvPr/>
        </p:nvSpPr>
        <p:spPr bwMode="auto">
          <a:xfrm>
            <a:off x="7019925" y="2708275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/>
              <a:t>KAWITACJA</a:t>
            </a:r>
          </a:p>
        </p:txBody>
      </p:sp>
      <p:sp>
        <p:nvSpPr>
          <p:cNvPr id="60438" name="Line 28"/>
          <p:cNvSpPr>
            <a:spLocks noChangeShapeType="1"/>
          </p:cNvSpPr>
          <p:nvPr/>
        </p:nvSpPr>
        <p:spPr bwMode="auto">
          <a:xfrm flipV="1">
            <a:off x="5148263" y="2997200"/>
            <a:ext cx="2016125" cy="863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0439" name="pole tekstowe 23"/>
          <p:cNvSpPr txBox="1">
            <a:spLocks noChangeArrowheads="1"/>
          </p:cNvSpPr>
          <p:nvPr/>
        </p:nvSpPr>
        <p:spPr bwMode="auto">
          <a:xfrm>
            <a:off x="250825" y="6211888"/>
            <a:ext cx="820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solidFill>
                  <a:srgbClr val="FF0000"/>
                </a:solidFill>
              </a:rPr>
              <a:t>Ciśnienie tłoczenia Hm jest funkcją wydajności pompy f(Q) wzrost ciśnienia powoduje sadek wydajności i odwrotnie przy stałych prędkościach obrotowych wirnika !!!</a:t>
            </a: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92088" cy="9014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pole tekstowe 3"/>
          <p:cNvSpPr txBox="1">
            <a:spLocks noChangeArrowheads="1"/>
          </p:cNvSpPr>
          <p:nvPr/>
        </p:nvSpPr>
        <p:spPr bwMode="auto">
          <a:xfrm>
            <a:off x="1979712" y="1484784"/>
            <a:ext cx="5378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/>
              <a:t>Wpływ obrotów silnika na  charakterystykę pompy</a:t>
            </a:r>
          </a:p>
        </p:txBody>
      </p:sp>
      <p:sp>
        <p:nvSpPr>
          <p:cNvPr id="47108" name="pole tekstowe 5"/>
          <p:cNvSpPr txBox="1">
            <a:spLocks noChangeArrowheads="1"/>
          </p:cNvSpPr>
          <p:nvPr/>
        </p:nvSpPr>
        <p:spPr bwMode="auto">
          <a:xfrm>
            <a:off x="1357313" y="2428875"/>
            <a:ext cx="65722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Istnieje ścisła współzależność między wydajnością i ciśnieniem pompy. Zmiany te zależą od wartości obrotów silnika. Każdy wzrost, lub spadek obrotów silnika powoduje wzrost lub spadek obu parametrów. </a:t>
            </a:r>
            <a:r>
              <a:rPr lang="pl-PL" sz="2000">
                <a:solidFill>
                  <a:srgbClr val="0000FF"/>
                </a:solidFill>
              </a:rPr>
              <a:t>Zmiany te w zakresie wydajności odbywają się proporcjonalnie do zmiany obrotów</a:t>
            </a:r>
            <a:r>
              <a:rPr lang="pl-PL"/>
              <a:t>, a w zakresie </a:t>
            </a:r>
            <a:r>
              <a:rPr lang="pl-PL" sz="2000">
                <a:solidFill>
                  <a:srgbClr val="008000"/>
                </a:solidFill>
              </a:rPr>
              <a:t>ciśnienia zmieniają się w sposób proporcjonalny lecz w drugiej potędze</a:t>
            </a:r>
            <a:r>
              <a:rPr lang="pl-PL"/>
              <a:t>.</a:t>
            </a:r>
            <a:r>
              <a:rPr lang="pl-PL" sz="2400" i="1">
                <a:solidFill>
                  <a:srgbClr val="FF0000"/>
                </a:solidFill>
              </a:rPr>
              <a:t> </a:t>
            </a:r>
          </a:p>
          <a:p>
            <a:r>
              <a:rPr lang="pl-PL" sz="2400" i="1">
                <a:solidFill>
                  <a:srgbClr val="FF0000"/>
                </a:solidFill>
              </a:rPr>
              <a:t>Oznacza to, że jeśli np. obroty wzrosną dwukrotnie to wydajność wzrośnie dwukrotnie, natomiast ciśnienie czterokrotnie</a:t>
            </a:r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92088" cy="9014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52800" cy="6096000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Arial" charset="0"/>
              </a:rPr>
              <a:t>WSKAZANIA URZĄDZEŃ POMIAROWYCH</a:t>
            </a:r>
          </a:p>
        </p:txBody>
      </p:sp>
      <p:pic>
        <p:nvPicPr>
          <p:cNvPr id="37901" name="Picture 13" descr="P 1a"/>
          <p:cNvPicPr>
            <a:picLocks noChangeAspect="1" noChangeArrowheads="1"/>
          </p:cNvPicPr>
          <p:nvPr/>
        </p:nvPicPr>
        <p:blipFill>
          <a:blip r:embed="rId2" cstate="print"/>
          <a:srcRect r="1497" b="3465"/>
          <a:stretch>
            <a:fillRect/>
          </a:stretch>
        </p:blipFill>
        <p:spPr bwMode="auto">
          <a:xfrm>
            <a:off x="3581400" y="260350"/>
            <a:ext cx="5562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P 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16113"/>
            <a:ext cx="556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P 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357563"/>
            <a:ext cx="556260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6" descr="P 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868863"/>
            <a:ext cx="55626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92088" cy="90142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452320" y="638132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13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00400" cy="6553200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Arial" charset="0"/>
              </a:rPr>
              <a:t>c.d. </a:t>
            </a:r>
            <a:br>
              <a:rPr lang="pl-PL" sz="2800" b="1" smtClean="0">
                <a:latin typeface="Arial" charset="0"/>
              </a:rPr>
            </a:br>
            <a:r>
              <a:rPr lang="pl-PL" sz="2800" b="1" smtClean="0">
                <a:latin typeface="Arial" charset="0"/>
              </a:rPr>
              <a:t>wskazania wakuometru         i manometru</a:t>
            </a:r>
            <a:r>
              <a:rPr lang="pl-PL" sz="2400" b="1" smtClean="0"/>
              <a:t> </a:t>
            </a:r>
            <a:br>
              <a:rPr lang="pl-PL" sz="2400" b="1" smtClean="0"/>
            </a:br>
            <a:endParaRPr lang="pl-PL" smtClean="0"/>
          </a:p>
        </p:txBody>
      </p:sp>
      <p:pic>
        <p:nvPicPr>
          <p:cNvPr id="65544" name="Picture 8" descr="P 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60350"/>
            <a:ext cx="59436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P 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00213"/>
            <a:ext cx="59436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 descr="P 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141663"/>
            <a:ext cx="59436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1" descr="P 8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724400"/>
            <a:ext cx="59436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12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92088" cy="901421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7740352" y="638132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14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pole tekstowe 1"/>
          <p:cNvSpPr txBox="1">
            <a:spLocks noChangeArrowheads="1"/>
          </p:cNvSpPr>
          <p:nvPr/>
        </p:nvSpPr>
        <p:spPr bwMode="auto">
          <a:xfrm>
            <a:off x="1042988" y="333375"/>
            <a:ext cx="7056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rgbClr val="FFC000"/>
                </a:solidFill>
              </a:rPr>
              <a:t>Nazewnictwo i symbolika </a:t>
            </a:r>
            <a:r>
              <a:rPr lang="pl-PL" sz="2000" b="1" dirty="0" smtClean="0">
                <a:solidFill>
                  <a:srgbClr val="FFC000"/>
                </a:solidFill>
              </a:rPr>
              <a:t>pomp </a:t>
            </a:r>
            <a:r>
              <a:rPr lang="pl-PL" sz="2000" b="1" dirty="0">
                <a:solidFill>
                  <a:srgbClr val="FFC000"/>
                </a:solidFill>
              </a:rPr>
              <a:t>pożarniczych</a:t>
            </a:r>
          </a:p>
        </p:txBody>
      </p:sp>
      <p:sp>
        <p:nvSpPr>
          <p:cNvPr id="40964" name="pole tekstowe 2"/>
          <p:cNvSpPr txBox="1">
            <a:spLocks noChangeArrowheads="1"/>
          </p:cNvSpPr>
          <p:nvPr/>
        </p:nvSpPr>
        <p:spPr bwMode="auto">
          <a:xfrm>
            <a:off x="0" y="1556791"/>
            <a:ext cx="8785225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sz="1400" dirty="0" smtClean="0"/>
          </a:p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Autopompy</a:t>
            </a:r>
          </a:p>
          <a:p>
            <a:endParaRPr lang="pl-PL" sz="1400" dirty="0" smtClean="0"/>
          </a:p>
          <a:p>
            <a:r>
              <a:rPr lang="pl-PL" sz="1400" dirty="0" smtClean="0"/>
              <a:t>W </a:t>
            </a:r>
            <a:r>
              <a:rPr lang="pl-PL" sz="1400" dirty="0"/>
              <a:t>normie ,, Pompy Pożarnicze” do poprawnego określenia urządzenia stosuje się pełną nazwę tzn. autopompa pożarnicza wraz z symboliką literowo liczbowa. W praktyce pomija się część słowną i stosuje tylko symbolikę.</a:t>
            </a:r>
          </a:p>
          <a:p>
            <a:endParaRPr lang="pl-PL" sz="1400" dirty="0"/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Przykłady :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A16/8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- (A- autopompa pożarnicza; 16- nominalna wydajność wodna 16 dm3/min),</a:t>
            </a: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 2,5/40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- (A- autopompa pożarnicza; 2,5- nominalna wydajność 250 dm3/min;   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40-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ciśnienie tłoczenia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40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bar),                </a:t>
            </a: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 24/8- 2,5/40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- (A- autopompa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pożarnicza dwuzakresowa;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24- nominalna wydajność wodna</a:t>
            </a: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2400 dm3/min na pierwszym zakresie; 8- ciśnienie tłoczenia 8 bar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pierwszym zakresie; 2,5- nominalna wydajność250 dm3/min na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drugim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zakresie, 40- ciśnienie tłoczenia 40 bar na drugim zakresie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(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przy czym autopompa wysokociśnieniowa może być zasilana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wodą z układu tłocznego pompy normalnociśnieniowej).</a:t>
            </a: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Autopompy stosowane w pożarnictwie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A8/8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, A16/8, A24/8, A/32/8, A40/8, A50/8, 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                                             A60/8, A80/8, A2,5/40.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endParaRPr lang="pl-PL" sz="1600" dirty="0">
              <a:latin typeface="Arial" pitchFamily="34" charset="0"/>
              <a:cs typeface="Arial" pitchFamily="34" charset="0"/>
            </a:endParaRPr>
          </a:p>
          <a:p>
            <a:endParaRPr lang="pl-PL" sz="1600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b="1" dirty="0" smtClean="0"/>
              <a:t>Definicja pompy pożarniczej</a:t>
            </a:r>
            <a:endParaRPr lang="pl-PL" altLang="pl-PL" sz="28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2439" y="2898636"/>
            <a:ext cx="5297673" cy="326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/>
          <a:p>
            <a:endParaRPr lang="pl-PL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9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436096" y="5362694"/>
            <a:ext cx="1080120" cy="216024"/>
          </a:xfrm>
        </p:spPr>
        <p:txBody>
          <a:bodyPr>
            <a:normAutofit fontScale="250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Zdjęcie 1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67544" y="1844824"/>
            <a:ext cx="7272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Pompa pożarnicza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jest to urządzenie do podawania wody z jej źródła (np. zbiornik własny samochodu; naturalne zbiorniki wodne: rzeka, jezioro ; hydranty i sztuczne zbiorniki np. baseny ppoż) poprzez nasady tłoczne do węży pożarniczych pod odpowiednim ciśnieniem. </a:t>
            </a:r>
          </a:p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Pompy stosowane w motopompach i autopompach to pompy odśrodkowe (wirowe), o promieniowym przepływie wody przez wirnik.  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483768" y="40466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Nazewnictwo i symbolika</a:t>
            </a:r>
            <a:endParaRPr lang="pl-PL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27584" y="1700808"/>
            <a:ext cx="727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Motopompy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W przypadku motopomp przenośnych, tak jak dla autopomp pożarniczych dla poprawnego określenia urządzenia podawana jest jego pełna nazwa tzn. ,, Motopompa Przenośna” oraz symbol w postaci liter i cyfr. W praktyce dość często stosuje się tylko symbolikę, pomijając podawanie pełnej nazwy.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Przykład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M- 8/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8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(M- motopompa przenośna; 8- nominalna wydajność wodna 800 dm3/min;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           nominalne ciśnienie tłoczenia 8 bar).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W pożarnictwie polskim ze względu na nominalną wydajność i nominalne ciśnienie tłoczenia przy nominalnej geodezyjnej wysokości ssania H </a:t>
            </a:r>
            <a:r>
              <a:rPr lang="pl-PL" sz="900" dirty="0" smtClean="0">
                <a:latin typeface="Arial" pitchFamily="34" charset="0"/>
                <a:cs typeface="Arial" pitchFamily="34" charset="0"/>
              </a:rPr>
              <a:t>sgeo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= 1,5 m rozróżnia się trzy wielkości motopomp przenośnych M5/6; M8/8; M16/8.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0"/>
            <a:ext cx="712879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000" b="1" dirty="0" smtClean="0">
                <a:latin typeface="Arial" charset="0"/>
              </a:rPr>
              <a:t>UPROSZCZONY SCHEMAT UKŁADU WODNO-PIANOWEGO SAMOCHODU POŻARNICZEGO</a:t>
            </a:r>
          </a:p>
        </p:txBody>
      </p:sp>
      <p:pic>
        <p:nvPicPr>
          <p:cNvPr id="69637" name="Picture 6" descr="PICT0024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1787"/>
            <a:ext cx="8424936" cy="51239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920880" cy="15636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OZNACZENIE ( SYMBOL) SYSTEMU WŁĄCZANIA AUTOPOMPY  I KONTROLA WŁĄCZANIA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0421" name="Picture 4" descr="symbol PDO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989138"/>
            <a:ext cx="6337300" cy="4103687"/>
          </a:xfrm>
          <a:noFill/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617153" cy="702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504" y="1556792"/>
            <a:ext cx="8731696" cy="271040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Układ wodno-pianowy – uruchomienie autopompy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Czynności wykonywane w kabinie: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0" algn="l"/>
                <a:tab pos="187325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zaciągn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ąć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hamulec postojowy,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0" algn="l"/>
                <a:tab pos="187325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dźwigni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ę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zmiany biegów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ustawić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w położeniu neutralnym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(jeżeli nie ma innych zaleceń producenta)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0" algn="l"/>
                <a:tab pos="187325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ałączyć przystawkę dodatkowego odbioru mocy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symbol hamul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708920"/>
            <a:ext cx="108422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ymbol PD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373216"/>
            <a:ext cx="14398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907704" y="4046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Procedura uruchamiania autopompy</a:t>
            </a:r>
            <a:endParaRPr lang="pl-PL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267744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 WODNO-PIANOWY SAMOCHODU </a:t>
            </a:r>
          </a:p>
        </p:txBody>
      </p:sp>
      <p:sp>
        <p:nvSpPr>
          <p:cNvPr id="5" name="Prostokąt 4"/>
          <p:cNvSpPr/>
          <p:nvPr/>
        </p:nvSpPr>
        <p:spPr>
          <a:xfrm>
            <a:off x="899592" y="2996952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Arial" charset="0"/>
              </a:rPr>
              <a:t>Podanie wody ze zbiornika samochodu </a:t>
            </a:r>
            <a:br>
              <a:rPr lang="pl-PL" b="1" dirty="0" smtClean="0">
                <a:latin typeface="Arial" charset="0"/>
              </a:rPr>
            </a:b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267744" y="4005064"/>
            <a:ext cx="4116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/>
              <a:t>Czynności po uruchomieniu autopompy</a:t>
            </a:r>
            <a:endParaRPr lang="pl-PL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układ 11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72816"/>
            <a:ext cx="8839200" cy="4775622"/>
          </a:xfrm>
          <a:prstGeom prst="rect">
            <a:avLst/>
          </a:prstGeom>
          <a:noFill/>
        </p:spPr>
      </p:pic>
      <p:sp>
        <p:nvSpPr>
          <p:cNvPr id="95235" name="Line 3"/>
          <p:cNvSpPr>
            <a:spLocks noChangeShapeType="1"/>
          </p:cNvSpPr>
          <p:nvPr/>
        </p:nvSpPr>
        <p:spPr bwMode="auto">
          <a:xfrm flipH="1">
            <a:off x="3003550" y="3436938"/>
            <a:ext cx="0" cy="4238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 flipH="1">
            <a:off x="3005138" y="4308475"/>
            <a:ext cx="3175" cy="5778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 flipH="1">
            <a:off x="2998788" y="4873625"/>
            <a:ext cx="89535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38" name="AutoShape 6"/>
          <p:cNvSpPr>
            <a:spLocks noChangeArrowheads="1"/>
          </p:cNvSpPr>
          <p:nvPr/>
        </p:nvSpPr>
        <p:spPr bwMode="auto">
          <a:xfrm flipV="1">
            <a:off x="2933700" y="3886200"/>
            <a:ext cx="152400" cy="177800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39" name="AutoShape 7"/>
          <p:cNvSpPr>
            <a:spLocks noChangeArrowheads="1"/>
          </p:cNvSpPr>
          <p:nvPr/>
        </p:nvSpPr>
        <p:spPr bwMode="auto">
          <a:xfrm>
            <a:off x="2933700" y="4108450"/>
            <a:ext cx="152400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5244" name="Picture 12" descr="Nasady_tlocz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030413"/>
            <a:ext cx="568325" cy="544512"/>
          </a:xfrm>
          <a:prstGeom prst="rect">
            <a:avLst/>
          </a:prstGeom>
          <a:noFill/>
        </p:spPr>
      </p:pic>
      <p:sp>
        <p:nvSpPr>
          <p:cNvPr id="95245" name="Line 13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 flipV="1">
            <a:off x="5972175" y="2708275"/>
            <a:ext cx="152400" cy="1651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7" name="AutoShape 15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8" name="AutoShape 16"/>
          <p:cNvSpPr>
            <a:spLocks noChangeArrowheads="1"/>
          </p:cNvSpPr>
          <p:nvPr/>
        </p:nvSpPr>
        <p:spPr bwMode="auto">
          <a:xfrm flipV="1">
            <a:off x="4695825" y="1455738"/>
            <a:ext cx="152400" cy="176212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9" name="AutoShape 17"/>
          <p:cNvSpPr>
            <a:spLocks noChangeArrowheads="1"/>
          </p:cNvSpPr>
          <p:nvPr/>
        </p:nvSpPr>
        <p:spPr bwMode="auto">
          <a:xfrm flipV="1">
            <a:off x="3949700" y="2090738"/>
            <a:ext cx="152400" cy="1778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50" name="Freeform 18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51" name="Freeform 19"/>
          <p:cNvSpPr>
            <a:spLocks/>
          </p:cNvSpPr>
          <p:nvPr/>
        </p:nvSpPr>
        <p:spPr bwMode="auto">
          <a:xfrm>
            <a:off x="8278813" y="2484438"/>
            <a:ext cx="168275" cy="1444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52" name="Freeform 20"/>
          <p:cNvSpPr>
            <a:spLocks/>
          </p:cNvSpPr>
          <p:nvPr/>
        </p:nvSpPr>
        <p:spPr bwMode="auto">
          <a:xfrm>
            <a:off x="8261350" y="1978025"/>
            <a:ext cx="174625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039100" y="1979613"/>
            <a:ext cx="184150" cy="654050"/>
            <a:chOff x="5064" y="1247"/>
            <a:chExt cx="116" cy="412"/>
          </a:xfrm>
        </p:grpSpPr>
        <p:sp>
          <p:nvSpPr>
            <p:cNvPr id="95254" name="Freeform 22"/>
            <p:cNvSpPr>
              <a:spLocks/>
            </p:cNvSpPr>
            <p:nvPr/>
          </p:nvSpPr>
          <p:spPr bwMode="auto">
            <a:xfrm>
              <a:off x="5072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5255" name="Freeform 23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5256" name="Line 24"/>
          <p:cNvSpPr>
            <a:spLocks noChangeShapeType="1"/>
          </p:cNvSpPr>
          <p:nvPr/>
        </p:nvSpPr>
        <p:spPr bwMode="auto">
          <a:xfrm>
            <a:off x="4772025" y="1284288"/>
            <a:ext cx="1588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57" name="Line 25"/>
          <p:cNvSpPr>
            <a:spLocks noChangeShapeType="1"/>
          </p:cNvSpPr>
          <p:nvPr/>
        </p:nvSpPr>
        <p:spPr bwMode="auto">
          <a:xfrm>
            <a:off x="4024313" y="989013"/>
            <a:ext cx="3175" cy="10779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58" name="Line 26"/>
          <p:cNvSpPr>
            <a:spLocks noChangeShapeType="1"/>
          </p:cNvSpPr>
          <p:nvPr/>
        </p:nvSpPr>
        <p:spPr bwMode="auto">
          <a:xfrm flipH="1">
            <a:off x="4760913" y="1300163"/>
            <a:ext cx="1444625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6188075" y="1147763"/>
            <a:ext cx="1588" cy="165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60" name="Line 28"/>
          <p:cNvSpPr>
            <a:spLocks noChangeShapeType="1"/>
          </p:cNvSpPr>
          <p:nvPr/>
        </p:nvSpPr>
        <p:spPr bwMode="auto">
          <a:xfrm flipH="1">
            <a:off x="8474075" y="2560638"/>
            <a:ext cx="2254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61" name="Line 29"/>
          <p:cNvSpPr>
            <a:spLocks noChangeShapeType="1"/>
          </p:cNvSpPr>
          <p:nvPr/>
        </p:nvSpPr>
        <p:spPr bwMode="auto">
          <a:xfrm flipH="1" flipV="1">
            <a:off x="8461375" y="2054225"/>
            <a:ext cx="2413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62" name="Text Box 30"/>
          <p:cNvSpPr txBox="1">
            <a:spLocks noChangeArrowheads="1"/>
          </p:cNvSpPr>
          <p:nvPr/>
        </p:nvSpPr>
        <p:spPr bwMode="auto">
          <a:xfrm>
            <a:off x="592138" y="5235575"/>
            <a:ext cx="2022475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 GŁÓWNEGO</a:t>
            </a:r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 flipV="1">
            <a:off x="1733550" y="4038600"/>
            <a:ext cx="1104900" cy="1104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568325" y="5216525"/>
            <a:ext cx="2030413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ZAWORÓW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TŁOCZNYCH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114550" y="2171700"/>
            <a:ext cx="6096000" cy="2914650"/>
            <a:chOff x="1332" y="1368"/>
            <a:chExt cx="3840" cy="1836"/>
          </a:xfrm>
        </p:grpSpPr>
        <p:sp>
          <p:nvSpPr>
            <p:cNvPr id="95266" name="Line 34"/>
            <p:cNvSpPr>
              <a:spLocks noChangeShapeType="1"/>
            </p:cNvSpPr>
            <p:nvPr/>
          </p:nvSpPr>
          <p:spPr bwMode="auto">
            <a:xfrm flipV="1">
              <a:off x="1344" y="1692"/>
              <a:ext cx="3828" cy="15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 flipV="1">
              <a:off x="1332" y="1368"/>
              <a:ext cx="3816" cy="18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5268" name="Text Box 36"/>
          <p:cNvSpPr txBox="1">
            <a:spLocks noChangeArrowheads="1"/>
          </p:cNvSpPr>
          <p:nvPr/>
        </p:nvSpPr>
        <p:spPr bwMode="auto">
          <a:xfrm>
            <a:off x="573088" y="5216525"/>
            <a:ext cx="2020887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DZIAŁKA</a:t>
            </a:r>
          </a:p>
        </p:txBody>
      </p:sp>
      <p:sp>
        <p:nvSpPr>
          <p:cNvPr id="95269" name="Line 37"/>
          <p:cNvSpPr>
            <a:spLocks noChangeShapeType="1"/>
          </p:cNvSpPr>
          <p:nvPr/>
        </p:nvSpPr>
        <p:spPr bwMode="auto">
          <a:xfrm flipV="1">
            <a:off x="1809750" y="1676400"/>
            <a:ext cx="2781300" cy="3486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70" name="Text Box 38"/>
          <p:cNvSpPr txBox="1">
            <a:spLocks noChangeArrowheads="1"/>
          </p:cNvSpPr>
          <p:nvPr/>
        </p:nvSpPr>
        <p:spPr bwMode="auto">
          <a:xfrm>
            <a:off x="577850" y="5010150"/>
            <a:ext cx="2085975" cy="1616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LINII SZYBKIEGO NATARCIA</a:t>
            </a:r>
          </a:p>
        </p:txBody>
      </p:sp>
      <p:sp>
        <p:nvSpPr>
          <p:cNvPr id="95271" name="Line 39"/>
          <p:cNvSpPr>
            <a:spLocks noChangeShapeType="1"/>
          </p:cNvSpPr>
          <p:nvPr/>
        </p:nvSpPr>
        <p:spPr bwMode="auto">
          <a:xfrm flipV="1">
            <a:off x="2152650" y="2381250"/>
            <a:ext cx="1752600" cy="2533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40" name="Obraz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41" name="Prostokąt 40"/>
          <p:cNvSpPr/>
          <p:nvPr/>
        </p:nvSpPr>
        <p:spPr>
          <a:xfrm>
            <a:off x="1259632" y="18864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Podanie wody ze zbiornika </a:t>
            </a:r>
            <a:r>
              <a:rPr lang="pl-PL" b="1" dirty="0" smtClean="0">
                <a:latin typeface="Arial" charset="0"/>
              </a:rPr>
              <a:t>samochodu </a:t>
            </a:r>
            <a:br>
              <a:rPr lang="pl-PL" b="1" dirty="0" smtClean="0">
                <a:latin typeface="Arial" charset="0"/>
              </a:rPr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95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95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/>
      <p:bldP spid="95236" grpId="0" animBg="1"/>
      <p:bldP spid="95237" grpId="0" animBg="1"/>
      <p:bldP spid="95238" grpId="0" animBg="1"/>
      <p:bldP spid="95239" grpId="0" animBg="1"/>
      <p:bldP spid="95240" grpId="0" animBg="1"/>
      <p:bldP spid="95241" grpId="0" animBg="1"/>
      <p:bldP spid="95242" grpId="0" animBg="1"/>
      <p:bldP spid="95243" grpId="0" animBg="1"/>
      <p:bldP spid="95245" grpId="0" animBg="1"/>
      <p:bldP spid="95246" grpId="0" animBg="1"/>
      <p:bldP spid="95247" grpId="0" animBg="1"/>
      <p:bldP spid="95248" grpId="0" animBg="1"/>
      <p:bldP spid="95249" grpId="0" animBg="1"/>
      <p:bldP spid="95250" grpId="0" animBg="1"/>
      <p:bldP spid="95251" grpId="0" animBg="1"/>
      <p:bldP spid="95252" grpId="0" animBg="1"/>
      <p:bldP spid="95256" grpId="0" animBg="1"/>
      <p:bldP spid="95257" grpId="0" animBg="1"/>
      <p:bldP spid="95258" grpId="0" animBg="1"/>
      <p:bldP spid="95259" grpId="0" animBg="1"/>
      <p:bldP spid="95260" grpId="0" animBg="1"/>
      <p:bldP spid="95261" grpId="0" animBg="1"/>
      <p:bldP spid="95262" grpId="0" animBg="1" autoUpdateAnimBg="0"/>
      <p:bldP spid="95263" grpId="0" animBg="1"/>
      <p:bldP spid="95264" grpId="0" animBg="1" autoUpdateAnimBg="0"/>
      <p:bldP spid="95268" grpId="0" animBg="1" autoUpdateAnimBg="0"/>
      <p:bldP spid="95269" grpId="0" animBg="1"/>
      <p:bldP spid="95270" grpId="0" animBg="1" autoUpdateAnimBg="0"/>
      <p:bldP spid="9527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56</a:t>
            </a:fld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267744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 WODNO-PIANOWY SAMOCHODU </a:t>
            </a:r>
          </a:p>
        </p:txBody>
      </p:sp>
      <p:sp>
        <p:nvSpPr>
          <p:cNvPr id="6" name="Prostokąt 5"/>
          <p:cNvSpPr/>
          <p:nvPr/>
        </p:nvSpPr>
        <p:spPr>
          <a:xfrm>
            <a:off x="2286000" y="2967335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b="1" dirty="0" smtClean="0">
                <a:latin typeface="Arial" charset="0"/>
              </a:rPr>
              <a:t>Zassanie  i podanie wody</a:t>
            </a:r>
            <a:br>
              <a:rPr lang="pl-PL" sz="3200" b="1" dirty="0" smtClean="0">
                <a:latin typeface="Arial" charset="0"/>
              </a:rPr>
            </a:br>
            <a:r>
              <a:rPr lang="pl-PL" sz="3200" b="1" dirty="0" smtClean="0">
                <a:latin typeface="Arial" charset="0"/>
              </a:rPr>
              <a:t>ze zbiornika zewnętrznego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kład 11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28800"/>
            <a:ext cx="8839200" cy="4919638"/>
          </a:xfrm>
          <a:prstGeom prst="rect">
            <a:avLst/>
          </a:prstGeom>
          <a:noFill/>
        </p:spPr>
      </p:pic>
      <p:sp>
        <p:nvSpPr>
          <p:cNvPr id="97283" name="Line 3"/>
          <p:cNvSpPr>
            <a:spLocks noChangeShapeType="1"/>
          </p:cNvSpPr>
          <p:nvPr/>
        </p:nvSpPr>
        <p:spPr bwMode="auto">
          <a:xfrm flipH="1">
            <a:off x="3162300" y="2060575"/>
            <a:ext cx="0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3009900" y="4878388"/>
            <a:ext cx="1588" cy="1206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 flipH="1" flipV="1">
            <a:off x="301625" y="4872038"/>
            <a:ext cx="3592513" cy="15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7290" name="Picture 10" descr="Nasady_tlocz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030413"/>
            <a:ext cx="568325" cy="544512"/>
          </a:xfrm>
          <a:prstGeom prst="rect">
            <a:avLst/>
          </a:prstGeom>
          <a:noFill/>
        </p:spPr>
      </p:pic>
      <p:sp>
        <p:nvSpPr>
          <p:cNvPr id="97291" name="Line 11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92" name="AutoShape 12"/>
          <p:cNvSpPr>
            <a:spLocks noChangeArrowheads="1"/>
          </p:cNvSpPr>
          <p:nvPr/>
        </p:nvSpPr>
        <p:spPr bwMode="auto">
          <a:xfrm flipV="1">
            <a:off x="5972175" y="2708275"/>
            <a:ext cx="152400" cy="1651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3" name="AutoShape 13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4" name="AutoShape 14"/>
          <p:cNvSpPr>
            <a:spLocks noChangeArrowheads="1"/>
          </p:cNvSpPr>
          <p:nvPr/>
        </p:nvSpPr>
        <p:spPr bwMode="auto">
          <a:xfrm flipV="1">
            <a:off x="4695825" y="1455738"/>
            <a:ext cx="152400" cy="176212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6" name="Freeform 16"/>
          <p:cNvSpPr>
            <a:spLocks/>
          </p:cNvSpPr>
          <p:nvPr/>
        </p:nvSpPr>
        <p:spPr bwMode="auto">
          <a:xfrm>
            <a:off x="8278813" y="2484438"/>
            <a:ext cx="168275" cy="1444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7" name="Freeform 17"/>
          <p:cNvSpPr>
            <a:spLocks/>
          </p:cNvSpPr>
          <p:nvPr/>
        </p:nvSpPr>
        <p:spPr bwMode="auto">
          <a:xfrm>
            <a:off x="8261350" y="1978025"/>
            <a:ext cx="174625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039100" y="1979613"/>
            <a:ext cx="184150" cy="654050"/>
            <a:chOff x="5064" y="1247"/>
            <a:chExt cx="116" cy="412"/>
          </a:xfrm>
        </p:grpSpPr>
        <p:sp>
          <p:nvSpPr>
            <p:cNvPr id="97299" name="Freeform 19"/>
            <p:cNvSpPr>
              <a:spLocks/>
            </p:cNvSpPr>
            <p:nvPr/>
          </p:nvSpPr>
          <p:spPr bwMode="auto">
            <a:xfrm>
              <a:off x="5072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7300" name="Freeform 20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7301" name="Line 21"/>
          <p:cNvSpPr>
            <a:spLocks noChangeShapeType="1"/>
          </p:cNvSpPr>
          <p:nvPr/>
        </p:nvSpPr>
        <p:spPr bwMode="auto">
          <a:xfrm>
            <a:off x="4772025" y="1284288"/>
            <a:ext cx="1588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>
            <a:off x="3162300" y="2293938"/>
            <a:ext cx="627063" cy="15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H="1">
            <a:off x="4760913" y="1300163"/>
            <a:ext cx="1444625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>
            <a:off x="6188075" y="1147763"/>
            <a:ext cx="1588" cy="165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H="1">
            <a:off x="8474075" y="2560638"/>
            <a:ext cx="2254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 flipH="1" flipV="1">
            <a:off x="8461375" y="2054225"/>
            <a:ext cx="2413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7" name="Freeform 27"/>
          <p:cNvSpPr>
            <a:spLocks/>
          </p:cNvSpPr>
          <p:nvPr/>
        </p:nvSpPr>
        <p:spPr bwMode="auto">
          <a:xfrm>
            <a:off x="3810000" y="2232025"/>
            <a:ext cx="169863" cy="138113"/>
          </a:xfrm>
          <a:custGeom>
            <a:avLst/>
            <a:gdLst/>
            <a:ahLst/>
            <a:cxnLst>
              <a:cxn ang="0">
                <a:pos x="2" y="87"/>
              </a:cxn>
              <a:cxn ang="0">
                <a:pos x="107" y="43"/>
              </a:cxn>
              <a:cxn ang="0">
                <a:pos x="0" y="0"/>
              </a:cxn>
              <a:cxn ang="0">
                <a:pos x="2" y="87"/>
              </a:cxn>
            </a:cxnLst>
            <a:rect l="0" t="0" r="r" b="b"/>
            <a:pathLst>
              <a:path w="107" h="87">
                <a:moveTo>
                  <a:pt x="2" y="87"/>
                </a:moveTo>
                <a:lnTo>
                  <a:pt x="107" y="43"/>
                </a:lnTo>
                <a:lnTo>
                  <a:pt x="0" y="0"/>
                </a:lnTo>
                <a:lnTo>
                  <a:pt x="2" y="87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308" name="Line 28"/>
          <p:cNvSpPr>
            <a:spLocks noChangeShapeType="1"/>
          </p:cNvSpPr>
          <p:nvPr/>
        </p:nvSpPr>
        <p:spPr bwMode="auto">
          <a:xfrm flipV="1">
            <a:off x="1689100" y="2473325"/>
            <a:ext cx="2190750" cy="24955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309" name="Text Box 29"/>
          <p:cNvSpPr txBox="1">
            <a:spLocks noChangeArrowheads="1"/>
          </p:cNvSpPr>
          <p:nvPr/>
        </p:nvSpPr>
        <p:spPr bwMode="auto">
          <a:xfrm>
            <a:off x="687388" y="5156200"/>
            <a:ext cx="1846262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ZASSANIE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WODY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NASADAMI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SSAWNYMI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451100" y="2149475"/>
            <a:ext cx="5772150" cy="2609850"/>
            <a:chOff x="1332" y="1368"/>
            <a:chExt cx="3840" cy="1836"/>
          </a:xfrm>
        </p:grpSpPr>
        <p:sp>
          <p:nvSpPr>
            <p:cNvPr id="97311" name="Line 31"/>
            <p:cNvSpPr>
              <a:spLocks noChangeShapeType="1"/>
            </p:cNvSpPr>
            <p:nvPr/>
          </p:nvSpPr>
          <p:spPr bwMode="auto">
            <a:xfrm flipV="1">
              <a:off x="1344" y="1692"/>
              <a:ext cx="3828" cy="15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7312" name="Line 32"/>
            <p:cNvSpPr>
              <a:spLocks noChangeShapeType="1"/>
            </p:cNvSpPr>
            <p:nvPr/>
          </p:nvSpPr>
          <p:spPr bwMode="auto">
            <a:xfrm flipV="1">
              <a:off x="1332" y="1368"/>
              <a:ext cx="3816" cy="18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7313" name="Text Box 33"/>
          <p:cNvSpPr txBox="1">
            <a:spLocks noChangeArrowheads="1"/>
          </p:cNvSpPr>
          <p:nvPr/>
        </p:nvSpPr>
        <p:spPr bwMode="auto">
          <a:xfrm>
            <a:off x="409575" y="5156200"/>
            <a:ext cx="2278063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DOPEŁNIENIA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ZBIORNIKA</a:t>
            </a:r>
          </a:p>
        </p:txBody>
      </p:sp>
      <p:sp>
        <p:nvSpPr>
          <p:cNvPr id="97314" name="Line 34"/>
          <p:cNvSpPr>
            <a:spLocks noChangeShapeType="1"/>
          </p:cNvSpPr>
          <p:nvPr/>
        </p:nvSpPr>
        <p:spPr bwMode="auto">
          <a:xfrm flipV="1">
            <a:off x="1879600" y="1654175"/>
            <a:ext cx="2724150" cy="3333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315" name="Text Box 35"/>
          <p:cNvSpPr txBox="1">
            <a:spLocks noChangeArrowheads="1"/>
          </p:cNvSpPr>
          <p:nvPr/>
        </p:nvSpPr>
        <p:spPr bwMode="auto">
          <a:xfrm>
            <a:off x="419100" y="5167313"/>
            <a:ext cx="2257425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ZAWORÓW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LINII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TŁOCZNYCH</a:t>
            </a:r>
          </a:p>
        </p:txBody>
      </p:sp>
      <p:sp>
        <p:nvSpPr>
          <p:cNvPr id="97316" name="Text Box 36"/>
          <p:cNvSpPr txBox="1">
            <a:spLocks noChangeArrowheads="1"/>
          </p:cNvSpPr>
          <p:nvPr/>
        </p:nvSpPr>
        <p:spPr bwMode="auto">
          <a:xfrm>
            <a:off x="400050" y="5172075"/>
            <a:ext cx="2295525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DZIAŁKA</a:t>
            </a:r>
          </a:p>
          <a:p>
            <a:pPr algn="ctr" eaLnBrk="0" hangingPunct="0"/>
            <a:endParaRPr lang="pl-PL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473137" cy="538445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1763688" y="188640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Zassanie  i podanie wody</a:t>
            </a:r>
            <a:r>
              <a:rPr lang="pl-PL" b="1" dirty="0" smtClean="0">
                <a:latin typeface="Arial" charset="0"/>
              </a:rPr>
              <a:t/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ze zbiornika zewnętrznego</a:t>
            </a:r>
            <a:r>
              <a:rPr lang="pl-PL" b="1" dirty="0" smtClean="0">
                <a:solidFill>
                  <a:srgbClr val="FFC000"/>
                </a:solidFill>
              </a:rPr>
              <a:t/>
            </a:r>
            <a:br>
              <a:rPr lang="pl-PL" b="1" dirty="0" smtClean="0">
                <a:solidFill>
                  <a:srgbClr val="FFC000"/>
                </a:solidFill>
              </a:rPr>
            </a:br>
            <a:endParaRPr lang="pl-PL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7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7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7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nimBg="1"/>
      <p:bldP spid="97284" grpId="0" animBg="1"/>
      <p:bldP spid="97285" grpId="0" animBg="1"/>
      <p:bldP spid="97286" grpId="0" animBg="1"/>
      <p:bldP spid="97287" grpId="0" animBg="1"/>
      <p:bldP spid="97288" grpId="0" animBg="1"/>
      <p:bldP spid="97289" grpId="0" animBg="1"/>
      <p:bldP spid="97291" grpId="0" animBg="1"/>
      <p:bldP spid="97292" grpId="0" animBg="1"/>
      <p:bldP spid="97293" grpId="0" animBg="1"/>
      <p:bldP spid="97294" grpId="0" animBg="1"/>
      <p:bldP spid="97295" grpId="0" animBg="1"/>
      <p:bldP spid="97296" grpId="0" animBg="1"/>
      <p:bldP spid="97297" grpId="0" animBg="1"/>
      <p:bldP spid="97301" grpId="0" animBg="1"/>
      <p:bldP spid="97302" grpId="0" animBg="1"/>
      <p:bldP spid="97303" grpId="0" animBg="1"/>
      <p:bldP spid="97304" grpId="0" animBg="1"/>
      <p:bldP spid="97305" grpId="0" animBg="1"/>
      <p:bldP spid="97306" grpId="0" animBg="1"/>
      <p:bldP spid="97307" grpId="0" animBg="1"/>
      <p:bldP spid="97308" grpId="0" animBg="1"/>
      <p:bldP spid="97309" grpId="0" animBg="1" autoUpdateAnimBg="0"/>
      <p:bldP spid="97313" grpId="0" animBg="1" autoUpdateAnimBg="0"/>
      <p:bldP spid="97314" grpId="0" animBg="1"/>
      <p:bldP spid="97315" grpId="0" animBg="1" autoUpdateAnimBg="0"/>
      <p:bldP spid="97316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267744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 WODNO-PIANOWY SAMOCHODU </a:t>
            </a:r>
          </a:p>
        </p:txBody>
      </p:sp>
      <p:sp>
        <p:nvSpPr>
          <p:cNvPr id="4" name="Prostokąt 3"/>
          <p:cNvSpPr/>
          <p:nvPr/>
        </p:nvSpPr>
        <p:spPr>
          <a:xfrm>
            <a:off x="2286000" y="31058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latin typeface="Arial" charset="0"/>
              </a:rPr>
              <a:t>Podanie piany</a:t>
            </a:r>
            <a:br>
              <a:rPr lang="pl-PL" sz="2400" b="1" dirty="0" smtClean="0">
                <a:latin typeface="Arial" charset="0"/>
              </a:rPr>
            </a:br>
            <a:r>
              <a:rPr lang="pl-PL" sz="2400" b="1" dirty="0" smtClean="0">
                <a:latin typeface="Arial" charset="0"/>
              </a:rPr>
              <a:t>ze zbiornika samochodu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339752" y="4293096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latin typeface="Arial" charset="0"/>
              </a:rPr>
              <a:t>Czynności po uruchomieniu autopompy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33177" cy="94818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układ 11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8839200" cy="5207670"/>
          </a:xfrm>
          <a:prstGeom prst="rect">
            <a:avLst/>
          </a:prstGeom>
          <a:noFill/>
        </p:spPr>
      </p:pic>
      <p:sp>
        <p:nvSpPr>
          <p:cNvPr id="99331" name="Line 3"/>
          <p:cNvSpPr>
            <a:spLocks noChangeShapeType="1"/>
          </p:cNvSpPr>
          <p:nvPr/>
        </p:nvSpPr>
        <p:spPr bwMode="auto">
          <a:xfrm flipH="1">
            <a:off x="3003550" y="3436938"/>
            <a:ext cx="0" cy="4238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 flipH="1">
            <a:off x="3005138" y="4308475"/>
            <a:ext cx="3175" cy="5778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 flipH="1">
            <a:off x="2998788" y="4873625"/>
            <a:ext cx="89535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4" name="AutoShape 6"/>
          <p:cNvSpPr>
            <a:spLocks noChangeArrowheads="1"/>
          </p:cNvSpPr>
          <p:nvPr/>
        </p:nvSpPr>
        <p:spPr bwMode="auto">
          <a:xfrm flipV="1">
            <a:off x="2933700" y="3886200"/>
            <a:ext cx="152400" cy="177800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35" name="AutoShape 7"/>
          <p:cNvSpPr>
            <a:spLocks noChangeArrowheads="1"/>
          </p:cNvSpPr>
          <p:nvPr/>
        </p:nvSpPr>
        <p:spPr bwMode="auto">
          <a:xfrm>
            <a:off x="2933700" y="4108450"/>
            <a:ext cx="152400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9340" name="Picture 12" descr="Nasady_tlocz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3313" y="2030413"/>
            <a:ext cx="568325" cy="544512"/>
          </a:xfrm>
          <a:prstGeom prst="rect">
            <a:avLst/>
          </a:prstGeom>
          <a:noFill/>
        </p:spPr>
      </p:pic>
      <p:sp>
        <p:nvSpPr>
          <p:cNvPr id="99341" name="Line 13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42" name="AutoShape 14"/>
          <p:cNvSpPr>
            <a:spLocks noChangeArrowheads="1"/>
          </p:cNvSpPr>
          <p:nvPr/>
        </p:nvSpPr>
        <p:spPr bwMode="auto">
          <a:xfrm flipV="1">
            <a:off x="5972175" y="2708275"/>
            <a:ext cx="152400" cy="1651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3" name="AutoShape 15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4" name="AutoShape 16"/>
          <p:cNvSpPr>
            <a:spLocks noChangeArrowheads="1"/>
          </p:cNvSpPr>
          <p:nvPr/>
        </p:nvSpPr>
        <p:spPr bwMode="auto">
          <a:xfrm flipV="1">
            <a:off x="4695825" y="1455738"/>
            <a:ext cx="152400" cy="176212"/>
          </a:xfrm>
          <a:prstGeom prst="triangle">
            <a:avLst>
              <a:gd name="adj" fmla="val 47912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5" name="AutoShape 17"/>
          <p:cNvSpPr>
            <a:spLocks noChangeArrowheads="1"/>
          </p:cNvSpPr>
          <p:nvPr/>
        </p:nvSpPr>
        <p:spPr bwMode="auto">
          <a:xfrm flipV="1">
            <a:off x="3949700" y="2090738"/>
            <a:ext cx="152400" cy="177800"/>
          </a:xfrm>
          <a:prstGeom prst="triangle">
            <a:avLst>
              <a:gd name="adj" fmla="val 51037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8278813" y="2484438"/>
            <a:ext cx="168275" cy="1444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8" name="Freeform 20"/>
          <p:cNvSpPr>
            <a:spLocks/>
          </p:cNvSpPr>
          <p:nvPr/>
        </p:nvSpPr>
        <p:spPr bwMode="auto">
          <a:xfrm>
            <a:off x="8261350" y="1978025"/>
            <a:ext cx="174625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039100" y="1979613"/>
            <a:ext cx="184150" cy="654050"/>
            <a:chOff x="5064" y="1247"/>
            <a:chExt cx="116" cy="412"/>
          </a:xfrm>
        </p:grpSpPr>
        <p:sp>
          <p:nvSpPr>
            <p:cNvPr id="99350" name="Freeform 22"/>
            <p:cNvSpPr>
              <a:spLocks/>
            </p:cNvSpPr>
            <p:nvPr/>
          </p:nvSpPr>
          <p:spPr bwMode="auto">
            <a:xfrm>
              <a:off x="5072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9352" name="Line 24"/>
          <p:cNvSpPr>
            <a:spLocks noChangeShapeType="1"/>
          </p:cNvSpPr>
          <p:nvPr/>
        </p:nvSpPr>
        <p:spPr bwMode="auto">
          <a:xfrm>
            <a:off x="4772025" y="1284288"/>
            <a:ext cx="1588" cy="1524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3" name="Line 25"/>
          <p:cNvSpPr>
            <a:spLocks noChangeShapeType="1"/>
          </p:cNvSpPr>
          <p:nvPr/>
        </p:nvSpPr>
        <p:spPr bwMode="auto">
          <a:xfrm>
            <a:off x="4024313" y="989013"/>
            <a:ext cx="3175" cy="10779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 flipH="1">
            <a:off x="4760913" y="1300163"/>
            <a:ext cx="1444625" cy="31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5" name="Line 27"/>
          <p:cNvSpPr>
            <a:spLocks noChangeShapeType="1"/>
          </p:cNvSpPr>
          <p:nvPr/>
        </p:nvSpPr>
        <p:spPr bwMode="auto">
          <a:xfrm>
            <a:off x="6188075" y="1147763"/>
            <a:ext cx="1588" cy="1651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 flipH="1">
            <a:off x="8474075" y="2560638"/>
            <a:ext cx="22542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 flipH="1" flipV="1">
            <a:off x="8461375" y="2054225"/>
            <a:ext cx="241300" cy="15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8" name="AutoShape 30"/>
          <p:cNvSpPr>
            <a:spLocks noChangeArrowheads="1"/>
          </p:cNvSpPr>
          <p:nvPr/>
        </p:nvSpPr>
        <p:spPr bwMode="auto">
          <a:xfrm>
            <a:off x="7829550" y="4184650"/>
            <a:ext cx="152400" cy="177800"/>
          </a:xfrm>
          <a:prstGeom prst="triangle">
            <a:avLst>
              <a:gd name="adj" fmla="val 47917"/>
            </a:avLst>
          </a:prstGeom>
          <a:solidFill>
            <a:srgbClr val="FF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59" name="Freeform 31"/>
          <p:cNvSpPr>
            <a:spLocks/>
          </p:cNvSpPr>
          <p:nvPr/>
        </p:nvSpPr>
        <p:spPr bwMode="auto">
          <a:xfrm>
            <a:off x="7686675" y="4075113"/>
            <a:ext cx="171450" cy="144462"/>
          </a:xfrm>
          <a:custGeom>
            <a:avLst/>
            <a:gdLst/>
            <a:ahLst/>
            <a:cxnLst>
              <a:cxn ang="0">
                <a:pos x="108" y="45"/>
              </a:cxn>
              <a:cxn ang="0">
                <a:pos x="0" y="0"/>
              </a:cxn>
              <a:cxn ang="0">
                <a:pos x="0" y="91"/>
              </a:cxn>
              <a:cxn ang="0">
                <a:pos x="108" y="45"/>
              </a:cxn>
            </a:cxnLst>
            <a:rect l="0" t="0" r="r" b="b"/>
            <a:pathLst>
              <a:path w="108" h="91">
                <a:moveTo>
                  <a:pt x="108" y="45"/>
                </a:moveTo>
                <a:lnTo>
                  <a:pt x="0" y="0"/>
                </a:lnTo>
                <a:lnTo>
                  <a:pt x="0" y="91"/>
                </a:lnTo>
                <a:lnTo>
                  <a:pt x="108" y="45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60" name="Line 32"/>
          <p:cNvSpPr>
            <a:spLocks noChangeShapeType="1"/>
          </p:cNvSpPr>
          <p:nvPr/>
        </p:nvSpPr>
        <p:spPr bwMode="auto">
          <a:xfrm>
            <a:off x="7902575" y="4383088"/>
            <a:ext cx="0" cy="1595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1" name="Line 33"/>
          <p:cNvSpPr>
            <a:spLocks noChangeShapeType="1"/>
          </p:cNvSpPr>
          <p:nvPr/>
        </p:nvSpPr>
        <p:spPr bwMode="auto">
          <a:xfrm flipH="1" flipV="1">
            <a:off x="6286500" y="4137025"/>
            <a:ext cx="4905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2" name="Line 34"/>
          <p:cNvSpPr>
            <a:spLocks noChangeShapeType="1"/>
          </p:cNvSpPr>
          <p:nvPr/>
        </p:nvSpPr>
        <p:spPr bwMode="auto">
          <a:xfrm flipH="1" flipV="1">
            <a:off x="7194550" y="4144963"/>
            <a:ext cx="4699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3" name="Line 35"/>
          <p:cNvSpPr>
            <a:spLocks noChangeShapeType="1"/>
          </p:cNvSpPr>
          <p:nvPr/>
        </p:nvSpPr>
        <p:spPr bwMode="auto">
          <a:xfrm flipH="1" flipV="1">
            <a:off x="3617913" y="4873625"/>
            <a:ext cx="277812" cy="15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4" name="AutoShape 36"/>
          <p:cNvSpPr>
            <a:spLocks noChangeArrowheads="1"/>
          </p:cNvSpPr>
          <p:nvPr/>
        </p:nvSpPr>
        <p:spPr bwMode="auto">
          <a:xfrm>
            <a:off x="5976938" y="2932113"/>
            <a:ext cx="152400" cy="177800"/>
          </a:xfrm>
          <a:prstGeom prst="triangle">
            <a:avLst>
              <a:gd name="adj" fmla="val 48958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65" name="Line 37"/>
          <p:cNvSpPr>
            <a:spLocks noChangeShapeType="1"/>
          </p:cNvSpPr>
          <p:nvPr/>
        </p:nvSpPr>
        <p:spPr bwMode="auto">
          <a:xfrm flipH="1">
            <a:off x="6053138" y="3128963"/>
            <a:ext cx="0" cy="495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6" name="Line 38"/>
          <p:cNvSpPr>
            <a:spLocks noChangeShapeType="1"/>
          </p:cNvSpPr>
          <p:nvPr/>
        </p:nvSpPr>
        <p:spPr bwMode="auto">
          <a:xfrm flipH="1">
            <a:off x="6056313" y="4670425"/>
            <a:ext cx="0" cy="166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7" name="Line 39"/>
          <p:cNvSpPr>
            <a:spLocks noChangeShapeType="1"/>
          </p:cNvSpPr>
          <p:nvPr/>
        </p:nvSpPr>
        <p:spPr bwMode="auto">
          <a:xfrm flipH="1">
            <a:off x="3633788" y="4875213"/>
            <a:ext cx="0" cy="14493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8" name="Line 40"/>
          <p:cNvSpPr>
            <a:spLocks noChangeShapeType="1"/>
          </p:cNvSpPr>
          <p:nvPr/>
        </p:nvSpPr>
        <p:spPr bwMode="auto">
          <a:xfrm flipH="1" flipV="1">
            <a:off x="3617913" y="6326188"/>
            <a:ext cx="24526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9" name="Line 41"/>
          <p:cNvSpPr>
            <a:spLocks noChangeShapeType="1"/>
          </p:cNvSpPr>
          <p:nvPr/>
        </p:nvSpPr>
        <p:spPr bwMode="auto">
          <a:xfrm flipH="1">
            <a:off x="3633788" y="4872038"/>
            <a:ext cx="3175" cy="14747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0" name="AutoShape 42"/>
          <p:cNvSpPr>
            <a:spLocks noChangeArrowheads="1"/>
          </p:cNvSpPr>
          <p:nvPr/>
        </p:nvSpPr>
        <p:spPr bwMode="auto">
          <a:xfrm flipV="1">
            <a:off x="5984875" y="2714625"/>
            <a:ext cx="136525" cy="146050"/>
          </a:xfrm>
          <a:prstGeom prst="triangle">
            <a:avLst>
              <a:gd name="adj" fmla="val 51037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71" name="Line 43"/>
          <p:cNvSpPr>
            <a:spLocks noChangeShapeType="1"/>
          </p:cNvSpPr>
          <p:nvPr/>
        </p:nvSpPr>
        <p:spPr bwMode="auto">
          <a:xfrm flipH="1" flipV="1">
            <a:off x="3617913" y="6326188"/>
            <a:ext cx="245268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2" name="Line 44"/>
          <p:cNvSpPr>
            <a:spLocks noChangeShapeType="1"/>
          </p:cNvSpPr>
          <p:nvPr/>
        </p:nvSpPr>
        <p:spPr bwMode="auto">
          <a:xfrm flipH="1">
            <a:off x="6057900" y="4670425"/>
            <a:ext cx="0" cy="16605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3" name="Line 45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4" name="Line 46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5" name="Line 47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6" name="Line 48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7" name="Line 49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8" name="AutoShape 50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79" name="Freeform 51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8039100" y="1979613"/>
            <a:ext cx="187325" cy="654050"/>
            <a:chOff x="5064" y="1247"/>
            <a:chExt cx="118" cy="412"/>
          </a:xfrm>
        </p:grpSpPr>
        <p:sp>
          <p:nvSpPr>
            <p:cNvPr id="99381" name="Freeform 53"/>
            <p:cNvSpPr>
              <a:spLocks/>
            </p:cNvSpPr>
            <p:nvPr/>
          </p:nvSpPr>
          <p:spPr bwMode="auto">
            <a:xfrm>
              <a:off x="5074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9382" name="Freeform 54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9383" name="AutoShape 55"/>
          <p:cNvSpPr>
            <a:spLocks noChangeArrowheads="1"/>
          </p:cNvSpPr>
          <p:nvPr/>
        </p:nvSpPr>
        <p:spPr bwMode="auto">
          <a:xfrm>
            <a:off x="5989638" y="2960688"/>
            <a:ext cx="127000" cy="142875"/>
          </a:xfrm>
          <a:prstGeom prst="triangle">
            <a:avLst>
              <a:gd name="adj" fmla="val 48958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84" name="Line 56"/>
          <p:cNvSpPr>
            <a:spLocks noChangeShapeType="1"/>
          </p:cNvSpPr>
          <p:nvPr/>
        </p:nvSpPr>
        <p:spPr bwMode="auto">
          <a:xfrm flipH="1">
            <a:off x="6056313" y="3128963"/>
            <a:ext cx="0" cy="4953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9385" name="Picture 57" descr="Nasady_tloczne_fiol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488" y="2028825"/>
            <a:ext cx="569912" cy="554038"/>
          </a:xfrm>
          <a:prstGeom prst="rect">
            <a:avLst/>
          </a:prstGeom>
          <a:noFill/>
        </p:spPr>
      </p:pic>
      <p:sp>
        <p:nvSpPr>
          <p:cNvPr id="99386" name="Text Box 58"/>
          <p:cNvSpPr txBox="1">
            <a:spLocks noChangeArrowheads="1"/>
          </p:cNvSpPr>
          <p:nvPr/>
        </p:nvSpPr>
        <p:spPr bwMode="auto">
          <a:xfrm>
            <a:off x="484188" y="5248275"/>
            <a:ext cx="1946275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GŁÓWNEGO</a:t>
            </a:r>
          </a:p>
        </p:txBody>
      </p:sp>
      <p:sp>
        <p:nvSpPr>
          <p:cNvPr id="99387" name="Line 59"/>
          <p:cNvSpPr>
            <a:spLocks noChangeShapeType="1"/>
          </p:cNvSpPr>
          <p:nvPr/>
        </p:nvSpPr>
        <p:spPr bwMode="auto">
          <a:xfrm flipV="1">
            <a:off x="1481138" y="4106863"/>
            <a:ext cx="1406525" cy="1031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88" name="Text Box 60"/>
          <p:cNvSpPr txBox="1">
            <a:spLocks noChangeArrowheads="1"/>
          </p:cNvSpPr>
          <p:nvPr/>
        </p:nvSpPr>
        <p:spPr bwMode="auto">
          <a:xfrm>
            <a:off x="427038" y="5254625"/>
            <a:ext cx="2082800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DOZOWNIKA</a:t>
            </a:r>
          </a:p>
        </p:txBody>
      </p:sp>
      <p:sp>
        <p:nvSpPr>
          <p:cNvPr id="99389" name="Line 61"/>
          <p:cNvSpPr>
            <a:spLocks noChangeShapeType="1"/>
          </p:cNvSpPr>
          <p:nvPr/>
        </p:nvSpPr>
        <p:spPr bwMode="auto">
          <a:xfrm flipV="1">
            <a:off x="2670175" y="2917825"/>
            <a:ext cx="3236913" cy="21478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90" name="Text Box 62"/>
          <p:cNvSpPr txBox="1">
            <a:spLocks noChangeArrowheads="1"/>
          </p:cNvSpPr>
          <p:nvPr/>
        </p:nvSpPr>
        <p:spPr bwMode="auto">
          <a:xfrm>
            <a:off x="228600" y="5181600"/>
            <a:ext cx="2566988" cy="13112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ŚRODKA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PIANOTWÓRCZEGO</a:t>
            </a:r>
          </a:p>
        </p:txBody>
      </p:sp>
      <p:sp>
        <p:nvSpPr>
          <p:cNvPr id="99391" name="Line 63"/>
          <p:cNvSpPr>
            <a:spLocks noChangeShapeType="1"/>
          </p:cNvSpPr>
          <p:nvPr/>
        </p:nvSpPr>
        <p:spPr bwMode="auto">
          <a:xfrm flipV="1">
            <a:off x="2844800" y="4295775"/>
            <a:ext cx="4848225" cy="1060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92" name="Text Box 64"/>
          <p:cNvSpPr txBox="1">
            <a:spLocks noChangeArrowheads="1"/>
          </p:cNvSpPr>
          <p:nvPr/>
        </p:nvSpPr>
        <p:spPr bwMode="auto">
          <a:xfrm>
            <a:off x="228600" y="5029200"/>
            <a:ext cx="2581275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ZAWORÓW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LINII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TŁOCZNYCH</a:t>
            </a:r>
          </a:p>
        </p:txBody>
      </p: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2406650" y="2206625"/>
            <a:ext cx="5788025" cy="2828925"/>
            <a:chOff x="1332" y="1368"/>
            <a:chExt cx="3840" cy="1836"/>
          </a:xfrm>
        </p:grpSpPr>
        <p:sp>
          <p:nvSpPr>
            <p:cNvPr id="99394" name="Line 66"/>
            <p:cNvSpPr>
              <a:spLocks noChangeShapeType="1"/>
            </p:cNvSpPr>
            <p:nvPr/>
          </p:nvSpPr>
          <p:spPr bwMode="auto">
            <a:xfrm flipV="1">
              <a:off x="1344" y="1692"/>
              <a:ext cx="3828" cy="15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9395" name="Line 67"/>
            <p:cNvSpPr>
              <a:spLocks noChangeShapeType="1"/>
            </p:cNvSpPr>
            <p:nvPr/>
          </p:nvSpPr>
          <p:spPr bwMode="auto">
            <a:xfrm flipV="1">
              <a:off x="1332" y="1368"/>
              <a:ext cx="3816" cy="18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9396" name="Text Box 68"/>
          <p:cNvSpPr txBox="1">
            <a:spLocks noChangeArrowheads="1"/>
          </p:cNvSpPr>
          <p:nvPr/>
        </p:nvSpPr>
        <p:spPr bwMode="auto">
          <a:xfrm>
            <a:off x="228600" y="5029200"/>
            <a:ext cx="2576513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DZIAŁKA</a:t>
            </a:r>
          </a:p>
          <a:p>
            <a:pPr algn="ctr"/>
            <a:endParaRPr lang="pl-PL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9397" name="Line 69"/>
          <p:cNvSpPr>
            <a:spLocks noChangeShapeType="1"/>
          </p:cNvSpPr>
          <p:nvPr/>
        </p:nvSpPr>
        <p:spPr bwMode="auto">
          <a:xfrm flipV="1">
            <a:off x="2249488" y="1684338"/>
            <a:ext cx="2409825" cy="3294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98" name="Text Box 70"/>
          <p:cNvSpPr txBox="1">
            <a:spLocks noChangeArrowheads="1"/>
          </p:cNvSpPr>
          <p:nvPr/>
        </p:nvSpPr>
        <p:spPr bwMode="auto">
          <a:xfrm>
            <a:off x="228600" y="4953000"/>
            <a:ext cx="2571750" cy="1616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LINII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SZYBKIEGO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NATARCIA</a:t>
            </a:r>
          </a:p>
        </p:txBody>
      </p:sp>
      <p:sp>
        <p:nvSpPr>
          <p:cNvPr id="99399" name="Line 71"/>
          <p:cNvSpPr>
            <a:spLocks noChangeShapeType="1"/>
          </p:cNvSpPr>
          <p:nvPr/>
        </p:nvSpPr>
        <p:spPr bwMode="auto">
          <a:xfrm flipV="1">
            <a:off x="2074863" y="2409825"/>
            <a:ext cx="1844675" cy="2554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2" name="Prostokąt 71"/>
          <p:cNvSpPr/>
          <p:nvPr/>
        </p:nvSpPr>
        <p:spPr>
          <a:xfrm>
            <a:off x="241176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Podanie piany</a:t>
            </a:r>
            <a:br>
              <a:rPr lang="pl-PL" b="1" dirty="0" smtClean="0">
                <a:solidFill>
                  <a:srgbClr val="FFC000"/>
                </a:solidFill>
                <a:latin typeface="Arial" charset="0"/>
              </a:rPr>
            </a:b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ze zbiornika samochodu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73" name="Obraz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905185" cy="1030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9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9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9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500"/>
                            </p:stCondLst>
                            <p:childTnLst>
                              <p:par>
                                <p:cTn id="2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9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"/>
                            </p:stCondLst>
                            <p:childTnLst>
                              <p:par>
                                <p:cTn id="2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9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"/>
                            </p:stCondLst>
                            <p:childTnLst>
                              <p:par>
                                <p:cTn id="2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500"/>
                            </p:stCondLst>
                            <p:childTnLst>
                              <p:par>
                                <p:cTn id="23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"/>
                            </p:stCondLst>
                            <p:childTnLst>
                              <p:par>
                                <p:cTn id="2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500"/>
                                        <p:tgtEl>
                                          <p:spTgt spid="9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500"/>
                            </p:stCondLst>
                            <p:childTnLst>
                              <p:par>
                                <p:cTn id="24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9000"/>
                            </p:stCondLst>
                            <p:childTnLst>
                              <p:par>
                                <p:cTn id="2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500"/>
                            </p:stCondLst>
                            <p:childTnLst>
                              <p:par>
                                <p:cTn id="2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9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000"/>
                            </p:stCondLst>
                            <p:childTnLst>
                              <p:par>
                                <p:cTn id="2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500"/>
                            </p:stCondLst>
                            <p:childTnLst>
                              <p:par>
                                <p:cTn id="2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99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500"/>
                            </p:stCondLst>
                            <p:childTnLst>
                              <p:par>
                                <p:cTn id="32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00"/>
                            </p:stCondLst>
                            <p:childTnLst>
                              <p:par>
                                <p:cTn id="3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99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/>
      <p:bldP spid="99332" grpId="0" animBg="1"/>
      <p:bldP spid="99333" grpId="0" animBg="1"/>
      <p:bldP spid="99334" grpId="0" animBg="1"/>
      <p:bldP spid="99335" grpId="0" animBg="1"/>
      <p:bldP spid="99336" grpId="0" animBg="1"/>
      <p:bldP spid="99337" grpId="0" animBg="1"/>
      <p:bldP spid="99338" grpId="0" animBg="1"/>
      <p:bldP spid="99339" grpId="0" animBg="1"/>
      <p:bldP spid="99341" grpId="0" animBg="1"/>
      <p:bldP spid="99342" grpId="0" animBg="1"/>
      <p:bldP spid="99343" grpId="0" animBg="1"/>
      <p:bldP spid="99344" grpId="0" animBg="1"/>
      <p:bldP spid="99345" grpId="0" animBg="1"/>
      <p:bldP spid="99346" grpId="0" animBg="1"/>
      <p:bldP spid="99347" grpId="0" animBg="1"/>
      <p:bldP spid="99348" grpId="0" animBg="1"/>
      <p:bldP spid="99352" grpId="0" animBg="1"/>
      <p:bldP spid="99353" grpId="0" animBg="1"/>
      <p:bldP spid="99354" grpId="0" animBg="1"/>
      <p:bldP spid="99355" grpId="0" animBg="1"/>
      <p:bldP spid="99356" grpId="0" animBg="1"/>
      <p:bldP spid="99357" grpId="0" animBg="1"/>
      <p:bldP spid="99358" grpId="0" animBg="1"/>
      <p:bldP spid="99359" grpId="0" animBg="1"/>
      <p:bldP spid="99360" grpId="0" animBg="1"/>
      <p:bldP spid="99361" grpId="0" animBg="1"/>
      <p:bldP spid="99362" grpId="0" animBg="1"/>
      <p:bldP spid="99363" grpId="0" animBg="1"/>
      <p:bldP spid="99364" grpId="0" animBg="1"/>
      <p:bldP spid="99365" grpId="0" animBg="1"/>
      <p:bldP spid="99366" grpId="0" animBg="1"/>
      <p:bldP spid="99367" grpId="0" animBg="1"/>
      <p:bldP spid="99368" grpId="0" animBg="1"/>
      <p:bldP spid="99369" grpId="0" animBg="1"/>
      <p:bldP spid="99370" grpId="0" animBg="1"/>
      <p:bldP spid="99371" grpId="0" animBg="1"/>
      <p:bldP spid="99372" grpId="0" animBg="1"/>
      <p:bldP spid="99373" grpId="0" animBg="1"/>
      <p:bldP spid="99374" grpId="0" animBg="1"/>
      <p:bldP spid="99375" grpId="0" animBg="1"/>
      <p:bldP spid="99376" grpId="0" animBg="1"/>
      <p:bldP spid="99377" grpId="0" animBg="1"/>
      <p:bldP spid="99378" grpId="0" animBg="1"/>
      <p:bldP spid="99379" grpId="0" animBg="1"/>
      <p:bldP spid="99383" grpId="0" animBg="1"/>
      <p:bldP spid="99384" grpId="0" animBg="1"/>
      <p:bldP spid="99386" grpId="0" animBg="1" autoUpdateAnimBg="0"/>
      <p:bldP spid="99387" grpId="0" animBg="1"/>
      <p:bldP spid="99388" grpId="0" animBg="1" autoUpdateAnimBg="0"/>
      <p:bldP spid="99389" grpId="0" animBg="1"/>
      <p:bldP spid="99390" grpId="0" animBg="1" autoUpdateAnimBg="0"/>
      <p:bldP spid="99391" grpId="0" animBg="1"/>
      <p:bldP spid="99392" grpId="0" animBg="1" autoUpdateAnimBg="0"/>
      <p:bldP spid="99396" grpId="0" animBg="1" autoUpdateAnimBg="0"/>
      <p:bldP spid="99397" grpId="0" animBg="1"/>
      <p:bldP spid="99398" grpId="0" animBg="1" autoUpdateAnimBg="0"/>
      <p:bldP spid="993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4" name="Group 124"/>
          <p:cNvGraphicFramePr>
            <a:graphicFrameLocks noGrp="1"/>
          </p:cNvGraphicFramePr>
          <p:nvPr/>
        </p:nvGraphicFramePr>
        <p:xfrm>
          <a:off x="1981200" y="228600"/>
          <a:ext cx="4800600" cy="660400"/>
        </p:xfrm>
        <a:graphic>
          <a:graphicData uri="http://schemas.openxmlformats.org/drawingml/2006/table">
            <a:tbl>
              <a:tblPr/>
              <a:tblGrid>
                <a:gridCol w="480060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POŻARNICZE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6" name="Group 146"/>
          <p:cNvGraphicFramePr>
            <a:graphicFrameLocks noGrp="1"/>
          </p:cNvGraphicFramePr>
          <p:nvPr/>
        </p:nvGraphicFramePr>
        <p:xfrm>
          <a:off x="323850" y="1295400"/>
          <a:ext cx="2343150" cy="609600"/>
        </p:xfrm>
        <a:graphic>
          <a:graphicData uri="http://schemas.openxmlformats.org/drawingml/2006/table">
            <a:tbl>
              <a:tblPr/>
              <a:tblGrid>
                <a:gridCol w="23431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motopompy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4" name="Group 144"/>
          <p:cNvGraphicFramePr>
            <a:graphicFrameLocks noGrp="1"/>
          </p:cNvGraphicFramePr>
          <p:nvPr/>
        </p:nvGraphicFramePr>
        <p:xfrm>
          <a:off x="3048000" y="1295400"/>
          <a:ext cx="2171700" cy="609600"/>
        </p:xfrm>
        <a:graphic>
          <a:graphicData uri="http://schemas.openxmlformats.org/drawingml/2006/table">
            <a:tbl>
              <a:tblPr/>
              <a:tblGrid>
                <a:gridCol w="21717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autopompy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2" name="Group 142"/>
          <p:cNvGraphicFramePr>
            <a:graphicFrameLocks noGrp="1"/>
          </p:cNvGraphicFramePr>
          <p:nvPr/>
        </p:nvGraphicFramePr>
        <p:xfrm>
          <a:off x="5791200" y="1295400"/>
          <a:ext cx="3173413" cy="609600"/>
        </p:xfrm>
        <a:graphic>
          <a:graphicData uri="http://schemas.openxmlformats.org/drawingml/2006/table">
            <a:tbl>
              <a:tblPr/>
              <a:tblGrid>
                <a:gridCol w="317341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specjalne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57" name="Group 137"/>
          <p:cNvGraphicFramePr>
            <a:graphicFrameLocks noGrp="1"/>
          </p:cNvGraphicFramePr>
          <p:nvPr/>
        </p:nvGraphicFramePr>
        <p:xfrm>
          <a:off x="1295400" y="2209800"/>
          <a:ext cx="2819400" cy="762000"/>
        </p:xfrm>
        <a:graphic>
          <a:graphicData uri="http://schemas.openxmlformats.org/drawingml/2006/table">
            <a:tbl>
              <a:tblPr/>
              <a:tblGrid>
                <a:gridCol w="28194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jednostopniowe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wielostopniowe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48" name="Group 128"/>
          <p:cNvGraphicFramePr>
            <a:graphicFrameLocks noGrp="1"/>
          </p:cNvGraphicFramePr>
          <p:nvPr/>
        </p:nvGraphicFramePr>
        <p:xfrm>
          <a:off x="762000" y="3276600"/>
          <a:ext cx="1981200" cy="83820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przewoźne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przenośne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49" name="Group 129"/>
          <p:cNvGraphicFramePr>
            <a:graphicFrameLocks noGrp="1"/>
          </p:cNvGraphicFramePr>
          <p:nvPr/>
        </p:nvGraphicFramePr>
        <p:xfrm>
          <a:off x="762000" y="4419600"/>
          <a:ext cx="2438400" cy="762000"/>
        </p:xfrm>
        <a:graphic>
          <a:graphicData uri="http://schemas.openxmlformats.org/drawingml/2006/table">
            <a:tbl>
              <a:tblPr/>
              <a:tblGrid>
                <a:gridCol w="24384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ciśnieniowe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szlamowe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74" name="Group 154"/>
          <p:cNvGraphicFramePr>
            <a:graphicFrameLocks noGrp="1"/>
          </p:cNvGraphicFramePr>
          <p:nvPr/>
        </p:nvGraphicFramePr>
        <p:xfrm>
          <a:off x="762000" y="5486400"/>
          <a:ext cx="4386263" cy="762000"/>
        </p:xfrm>
        <a:graphic>
          <a:graphicData uri="http://schemas.openxmlformats.org/drawingml/2006/table">
            <a:tbl>
              <a:tblPr/>
              <a:tblGrid>
                <a:gridCol w="4386263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pracujące na stałym podłożu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pływające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0F"/>
                    </a:solidFill>
                  </a:tcPr>
                </a:tc>
              </a:tr>
            </a:tbl>
          </a:graphicData>
        </a:graphic>
      </p:graphicFrame>
      <p:sp>
        <p:nvSpPr>
          <p:cNvPr id="5201" name="Line 81"/>
          <p:cNvSpPr>
            <a:spLocks noChangeShapeType="1"/>
          </p:cNvSpPr>
          <p:nvPr/>
        </p:nvSpPr>
        <p:spPr bwMode="auto">
          <a:xfrm flipH="1">
            <a:off x="2895600" y="19050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3" name="Line 83"/>
          <p:cNvSpPr>
            <a:spLocks noChangeShapeType="1"/>
          </p:cNvSpPr>
          <p:nvPr/>
        </p:nvSpPr>
        <p:spPr bwMode="auto">
          <a:xfrm flipV="1">
            <a:off x="1600200" y="175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5" name="Line 85"/>
          <p:cNvSpPr>
            <a:spLocks noChangeShapeType="1"/>
          </p:cNvSpPr>
          <p:nvPr/>
        </p:nvSpPr>
        <p:spPr bwMode="auto">
          <a:xfrm>
            <a:off x="1600200" y="19050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6" name="Line 86"/>
          <p:cNvSpPr>
            <a:spLocks noChangeShapeType="1"/>
          </p:cNvSpPr>
          <p:nvPr/>
        </p:nvSpPr>
        <p:spPr bwMode="auto">
          <a:xfrm>
            <a:off x="533400" y="19050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7" name="Line 87"/>
          <p:cNvSpPr>
            <a:spLocks noChangeShapeType="1"/>
          </p:cNvSpPr>
          <p:nvPr/>
        </p:nvSpPr>
        <p:spPr bwMode="auto">
          <a:xfrm>
            <a:off x="533400" y="594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8" name="Line 88"/>
          <p:cNvSpPr>
            <a:spLocks noChangeShapeType="1"/>
          </p:cNvSpPr>
          <p:nvPr/>
        </p:nvSpPr>
        <p:spPr bwMode="auto">
          <a:xfrm>
            <a:off x="533400" y="4800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9" name="Line 89"/>
          <p:cNvSpPr>
            <a:spLocks noChangeShapeType="1"/>
          </p:cNvSpPr>
          <p:nvPr/>
        </p:nvSpPr>
        <p:spPr bwMode="auto">
          <a:xfrm>
            <a:off x="533400" y="3581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graphicFrame>
        <p:nvGraphicFramePr>
          <p:cNvPr id="5270" name="Group 150"/>
          <p:cNvGraphicFramePr>
            <a:graphicFrameLocks noGrp="1"/>
          </p:cNvGraphicFramePr>
          <p:nvPr/>
        </p:nvGraphicFramePr>
        <p:xfrm>
          <a:off x="5715000" y="2590800"/>
          <a:ext cx="3249613" cy="609600"/>
        </p:xfrm>
        <a:graphic>
          <a:graphicData uri="http://schemas.openxmlformats.org/drawingml/2006/table">
            <a:tbl>
              <a:tblPr/>
              <a:tblGrid>
                <a:gridCol w="324961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turbinowe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A38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53" name="Group 133"/>
          <p:cNvGraphicFramePr>
            <a:graphicFrameLocks noGrp="1"/>
          </p:cNvGraphicFramePr>
          <p:nvPr/>
        </p:nvGraphicFramePr>
        <p:xfrm>
          <a:off x="5715000" y="3429000"/>
          <a:ext cx="2971800" cy="609600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elektryczne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A9A"/>
                    </a:solidFill>
                  </a:tcPr>
                </a:tc>
              </a:tr>
            </a:tbl>
          </a:graphicData>
        </a:graphic>
      </p:graphicFrame>
      <p:sp>
        <p:nvSpPr>
          <p:cNvPr id="5224" name="Line 104"/>
          <p:cNvSpPr>
            <a:spLocks noChangeShapeType="1"/>
          </p:cNvSpPr>
          <p:nvPr/>
        </p:nvSpPr>
        <p:spPr bwMode="auto">
          <a:xfrm flipH="1">
            <a:off x="1524000" y="914400"/>
            <a:ext cx="2743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 flipH="1">
            <a:off x="3962400" y="91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6" name="Line 106"/>
          <p:cNvSpPr>
            <a:spLocks noChangeShapeType="1"/>
          </p:cNvSpPr>
          <p:nvPr/>
        </p:nvSpPr>
        <p:spPr bwMode="auto">
          <a:xfrm>
            <a:off x="4191000" y="914400"/>
            <a:ext cx="2743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7" name="Line 107"/>
          <p:cNvSpPr>
            <a:spLocks noChangeShapeType="1"/>
          </p:cNvSpPr>
          <p:nvPr/>
        </p:nvSpPr>
        <p:spPr bwMode="auto">
          <a:xfrm flipH="1">
            <a:off x="5334000" y="160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9" name="Line 109"/>
          <p:cNvSpPr>
            <a:spLocks noChangeShapeType="1"/>
          </p:cNvSpPr>
          <p:nvPr/>
        </p:nvSpPr>
        <p:spPr bwMode="auto">
          <a:xfrm>
            <a:off x="5334000" y="1600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30" name="Line 110"/>
          <p:cNvSpPr>
            <a:spLocks noChangeShapeType="1"/>
          </p:cNvSpPr>
          <p:nvPr/>
        </p:nvSpPr>
        <p:spPr bwMode="auto">
          <a:xfrm>
            <a:off x="5334000" y="3581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31" name="Line 111"/>
          <p:cNvSpPr>
            <a:spLocks noChangeShapeType="1"/>
          </p:cNvSpPr>
          <p:nvPr/>
        </p:nvSpPr>
        <p:spPr bwMode="auto">
          <a:xfrm>
            <a:off x="5334000" y="3657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>
            <a:off x="5334000" y="2819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graphicFrame>
        <p:nvGraphicFramePr>
          <p:cNvPr id="5272" name="Group 152"/>
          <p:cNvGraphicFramePr>
            <a:graphicFrameLocks noGrp="1"/>
          </p:cNvGraphicFramePr>
          <p:nvPr/>
        </p:nvGraphicFramePr>
        <p:xfrm>
          <a:off x="3429000" y="4267200"/>
          <a:ext cx="3087688" cy="990600"/>
        </p:xfrm>
        <a:graphic>
          <a:graphicData uri="http://schemas.openxmlformats.org/drawingml/2006/table">
            <a:tbl>
              <a:tblPr/>
              <a:tblGrid>
                <a:gridCol w="3087688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średniociśnieniowe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wysokociśnieniowe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A33"/>
                    </a:solidFill>
                  </a:tcPr>
                </a:tc>
              </a:tr>
            </a:tbl>
          </a:graphicData>
        </a:graphic>
      </p:graphicFrame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4572000" y="19050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Arial" charset="0"/>
              </a:rPr>
              <a:t>ZASADA ZASYSANIA ŚRODKA PIANOTWÓRCZEGO </a:t>
            </a:r>
            <a:br>
              <a:rPr lang="pl-PL" sz="2800" b="1" smtClean="0">
                <a:latin typeface="Arial" charset="0"/>
              </a:rPr>
            </a:br>
            <a:r>
              <a:rPr lang="pl-PL" sz="2800" b="1" smtClean="0">
                <a:latin typeface="Arial" charset="0"/>
              </a:rPr>
              <a:t>W UKŁADACH WODNO-PIANOWYCH</a:t>
            </a:r>
          </a:p>
        </p:txBody>
      </p:sp>
      <p:pic>
        <p:nvPicPr>
          <p:cNvPr id="79877" name="Picture 5" descr="zasysanie piany"/>
          <p:cNvPicPr>
            <a:picLocks noChangeAspect="1" noChangeArrowheads="1"/>
          </p:cNvPicPr>
          <p:nvPr/>
        </p:nvPicPr>
        <p:blipFill>
          <a:blip r:embed="rId2" cstate="print"/>
          <a:srcRect r="15524"/>
          <a:stretch>
            <a:fillRect/>
          </a:stretch>
        </p:blipFill>
        <p:spPr bwMode="auto">
          <a:xfrm>
            <a:off x="3779838" y="1556791"/>
            <a:ext cx="5113337" cy="475193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0" y="1598613"/>
            <a:ext cx="36623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l-PL"/>
              <a:t>Dozownik środka</a:t>
            </a:r>
          </a:p>
          <a:p>
            <a:pPr marL="457200" indent="-457200"/>
            <a:r>
              <a:rPr lang="pl-PL"/>
              <a:t> pianotwórczego.</a:t>
            </a:r>
          </a:p>
          <a:p>
            <a:pPr marL="457200" indent="-457200"/>
            <a:endParaRPr lang="pl-PL"/>
          </a:p>
          <a:p>
            <a:pPr marL="457200" indent="-457200"/>
            <a:r>
              <a:rPr lang="pl-PL"/>
              <a:t> Procentowe stężenia</a:t>
            </a:r>
          </a:p>
          <a:p>
            <a:pPr marL="457200" indent="-457200"/>
            <a:r>
              <a:rPr lang="pl-PL"/>
              <a:t> ustala się regulując </a:t>
            </a:r>
          </a:p>
          <a:p>
            <a:pPr marL="457200" indent="-457200"/>
            <a:r>
              <a:rPr lang="pl-PL"/>
              <a:t> długość cięgła łączącego</a:t>
            </a:r>
          </a:p>
          <a:p>
            <a:pPr marL="457200" indent="-457200"/>
            <a:r>
              <a:rPr lang="pl-PL"/>
              <a:t> klapę w przewodzie</a:t>
            </a:r>
          </a:p>
          <a:p>
            <a:pPr marL="457200" indent="-457200"/>
            <a:r>
              <a:rPr lang="pl-PL"/>
              <a:t> tłocznym autopompy</a:t>
            </a:r>
          </a:p>
          <a:p>
            <a:pPr marL="457200" indent="-457200"/>
            <a:r>
              <a:rPr lang="pl-PL"/>
              <a:t> z przepustnicą w </a:t>
            </a:r>
          </a:p>
          <a:p>
            <a:pPr marL="457200" indent="-457200"/>
            <a:r>
              <a:rPr lang="pl-PL"/>
              <a:t> przewodzie środka </a:t>
            </a:r>
          </a:p>
          <a:p>
            <a:pPr marL="457200" indent="-457200"/>
            <a:r>
              <a:rPr lang="pl-PL"/>
              <a:t> pianotwórczego</a:t>
            </a:r>
          </a:p>
          <a:p>
            <a:pPr marL="457200" indent="-457200"/>
            <a:endParaRPr lang="pl-PL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7987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2"/>
          <p:cNvSpPr>
            <a:spLocks noChangeArrowheads="1"/>
          </p:cNvSpPr>
          <p:nvPr/>
        </p:nvSpPr>
        <p:spPr bwMode="auto">
          <a:xfrm>
            <a:off x="3824288" y="2805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5781" name="Rectangle 3"/>
          <p:cNvSpPr>
            <a:spLocks noChangeArrowheads="1"/>
          </p:cNvSpPr>
          <p:nvPr/>
        </p:nvSpPr>
        <p:spPr bwMode="auto">
          <a:xfrm>
            <a:off x="4291013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578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628801"/>
            <a:ext cx="8424936" cy="4824536"/>
          </a:xfrm>
          <a:noFill/>
        </p:spPr>
        <p:txBody>
          <a:bodyPr>
            <a:normAutofit lnSpcReduction="10000"/>
          </a:bodyPr>
          <a:lstStyle/>
          <a:p>
            <a:pPr marL="449263" indent="-449263" algn="ctr" eaLnBrk="1" hangingPunct="1">
              <a:lnSpc>
                <a:spcPct val="90000"/>
              </a:lnSpc>
              <a:buFontTx/>
              <a:buNone/>
            </a:pPr>
            <a:endParaRPr lang="pl-PL" sz="2000" b="1" dirty="0" smtClean="0">
              <a:latin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i="1" dirty="0" smtClean="0">
                <a:solidFill>
                  <a:srgbClr val="CC0000"/>
                </a:solidFill>
                <a:latin typeface="Arial" charset="0"/>
              </a:rPr>
              <a:t>Próba powinna być wykonywana po każdym użyciu moto i/lub autopompy.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endParaRPr lang="pl-PL" sz="2000" dirty="0" smtClean="0">
              <a:latin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solidFill>
                  <a:schemeClr val="accent2"/>
                </a:solidFill>
                <a:latin typeface="Arial" charset="0"/>
              </a:rPr>
              <a:t>Przebieg próby: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odwodnić układ,</a:t>
            </a:r>
          </a:p>
          <a:p>
            <a:pPr marL="449263" indent="-449263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zamknąć zawory spustowe, nasady ssawne i ciśnieniowe</a:t>
            </a:r>
            <a:r>
              <a:rPr lang="pl-PL" sz="2000" b="1" dirty="0" smtClean="0">
                <a:latin typeface="Arial" charset="0"/>
              </a:rPr>
              <a:t>,</a:t>
            </a:r>
          </a:p>
          <a:p>
            <a:pPr marL="449263" indent="-449263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uruchomić autopompę i przy pomocy pompy próżniowej uzyskać podciśnieni</a:t>
            </a:r>
            <a:r>
              <a:rPr lang="pl-PL" sz="2000" b="1" dirty="0" smtClean="0">
                <a:latin typeface="Arial" charset="0"/>
              </a:rPr>
              <a:t>e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 w układzie </a:t>
            </a:r>
            <a:r>
              <a:rPr lang="pl-PL" sz="2000" b="1" dirty="0" smtClean="0">
                <a:latin typeface="Arial" charset="0"/>
              </a:rPr>
              <a:t>około 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0,85 bar,(0,6 </a:t>
            </a:r>
            <a:r>
              <a:rPr lang="en-US" sz="2000" b="1" dirty="0" smtClean="0">
                <a:latin typeface="Arial" charset="0"/>
                <a:cs typeface="Arial" charset="0"/>
              </a:rPr>
              <a:t>÷</a:t>
            </a:r>
            <a:r>
              <a:rPr lang="pl-PL" sz="2000" b="1" dirty="0" smtClean="0">
                <a:latin typeface="Arial" charset="0"/>
                <a:cs typeface="Arial" charset="0"/>
              </a:rPr>
              <a:t>0,8)</a:t>
            </a:r>
            <a:endParaRPr lang="en-US" sz="2000" b="1" dirty="0" smtClean="0">
              <a:latin typeface="Arial" charset="0"/>
              <a:cs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wyłączyć autopompę i przez minutę obserwować </a:t>
            </a:r>
            <a:r>
              <a:rPr lang="pl-PL" sz="2000" b="1" dirty="0" smtClean="0">
                <a:latin typeface="Arial" charset="0"/>
              </a:rPr>
              <a:t/>
            </a:r>
            <a:br>
              <a:rPr lang="pl-PL" sz="2000" b="1" dirty="0" smtClean="0">
                <a:latin typeface="Arial" charset="0"/>
              </a:rPr>
            </a:br>
            <a:r>
              <a:rPr lang="pl-PL" sz="2000" b="1" dirty="0" smtClean="0">
                <a:latin typeface="Arial" charset="0"/>
              </a:rPr>
              <a:t>n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a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manowakuometrze ubytek podciśnienia</a:t>
            </a:r>
            <a:r>
              <a:rPr lang="pl-PL" sz="2000" b="1" dirty="0" smtClean="0">
                <a:latin typeface="Arial" charset="0"/>
              </a:rPr>
              <a:t>.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 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endParaRPr lang="pl-PL" sz="2000" b="1" dirty="0" smtClean="0">
              <a:latin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Układ jest szczelny, jeżeli podciśnienie spadnie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w ciągu jednej minuty mniej niż 0,1 bar.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Jeżeli nie uda się wytworzyć podciśnienia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0,85 bar ( „</a:t>
            </a:r>
            <a:r>
              <a:rPr lang="pl-PL" sz="2000" b="1" dirty="0" smtClean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życie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”- jak będzie 0,6 to też będzie dobrze),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również świadczy to o nieszczelności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układu.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endParaRPr lang="pl-PL" sz="2000" b="1" dirty="0" smtClean="0">
              <a:latin typeface="Arial" charset="0"/>
            </a:endParaRPr>
          </a:p>
        </p:txBody>
      </p:sp>
      <p:sp>
        <p:nvSpPr>
          <p:cNvPr id="75783" name="Rectangle 5"/>
          <p:cNvSpPr>
            <a:spLocks noChangeArrowheads="1"/>
          </p:cNvSpPr>
          <p:nvPr/>
        </p:nvSpPr>
        <p:spPr bwMode="auto">
          <a:xfrm>
            <a:off x="3629025" y="250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75784" name="Picture 6"/>
          <p:cNvPicPr>
            <a:picLocks noChangeAspect="1" noChangeArrowheads="1"/>
          </p:cNvPicPr>
          <p:nvPr/>
        </p:nvPicPr>
        <p:blipFill>
          <a:blip r:embed="rId3" cstate="print"/>
          <a:srcRect l="10814" t="9096" r="36102" b="21295"/>
          <a:stretch>
            <a:fillRect/>
          </a:stretch>
        </p:blipFill>
        <p:spPr bwMode="auto">
          <a:xfrm>
            <a:off x="7164288" y="4638128"/>
            <a:ext cx="1651920" cy="1815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85" name="Rectangle 7"/>
          <p:cNvSpPr>
            <a:spLocks noChangeArrowheads="1"/>
          </p:cNvSpPr>
          <p:nvPr/>
        </p:nvSpPr>
        <p:spPr bwMode="auto">
          <a:xfrm>
            <a:off x="6705600" y="4191000"/>
            <a:ext cx="1754188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483768" y="332656"/>
            <a:ext cx="43924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 algn="ctr">
              <a:lnSpc>
                <a:spcPct val="90000"/>
              </a:lnSpc>
            </a:pP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Szczelność układu wodno-pianowego </a:t>
            </a:r>
            <a:r>
              <a:rPr lang="pl-PL" b="1" dirty="0" smtClean="0">
                <a:latin typeface="Arial" charset="0"/>
              </a:rPr>
              <a:t/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(próba szczelności „na sucho”)</a:t>
            </a:r>
            <a:r>
              <a:rPr lang="pl-PL" sz="1600" b="1" dirty="0" smtClean="0">
                <a:solidFill>
                  <a:srgbClr val="FFC000"/>
                </a:solidFill>
                <a:latin typeface="Arial" charset="0"/>
              </a:rPr>
              <a:t>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977193" cy="1112077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PRÓBA SZCZELNOŚCI –( NADCIŚNIENIE)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784"/>
            <a:ext cx="8748464" cy="4392613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WYKONUJEMY GDY PRÓBA </a:t>
            </a:r>
            <a:r>
              <a:rPr lang="pl-PL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„SSANIA NA SUCHO”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 WYPADNIE NEGATYWNIE- WYKONUJEMY W CELU WYKRYCIA MIEJSCA NIESZCZELNOŚCI UKŁADU. </a:t>
            </a:r>
          </a:p>
          <a:p>
            <a:pPr eaLnBrk="1" hangingPunct="1">
              <a:lnSpc>
                <a:spcPct val="120000"/>
              </a:lnSpc>
              <a:buFontTx/>
              <a:buBlip>
                <a:blip r:embed="rId2"/>
              </a:buBlip>
            </a:pPr>
            <a:endParaRPr lang="pl-PL" sz="26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W PRZYPADKU MOTOPOMP- DOPROWADZAMY WODĘ POD CIŚNIENIEM   ( </a:t>
            </a:r>
            <a:r>
              <a:rPr lang="pl-PL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OD HYDRANTU , OD INNEJ POMPY I/LUB ZE ŹRÓDŁA ZEWNĘTRZNEGO- PO ZAMKNIĘCIU ZAWORÓW TŁOCZNYCH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) DO NASADY SSAWNEJ I OBSERWUJEMY GDZIE NASTĄPIŁ WYCIEK.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pl-PL" sz="26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W PRZYPADKU AUTOPOMP PRÓBĘ MOŻEMY WYKONAĆ DWOJAKO: ALBO J/W. ALBO WYKORZYSTUJĄC UKŁAD WODNO- PIANOWY WŁASNY. ...</a:t>
            </a:r>
            <a:r>
              <a:rPr lang="pl-PL" sz="2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OTWÓRZ ZAWÓR GŁÓWNY PODAJ WODĘ NA LINIE TŁOCZNE, NASTĘPNIE ZAMKNIJ ZAWORY TOCZNE I OBSERWUJ UKŁAD WODNO- PIANOWY WRAZ Z AUTOPOMPĄ, MIEJSCE NIESZCZELNOŚCI Z CAŁĄ PWNOŚCIĄ BĘDZIE WIDOCZNE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....</a:t>
            </a:r>
            <a:endParaRPr lang="pl-PL" sz="26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0000"/>
              </a:lnSpc>
              <a:buFontTx/>
              <a:buBlip>
                <a:blip r:embed="rId3"/>
              </a:buBlip>
            </a:pPr>
            <a:endParaRPr lang="pl-PL" sz="2400" dirty="0" smtClean="0">
              <a:solidFill>
                <a:srgbClr val="FF3300"/>
              </a:solidFill>
            </a:endParaRP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637732" cy="7257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/>
      <p:bldP spid="17203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r>
              <a:rPr lang="pl-PL" altLang="pl-PL" sz="2800" b="1" dirty="0" smtClean="0"/>
              <a:t>BIBLIOGRAFIA</a:t>
            </a:r>
            <a:endParaRPr lang="pl-PL" altLang="pl-PL" sz="28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043608" y="1772816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Dariusz Gil Wyposażenie techniczne straży pożarnych ,,Sprzęt i środki gaśnicze” SP PSP Bydgoszcz 2013,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Henryk Kaliciecki ,,Podręcznik kierowcy mechanika straży pożarnych” Warszawa 1977,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Stanisław Mazur Tadeusz Myśliwiec ,,Obsługa motopomp” Warszawa 1987,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Bogdan Gumiński ,, Pompy pożarnicze” SP PSP Bydgoszcz 2001,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Dz.U.2010.85.553 – Rozporządzenie MSWiA z dn.27.04.2010 w sprawie wykazu wyrobów służących zapewnieniu bezpieczeństwa publicznego lub ochronie zdrowia i życia i mienia, a także zasad wydawania dopuszczenia tych wyrobów do użytkowania.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39" y="250031"/>
            <a:ext cx="7362847" cy="874713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2800" b="1" dirty="0" smtClean="0"/>
              <a:t>INDEKS MATERIAŁÓW POBRANYCH Z INTERNETU</a:t>
            </a:r>
            <a:r>
              <a:rPr lang="pl-PL" sz="2800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INSTRUKCJI, KATALOGÓW, PODRĘCZNIKÓW, PREZENTACJI</a:t>
            </a:r>
            <a:endParaRPr lang="pl-PL" altLang="pl-PL" sz="28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2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07504" y="1832845"/>
            <a:ext cx="8921000" cy="4188443"/>
          </a:xfrm>
        </p:spPr>
        <p:txBody>
          <a:bodyPr/>
          <a:lstStyle/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Slajd 4,5,8,9,11,18,27,41,42,51,55,57,59,60: Marek Płotica, Prezentacja Szkolenie kierowców konserwatorów sprzętu ratowniczego OSP, 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1,7,8,9: Marek Płotica, Prezentacja Szkolenie kierowców konserwatorów sprzętu ratowniczego OSP, 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2,13,14: Henryk Kaliciecki, Podręcznik kierowcy mechanika straży pożarnych,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3: Bogdan Gumiński, Pompy pożarnicze,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4,5: Darek Gil, Sprzęt i środki gaśnicze,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6: Stanisław Mazur ,Tadeusz Myśliwiec; Obsługa motopomp,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11,12: Pobrano13.04.2016 https://www.google.pl zjawisko kawitacji,</a:t>
            </a:r>
          </a:p>
          <a:p>
            <a:pPr marL="461772" indent="-342900">
              <a:buFont typeface="+mj-lt"/>
              <a:buAutoNum type="arabicPeriod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marL="461772" indent="-342900">
              <a:buFont typeface="+mj-lt"/>
              <a:buAutoNum type="arabicPeriod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marL="461772" indent="-342900">
              <a:buFont typeface="+mj-lt"/>
              <a:buAutoNum type="arabicPeriod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marL="461772" indent="-342900">
              <a:buNone/>
            </a:pPr>
            <a:endParaRPr lang="pl-PL" dirty="0"/>
          </a:p>
          <a:p>
            <a:pPr marL="461772" indent="-342900">
              <a:buFont typeface="+mj-lt"/>
              <a:buAutoNum type="arabicPeriod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23528" y="170080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" pitchFamily="34" charset="0"/>
                <a:cs typeface="Arial" pitchFamily="34" charset="0"/>
              </a:rPr>
              <a:t>Budowa pompy wirowej odśrodkowej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6" descr="POMPA 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92896"/>
            <a:ext cx="4975597" cy="4026967"/>
          </a:xfrm>
          <a:prstGeom prst="rect">
            <a:avLst/>
          </a:prstGeom>
          <a:noFill/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0" y="4365104"/>
            <a:ext cx="36150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dirty="0">
                <a:latin typeface="Times New Roman" pitchFamily="18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1.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Strona ssawna pompy wirowej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2. Wirnik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3. Dyfuzor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4.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Strona tłoczna pompy wirowej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452320" y="645333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1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7395837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r>
              <a:rPr lang="pl-PL" sz="2800" b="1" dirty="0" smtClean="0">
                <a:latin typeface="Arial" charset="0"/>
              </a:rPr>
              <a:t>PRZEKRÓJ POMPY JEDNOSTOPNIOWEJ</a:t>
            </a:r>
            <a:r>
              <a:rPr lang="pl-PL" sz="2400" b="1" dirty="0" smtClean="0">
                <a:latin typeface="Arial" charset="0"/>
              </a:rPr>
              <a:t> </a:t>
            </a:r>
            <a:br>
              <a:rPr lang="pl-PL" sz="2400" b="1" dirty="0" smtClean="0">
                <a:latin typeface="Arial" charset="0"/>
              </a:rPr>
            </a:br>
            <a:r>
              <a:rPr lang="pl-PL" sz="2400" dirty="0" smtClean="0">
                <a:latin typeface="Arial" charset="0"/>
              </a:rPr>
              <a:t>(motopompa „FOX” firmy Rosenbauer)</a:t>
            </a: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4" descr="przekró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492896"/>
            <a:ext cx="4824661" cy="374439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18" descr="rys18%252abc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92896"/>
            <a:ext cx="5040313" cy="41044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1628800"/>
            <a:ext cx="80648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WIDOK POMPY JEDNOSTOPNIOWEJ </a:t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latin typeface="Arial" charset="0"/>
              </a:rPr>
              <a:t>W PRZEKROJU</a:t>
            </a:r>
            <a:br>
              <a:rPr lang="pl-PL" b="1" dirty="0" smtClean="0">
                <a:latin typeface="Arial" charset="0"/>
              </a:rPr>
            </a:br>
            <a:r>
              <a:rPr lang="pl-PL" sz="1600" dirty="0" smtClean="0">
                <a:latin typeface="Arial" charset="0"/>
              </a:rPr>
              <a:t>(autopompa firmy Ziegler)</a:t>
            </a:r>
            <a:endParaRPr lang="pl-PL" dirty="0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2267744" y="5013176"/>
            <a:ext cx="441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H="1">
            <a:off x="2339752" y="5877272"/>
            <a:ext cx="3733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331640" y="479715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wirnik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259632" y="573325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dyfuzor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2731</TotalTime>
  <Words>3484</Words>
  <Application>Microsoft Office PowerPoint</Application>
  <PresentationFormat>Pokaz na ekranie (4:3)</PresentationFormat>
  <Paragraphs>475</Paragraphs>
  <Slides>64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74" baseType="lpstr">
      <vt:lpstr>Arial</vt:lpstr>
      <vt:lpstr>Arial Black</vt:lpstr>
      <vt:lpstr>Calibri</vt:lpstr>
      <vt:lpstr>Comic Sans MS</vt:lpstr>
      <vt:lpstr>Corbel</vt:lpstr>
      <vt:lpstr>Times New Roman</vt:lpstr>
      <vt:lpstr>Wingdings</vt:lpstr>
      <vt:lpstr>Wingdings 2</vt:lpstr>
      <vt:lpstr>Wingdings 3</vt:lpstr>
      <vt:lpstr>Moduł</vt:lpstr>
      <vt:lpstr>TEMAT 4:  Eksploatacja motopomp i autopomp  oraz pomp stosowanych w OSP</vt:lpstr>
      <vt:lpstr>MATERIAŁ NAUCZANIA</vt:lpstr>
      <vt:lpstr>DEFINICJA POMPY</vt:lpstr>
      <vt:lpstr>Prezentacja programu PowerPoint</vt:lpstr>
      <vt:lpstr>Definicja pompy pożarniczej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Strumienica gazowa – czynnik roboczy- spaliny</vt:lpstr>
      <vt:lpstr>UKŁAD ZASYSAJĄCY AUTOPOMPY</vt:lpstr>
      <vt:lpstr>Prezentacja programu PowerPoint</vt:lpstr>
      <vt:lpstr>POMPA MEMBRANOWA (trokomaty-czynnik roboczy- powietrze)</vt:lpstr>
      <vt:lpstr>Pompa objętościowo- tłokowa (trokomat)</vt:lpstr>
      <vt:lpstr>Prezentacja programu PowerPoint</vt:lpstr>
      <vt:lpstr>Prezentacja programu PowerPoint</vt:lpstr>
      <vt:lpstr>Jednostki</vt:lpstr>
      <vt:lpstr>Jednostki</vt:lpstr>
      <vt:lpstr>Prezentacja programu PowerPoint</vt:lpstr>
      <vt:lpstr>Prezentacja programu PowerPoint</vt:lpstr>
      <vt:lpstr>Praktyczna wysokość ssania </vt:lpstr>
      <vt:lpstr>Wysokość ssania</vt:lpstr>
      <vt:lpstr>Oznaczenia wysokości ssania</vt:lpstr>
      <vt:lpstr>Wysokość tłoczenia</vt:lpstr>
      <vt:lpstr>Wysokość podnoszenia </vt:lpstr>
      <vt:lpstr>Układ przyrządów pomiarowych stosowany w aktualnie  produkowanych pojazdach pożarniczych.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PARAMETRY PRACY POMPY ODŚRODKOWEJ</vt:lpstr>
      <vt:lpstr>Prezentacja programu PowerPoint</vt:lpstr>
      <vt:lpstr>WSKAZANIA URZĄDZEŃ POMIAROWYCH</vt:lpstr>
      <vt:lpstr>c.d.  wskazania wakuometru         i manometru  </vt:lpstr>
      <vt:lpstr>Prezentacja programu PowerPoint</vt:lpstr>
      <vt:lpstr>Prezentacja programu PowerPoint</vt:lpstr>
      <vt:lpstr>UPROSZCZONY SCHEMAT UKŁADU WODNO-PIANOWEGO SAMOCHODU POŻARNICZEGO</vt:lpstr>
      <vt:lpstr>OZNACZENIE ( SYMBOL) SYSTEMU WŁĄCZANIA AUTOPOMPY  I KONTROLA WŁĄCZANIA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ZASADA ZASYSANIA ŚRODKA PIANOTWÓRCZEGO  W UKŁADACH WODNO-PIANOWYCH</vt:lpstr>
      <vt:lpstr>Prezentacja programu PowerPoint</vt:lpstr>
      <vt:lpstr>PRÓBA SZCZELNOŚCI –( NADCIŚNIENIE)</vt:lpstr>
      <vt:lpstr>BIBLIOGRAFIA</vt:lpstr>
      <vt:lpstr>INDEKS MATERIAŁÓW POBRANYCH Z INTERNETU INSTRUKCJI, KATALOGÓW, PODRĘCZNIKÓW, PREZENTACJI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godles</dc:creator>
  <cp:lastModifiedBy>Marek E</cp:lastModifiedBy>
  <cp:revision>847</cp:revision>
  <dcterms:created xsi:type="dcterms:W3CDTF">2014-03-01T12:20:49Z</dcterms:created>
  <dcterms:modified xsi:type="dcterms:W3CDTF">2016-05-25T11:40:39Z</dcterms:modified>
</cp:coreProperties>
</file>