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9" r:id="rId6"/>
    <p:sldId id="260" r:id="rId7"/>
    <p:sldId id="262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2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172" autoAdjust="0"/>
  </p:normalViewPr>
  <p:slideViewPr>
    <p:cSldViewPr snapToGrid="0">
      <p:cViewPr varScale="1">
        <p:scale>
          <a:sx n="54" d="100"/>
          <a:sy n="54" d="100"/>
        </p:scale>
        <p:origin x="1781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440EB-7414-F34D-ADFF-7451B53D55C7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69F1F-D830-9240-A99F-5CA0053B07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48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Założenia do projektu SOPAB powstały w Głównym Urzędzie Nadzoru Budowlanego – który jest Liderem cyfryzacji procesu inwestycyjno-budowlanego od 2020 r. </a:t>
            </a:r>
          </a:p>
          <a:p>
            <a:r>
              <a:rPr lang="pl-PL" dirty="0"/>
              <a:t>Projekt wychodzi naprzeciw potrzebom organów terenowych nadzoru budowlanego i administracji architektoniczno-budowlanej. </a:t>
            </a:r>
          </a:p>
          <a:p>
            <a:r>
              <a:rPr lang="pl-PL" dirty="0"/>
              <a:t>Potrzeby te zostały zidentyfikowane przez zespół GUNB w toku realizacji projektu cyfryzacji.</a:t>
            </a:r>
          </a:p>
          <a:p>
            <a:r>
              <a:rPr lang="pl-PL" dirty="0"/>
              <a:t>Projekt ma być finansowany w ramach Programu Operacyjnego Polska Cyfrowa – GUNB jest wnioskodawcą ubiegającym się o dofinansowanie w kwocie 31 mln. </a:t>
            </a:r>
          </a:p>
          <a:p>
            <a:r>
              <a:rPr lang="pl-PL" dirty="0"/>
              <a:t>Planowany czas realizacji projektu to styczeń 2022 r. - sierpień 2023. </a:t>
            </a:r>
          </a:p>
          <a:p>
            <a:r>
              <a:rPr lang="pl-PL" dirty="0"/>
              <a:t>Projekt realizowany będzie we współpracy z 16 jednostkami WINB.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69F1F-D830-9240-A99F-5CA0053B075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7124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Wedle informacji, zebranych przez GUNB w trakcie przeprowadzonych pilotaży oraz cyklicznych spotkań grup roboczych z urzędnikami, w organach administracji samorządowej brakuje z jednej strony narzędzi do obsługi wniosków zgłaszanych przez obywateli drogą elektroniczną, z drugiej – narzędzi do sprawnego prowadzenia postępowań administracyjnych w obszarze budownictwa. Część urzędów nie dysponuje również komputerami, monitorami, drukarkami czy urządzeniami mobilnymi – niezbędnymi, by prowadzić postępowania administracyjne w sposób cyfrowy. Niewystarczająca jest też obsługa IT, która udziela lokalnie wsparcia przy wdrażaniu nowych rozwiązań. </a:t>
            </a:r>
          </a:p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Celem projektu jest wypełnienie tej brakującej luki w zakresie cyfryzacji – bez sprawnej obsługi cyfrowych wniosków i zgłoszeń w organach pełna cyfryzacja procesu inwestycyjno-budowlanego nie jest możliwa.  Dzięki projektowi wszystkie organy w Polsce będą mogły pracować z odpowiednim oprogramowaniem, wyposażonym w moduł kancelaryjny, mapowy, moduł rejestrów, procesów i postępowań. Dzięki projektowi jednostki, które w sposób najbardziej dotkliwy odczuwają brak sprzętu – otrzymają go. Zapewniona zostanie także platforma szkoleniowa podnosząca kompetencje cyfrowe urzędników.</a:t>
            </a:r>
          </a:p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Mówiąc w skrócie: chodzi nam o </a:t>
            </a:r>
            <a:r>
              <a:rPr lang="pl-PL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zwiększenie efektywności działalności </a:t>
            </a:r>
            <a:r>
              <a:rPr lang="pl-PL" sz="1200" b="1" i="1" dirty="0">
                <a:solidFill>
                  <a:schemeClr val="accent5">
                    <a:lumMod val="75000"/>
                  </a:schemeClr>
                </a:solidFill>
              </a:rPr>
              <a:t>organów </a:t>
            </a:r>
            <a:r>
              <a:rPr lang="pl-PL" sz="1200" b="1" i="1" dirty="0" err="1">
                <a:solidFill>
                  <a:schemeClr val="accent5">
                    <a:lumMod val="75000"/>
                  </a:schemeClr>
                </a:solidFill>
              </a:rPr>
              <a:t>aab</a:t>
            </a:r>
            <a:r>
              <a:rPr lang="pl-PL" sz="1200" b="1" i="1" dirty="0">
                <a:solidFill>
                  <a:schemeClr val="accent5">
                    <a:lumMod val="75000"/>
                  </a:schemeClr>
                </a:solidFill>
              </a:rPr>
              <a:t> i </a:t>
            </a:r>
            <a:r>
              <a:rPr lang="pl-PL" sz="1200" b="1" i="1" dirty="0" err="1">
                <a:solidFill>
                  <a:schemeClr val="accent5">
                    <a:lumMod val="75000"/>
                  </a:schemeClr>
                </a:solidFill>
              </a:rPr>
              <a:t>nb</a:t>
            </a:r>
            <a:r>
              <a:rPr lang="pl-PL" sz="1200" b="1" i="1" dirty="0">
                <a:solidFill>
                  <a:schemeClr val="accent5">
                    <a:lumMod val="75000"/>
                  </a:schemeClr>
                </a:solidFill>
              </a:rPr>
              <a:t> oraz wsparcie w sprostaniu wyzwaniom </a:t>
            </a:r>
            <a:r>
              <a:rPr lang="pl-PL" sz="1200" b="1" i="1" dirty="0" err="1">
                <a:solidFill>
                  <a:schemeClr val="accent5">
                    <a:lumMod val="75000"/>
                  </a:schemeClr>
                </a:solidFill>
              </a:rPr>
              <a:t>cyfryzującego</a:t>
            </a:r>
            <a:r>
              <a:rPr lang="pl-PL" sz="1200" b="1" i="1" dirty="0">
                <a:solidFill>
                  <a:schemeClr val="accent5">
                    <a:lumMod val="75000"/>
                  </a:schemeClr>
                </a:solidFill>
              </a:rPr>
              <a:t> się świata poprzez zapewnienie nowoczesnych narzędzi pracy (oprogramowanie, sprzęt, szkolenia).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69F1F-D830-9240-A99F-5CA0053B075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308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Projekt wpisuje się szereg celów strategicznych Państwa. Są  nimi: </a:t>
            </a:r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b="0" i="1" dirty="0">
                <a:solidFill>
                  <a:schemeClr val="accent5">
                    <a:lumMod val="75000"/>
                  </a:schemeClr>
                </a:solidFill>
              </a:rPr>
              <a:t>Sprawne Państwo 2020</a:t>
            </a:r>
            <a:endParaRPr lang="pl-PL" sz="1100" b="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b="0" i="1" dirty="0">
                <a:solidFill>
                  <a:schemeClr val="accent5">
                    <a:lumMod val="75000"/>
                  </a:schemeClr>
                </a:solidFill>
              </a:rPr>
              <a:t>Strategia innowacyjności i efektywności gospodarki „Dynamiczna Polska 2020”</a:t>
            </a:r>
            <a:endParaRPr lang="pl-PL" sz="1100" b="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b="0" i="1" dirty="0">
                <a:solidFill>
                  <a:schemeClr val="accent5">
                    <a:lumMod val="75000"/>
                  </a:schemeClr>
                </a:solidFill>
              </a:rPr>
              <a:t>Program Zintegrowanej Informatyzacji Państwa oraz Strategia Informatyzacji Państwa:</a:t>
            </a:r>
            <a:endParaRPr lang="pl-PL" sz="1100" b="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b="0" i="1" dirty="0">
                <a:solidFill>
                  <a:schemeClr val="accent5">
                    <a:lumMod val="75000"/>
                  </a:schemeClr>
                </a:solidFill>
              </a:rPr>
              <a:t>Strategia Rozwoju Kraju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b="0" i="1" dirty="0">
                <a:solidFill>
                  <a:schemeClr val="accent5">
                    <a:lumMod val="75000"/>
                  </a:schemeClr>
                </a:solidFill>
              </a:rPr>
              <a:t>Program Operacyjny Polska Cyfrowa</a:t>
            </a:r>
            <a:r>
              <a:rPr lang="pl-PL" sz="1100" i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1100" i="1" dirty="0">
                <a:solidFill>
                  <a:schemeClr val="accent5">
                    <a:lumMod val="75000"/>
                  </a:schemeClr>
                </a:solidFill>
              </a:rPr>
            </a:b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69F1F-D830-9240-A99F-5CA0053B075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8487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Podstawowym produktem projektu jest system teleinformatyczny  - System do Obsługi Postępowań Administracyjnych w Budownictwie), zawierający komponent Centralnego Magazynu Danych, moduł mapowy PIP (Platformy Informacji Przestrzennej) oraz interfejs użytkownika. System komunikuje się poprzez API z systemami wskazanymi na diagramie kooperacji aplikacji. </a:t>
            </a:r>
          </a:p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prawej stronie mamy systemy budowane w GUNB, Rejestr Urbanistyczny i lokalne systemy dziedzinowe, wykorzystywane przez część organów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aab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 starostwach, a po lewej usługi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GUiGIK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System będzie zintegrowany z portalem e-Budownictwo (góra schematu) wykorzystywanym przez inwestorów do składania wniosków, systemami do doręczeń (skrzynką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ePUAP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eDoręczenia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oraz programem klasy EZD.</a:t>
            </a:r>
          </a:p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 zasila jedną bazę danych = Centralne Cyfrowe Archiwum Budownictwa. </a:t>
            </a:r>
          </a:p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ramach projektu planowany jest także: </a:t>
            </a:r>
          </a:p>
          <a:p>
            <a:pPr marL="171450" indent="-171450">
              <a:buFontTx/>
              <a:buChar char="-"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Zakup sprzętu niezbędnego do uruchomienia i korzystania z systemów w obszarze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back-office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organów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aab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nb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m.in. serwery, infrastruktura dyskowa, komputery, tablety, monitory, drukarki, czytniki, jak również modernizacja infrastruktury sieciowej (sieć LAN) – w kwocie 10 mln. </a:t>
            </a:r>
          </a:p>
          <a:p>
            <a:pPr marL="171450" indent="-171450">
              <a:buFontTx/>
              <a:buChar char="-"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Szkolenia – 1,4 mln.</a:t>
            </a:r>
          </a:p>
          <a:p>
            <a:pPr marL="171450" indent="-171450">
              <a:buFontTx/>
              <a:buChar char="-"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Działania informacyjno- promocyjne – 400 tys.</a:t>
            </a:r>
          </a:p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69F1F-D830-9240-A99F-5CA0053B075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25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System Obsługi Postępowań Administracyjnych                              w Budownictwie (SOPAB)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stokąt 2"/>
          <p:cNvSpPr/>
          <p:nvPr/>
        </p:nvSpPr>
        <p:spPr>
          <a:xfrm>
            <a:off x="300038" y="1224532"/>
            <a:ext cx="11496436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800"/>
              </a:lnSpc>
              <a:spcAft>
                <a:spcPts val="1200"/>
              </a:spcAft>
            </a:pPr>
            <a:r>
              <a:rPr lang="pl-PL" sz="3600" b="1" i="1" dirty="0">
                <a:solidFill>
                  <a:srgbClr val="002060"/>
                </a:solidFill>
                <a:cs typeface="Times New Roman" pitchFamily="18" charset="0"/>
              </a:rPr>
              <a:t>System Obsługi Postępowań Administracyjnych                              w Budownictwie (SOPAB)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00038" y="2532360"/>
            <a:ext cx="11201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200" b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2200" dirty="0">
                <a:solidFill>
                  <a:schemeClr val="accent5">
                    <a:lumMod val="75000"/>
                  </a:schemeClr>
                </a:solidFill>
              </a:rPr>
              <a:t>Ministerstwo Rozwoju i Technologii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200" b="1" dirty="0">
                <a:solidFill>
                  <a:schemeClr val="accent5">
                    <a:lumMod val="75000"/>
                  </a:schemeClr>
                </a:solidFill>
              </a:rPr>
              <a:t>Beneficjent: 	</a:t>
            </a:r>
            <a:r>
              <a:rPr lang="pl-PL" sz="2200" dirty="0">
                <a:solidFill>
                  <a:schemeClr val="accent5">
                    <a:lumMod val="75000"/>
                  </a:schemeClr>
                </a:solidFill>
              </a:rPr>
              <a:t>Główny Urząd Nadzoru Budowlanego </a:t>
            </a:r>
            <a:endParaRPr lang="pl-PL" sz="2200" b="1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200" b="1" dirty="0">
                <a:solidFill>
                  <a:schemeClr val="accent5">
                    <a:lumMod val="75000"/>
                  </a:schemeClr>
                </a:solidFill>
              </a:rPr>
              <a:t>Partnerzy: 	</a:t>
            </a:r>
            <a:r>
              <a:rPr lang="pl-PL" sz="2200" dirty="0">
                <a:solidFill>
                  <a:schemeClr val="accent5">
                    <a:lumMod val="75000"/>
                  </a:schemeClr>
                </a:solidFill>
              </a:rPr>
              <a:t>16 Wojewódzkich Inspektoratów Nadzoru Budowlanego</a:t>
            </a:r>
            <a:endParaRPr lang="pl-PL" sz="2200" b="1" dirty="0"/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200" b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</a:p>
          <a:p>
            <a:pPr lvl="1">
              <a:defRPr/>
            </a:pPr>
            <a:r>
              <a:rPr lang="pl-PL" sz="2200" dirty="0">
                <a:solidFill>
                  <a:schemeClr val="accent5">
                    <a:lumMod val="75000"/>
                  </a:schemeClr>
                </a:solidFill>
              </a:rPr>
              <a:t>Program Operacyjny Polska Cyfrowa, Oś Priorytetowa nr 2 „E-administracja i otwarty rząd”, Działanie 2.2 „Cyfryzacja procesów </a:t>
            </a:r>
            <a:r>
              <a:rPr lang="pl-PL" sz="2200" dirty="0" err="1">
                <a:solidFill>
                  <a:schemeClr val="accent5">
                    <a:lumMod val="75000"/>
                  </a:schemeClr>
                </a:solidFill>
              </a:rPr>
              <a:t>back-office</a:t>
            </a:r>
            <a:r>
              <a:rPr lang="pl-PL" sz="2200" dirty="0">
                <a:solidFill>
                  <a:schemeClr val="accent5">
                    <a:lumMod val="75000"/>
                  </a:schemeClr>
                </a:solidFill>
              </a:rPr>
              <a:t> w administracji rządowej” , budżet - część 18 </a:t>
            </a:r>
            <a:r>
              <a:rPr lang="pl-PL" sz="2200" b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2200" dirty="0">
                <a:solidFill>
                  <a:schemeClr val="accent5">
                    <a:lumMod val="75000"/>
                  </a:schemeClr>
                </a:solidFill>
              </a:rPr>
              <a:t>31 000 000 zł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l-PL" sz="2200" b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2200" dirty="0">
                <a:solidFill>
                  <a:schemeClr val="accent5">
                    <a:lumMod val="75000"/>
                  </a:schemeClr>
                </a:solidFill>
              </a:rPr>
              <a:t>01-2022 do 08-2023</a:t>
            </a:r>
            <a:endParaRPr lang="pl-PL" sz="2200" b="1" dirty="0"/>
          </a:p>
          <a:p>
            <a:pPr lvl="0">
              <a:defRPr/>
            </a:pPr>
            <a:endParaRPr lang="pl-PL" sz="2200" dirty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defRPr/>
            </a:pPr>
            <a:endParaRPr lang="pl-PL" sz="2200" b="1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917DB6FE-D8A3-2E44-A3E1-8D6CDEEADD32}"/>
              </a:ext>
            </a:extLst>
          </p:cNvPr>
          <p:cNvSpPr txBox="1"/>
          <p:nvPr/>
        </p:nvSpPr>
        <p:spPr>
          <a:xfrm>
            <a:off x="592195" y="2710160"/>
            <a:ext cx="104806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b="1" i="1" dirty="0">
                <a:solidFill>
                  <a:schemeClr val="accent5">
                    <a:lumMod val="75000"/>
                  </a:schemeClr>
                </a:solidFill>
              </a:rPr>
              <a:t>Zwiększenie efektywności funkcjonowania działalności organów </a:t>
            </a:r>
            <a:r>
              <a:rPr lang="pl-PL" sz="2400" b="1" i="1" dirty="0" err="1">
                <a:solidFill>
                  <a:schemeClr val="accent5">
                    <a:lumMod val="75000"/>
                  </a:schemeClr>
                </a:solidFill>
              </a:rPr>
              <a:t>aab</a:t>
            </a:r>
            <a:r>
              <a:rPr lang="pl-PL" sz="2400" b="1" i="1" dirty="0">
                <a:solidFill>
                  <a:schemeClr val="accent5">
                    <a:lumMod val="75000"/>
                  </a:schemeClr>
                </a:solidFill>
              </a:rPr>
              <a:t> i </a:t>
            </a:r>
            <a:r>
              <a:rPr lang="pl-PL" sz="2400" b="1" i="1" dirty="0" err="1">
                <a:solidFill>
                  <a:schemeClr val="accent5">
                    <a:lumMod val="75000"/>
                  </a:schemeClr>
                </a:solidFill>
              </a:rPr>
              <a:t>nb</a:t>
            </a:r>
            <a:r>
              <a:rPr lang="pl-PL" sz="2400" b="1" i="1" dirty="0">
                <a:solidFill>
                  <a:schemeClr val="accent5">
                    <a:lumMod val="75000"/>
                  </a:schemeClr>
                </a:solidFill>
              </a:rPr>
              <a:t> oraz wsparcie w sprostaniu wyzwaniom </a:t>
            </a:r>
            <a:r>
              <a:rPr lang="pl-PL" sz="2400" b="1" i="1" dirty="0" err="1">
                <a:solidFill>
                  <a:schemeClr val="accent5">
                    <a:lumMod val="75000"/>
                  </a:schemeClr>
                </a:solidFill>
              </a:rPr>
              <a:t>cyfryzującego</a:t>
            </a:r>
            <a:r>
              <a:rPr lang="pl-PL" sz="2400" b="1" i="1" dirty="0">
                <a:solidFill>
                  <a:schemeClr val="accent5">
                    <a:lumMod val="75000"/>
                  </a:schemeClr>
                </a:solidFill>
              </a:rPr>
              <a:t> się świata poprzez zapewnienie nowoczesnych narzędzi pracy (oprogramowanie, sprzęt, szkolenia).</a:t>
            </a:r>
          </a:p>
        </p:txBody>
      </p:sp>
      <p:sp>
        <p:nvSpPr>
          <p:cNvPr id="4" name="Prostokąt 3"/>
          <p:cNvSpPr/>
          <p:nvPr/>
        </p:nvSpPr>
        <p:spPr>
          <a:xfrm>
            <a:off x="328613" y="1624582"/>
            <a:ext cx="11496436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800"/>
              </a:lnSpc>
              <a:spcAft>
                <a:spcPts val="1200"/>
              </a:spcAft>
            </a:pPr>
            <a:r>
              <a:rPr lang="pl-PL" sz="3200" b="1" i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28588" y="1376379"/>
            <a:ext cx="120634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b="1" i="1" dirty="0">
                <a:solidFill>
                  <a:schemeClr val="accent5">
                    <a:lumMod val="75000"/>
                  </a:schemeClr>
                </a:solidFill>
              </a:rPr>
              <a:t>Sprawne Państwo 2020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1: „Otwarty Rząd” </a:t>
            </a:r>
            <a:br>
              <a:rPr lang="pl-PL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2: „Zwiększenie sprawności instytucjonalnej państwa”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chemeClr val="accent5">
                    <a:lumMod val="75000"/>
                  </a:schemeClr>
                </a:solidFill>
              </a:rPr>
              <a:t>Strategia innowacyjności i efektywności gospodarki „Dynamiczna Polska 2020”</a:t>
            </a:r>
            <a:br>
              <a:rPr lang="pl-PL" b="1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2: „Stymulowanie innowacyjności poprzez wzrost efektywności wiedzy i pracy”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chemeClr val="accent5">
                    <a:lumMod val="75000"/>
                  </a:schemeClr>
                </a:solidFill>
              </a:rPr>
              <a:t>Program Zintegrowanej Informatyzacji Państwa oraz Strategia Informatyzacji Państwa:</a:t>
            </a:r>
          </a:p>
          <a:p>
            <a:pPr lvl="1"/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• 4.2.1. Zwiększenie jakości oraz zakresu komunikacji między obywatelami i innymi interesariuszami a państwem</a:t>
            </a:r>
          </a:p>
          <a:p>
            <a:pPr lvl="1"/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• 4.2.2. Wzmocnienie dojrzałości organizacyjnej jednostek administracji publicznej oraz usprawnienie zaplecza elektronicznej administracji (</a:t>
            </a:r>
            <a:r>
              <a:rPr lang="pl-PL" i="1" dirty="0" err="1">
                <a:solidFill>
                  <a:schemeClr val="accent5">
                    <a:lumMod val="75000"/>
                  </a:schemeClr>
                </a:solidFill>
              </a:rPr>
              <a:t>back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i="1" dirty="0" err="1">
                <a:solidFill>
                  <a:schemeClr val="accent5">
                    <a:lumMod val="75000"/>
                  </a:schemeClr>
                </a:solidFill>
              </a:rPr>
              <a:t>office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lvl="1"/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• 4.2.3. Podniesienie poziomu kompetencji cyfrowych obywateli, specjalistów TIK oraz pracowników administracji publicznej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chemeClr val="accent5">
                    <a:lumMod val="75000"/>
                  </a:schemeClr>
                </a:solidFill>
              </a:rPr>
              <a:t>Strategia Rozwoju Kraju 2020:</a:t>
            </a:r>
            <a:br>
              <a:rPr lang="pl-PL" b="1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II.5. Zwiększenie wykorzystania technologii cyfrowych</a:t>
            </a:r>
            <a:br>
              <a:rPr lang="pl-PL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	II.5.3. Zapewnienie odpowiedniej jakości treści i usług cyfrowych</a:t>
            </a:r>
            <a:br>
              <a:rPr lang="pl-PL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2030 – realizacja celów w obszarze efektywności i sprawności państwa, związanych z dostępnością i rozwojem e-administracji 	(wzrost sprawności państwa i e-gospodarki).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chemeClr val="accent5">
                    <a:lumMod val="75000"/>
                  </a:schemeClr>
                </a:solidFill>
              </a:rPr>
              <a:t>Program Operacyjny Polska Cyfrowa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3: Cyfryzacja procesów </a:t>
            </a:r>
            <a:r>
              <a:rPr lang="pl-PL" i="1" dirty="0" err="1">
                <a:solidFill>
                  <a:schemeClr val="accent5">
                    <a:lumMod val="75000"/>
                  </a:schemeClr>
                </a:solidFill>
              </a:rPr>
              <a:t>back-office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 w administracji rządowej</a:t>
            </a:r>
            <a:br>
              <a:rPr lang="pl-PL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Działanie 2.2 w OP II – E-administracja i otwarty rząd Programu Operacyjnego Polska Cyfrowa na lata 2014 – 2020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5631AE75-A0F1-E043-82F8-F9A696C5A6D8}"/>
              </a:ext>
            </a:extLst>
          </p:cNvPr>
          <p:cNvSpPr txBox="1"/>
          <p:nvPr/>
        </p:nvSpPr>
        <p:spPr>
          <a:xfrm>
            <a:off x="4868898" y="1071012"/>
            <a:ext cx="20342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l-PL" sz="2000" b="1" i="1" dirty="0">
                <a:solidFill>
                  <a:schemeClr val="accent5">
                    <a:lumMod val="75000"/>
                  </a:schemeClr>
                </a:solidFill>
              </a:rPr>
              <a:t>Cele strategiczne: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19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3EDD2868-E157-43FA-AFF1-CC1B4EB423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464" y="1841068"/>
            <a:ext cx="5208608" cy="4900328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3554027F-AA00-6348-BED8-82FB49BCB53D}"/>
              </a:ext>
            </a:extLst>
          </p:cNvPr>
          <p:cNvSpPr txBox="1"/>
          <p:nvPr/>
        </p:nvSpPr>
        <p:spPr>
          <a:xfrm>
            <a:off x="3923817" y="1018571"/>
            <a:ext cx="3280712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Architektura:</a:t>
            </a: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5df3a10b-8748-402e-bef4-aee373db4dbb"/>
    <ds:schemaRef ds:uri="9affde3b-50dd-4e74-9e2c-6b9654ae514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539</Words>
  <Application>Microsoft Office PowerPoint</Application>
  <PresentationFormat>Panoramiczny</PresentationFormat>
  <Paragraphs>54</Paragraphs>
  <Slides>6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26</cp:revision>
  <dcterms:created xsi:type="dcterms:W3CDTF">2017-01-27T12:50:17Z</dcterms:created>
  <dcterms:modified xsi:type="dcterms:W3CDTF">2021-12-13T15:40:43Z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