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9" r:id="rId1"/>
  </p:sldMasterIdLst>
  <p:notesMasterIdLst>
    <p:notesMasterId r:id="rId63"/>
  </p:notesMasterIdLst>
  <p:handoutMasterIdLst>
    <p:handoutMasterId r:id="rId64"/>
  </p:handoutMasterIdLst>
  <p:sldIdLst>
    <p:sldId id="865" r:id="rId2"/>
    <p:sldId id="859" r:id="rId3"/>
    <p:sldId id="866" r:id="rId4"/>
    <p:sldId id="989" r:id="rId5"/>
    <p:sldId id="858" r:id="rId6"/>
    <p:sldId id="868" r:id="rId7"/>
    <p:sldId id="863" r:id="rId8"/>
    <p:sldId id="984" r:id="rId9"/>
    <p:sldId id="986" r:id="rId10"/>
    <p:sldId id="987" r:id="rId11"/>
    <p:sldId id="985" r:id="rId12"/>
    <p:sldId id="988" r:id="rId13"/>
    <p:sldId id="981" r:id="rId14"/>
    <p:sldId id="982" r:id="rId15"/>
    <p:sldId id="874" r:id="rId16"/>
    <p:sldId id="872" r:id="rId17"/>
    <p:sldId id="992" r:id="rId18"/>
    <p:sldId id="993" r:id="rId19"/>
    <p:sldId id="994" r:id="rId20"/>
    <p:sldId id="995" r:id="rId21"/>
    <p:sldId id="996" r:id="rId22"/>
    <p:sldId id="997" r:id="rId23"/>
    <p:sldId id="998" r:id="rId24"/>
    <p:sldId id="999" r:id="rId25"/>
    <p:sldId id="1000" r:id="rId26"/>
    <p:sldId id="1001" r:id="rId27"/>
    <p:sldId id="1002" r:id="rId28"/>
    <p:sldId id="1004" r:id="rId29"/>
    <p:sldId id="1018" r:id="rId30"/>
    <p:sldId id="1019" r:id="rId31"/>
    <p:sldId id="1020" r:id="rId32"/>
    <p:sldId id="1021" r:id="rId33"/>
    <p:sldId id="1022" r:id="rId34"/>
    <p:sldId id="1023" r:id="rId35"/>
    <p:sldId id="1024" r:id="rId36"/>
    <p:sldId id="1029" r:id="rId37"/>
    <p:sldId id="1035" r:id="rId38"/>
    <p:sldId id="1039" r:id="rId39"/>
    <p:sldId id="1041" r:id="rId40"/>
    <p:sldId id="1059" r:id="rId41"/>
    <p:sldId id="1060" r:id="rId42"/>
    <p:sldId id="1062" r:id="rId43"/>
    <p:sldId id="1063" r:id="rId44"/>
    <p:sldId id="1064" r:id="rId45"/>
    <p:sldId id="1066" r:id="rId46"/>
    <p:sldId id="1067" r:id="rId47"/>
    <p:sldId id="1068" r:id="rId48"/>
    <p:sldId id="1069" r:id="rId49"/>
    <p:sldId id="1071" r:id="rId50"/>
    <p:sldId id="1073" r:id="rId51"/>
    <p:sldId id="1076" r:id="rId52"/>
    <p:sldId id="1080" r:id="rId53"/>
    <p:sldId id="1082" r:id="rId54"/>
    <p:sldId id="1083" r:id="rId55"/>
    <p:sldId id="1085" r:id="rId56"/>
    <p:sldId id="1086" r:id="rId57"/>
    <p:sldId id="1088" r:id="rId58"/>
    <p:sldId id="1089" r:id="rId59"/>
    <p:sldId id="910" r:id="rId60"/>
    <p:sldId id="911" r:id="rId61"/>
    <p:sldId id="871" r:id="rId6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095" autoAdjust="0"/>
  </p:normalViewPr>
  <p:slideViewPr>
    <p:cSldViewPr snapToGrid="0">
      <p:cViewPr varScale="1">
        <p:scale>
          <a:sx n="74" d="100"/>
          <a:sy n="74" d="100"/>
        </p:scale>
        <p:origin x="8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12.04.2024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12.04.2024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55" y="5304908"/>
            <a:ext cx="1569952" cy="15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kceslab.pl/poradni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wcag-21-w-skroc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paciellogroup.com/resources/contrastanalyser/" TargetMode="External"/><Relationship Id="rId2" Type="http://schemas.openxmlformats.org/officeDocument/2006/relationships/hyperlink" Target="https://wave.webaim.org/extensio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cess-for-all.ch/en/pdf-lab/pdf-accessibility-checker-pac/downloading-pac.html" TargetMode="External"/><Relationship Id="rId3" Type="http://schemas.openxmlformats.org/officeDocument/2006/relationships/hyperlink" Target="https://isap.sejm.gov.pl/isap.nsf/download.xsp/WDU20190000848/T/D20190848L.pdf" TargetMode="External"/><Relationship Id="rId7" Type="http://schemas.openxmlformats.org/officeDocument/2006/relationships/hyperlink" Target="http://www.nvda.pl/" TargetMode="External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tilitia.pl/" TargetMode="External"/><Relationship Id="rId5" Type="http://schemas.openxmlformats.org/officeDocument/2006/relationships/hyperlink" Target="https://wave.webaim.org/" TargetMode="External"/><Relationship Id="rId4" Type="http://schemas.openxmlformats.org/officeDocument/2006/relationships/hyperlink" Target="https://www.gov.pl/web/dostepnosc-cyfrowa/omowienie-wymogow-dostepnosci-cyfrowej-dla-podmiotow-publicznych" TargetMode="External"/><Relationship Id="rId9" Type="http://schemas.openxmlformats.org/officeDocument/2006/relationships/hyperlink" Target="https://validator.w3.org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38" y="2706719"/>
            <a:ext cx="11010523" cy="2308901"/>
          </a:xfrm>
        </p:spPr>
        <p:txBody>
          <a:bodyPr anchor="t">
            <a:normAutofit/>
          </a:bodyPr>
          <a:lstStyle/>
          <a:p>
            <a:pPr algn="l"/>
            <a:r>
              <a:rPr lang="pl-PL" b="1" dirty="0"/>
              <a:t>Podstawy tworzenia dostępnych cyfrowo treści na stronach www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0738" y="4325029"/>
            <a:ext cx="9144000" cy="2093356"/>
          </a:xfrm>
        </p:spPr>
        <p:txBody>
          <a:bodyPr>
            <a:normAutofit/>
          </a:bodyPr>
          <a:lstStyle/>
          <a:p>
            <a:pPr algn="l"/>
            <a:r>
              <a:rPr lang="pl-PL" altLang="pl-PL" dirty="0">
                <a:ea typeface="Mongolian Baiti" panose="03000500000000000000" pitchFamily="66" charset="0"/>
              </a:rPr>
              <a:t>Wydział Dostępności Cyfrowej</a:t>
            </a:r>
          </a:p>
          <a:p>
            <a:pPr algn="l"/>
            <a:r>
              <a:rPr lang="pl-PL" altLang="pl-PL" dirty="0">
                <a:ea typeface="Mongolian Baiti" panose="03000500000000000000" pitchFamily="66" charset="0"/>
              </a:rPr>
              <a:t>Centrum Rozwoju Kompetencji Cyfrowych</a:t>
            </a:r>
          </a:p>
          <a:p>
            <a:pPr algn="l"/>
            <a:r>
              <a:rPr lang="pl-PL" altLang="pl-PL" dirty="0">
                <a:ea typeface="Mongolian Baiti" panose="03000500000000000000" pitchFamily="66" charset="0"/>
              </a:rPr>
              <a:t>Ministerstwo Cyfryzacji</a:t>
            </a: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słabosłyszące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ea typeface="Droid Sans" pitchFamily="2"/>
                <a:cs typeface="Lohit Hindi" pitchFamily="2"/>
              </a:rPr>
              <a:t>„oczywista” grupa osób potrzebujących dostępności cyfrowej;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ea typeface="Droid Sans" pitchFamily="2"/>
                <a:cs typeface="Lohit Hindi" pitchFamily="2"/>
              </a:rPr>
              <a:t>ich potrzeby są zazwyczaj nieźle rozumiane.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 </a:t>
            </a:r>
          </a:p>
        </p:txBody>
      </p:sp>
      <p:pic>
        <p:nvPicPr>
          <p:cNvPr id="4" name="Obraz 3" descr="Kadr film z napisami dla osób niesłyszących"/>
          <p:cNvPicPr>
            <a:picLocks noChangeAspect="1"/>
          </p:cNvPicPr>
          <p:nvPr/>
        </p:nvPicPr>
        <p:blipFill rotWithShape="1">
          <a:blip r:embed="rId2"/>
          <a:srcRect l="12447" t="32286" r="46413" b="18205"/>
          <a:stretch/>
        </p:blipFill>
        <p:spPr>
          <a:xfrm>
            <a:off x="7988970" y="2231603"/>
            <a:ext cx="3503784" cy="2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niesłyszące/Głusi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ea typeface="Droid Sans" pitchFamily="2"/>
                <a:cs typeface="Lohit Hindi" pitchFamily="2"/>
              </a:rPr>
              <a:t>„zapominana” grupa osób potrzebujących dostępności cyfrowej;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ea typeface="Droid Sans" pitchFamily="2"/>
                <a:cs typeface="Lohit Hindi" pitchFamily="2"/>
              </a:rPr>
              <a:t>ich potrzeby są zazwyczaj lekceważone lub błędnie zrównywane z potrzebami osób słabosłyszących.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 </a:t>
            </a:r>
          </a:p>
        </p:txBody>
      </p:sp>
      <p:pic>
        <p:nvPicPr>
          <p:cNvPr id="1026" name="Picture 2" descr="zbliżenie na dłonie migającej kob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76" y="2340373"/>
            <a:ext cx="3271878" cy="21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ea typeface="Droid Sans" pitchFamily="2"/>
                <a:cs typeface="Lohit Hindi" pitchFamily="2"/>
              </a:rPr>
              <a:t>w kontekście architektury ich potrzeby są zrozumiałe, przy cyfrowych rozwiązaniach bywa różnie;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nawigują samą myszką, samą klawiaturą, głosowo, ruchem gałek ocznych lub nawet oddechem.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 </a:t>
            </a:r>
          </a:p>
        </p:txBody>
      </p:sp>
      <p:pic>
        <p:nvPicPr>
          <p:cNvPr id="6" name="Obraz 5" descr="klawiatura z powiększonymi i kontrastowymi przyciskam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463" y="1510131"/>
            <a:ext cx="2891276" cy="2072509"/>
          </a:xfrm>
          <a:prstGeom prst="rect">
            <a:avLst/>
          </a:prstGeom>
        </p:spPr>
      </p:pic>
      <p:pic>
        <p:nvPicPr>
          <p:cNvPr id="7" name="Obraz 6" descr="Chłopiec z założonym na głowę kontrolerem do nawigacji komputerem przez oddech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61" y="3744436"/>
            <a:ext cx="2625278" cy="21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Inni użytkownicy, którzy korzystają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osoby z zaburzeniami postrzegania kolorów;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osoby z zaburzeniami poznawczymi;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osoby z dysleksją;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osoby z depresją;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osoby z podstawowym wykształceniem;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osoby nieposługujące się biegle językiem polskim;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seniorzy.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7998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Wytyczne Web Content Accessibility </a:t>
            </a:r>
            <a:r>
              <a:rPr lang="pl-PL" dirty="0" err="1"/>
              <a:t>Guidelines</a:t>
            </a:r>
            <a:r>
              <a:rPr lang="pl-PL" dirty="0"/>
              <a:t> (WCAG)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808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Wytyczne Web Content Accessibility </a:t>
            </a:r>
            <a:r>
              <a:rPr lang="pl-PL" dirty="0" err="1"/>
              <a:t>Guidelines</a:t>
            </a:r>
            <a:r>
              <a:rPr lang="pl-PL" dirty="0"/>
              <a:t> (WCAG)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jeden ze standardów sieciowych stworzonych przez </a:t>
            </a:r>
            <a:r>
              <a:rPr lang="pl-PL" sz="2400" b="1" dirty="0"/>
              <a:t>W3C</a:t>
            </a:r>
            <a:r>
              <a:rPr lang="pl-PL" sz="2400" dirty="0"/>
              <a:t>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opisuje, </a:t>
            </a:r>
            <a:r>
              <a:rPr lang="pl-PL" sz="2400" b="1" dirty="0"/>
              <a:t>jak tworzyć </a:t>
            </a:r>
            <a:r>
              <a:rPr lang="pl-PL" sz="2400" dirty="0"/>
              <a:t>dostępne cyfrowo rozwiązania cyfrowe;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obecnie obowiązuje wersja </a:t>
            </a:r>
            <a:r>
              <a:rPr lang="pl-PL" sz="2400" b="1" dirty="0">
                <a:hlinkClick r:id="rId2"/>
              </a:rPr>
              <a:t>WCAG 2.1</a:t>
            </a:r>
            <a:r>
              <a:rPr lang="pl-PL" sz="2400" dirty="0"/>
              <a:t>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zawiera </a:t>
            </a:r>
            <a:r>
              <a:rPr lang="pl-PL" sz="2400" b="1" dirty="0"/>
              <a:t>informacje i wskazówki </a:t>
            </a:r>
            <a:r>
              <a:rPr lang="pl-PL" sz="2400" dirty="0"/>
              <a:t>dla webmasterów, ale również dla redaktorów </a:t>
            </a:r>
            <a:br>
              <a:rPr lang="pl-PL" sz="2400" dirty="0"/>
            </a:br>
            <a:r>
              <a:rPr lang="pl-PL" sz="2400" dirty="0"/>
              <a:t>i grafików.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34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aspekty dostępności treści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7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Struktura treści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b="1" dirty="0"/>
              <a:t>Struktura, czyli układ i podział treści, to podstawa czytelności. </a:t>
            </a:r>
          </a:p>
          <a:p>
            <a:endParaRPr lang="pl-PL" sz="2000" dirty="0"/>
          </a:p>
          <a:p>
            <a:pPr>
              <a:lnSpc>
                <a:spcPct val="120000"/>
              </a:lnSpc>
            </a:pPr>
            <a:r>
              <a:rPr lang="pl-PL" sz="2200" dirty="0"/>
              <a:t>Prawidłowo wdrożona struktura </a:t>
            </a:r>
            <a:r>
              <a:rPr lang="pl-PL" sz="2200" b="1" dirty="0"/>
              <a:t>wspomaga dostępność cyfrową, </a:t>
            </a:r>
            <a:r>
              <a:rPr lang="pl-PL" sz="2200" dirty="0"/>
              <a:t>np. pozwala rozumieć zależności między treściami i umożliwia nawigować w treści osobom niewidomym. </a:t>
            </a:r>
          </a:p>
          <a:p>
            <a:endParaRPr lang="pl-PL" sz="2200" dirty="0"/>
          </a:p>
          <a:p>
            <a:r>
              <a:rPr lang="pl-PL" sz="2200" dirty="0"/>
              <a:t>Strukturę budują między innymi: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Akapity;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Nagłówki;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Listy;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Tabele;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r>
              <a:rPr lang="pl-PL" sz="2200" dirty="0"/>
              <a:t>W strukturze </a:t>
            </a:r>
            <a:r>
              <a:rPr lang="pl-PL" sz="2200" b="1" dirty="0"/>
              <a:t>nie chodzi tylko o wygląd, ale głównie o logikę</a:t>
            </a:r>
            <a:r>
              <a:rPr lang="pl-PL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8303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Alternatywa tekstowa dla elementów graficznych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87504"/>
            <a:ext cx="10560424" cy="4374448"/>
          </a:xfrm>
        </p:spPr>
        <p:txBody>
          <a:bodyPr/>
          <a:lstStyle/>
          <a:p>
            <a:r>
              <a:rPr lang="pl-PL" sz="2400" b="1" dirty="0"/>
              <a:t>Treść przekazywana obrazem musi mieć alternatywę tekstową.</a:t>
            </a:r>
          </a:p>
          <a:p>
            <a:endParaRPr lang="pl-PL" sz="2400" b="1" dirty="0"/>
          </a:p>
          <a:p>
            <a:pPr>
              <a:lnSpc>
                <a:spcPct val="100000"/>
              </a:lnSpc>
            </a:pPr>
            <a:r>
              <a:rPr lang="pl-PL" sz="2000" dirty="0"/>
              <a:t>Najczęściej dla grafik i zdjęć stosujemy tekst alternatywny — zwięzły opis tego, co widać na grafice/zdjęciu (</a:t>
            </a:r>
            <a:r>
              <a:rPr lang="pl-PL" sz="2000" dirty="0">
                <a:hlinkClick r:id="rId2"/>
              </a:rPr>
              <a:t>Poradnik tworzenia tekstów alternatywnych</a:t>
            </a:r>
            <a:r>
              <a:rPr lang="pl-PL" sz="2000" dirty="0"/>
              <a:t>).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W tekście alternatywnym linku graficznego opisz </a:t>
            </a:r>
            <a:r>
              <a:rPr lang="pl-PL" sz="2000" b="1" dirty="0"/>
              <a:t>funkcję </a:t>
            </a:r>
            <a:r>
              <a:rPr lang="pl-PL" sz="2000" dirty="0"/>
              <a:t>(dokąd prowadzi), a nie wygląd. 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Alternatywą dla złożonych wykresów lub schematów mogą być tabele.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62540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Alternatywa dla multimediów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b="1" dirty="0"/>
              <a:t>Odpowiedz sobie czy osoba, która nie widzi lub nie słyszy, będzie miała dostęp</a:t>
            </a:r>
            <a:br>
              <a:rPr lang="pl-PL" sz="2400" b="1" dirty="0"/>
            </a:br>
            <a:r>
              <a:rPr lang="pl-PL" sz="2400" b="1" dirty="0"/>
              <a:t> do treści z multimediów / w multimediach?</a:t>
            </a:r>
          </a:p>
          <a:p>
            <a:pPr>
              <a:lnSpc>
                <a:spcPct val="100000"/>
              </a:lnSpc>
            </a:pPr>
            <a:endParaRPr lang="pl-PL" sz="20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 filmach ze ścieżką dźwiękową muszą być </a:t>
            </a:r>
            <a:r>
              <a:rPr lang="pl-PL" sz="2000" b="1" dirty="0"/>
              <a:t>napisy rozszerzone</a:t>
            </a:r>
            <a:r>
              <a:rPr lang="pl-PL" sz="2000" dirty="0"/>
              <a:t>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tłumacz języka migowe</a:t>
            </a:r>
            <a:r>
              <a:rPr lang="pl-PL" sz="2000" dirty="0"/>
              <a:t>go nie jest wymagany prawnie w filmach, ale dla części osób to jedyny sposób na zrozumienie informacji;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transkrypcja</a:t>
            </a:r>
            <a:r>
              <a:rPr lang="pl-PL" sz="2000" dirty="0"/>
              <a:t> to podstawa dostępności materiałów audio (wymagana);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err="1"/>
              <a:t>audiodeskrypcja</a:t>
            </a:r>
            <a:r>
              <a:rPr lang="pl-PL" sz="2000" b="1" dirty="0"/>
              <a:t> </a:t>
            </a:r>
            <a:r>
              <a:rPr lang="pl-PL" sz="2000" dirty="0"/>
              <a:t>pozwala opowiedzieć złożone sceny i obrazy i jest obowiązkowa dla multimediów, w których obraz przekazuje ważne informacje;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formy udostępniania multimediów nie są zamienne. 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8632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29" y="2505807"/>
            <a:ext cx="10691101" cy="361102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pl-PL" dirty="0"/>
              <a:t>Wprowadzenie do idei dostępności;</a:t>
            </a:r>
          </a:p>
          <a:p>
            <a:pPr marL="571500" indent="-571500">
              <a:buFont typeface="+mj-lt"/>
              <a:buAutoNum type="arabicPeriod"/>
            </a:pPr>
            <a:r>
              <a:rPr lang="pl-PL" dirty="0"/>
              <a:t>Kto i jak korzysta z dostępności cyfrowej?;</a:t>
            </a:r>
          </a:p>
          <a:p>
            <a:pPr marL="571500" indent="-571500">
              <a:buFont typeface="+mj-lt"/>
              <a:buAutoNum type="arabicPeriod"/>
            </a:pPr>
            <a:r>
              <a:rPr lang="pl-PL" dirty="0"/>
              <a:t>Kilka słów o specyfikacji WCAG 2.1;</a:t>
            </a:r>
          </a:p>
          <a:p>
            <a:pPr marL="571500" indent="-571500">
              <a:buFont typeface="+mj-lt"/>
              <a:buAutoNum type="arabicPeriod"/>
            </a:pPr>
            <a:r>
              <a:rPr lang="pl-PL" dirty="0"/>
              <a:t>Najważniejsze aspekty dostępności treści dla redaktorów.</a:t>
            </a:r>
          </a:p>
        </p:txBody>
      </p:sp>
    </p:spTree>
    <p:extLst>
      <p:ext uri="{BB962C8B-B14F-4D97-AF65-F5344CB8AC3E}">
        <p14:creationId xmlns:p14="http://schemas.microsoft.com/office/powerpoint/2010/main" val="204727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Zrozumiałość, czyli prosty język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b="1" dirty="0"/>
              <a:t>Zrozumiałość tekstu to uniwersalna cecha, z której korzystają wszyscy użytkownicy.</a:t>
            </a:r>
          </a:p>
          <a:p>
            <a:endParaRPr lang="pl-PL" sz="2400" b="1" dirty="0"/>
          </a:p>
          <a:p>
            <a:r>
              <a:rPr lang="pl-PL" sz="2400" dirty="0"/>
              <a:t>Zrozumiale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prosto,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krótkimi zdaniami,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bez zbędnych, trudnych słów,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bezpośrednio do użytkownika,</a:t>
            </a:r>
          </a:p>
          <a:p>
            <a:r>
              <a:rPr lang="pl-PL" sz="2400" dirty="0"/>
              <a:t>a nie infantylnie. </a:t>
            </a:r>
          </a:p>
          <a:p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Zrozumiałość to także linki. Link </a:t>
            </a:r>
            <a:r>
              <a:rPr lang="pl-PL" sz="2400" dirty="0">
                <a:hlinkClick r:id="rId2"/>
              </a:rPr>
              <a:t>WCAG 2.1 w skrócie </a:t>
            </a:r>
            <a:r>
              <a:rPr lang="pl-PL" sz="2400" dirty="0"/>
              <a:t>jest bardziej zrozumiały i czytelny niż link </a:t>
            </a:r>
            <a:r>
              <a:rPr lang="pl-PL" sz="2400" dirty="0">
                <a:hlinkClick r:id="rId2"/>
              </a:rPr>
              <a:t>https://www.gov.pl/web/dostepnosc-cyfrowa/wcag-21-w-skrocie</a:t>
            </a:r>
            <a:r>
              <a:rPr lang="pl-PL" sz="2400" dirty="0"/>
              <a:t>.  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9197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Dokumenty dostępne cyfrowo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Dokumenty jak każda inna treść na stronie internetowej muszą być dostępne cyfrowo.</a:t>
            </a:r>
          </a:p>
          <a:p>
            <a:endParaRPr lang="pl-PL" sz="2400" dirty="0"/>
          </a:p>
          <a:p>
            <a:r>
              <a:rPr lang="pl-PL" sz="2000" dirty="0"/>
              <a:t>Można tworzyć dostępne cyfrowo dokumenty </a:t>
            </a:r>
            <a:r>
              <a:rPr lang="pl-PL" sz="2000" b="1" dirty="0"/>
              <a:t>w każdym formacie</a:t>
            </a:r>
            <a:r>
              <a:rPr lang="pl-PL" sz="2000" dirty="0"/>
              <a:t>. </a:t>
            </a:r>
          </a:p>
          <a:p>
            <a:endParaRPr lang="pl-PL" sz="2000" dirty="0"/>
          </a:p>
          <a:p>
            <a:r>
              <a:rPr lang="pl-PL" sz="2000" dirty="0"/>
              <a:t>Niedostępność formatu PDF to mit — niedostępne są skany w formacie PDF, ale sam format świetnie działa przy interaktywnych formularzach.</a:t>
            </a:r>
          </a:p>
          <a:p>
            <a:endParaRPr lang="pl-PL" sz="2000" dirty="0"/>
          </a:p>
          <a:p>
            <a:r>
              <a:rPr lang="pl-PL" sz="2000" dirty="0"/>
              <a:t>Programy MS Word, MS Excel, MS PowerPoint pozwalają tworzyć bardzo dostępne dokumenty — UWAGA! Należy korzystać z odpowiednich ich funkcji, zamiast tworzyć elementy treści w sposób, który tylko wizualnie udaje strukturę treści.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8393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1973271"/>
            <a:ext cx="11010523" cy="1588169"/>
          </a:xfrm>
        </p:spPr>
        <p:txBody>
          <a:bodyPr anchor="t">
            <a:noAutofit/>
          </a:bodyPr>
          <a:lstStyle/>
          <a:p>
            <a:pPr algn="l"/>
            <a:r>
              <a:rPr lang="pl-PL" sz="6000" b="1" dirty="0"/>
              <a:t>Lista kontrolna dostępności cyfrowej strony internetowej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828155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6266" y="590858"/>
            <a:ext cx="10212486" cy="6833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Wymogi dostępności cyfrowej na podstawie Listy kontrolnej strony internetowej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67782" y="1742381"/>
            <a:ext cx="10212486" cy="4374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Lista kontrolna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narzędzie do </a:t>
            </a:r>
            <a:r>
              <a:rPr lang="pl-PL" sz="2400" b="1" dirty="0"/>
              <a:t>samodzielnego wykrywania błędów </a:t>
            </a:r>
            <a:r>
              <a:rPr lang="pl-PL" sz="2400" dirty="0"/>
              <a:t>dostępności cyfrowej strony internetowej;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powstała w oparciu o francuską metodologię </a:t>
            </a:r>
            <a:r>
              <a:rPr lang="pl-PL" sz="2400" b="1" dirty="0"/>
              <a:t>RGAA</a:t>
            </a:r>
            <a:r>
              <a:rPr lang="pl-PL" sz="2400" dirty="0"/>
              <a:t> (</a:t>
            </a:r>
            <a:r>
              <a:rPr lang="fr-FR" sz="2400" dirty="0"/>
              <a:t>Référentiel Général d’Accessibilité des Administrations</a:t>
            </a:r>
            <a:r>
              <a:rPr lang="pl-PL" sz="2400" dirty="0"/>
              <a:t>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składa się z </a:t>
            </a:r>
            <a:r>
              <a:rPr lang="pl-PL" sz="2400" b="1" dirty="0"/>
              <a:t>pytań,</a:t>
            </a:r>
            <a:r>
              <a:rPr lang="pl-PL" sz="2400" dirty="0"/>
              <a:t> </a:t>
            </a:r>
            <a:r>
              <a:rPr lang="pl-PL" sz="2400" b="1" dirty="0"/>
              <a:t>opisów testów i możliwych odpowiedzi;</a:t>
            </a:r>
            <a:endParaRPr lang="pl-PL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nie zastępuje </a:t>
            </a:r>
            <a:r>
              <a:rPr lang="pl-PL" sz="2400" dirty="0"/>
              <a:t>badania wykonanego przez eksperta ds. dostępności cyfrowej.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85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nawigacja</a:t>
            </a:r>
          </a:p>
        </p:txBody>
      </p:sp>
    </p:spTree>
    <p:extLst>
      <p:ext uri="{BB962C8B-B14F-4D97-AF65-F5344CB8AC3E}">
        <p14:creationId xmlns:p14="http://schemas.microsoft.com/office/powerpoint/2010/main" val="310026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nawigacja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3"/>
            <a:ext cx="10652966" cy="74551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b="1" dirty="0"/>
              <a:t>Czy widać, który element jest aktywny przy nawigacji klawiaturą? </a:t>
            </a:r>
          </a:p>
          <a:p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597646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39788" y="3558707"/>
            <a:ext cx="10652966" cy="269417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Wciśnij wielokrotnie przycisk TAB i przejdź w ten sposób po wszystkich aktywnych elementach strony.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Każdy element, na który wejdziesz w ten sposób, powinien jakoś się wyróżnić (np. dodatkową ramką, zmianą koloru) — to wyróżnienie to tzw. Fokus.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widzisz takie wyróżnienie na aktywnych elementach strony.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349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nawigacja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wszystkie elementy aktywne w serwisie są dostępne za pomocą klawiatury? (pytanie kluczowe)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90013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560379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Użyj do nawigacji samej klawiatury i klawiszy: TAB, </a:t>
            </a:r>
            <a:r>
              <a:rPr lang="pl-PL" dirty="0" err="1"/>
              <a:t>Shift+TAB</a:t>
            </a:r>
            <a:r>
              <a:rPr lang="pl-PL" dirty="0"/>
              <a:t>, </a:t>
            </a:r>
            <a:r>
              <a:rPr lang="pl-PL" dirty="0" err="1"/>
              <a:t>Enter</a:t>
            </a:r>
            <a:r>
              <a:rPr lang="pl-PL" dirty="0"/>
              <a:t>, </a:t>
            </a:r>
            <a:r>
              <a:rPr lang="pl-PL" dirty="0" err="1"/>
              <a:t>Esc</a:t>
            </a:r>
            <a:r>
              <a:rPr lang="pl-PL" dirty="0"/>
              <a:t>, spacja, strzałki.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wszystkie działania, które można wykonać na danej stronie myszką, można wykonać też samą klawiaturą i wymienionymi przyciskami. Sprawdź w ten sposób wszystkie linki, przyciski, listy linków, listy rozwijalne, pola formularzy, odtwarzacze multimediów.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756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nawigacja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jest na stronie pułapka klawiaturowa? (pytanie kluczowe)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316941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405986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Wykonaj badanie jak w poprzednim pytaniu.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możesz swobodnie przejść po wszystkich elementach strony, po czym wracasz do paska adresu przeglądarki.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618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nawigacja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jest ostrzeżenie przed otwarciem nowego okna/zakładki w przeglądarce?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316941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892814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gdy klikniesz któryś z elementów, otwiera się nowe okno lub nowa zakładka przeglądarki.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Jeśli tak, to sprawdź, czy bezpośrednio obok, wewnątrz, w wartości atrybutu &lt;</a:t>
            </a:r>
            <a:r>
              <a:rPr lang="pl-PL" dirty="0" err="1"/>
              <a:t>title</a:t>
            </a:r>
            <a:r>
              <a:rPr lang="pl-PL" dirty="0"/>
              <a:t>&gt; elementu albo w inny sposób dostępna jest informacja o otwarciu nowego okna/zakładki przeglądarki (np. „Link otwiera się w nowym oknie przeglądarki”).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5173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wygląd</a:t>
            </a:r>
          </a:p>
        </p:txBody>
      </p:sp>
    </p:spTree>
    <p:extLst>
      <p:ext uri="{BB962C8B-B14F-4D97-AF65-F5344CB8AC3E}">
        <p14:creationId xmlns:p14="http://schemas.microsoft.com/office/powerpoint/2010/main" val="190643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cyfrowa?</a:t>
            </a:r>
          </a:p>
        </p:txBody>
      </p:sp>
    </p:spTree>
    <p:extLst>
      <p:ext uri="{BB962C8B-B14F-4D97-AF65-F5344CB8AC3E}">
        <p14:creationId xmlns:p14="http://schemas.microsoft.com/office/powerpoint/2010/main" val="342278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są elementy, które szybko błyskają na czerwono lub gwałtownie zmieniają jasność? (pytanie kluczowe)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jakiś element strony nie błyska na czerwono. Jeśli tak, policz, ile jest takich błysków w ciągu sekundy.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Zobacz, czy jest na stronie obszar, który podlega gwałtownym zmianom jasności. Jeśli tak, oceń, czy zajmuje on więcej niż 25% obszaru strony.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155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po powiększeniu widoku strony do 200% widać całość informacji ze strony?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Powiększ widok badanej strony do 200% —  np. trzymając wciśnięty klawisz CTRL, wciśnij kilkukrotnie przycisk: </a:t>
            </a:r>
            <a:r>
              <a:rPr lang="pl-PL" b="1" dirty="0"/>
              <a:t>+</a:t>
            </a:r>
            <a:r>
              <a:rPr lang="pl-PL" dirty="0"/>
              <a:t>. W pasku przeglądarki będzie widoczna informacja, o ile procent widok jest powiększony. Uwaga: nie chodzi tu o powiększenie samych czcionek, ale całego widoku strony.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cała zawartość strony jest widoczna, bez konieczności przewijania treści w poziomie.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żadne treści nie zachodzą na siebie lub czy nie zniknęły.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186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z treści strony można korzystać bez względu na orientację ekranu (pionowa/pozioma)?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Na smartfonie lub tablecie wyświetl badaną stronę.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zawartość strony jest ta sama bez względu, czy trzymasz ekran w poziomie, czy w pionie.</a:t>
            </a:r>
          </a:p>
        </p:txBody>
      </p:sp>
    </p:spTree>
    <p:extLst>
      <p:ext uri="{BB962C8B-B14F-4D97-AF65-F5344CB8AC3E}">
        <p14:creationId xmlns:p14="http://schemas.microsoft.com/office/powerpoint/2010/main" val="3423624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stronie jest informacja przekazywana jedynie za pomocą koloru?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na stronie jest informacja przekazywana kolorem, np. kolorowy wykres, podświetlanie na czerwono ramek w formularzu, który jest błędnie wypełniony.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obok takiej informacji jest także informacja tekstowa, która umożliwi jej zrozumienie np. osobom z zaburzeniami widzenia barw.</a:t>
            </a:r>
          </a:p>
        </p:txBody>
      </p:sp>
    </p:spTree>
    <p:extLst>
      <p:ext uri="{BB962C8B-B14F-4D97-AF65-F5344CB8AC3E}">
        <p14:creationId xmlns:p14="http://schemas.microsoft.com/office/powerpoint/2010/main" val="193559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stronie jest instrukcja odnosząca się do koloru elementu?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Sprawdź, czy na stronie jest instrukcja odnosząca się do kolorów, np. „Kliknij niebieski przycisk”, „Pole oznaczone na czerwono zawiera błędne informacje” itp. </a:t>
            </a:r>
          </a:p>
        </p:txBody>
      </p:sp>
    </p:spTree>
    <p:extLst>
      <p:ext uri="{BB962C8B-B14F-4D97-AF65-F5344CB8AC3E}">
        <p14:creationId xmlns:p14="http://schemas.microsoft.com/office/powerpoint/2010/main" val="401720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stronie jest informacja przekazywana jedynie poprzez użycie pozycji lub formy?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Sprawdź, czy na stronie jest informacja odnosząca się do pozycji lub formy elementu, np. „Kliknij przycisk w prawym górnym rogu, żeby zamknąć okno”, „Wybierz trójkąt, żeby przejść dalej” itp. </a:t>
            </a:r>
          </a:p>
        </p:txBody>
      </p:sp>
    </p:spTree>
    <p:extLst>
      <p:ext uri="{BB962C8B-B14F-4D97-AF65-F5344CB8AC3E}">
        <p14:creationId xmlns:p14="http://schemas.microsoft.com/office/powerpoint/2010/main" val="2894578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kontrast tekstu w stosunku do tła wynosi co najmniej 4,5:1?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Do badania użyj dowolnego analizatora kontrastu (np. w </a:t>
            </a:r>
            <a:r>
              <a:rPr lang="pl-PL" u="sng" dirty="0">
                <a:hlinkClick r:id="rId2"/>
              </a:rPr>
              <a:t>dodatku WAVE</a:t>
            </a:r>
            <a:r>
              <a:rPr lang="pl-PL" dirty="0"/>
              <a:t>, </a:t>
            </a:r>
            <a:r>
              <a:rPr lang="pl-PL" u="sng" dirty="0" err="1">
                <a:hlinkClick r:id="rId3"/>
              </a:rPr>
              <a:t>Color</a:t>
            </a:r>
            <a:r>
              <a:rPr lang="pl-PL" u="sng" dirty="0">
                <a:hlinkClick r:id="rId3"/>
              </a:rPr>
              <a:t> </a:t>
            </a:r>
            <a:r>
              <a:rPr lang="pl-PL" u="sng" dirty="0" err="1">
                <a:hlinkClick r:id="rId3"/>
              </a:rPr>
              <a:t>Contrast</a:t>
            </a:r>
            <a:r>
              <a:rPr lang="pl-PL" u="sng" dirty="0">
                <a:hlinkClick r:id="rId3"/>
              </a:rPr>
              <a:t> </a:t>
            </a:r>
            <a:r>
              <a:rPr lang="pl-PL" u="sng" dirty="0" err="1">
                <a:hlinkClick r:id="rId3"/>
              </a:rPr>
              <a:t>Analyser</a:t>
            </a:r>
            <a:r>
              <a:rPr lang="pl-PL" dirty="0"/>
              <a:t>),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kontrast tekstu do tła wynosi co najmniej 4,5:1 lub w przypadku tekstu większego niż 150% wielkości podstawowej tekstu na stronie, kontrast wynosi co najmniej 3:1.</a:t>
            </a:r>
          </a:p>
        </p:txBody>
      </p:sp>
    </p:spTree>
    <p:extLst>
      <p:ext uri="{BB962C8B-B14F-4D97-AF65-F5344CB8AC3E}">
        <p14:creationId xmlns:p14="http://schemas.microsoft.com/office/powerpoint/2010/main" val="2836459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treść</a:t>
            </a:r>
          </a:p>
        </p:txBody>
      </p:sp>
    </p:spTree>
    <p:extLst>
      <p:ext uri="{BB962C8B-B14F-4D97-AF65-F5344CB8AC3E}">
        <p14:creationId xmlns:p14="http://schemas.microsoft.com/office/powerpoint/2010/main" val="3294872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są migające lub poruszające się elementy, których nie da się zatrzymać?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860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628930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na stronie są elementy migające lub poruszające się, których miganie lub ruch nie są niezbędne dla zrozumienia informacji.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ich miganie lub ruch da się zatrzymać i ponownie uruchomić, lub czy mignięcia są rzadziej niż raz na 5 sekund, lub czy takie element można ukryć i ponownie wyświetlić. </a:t>
            </a:r>
          </a:p>
        </p:txBody>
      </p:sp>
    </p:spTree>
    <p:extLst>
      <p:ext uri="{BB962C8B-B14F-4D97-AF65-F5344CB8AC3E}">
        <p14:creationId xmlns:p14="http://schemas.microsoft.com/office/powerpoint/2010/main" val="2014235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000" b="1" dirty="0"/>
              <a:t>Czy na stronie nie ma słów pisanych literami oddzielonymi spacjami?</a:t>
            </a:r>
          </a:p>
          <a:p>
            <a:pPr marL="0" indent="0">
              <a:buNone/>
            </a:pPr>
            <a:r>
              <a:rPr lang="pl-PL" sz="3000" b="1" dirty="0"/>
              <a:t>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124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80477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Sprawdź, czy w żadnym miejscu litery w słowie nie są rozstrzelone za pomocą spacji.</a:t>
            </a:r>
          </a:p>
        </p:txBody>
      </p:sp>
    </p:spTree>
    <p:extLst>
      <p:ext uri="{BB962C8B-B14F-4D97-AF65-F5344CB8AC3E}">
        <p14:creationId xmlns:p14="http://schemas.microsoft.com/office/powerpoint/2010/main" val="385758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fontAlgn="base"/>
            <a:r>
              <a:rPr lang="pl-PL" sz="2400" b="1" dirty="0"/>
              <a:t>Przyjazność dla osób z niepełnosprawnościami</a:t>
            </a:r>
          </a:p>
          <a:p>
            <a:pPr fontAlgn="base"/>
            <a:r>
              <a:rPr lang="pl-PL" sz="2400" dirty="0"/>
              <a:t>Dzięki dostępności cyfrowej z serwisów internetowych i aplikacji mobilnych mogą wygodnie korzystać osoby z niepełnosprawnościami.</a:t>
            </a:r>
          </a:p>
          <a:p>
            <a:pPr fontAlgn="base"/>
            <a:endParaRPr lang="pl-PL" sz="2400" b="1" dirty="0"/>
          </a:p>
          <a:p>
            <a:pPr fontAlgn="base"/>
            <a:r>
              <a:rPr lang="pl-PL" sz="2400" b="1" dirty="0"/>
              <a:t>Obowiązek i szansa dla podmiotów publicznych</a:t>
            </a:r>
          </a:p>
          <a:p>
            <a:pPr fontAlgn="base"/>
            <a:r>
              <a:rPr lang="pl-PL" sz="2400" dirty="0"/>
              <a:t>Dostępność cyfrowa to obowiązek prawny, ale też szansa na dotarcie do wszystkich użytkowników, </a:t>
            </a:r>
            <a:br>
              <a:rPr lang="pl-PL" sz="2400" dirty="0"/>
            </a:br>
            <a:r>
              <a:rPr lang="pl-PL" sz="2400" dirty="0"/>
              <a:t>w tym osób z niepełnosprawnościami.</a:t>
            </a:r>
          </a:p>
          <a:p>
            <a:endParaRPr lang="pl-PL" sz="2400" dirty="0"/>
          </a:p>
          <a:p>
            <a:r>
              <a:rPr lang="pl-PL" sz="2400" dirty="0"/>
              <a:t> </a:t>
            </a:r>
          </a:p>
          <a:p>
            <a:r>
              <a:rPr lang="pl-PL" sz="2400" dirty="0"/>
              <a:t> </a:t>
            </a:r>
          </a:p>
        </p:txBody>
      </p:sp>
      <p:pic>
        <p:nvPicPr>
          <p:cNvPr id="4" name="Obraz 3" descr="Ikona symbolizująca dostępność cyfrową - w okręgu człowiek z rozpostartymi rękam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3" y="1281594"/>
            <a:ext cx="3498921" cy="34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8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multimedia</a:t>
            </a:r>
          </a:p>
        </p:txBody>
      </p:sp>
    </p:spTree>
    <p:extLst>
      <p:ext uri="{BB962C8B-B14F-4D97-AF65-F5344CB8AC3E}">
        <p14:creationId xmlns:p14="http://schemas.microsoft.com/office/powerpoint/2010/main" val="3573477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multimedia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film lub animacja, które zawierają ścieżkę dźwiękową, mają napisy dla osób niesłyszących?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na stronie jest film lub animacja ze ścieżką dźwiękową.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te materiały nie powtarzają wyłącznie treści prezentowanych w tekście obok.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Jeśli nie, sprawdź, czy do każdego takiego filmu lub animacji dodane są napisy dla osób niesłyszących. Takie napisy, oprócz treści wypowiadanych przez lektora lub bohaterów, muszą mieć również informacje o innych dźwiękach ważnych dla zrozumienia treści.</a:t>
            </a:r>
          </a:p>
        </p:txBody>
      </p:sp>
    </p:spTree>
    <p:extLst>
      <p:ext uri="{BB962C8B-B14F-4D97-AF65-F5344CB8AC3E}">
        <p14:creationId xmlns:p14="http://schemas.microsoft.com/office/powerpoint/2010/main" val="2519858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multimedia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filmy i animacje mają audiodeskrypcję?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filmy, animacje czy inne multimedia, które przekazują ważne informacje obrazem (np. w filmach promocyjnych, czy będących relacjami z jakichś wydarzeń, obraz jest często ważniejszy niż ścieżka lektora).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w tekście obok takiego elementu, nie ma dokładnego opisu ważnych informacji przekazywanych obrazem.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nie ma takiego opisu tekstowego, sprawdź, czy do elementu jest dodana audiodeskrypcja (dodatkowa ścieżka dźwiękowa z lektorem, który opowiada poszczególne sceny). Sprawdź, czy dokładanie opisuje ona poszczególne sceny/widoki.</a:t>
            </a:r>
          </a:p>
        </p:txBody>
      </p:sp>
    </p:spTree>
    <p:extLst>
      <p:ext uri="{BB962C8B-B14F-4D97-AF65-F5344CB8AC3E}">
        <p14:creationId xmlns:p14="http://schemas.microsoft.com/office/powerpoint/2010/main" val="3410890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dokumenty</a:t>
            </a:r>
          </a:p>
        </p:txBody>
      </p:sp>
    </p:spTree>
    <p:extLst>
      <p:ext uri="{BB962C8B-B14F-4D97-AF65-F5344CB8AC3E}">
        <p14:creationId xmlns:p14="http://schemas.microsoft.com/office/powerpoint/2010/main" val="436477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dokumenty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link do dokumentu do pobrania ma informacje o jego formacie, rozmiarze i języku?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link do dokumentu do pobrania ma w swojej treści informację o formacie i rozmiarze dokumentu, a także, jeśli to konieczne, o jego języku. Przykładowy wygląd linku, który prowadzi do dokumentu do pobrania: Nazwa dokumentu (100 KB, PDF).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nie, sprawdź, czy takie informacje nie są podane w innym sposób, bezpośrednio obok tego linku. </a:t>
            </a:r>
          </a:p>
        </p:txBody>
      </p:sp>
    </p:spTree>
    <p:extLst>
      <p:ext uri="{BB962C8B-B14F-4D97-AF65-F5344CB8AC3E}">
        <p14:creationId xmlns:p14="http://schemas.microsoft.com/office/powerpoint/2010/main" val="454212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struktura treści</a:t>
            </a:r>
          </a:p>
        </p:txBody>
      </p:sp>
    </p:spTree>
    <p:extLst>
      <p:ext uri="{BB962C8B-B14F-4D97-AF65-F5344CB8AC3E}">
        <p14:creationId xmlns:p14="http://schemas.microsoft.com/office/powerpoint/2010/main" val="3682828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każdej stronie jest nagłówek &lt;h1&gt;?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jest poprawnie umieszczony nagłówek &lt;h1&gt;, który opisuje/tytułuje zawartość danej strony.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nie ma więcej nagłówków &lt;h1&gt; — jest to dopuszczalne tylko, gdy na jednej stronie są całkowicie odrębne, niepowiązane ze sobą hierarchicznie i logiczne bloki treści.</a:t>
            </a:r>
          </a:p>
        </p:txBody>
      </p:sp>
    </p:spTree>
    <p:extLst>
      <p:ext uri="{BB962C8B-B14F-4D97-AF65-F5344CB8AC3E}">
        <p14:creationId xmlns:p14="http://schemas.microsoft.com/office/powerpoint/2010/main" val="4004275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nagłówki są zdefiniowane w kodzie strony, w odpowiedniej kolejności?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Nagłówki mają logicznie oddawać strukturę dokumentu. Muszą być ułożone w kolejności od najwyższego (h1) do najniższego, bez żadnych „dziur” w układzie logicznym (po nagłówku &lt;h1&gt; musi być &lt;h2&gt;, a nie &lt;h4&gt;).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Sprawdź, czy na stronie nie ma treści, które tylko wizualnie są nagłówkami, a w kodzie nie mają znacznika &lt;h…&gt; na odpowiednim poziomie.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Sprawdź, czy na stronie są elementy oznaczone niepotrzebnie w kodzie jako nagłówki.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Sprawdź, czy zachowana jest logiczna kolejność i ciągłość struktury nagłówkowej na stronie.</a:t>
            </a:r>
          </a:p>
        </p:txBody>
      </p:sp>
    </p:spTree>
    <p:extLst>
      <p:ext uri="{BB962C8B-B14F-4D97-AF65-F5344CB8AC3E}">
        <p14:creationId xmlns:p14="http://schemas.microsoft.com/office/powerpoint/2010/main" val="663641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listy elementów są zdefiniowane w kodzie strony?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Sprawdź, czy wszystkie bloki tekstu, które wyglądają jak listy elementów, zdefiniowane są jako takie w kodzie HTML.</a:t>
            </a:r>
          </a:p>
        </p:txBody>
      </p:sp>
    </p:spTree>
    <p:extLst>
      <p:ext uri="{BB962C8B-B14F-4D97-AF65-F5344CB8AC3E}">
        <p14:creationId xmlns:p14="http://schemas.microsoft.com/office/powerpoint/2010/main" val="4207501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tabele, które prezentują dane, mają poprawnie zdefiniowane nagłówki połączone z danymi?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Sprawdź, czy w każdej tabeli, która prezentuje dane:</a:t>
            </a:r>
          </a:p>
          <a:p>
            <a:r>
              <a:rPr lang="pl-PL" sz="2400" dirty="0"/>
              <a:t>wszystkie nagłówki (kolumn lub linii) zdefiniowane są w znacznikach &lt;th&gt; i mają niepowtarzalne &lt;id&gt;;</a:t>
            </a:r>
          </a:p>
          <a:p>
            <a:r>
              <a:rPr lang="pl-PL" sz="2400" dirty="0"/>
              <a:t>odpowiadające nagłówkom komórki tabel są połączone z nimi za pomocą atrybutu &lt;</a:t>
            </a:r>
            <a:r>
              <a:rPr lang="pl-PL" sz="2400" dirty="0" err="1"/>
              <a:t>headers</a:t>
            </a:r>
            <a:r>
              <a:rPr lang="pl-PL" sz="2400" dirty="0"/>
              <a:t>&gt; lub &lt;</a:t>
            </a:r>
            <a:r>
              <a:rPr lang="pl-PL" sz="2400" dirty="0" err="1"/>
              <a:t>scope</a:t>
            </a:r>
            <a:r>
              <a:rPr lang="pl-PL" sz="2400" dirty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353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cyfrowa to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120450"/>
            <a:ext cx="6889864" cy="2337250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dostęp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b="1" dirty="0"/>
              <a:t>pełny</a:t>
            </a:r>
            <a:r>
              <a:rPr lang="pl-PL" dirty="0"/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b="1" dirty="0"/>
              <a:t>samodzielny</a:t>
            </a:r>
            <a:r>
              <a:rPr lang="pl-PL" dirty="0"/>
              <a:t>, wygodny i efektywny,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b="1" dirty="0"/>
              <a:t>bezpieczny</a:t>
            </a:r>
            <a:r>
              <a:rPr lang="pl-PL" dirty="0"/>
              <a:t>.</a:t>
            </a:r>
            <a:r>
              <a:rPr lang="pl-PL" sz="2400" dirty="0"/>
              <a:t> </a:t>
            </a:r>
          </a:p>
        </p:txBody>
      </p:sp>
      <p:pic>
        <p:nvPicPr>
          <p:cNvPr id="4" name="Obraz 3" descr="Ikona symbolizująca dostępność cyfrową - w okręgu człowiek z rozpostartymi rękam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3" y="1281594"/>
            <a:ext cx="3498921" cy="34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76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jest tabela prezentująca dane, stworzona w inny sposób niż znacznikami tabel?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Sprawdź, czy żadna tabela, która prezentuje dane, nie jest stworzone ręcznie (np. liniami, czy znakami w edytorze tekstu), a nie za pomocą znaczników tabeli.</a:t>
            </a:r>
          </a:p>
        </p:txBody>
      </p:sp>
    </p:spTree>
    <p:extLst>
      <p:ext uri="{BB962C8B-B14F-4D97-AF65-F5344CB8AC3E}">
        <p14:creationId xmlns:p14="http://schemas.microsoft.com/office/powerpoint/2010/main" val="10225473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cytaty są poprawnie określone w kodzie HTML?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cytaty.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tak, sprawdź, czy w kodzie HTML cytat jest zawsze w znaczniku &lt;q&gt; lub &lt;</a:t>
            </a:r>
            <a:r>
              <a:rPr lang="pl-PL" sz="2400" dirty="0" err="1"/>
              <a:t>blockquote</a:t>
            </a:r>
            <a:r>
              <a:rPr lang="pl-PL" sz="2400" dirty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2382972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linki</a:t>
            </a:r>
          </a:p>
        </p:txBody>
      </p:sp>
    </p:spTree>
    <p:extLst>
      <p:ext uri="{BB962C8B-B14F-4D97-AF65-F5344CB8AC3E}">
        <p14:creationId xmlns:p14="http://schemas.microsoft.com/office/powerpoint/2010/main" val="4033140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linki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funkcja linków o tej samej treści jest spójna w całym serwisie?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badanych stronach są linki o takiej samej treści.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tak, sprawdź, czy zawsze mają tę samą funkcję lub prowadzą do tego samego celu. </a:t>
            </a:r>
          </a:p>
        </p:txBody>
      </p:sp>
    </p:spTree>
    <p:extLst>
      <p:ext uri="{BB962C8B-B14F-4D97-AF65-F5344CB8AC3E}">
        <p14:creationId xmlns:p14="http://schemas.microsoft.com/office/powerpoint/2010/main" val="2293982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linki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cel i działanie linku są łatwe do zrozumienia?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treści linków na stronie są łatwe do zrozumienia samodzielnie lub ze wsparciem treści z atrybutu &lt;</a:t>
            </a:r>
            <a:r>
              <a:rPr lang="pl-PL" sz="2400" dirty="0" err="1"/>
              <a:t>title</a:t>
            </a:r>
            <a:r>
              <a:rPr lang="pl-PL" sz="2400" dirty="0"/>
              <a:t>&gt; lub innej treści otaczającej link.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Zwróć uwagę na linki typu: </a:t>
            </a:r>
            <a:r>
              <a:rPr lang="pl-PL" sz="2400" b="1" dirty="0"/>
              <a:t>czytaj więcej</a:t>
            </a:r>
            <a:r>
              <a:rPr lang="pl-PL" sz="2400" dirty="0"/>
              <a:t>, </a:t>
            </a:r>
            <a:r>
              <a:rPr lang="pl-PL" sz="2400" b="1" dirty="0"/>
              <a:t>pobierz</a:t>
            </a:r>
            <a:r>
              <a:rPr lang="pl-PL" sz="2400" dirty="0"/>
              <a:t> itp. Linki te są trudne do użycia przez osoby niewidome, bo ich treść nie wskazuje precyzyjnie, do czego prowadzą – sprawdź, czy te linki są uzupełnione o treść </a:t>
            </a:r>
            <a:r>
              <a:rPr lang="pl-PL" sz="2400" dirty="0" err="1"/>
              <a:t>dojaśniającą</a:t>
            </a:r>
            <a:r>
              <a:rPr lang="pl-PL" sz="2400" dirty="0"/>
              <a:t> (może być ukryta wizualnie, ale musi być dostępna dla czytników ekranu). </a:t>
            </a:r>
          </a:p>
        </p:txBody>
      </p:sp>
    </p:spTree>
    <p:extLst>
      <p:ext uri="{BB962C8B-B14F-4D97-AF65-F5344CB8AC3E}">
        <p14:creationId xmlns:p14="http://schemas.microsoft.com/office/powerpoint/2010/main" val="3127379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— elementy graficzne</a:t>
            </a:r>
          </a:p>
        </p:txBody>
      </p:sp>
    </p:spTree>
    <p:extLst>
      <p:ext uri="{BB962C8B-B14F-4D97-AF65-F5344CB8AC3E}">
        <p14:creationId xmlns:p14="http://schemas.microsoft.com/office/powerpoint/2010/main" val="1883619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elementy graficzne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grafika przekazująca treść ma poprawnie sformułowany tekst alternatywny?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jest element graficzny &lt;</a:t>
            </a:r>
            <a:r>
              <a:rPr lang="pl-PL" sz="2400" dirty="0" err="1"/>
              <a:t>img</a:t>
            </a:r>
            <a:r>
              <a:rPr lang="pl-PL" sz="2400" dirty="0"/>
              <a:t>&gt;, który obrazem przekazuje informacje (a nie jest wyłącznie dekoracyjny).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każdy taki element ma atrybut &lt;alt&gt; z odpowiednią treścią opisującą jego wygląd lub funkcję (w przypadku linków graficznych).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jest tekst w formie grafiki &lt;</a:t>
            </a:r>
            <a:r>
              <a:rPr lang="pl-PL" sz="2400" dirty="0" err="1"/>
              <a:t>img</a:t>
            </a:r>
            <a:r>
              <a:rPr lang="pl-PL" sz="2400" dirty="0"/>
              <a:t>&gt;. Jeśli tak, sprawdź, czy jego opis alternatywny ma dokładanie tę samą treść, co ten graficzny tekst. </a:t>
            </a:r>
          </a:p>
        </p:txBody>
      </p:sp>
    </p:spTree>
    <p:extLst>
      <p:ext uri="{BB962C8B-B14F-4D97-AF65-F5344CB8AC3E}">
        <p14:creationId xmlns:p14="http://schemas.microsoft.com/office/powerpoint/2010/main" val="3114155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elementy graficzne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złożony element graficzny ma poszerzony opis?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złożone elementy graficzne (np. skomplikowane infografiki, wykresy, mapy itp.).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takie elementy mają dodatkowy opis, który umożliwi dokładne zrozumienie ich zawartości np. przez osoby niewidome. Opis ten może być umieszczony obok elementu graficznego lub w formie linku prowadzącego do miejsca, gdzie można go przeczytać. </a:t>
            </a:r>
          </a:p>
        </p:txBody>
      </p:sp>
    </p:spTree>
    <p:extLst>
      <p:ext uri="{BB962C8B-B14F-4D97-AF65-F5344CB8AC3E}">
        <p14:creationId xmlns:p14="http://schemas.microsoft.com/office/powerpoint/2010/main" val="3377762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— elementy graficzne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48926" y="1642199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powtarzające się elementy graficzne mają zawsze taką samą alternatywę tekstową?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Jak to zbadać?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powtarzające się elementy graficzne, które pełnią taką samą lub analogiczną funkcję.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tak, sprawdź, czy każdy z tych elementów ma taki sam jego opis alternatywny, etykietę lub atrybut &lt;</a:t>
            </a:r>
            <a:r>
              <a:rPr lang="pl-PL" sz="2400" dirty="0" err="1"/>
              <a:t>title</a:t>
            </a:r>
            <a:r>
              <a:rPr lang="pl-PL" sz="2400" dirty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13852073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Pomocne źródła i narzędzia</a:t>
            </a:r>
          </a:p>
        </p:txBody>
      </p:sp>
    </p:spTree>
    <p:extLst>
      <p:ext uri="{BB962C8B-B14F-4D97-AF65-F5344CB8AC3E}">
        <p14:creationId xmlns:p14="http://schemas.microsoft.com/office/powerpoint/2010/main" val="164569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684158" cy="2240470"/>
          </a:xfrm>
        </p:spPr>
        <p:txBody>
          <a:bodyPr/>
          <a:lstStyle/>
          <a:p>
            <a:r>
              <a:rPr lang="pl-PL" dirty="0"/>
              <a:t>Kto i jak korzysta z dostępności cyfrowej?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6990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Pomocne źródła i narzędzia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polskie tłumaczenie wytycznych WCAG 2.1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ustawa o dostępności cyfrowej stron internetowych i aplikacji podmiotów publicznych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proste omówienie przepisów związanych z dostępnością cyfrową dla podmiotów publicznych</a:t>
            </a:r>
            <a:endParaRPr lang="pl-PL" dirty="0"/>
          </a:p>
          <a:p>
            <a:endParaRPr lang="pl-PL" dirty="0">
              <a:hlinkClick r:id="rId5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wtyczka WAVE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>
                <a:hlinkClick r:id="rId6"/>
              </a:rPr>
              <a:t>walidator</a:t>
            </a:r>
            <a:r>
              <a:rPr lang="pl-PL" dirty="0">
                <a:hlinkClick r:id="rId6"/>
              </a:rPr>
              <a:t> dostępności </a:t>
            </a:r>
            <a:r>
              <a:rPr lang="pl-PL" dirty="0" err="1">
                <a:hlinkClick r:id="rId6"/>
              </a:rPr>
              <a:t>Utilitia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7"/>
              </a:rPr>
              <a:t>czytnik ekranu NVDA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8"/>
              </a:rPr>
              <a:t>PAC – program do badania dostępności plików pdf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>
                <a:hlinkClick r:id="rId9"/>
              </a:rPr>
              <a:t>walidator</a:t>
            </a:r>
            <a:r>
              <a:rPr lang="pl-PL" dirty="0">
                <a:hlinkClick r:id="rId9"/>
              </a:rPr>
              <a:t> kodu HTML</a:t>
            </a:r>
          </a:p>
          <a:p>
            <a:r>
              <a:rPr lang="pl-PL" dirty="0">
                <a:hlinkClick r:id="rId5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9669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Zapraszam na naszą stronę </a:t>
            </a:r>
            <a:r>
              <a:rPr lang="pl-PL" sz="2400" dirty="0">
                <a:hlinkClick r:id="rId2"/>
              </a:rPr>
              <a:t>Dostępność cyfrowa </a:t>
            </a:r>
            <a:r>
              <a:rPr lang="pl-PL" sz="2400" dirty="0"/>
              <a:t>w serwisie Gov.pl </a:t>
            </a:r>
            <a:br>
              <a:rPr lang="pl-PL" sz="2400" dirty="0"/>
            </a:br>
            <a:r>
              <a:rPr lang="pl-PL" sz="2400" dirty="0"/>
              <a:t>i do kontaktu: </a:t>
            </a:r>
            <a:r>
              <a:rPr lang="pl-PL" sz="2400" dirty="0">
                <a:hlinkClick r:id="rId3"/>
              </a:rPr>
              <a:t>dostepnosc.cyfrowa@cyfra.gov.pl</a:t>
            </a:r>
            <a:r>
              <a:rPr lang="pl-PL" sz="2400" dirty="0"/>
              <a:t> 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Kto i jak korzysta z dostępności cyfrowej?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849" y="2548139"/>
            <a:ext cx="10560424" cy="2114395"/>
          </a:xfrm>
        </p:spPr>
        <p:txBody>
          <a:bodyPr/>
          <a:lstStyle/>
          <a:p>
            <a:r>
              <a:rPr lang="pl-PL" sz="3200" b="1" dirty="0"/>
              <a:t>Nie ma jednej, spójnej grupy: osoby z niepełnosprawnością.</a:t>
            </a:r>
          </a:p>
          <a:p>
            <a:endParaRPr lang="pl-PL" sz="2400" dirty="0"/>
          </a:p>
          <a:p>
            <a:r>
              <a:rPr lang="pl-PL" sz="2400" dirty="0"/>
              <a:t>Nawet w podziale na dane rodzaje niepełnosprawności użytkownicy mocno różnią się między sobą i korzystają z różnych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214588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niewidome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najbardziej „oczywista” grupa osób potrzebujących dostępności cyfrowej;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rozwiązania dla nich nie zawsze są tak „oczywiste”, jak mogłoby się wydawać.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 </a:t>
            </a:r>
          </a:p>
        </p:txBody>
      </p:sp>
      <p:pic>
        <p:nvPicPr>
          <p:cNvPr id="6" name="Obraz 5" descr="linijka braille'owska podłączona do tabletu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396" y="1810693"/>
            <a:ext cx="3366358" cy="1608371"/>
          </a:xfrm>
          <a:prstGeom prst="rect">
            <a:avLst/>
          </a:prstGeom>
        </p:spPr>
      </p:pic>
      <p:pic>
        <p:nvPicPr>
          <p:cNvPr id="7" name="Obraz 6" descr="Mężczyzna w słuchawkach i z zasłoniętymi oczami siedzi przed dwoma monitorami komputera. 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396" y="3573301"/>
            <a:ext cx="3366358" cy="21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słabowidzące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„oczywista” grupa osób potrzebujących dostępności cyfrowej;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ea typeface="Droid Sans" pitchFamily="2"/>
                <a:cs typeface="Lohit Hindi" pitchFamily="2"/>
              </a:rPr>
              <a:t>ich potrzeby nie są jednak zazwyczaj dobrze rozumiane.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 </a:t>
            </a:r>
          </a:p>
        </p:txBody>
      </p:sp>
      <p:pic>
        <p:nvPicPr>
          <p:cNvPr id="8" name="Obraz 7" descr="ekran laptopa wyświetlający duże żółte litery na różowym t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84" y="1479052"/>
            <a:ext cx="3372670" cy="1896790"/>
          </a:xfrm>
          <a:prstGeom prst="rect">
            <a:avLst/>
          </a:prstGeom>
        </p:spPr>
      </p:pic>
      <p:pic>
        <p:nvPicPr>
          <p:cNvPr id="9" name="Obraz 8" descr="ekran laptopa wyświetlający duże białe litery na czarnym t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84" y="3698609"/>
            <a:ext cx="3372670" cy="18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2954</Words>
  <Application>Microsoft Office PowerPoint</Application>
  <PresentationFormat>Panoramiczny</PresentationFormat>
  <Paragraphs>304</Paragraphs>
  <Slides>61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Droid Sans</vt:lpstr>
      <vt:lpstr>Mongolian Baiti</vt:lpstr>
      <vt:lpstr>Office Theme</vt:lpstr>
      <vt:lpstr>Podstawy tworzenia dostępnych cyfrowo treści na stronach www</vt:lpstr>
      <vt:lpstr>Plan szkolenia</vt:lpstr>
      <vt:lpstr>Czym jest dostępność cyfrowa?</vt:lpstr>
      <vt:lpstr>Czym jest dostępność cyfrowa?</vt:lpstr>
      <vt:lpstr>Dostępność cyfrowa to</vt:lpstr>
      <vt:lpstr>Kto i jak korzysta z dostępności cyfrowej? </vt:lpstr>
      <vt:lpstr>Kto i jak korzysta z dostępności cyfrowej? </vt:lpstr>
      <vt:lpstr>Osoby niewidome</vt:lpstr>
      <vt:lpstr>Osoby słabowidzące</vt:lpstr>
      <vt:lpstr>Osoby słabosłyszące</vt:lpstr>
      <vt:lpstr>Osoby niesłyszące/Głusi</vt:lpstr>
      <vt:lpstr>Osoby z niepełnosprawnością ruchową</vt:lpstr>
      <vt:lpstr>Inni użytkownicy, którzy korzystają z dostępności cyfrowej</vt:lpstr>
      <vt:lpstr>Wytyczne Web Content Accessibility Guidelines (WCAG) </vt:lpstr>
      <vt:lpstr>Wytyczne Web Content Accessibility Guidelines (WCAG) </vt:lpstr>
      <vt:lpstr>Najważniejsze aspekty dostępności treści </vt:lpstr>
      <vt:lpstr>Struktura treści </vt:lpstr>
      <vt:lpstr>Alternatywa tekstowa dla elementów graficznych </vt:lpstr>
      <vt:lpstr>Alternatywa dla multimediów </vt:lpstr>
      <vt:lpstr>Zrozumiałość, czyli prosty język </vt:lpstr>
      <vt:lpstr>Dokumenty dostępne cyfrowo </vt:lpstr>
      <vt:lpstr>Lista kontrolna dostępności cyfrowej strony internetowej</vt:lpstr>
      <vt:lpstr>Prezentacja programu PowerPoint</vt:lpstr>
      <vt:lpstr>Lista kontrolna — nawigacja</vt:lpstr>
      <vt:lpstr>Lista kontrolna — nawigacja</vt:lpstr>
      <vt:lpstr>Lista kontrolna — nawigacja</vt:lpstr>
      <vt:lpstr>Lista kontrolna — nawigacja</vt:lpstr>
      <vt:lpstr>Lista kontrolna — nawigacja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treść</vt:lpstr>
      <vt:lpstr>Lista kontrolna — treść</vt:lpstr>
      <vt:lpstr>Lista kontrolna — treść</vt:lpstr>
      <vt:lpstr>Lista kontrolna — multimedia</vt:lpstr>
      <vt:lpstr>Lista kontrolna — multimedia</vt:lpstr>
      <vt:lpstr>Lista kontrolna — multimedia</vt:lpstr>
      <vt:lpstr>Lista kontrolna — dokumenty</vt:lpstr>
      <vt:lpstr>Lista kontrolna — dokumenty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linki</vt:lpstr>
      <vt:lpstr>Lista kontrolna — linki</vt:lpstr>
      <vt:lpstr>Lista kontrolna — linki</vt:lpstr>
      <vt:lpstr>Lista kontrolna — elementy graficzne</vt:lpstr>
      <vt:lpstr>Lista kontrolna — elementy graficzne</vt:lpstr>
      <vt:lpstr>Lista kontrolna — elementy graficzne</vt:lpstr>
      <vt:lpstr>Lista kontrolna — elementy graficzne</vt:lpstr>
      <vt:lpstr>Pomocne źródła i narzędzia</vt:lpstr>
      <vt:lpstr>Pomocne źródła i narzędzia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2023-05-08T12:38:49Z</dcterms:created>
  <dcterms:modified xsi:type="dcterms:W3CDTF">2024-04-12T12:46:56Z</dcterms:modified>
</cp:coreProperties>
</file>