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55"/>
  </p:notesMasterIdLst>
  <p:handoutMasterIdLst>
    <p:handoutMasterId r:id="rId56"/>
  </p:handoutMasterIdLst>
  <p:sldIdLst>
    <p:sldId id="865" r:id="rId2"/>
    <p:sldId id="1089" r:id="rId3"/>
    <p:sldId id="1090" r:id="rId4"/>
    <p:sldId id="1086" r:id="rId5"/>
    <p:sldId id="1087" r:id="rId6"/>
    <p:sldId id="1088" r:id="rId7"/>
    <p:sldId id="1069" r:id="rId8"/>
    <p:sldId id="1091" r:id="rId9"/>
    <p:sldId id="1097" r:id="rId10"/>
    <p:sldId id="1160" r:id="rId11"/>
    <p:sldId id="1132" r:id="rId12"/>
    <p:sldId id="1070" r:id="rId13"/>
    <p:sldId id="1133" r:id="rId14"/>
    <p:sldId id="1102" r:id="rId15"/>
    <p:sldId id="1134" r:id="rId16"/>
    <p:sldId id="1105" r:id="rId17"/>
    <p:sldId id="1106" r:id="rId18"/>
    <p:sldId id="1135" r:id="rId19"/>
    <p:sldId id="1109" r:id="rId20"/>
    <p:sldId id="1136" r:id="rId21"/>
    <p:sldId id="1110" r:id="rId22"/>
    <p:sldId id="1092" r:id="rId23"/>
    <p:sldId id="1093" r:id="rId24"/>
    <p:sldId id="1094" r:id="rId25"/>
    <p:sldId id="1111" r:id="rId26"/>
    <p:sldId id="1113" r:id="rId27"/>
    <p:sldId id="1112" r:id="rId28"/>
    <p:sldId id="1161" r:id="rId29"/>
    <p:sldId id="1114" r:id="rId30"/>
    <p:sldId id="1115" r:id="rId31"/>
    <p:sldId id="1116" r:id="rId32"/>
    <p:sldId id="1159" r:id="rId33"/>
    <p:sldId id="1118" r:id="rId34"/>
    <p:sldId id="1095" r:id="rId35"/>
    <p:sldId id="1152" r:id="rId36"/>
    <p:sldId id="1153" r:id="rId37"/>
    <p:sldId id="1154" r:id="rId38"/>
    <p:sldId id="1155" r:id="rId39"/>
    <p:sldId id="1156" r:id="rId40"/>
    <p:sldId id="1157" r:id="rId41"/>
    <p:sldId id="1158" r:id="rId42"/>
    <p:sldId id="1151" r:id="rId43"/>
    <p:sldId id="1126" r:id="rId44"/>
    <p:sldId id="1127" r:id="rId45"/>
    <p:sldId id="1142" r:id="rId46"/>
    <p:sldId id="1143" r:id="rId47"/>
    <p:sldId id="1146" r:id="rId48"/>
    <p:sldId id="1147" r:id="rId49"/>
    <p:sldId id="1148" r:id="rId50"/>
    <p:sldId id="1150" r:id="rId51"/>
    <p:sldId id="870" r:id="rId52"/>
    <p:sldId id="911" r:id="rId53"/>
    <p:sldId id="871" r:id="rId5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39D"/>
    <a:srgbClr val="C12607"/>
    <a:srgbClr val="B12307"/>
    <a:srgbClr val="636363"/>
    <a:srgbClr val="63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095" autoAdjust="0"/>
  </p:normalViewPr>
  <p:slideViewPr>
    <p:cSldViewPr snapToGrid="0">
      <p:cViewPr varScale="1">
        <p:scale>
          <a:sx n="65" d="100"/>
          <a:sy n="65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88"/>
    </p:cViewPr>
  </p:sorterViewPr>
  <p:notesViewPr>
    <p:cSldViewPr snapToGrid="0">
      <p:cViewPr varScale="1">
        <p:scale>
          <a:sx n="44" d="100"/>
          <a:sy n="44" d="100"/>
        </p:scale>
        <p:origin x="216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85DD6-5297-4C9F-97D5-1E7456FA5E05}" type="datetimeFigureOut">
              <a:rPr lang="pl-PL" smtClean="0"/>
              <a:t>12.10.2021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09803-C1E4-40BB-BD10-79CF071E9C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204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73748-EFD7-48A5-9810-6FF2E65AC898}" type="datetimeFigureOut">
              <a:rPr lang="pl-PL" smtClean="0"/>
              <a:t>12.10.2021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72C29-F3ED-421F-A6FF-78E4E1485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603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Np.</a:t>
            </a:r>
            <a:r>
              <a:rPr lang="pl-PL" baseline="0" dirty="0" smtClean="0"/>
              <a:t> robię tyle na ile pozwalają mi narzędzie które mam (ale też pamiętam żeby </a:t>
            </a:r>
            <a:r>
              <a:rPr lang="pl-PL" baseline="0" dirty="0" err="1" smtClean="0"/>
              <a:t>poszezrać</a:t>
            </a:r>
            <a:r>
              <a:rPr lang="pl-PL" baseline="0" dirty="0" smtClean="0"/>
              <a:t> „park” narzędziowy), nie inwestuję w pierwszej kolejność w filmy, </a:t>
            </a:r>
            <a:r>
              <a:rPr lang="pl-PL" baseline="0" dirty="0" err="1" smtClean="0"/>
              <a:t>kótre</a:t>
            </a:r>
            <a:r>
              <a:rPr lang="pl-PL" baseline="0" dirty="0" smtClean="0"/>
              <a:t> mają mało wyświetleń tylko a np. w treść na FB.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2058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3853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 smtClean="0"/>
              <a:t>Kliknij, aby edytować styl wzorca podtytułu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53939" t="42079" r="20740"/>
          <a:stretch/>
        </p:blipFill>
        <p:spPr>
          <a:xfrm rot="-10800000">
            <a:off x="19455" y="0"/>
            <a:ext cx="2262062" cy="68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54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5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1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14000"/>
              </a:lnSpc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lnSpc>
                <a:spcPct val="114000"/>
              </a:lnSpc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lnSpc>
                <a:spcPct val="114000"/>
              </a:lnSpc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lnSpc>
                <a:spcPct val="114000"/>
              </a:lnSpc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598207"/>
            <a:ext cx="824753" cy="334122"/>
          </a:xfrm>
          <a:prstGeom prst="rect">
            <a:avLst/>
          </a:prstGeom>
          <a:solidFill>
            <a:srgbClr val="0F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80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 rotWithShape="1">
          <a:blip r:embed="rId2"/>
          <a:srcRect l="53939" t="42079" r="20740"/>
          <a:stretch/>
        </p:blipFill>
        <p:spPr>
          <a:xfrm rot="-10800000">
            <a:off x="19455" y="0"/>
            <a:ext cx="2262062" cy="68482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2240470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4400" b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4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9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10652966" cy="1635778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39788" y="3316941"/>
            <a:ext cx="5183188" cy="470366"/>
          </a:xfrm>
        </p:spPr>
        <p:txBody>
          <a:bodyPr anchor="t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 smtClean="0"/>
              <a:t>Jak to zbadać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9788" y="3787307"/>
            <a:ext cx="10652966" cy="269417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pl-PL" dirty="0" smtClean="0"/>
              <a:t>Kliknij, aby edytować style wzorca tekst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defRPr sz="25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69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68" y="2915819"/>
            <a:ext cx="10515600" cy="1325563"/>
          </a:xfrm>
        </p:spPr>
        <p:txBody>
          <a:bodyPr anchor="t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38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1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6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4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>
          <a:xfrm>
            <a:off x="11283862" y="6003904"/>
            <a:ext cx="704891" cy="704891"/>
          </a:xfrm>
          <a:prstGeom prst="rect">
            <a:avLst/>
          </a:prstGeom>
        </p:spPr>
      </p:pic>
      <p:pic>
        <p:nvPicPr>
          <p:cNvPr id="10" name="Picture 3"/>
          <p:cNvPicPr>
            <a:picLocks noChangeAspect="1"/>
          </p:cNvPicPr>
          <p:nvPr userDrawn="1"/>
        </p:nvPicPr>
        <p:blipFill>
          <a:blip r:embed="rId14"/>
          <a:srcRect r="67428"/>
          <a:stretch>
            <a:fillRect/>
          </a:stretch>
        </p:blipFill>
        <p:spPr>
          <a:xfrm>
            <a:off x="10663518" y="6049885"/>
            <a:ext cx="635451" cy="61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03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Translations/WCAG21-pl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dostepnosc-cyfrowa/jak-przygotowac-deklaracje-dostepnosci" TargetMode="External"/><Relationship Id="rId2" Type="http://schemas.openxmlformats.org/officeDocument/2006/relationships/hyperlink" Target="https://mc.bip.gov.pl/objasnienia-prawne/warunki-techniczne-publikacji-oraz-struktura-dokumentu-elektronicznego-deklaracji-dostepnosci.html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dostepnosc-cyfrowa/sposoby-wyszukiwania-bledow-i-badania-dostepnosci-cyfrowej-stron-internetowych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dostepnosc-cyfrowa/omowienie-wymogow-dostepnosci-cyfrowej-dla-podmiotow-publicznych" TargetMode="External"/><Relationship Id="rId2" Type="http://schemas.openxmlformats.org/officeDocument/2006/relationships/hyperlink" Target="https://www.w3.org/Translations/WCAG21-p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v.pl/web/dostepnosc-cyfrowa/jak-przygotowac-deklaracje-dostepnosci" TargetMode="External"/><Relationship Id="rId4" Type="http://schemas.openxmlformats.org/officeDocument/2006/relationships/hyperlink" Target="https://isap.sejm.gov.pl/isap.nsf/download.xsp/WDU20190000848/T/D20190848L.pdf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mailto:dostepnosc.cyfrowa@mc.gov.pl" TargetMode="External"/><Relationship Id="rId2" Type="http://schemas.openxmlformats.org/officeDocument/2006/relationships/hyperlink" Target="https://www.gov.pl/web/dostepnosc-cyfrowa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96615" y="5892741"/>
            <a:ext cx="9144000" cy="965259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Departament Społeczeństwa Informacyjnego, 2021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96615" y="2733574"/>
            <a:ext cx="11010523" cy="1588169"/>
          </a:xfrm>
        </p:spPr>
        <p:txBody>
          <a:bodyPr anchor="t">
            <a:noAutofit/>
          </a:bodyPr>
          <a:lstStyle/>
          <a:p>
            <a:pPr algn="l">
              <a:lnSpc>
                <a:spcPct val="110000"/>
              </a:lnSpc>
            </a:pPr>
            <a:r>
              <a:rPr lang="pl-PL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PLANOWANIE I WDRAŻANIE</a:t>
            </a:r>
            <a:br>
              <a:rPr lang="pl-PL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pl-PL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DOSTĘPNOŚCI CYFROWEJ</a:t>
            </a:r>
            <a:endParaRPr lang="pl-PL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9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0849" y="2548139"/>
            <a:ext cx="10560424" cy="211439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pl-PL" sz="2400" b="1" dirty="0" smtClean="0"/>
              <a:t>Nie ma jednej, spójnej grupy „osoby z niepełnosprawnością”.</a:t>
            </a:r>
          </a:p>
          <a:p>
            <a:pPr>
              <a:lnSpc>
                <a:spcPct val="130000"/>
              </a:lnSpc>
            </a:pPr>
            <a:endParaRPr lang="pl-PL" sz="2400" dirty="0"/>
          </a:p>
          <a:p>
            <a:pPr>
              <a:lnSpc>
                <a:spcPct val="130000"/>
              </a:lnSpc>
            </a:pPr>
            <a:r>
              <a:rPr lang="pl-PL" sz="2300" dirty="0" smtClean="0"/>
              <a:t>Nawet w podziale na dane rodzaje niepełnosprawności użytkownicy mocno różnią się między sobą i korzystają z różnych rozwiązań.</a:t>
            </a: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B</a:t>
            </a:r>
            <a:r>
              <a:rPr lang="pl-PL" dirty="0" smtClean="0"/>
              <a:t>eneficjenci dostępności cyfrowej 2/2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200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Oko w połowie zacienione, a w połowie widoczne - symbol osób słabowidzących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93" t="25825" r="28308" b="25754"/>
          <a:stretch/>
        </p:blipFill>
        <p:spPr>
          <a:xfrm>
            <a:off x="4947386" y="-86628"/>
            <a:ext cx="7247822" cy="6463282"/>
          </a:xfrm>
          <a:prstGeom prst="rect">
            <a:avLst/>
          </a:prstGeo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59067" y="2915818"/>
            <a:ext cx="10635113" cy="1839061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Osoby słabowidzące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powiększają widok </a:t>
            </a:r>
            <a:r>
              <a:rPr lang="pl-PL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pl-PL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lub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pełni go dostosowują</a:t>
            </a:r>
            <a:r>
              <a:rPr lang="pl-PL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20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501540"/>
            <a:ext cx="10560424" cy="4321744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Potrzebują dobrego </a:t>
            </a:r>
            <a:r>
              <a:rPr lang="pl-PL" sz="2300" b="1" dirty="0" smtClean="0"/>
              <a:t>kontrastu</a:t>
            </a:r>
            <a:r>
              <a:rPr lang="pl-PL" sz="2300" dirty="0" smtClean="0"/>
              <a:t>,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Zwykle </a:t>
            </a:r>
            <a:r>
              <a:rPr lang="pl-PL" sz="2300" b="1" dirty="0" smtClean="0"/>
              <a:t>nie potrzebują specjalnych wersji </a:t>
            </a:r>
            <a:r>
              <a:rPr lang="pl-PL" sz="2300" dirty="0" smtClean="0"/>
              <a:t>wysokokontrastowych,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Wygodne są dla nich </a:t>
            </a:r>
            <a:r>
              <a:rPr lang="pl-PL" sz="2300" b="1" dirty="0" smtClean="0"/>
              <a:t>duże obszary </a:t>
            </a:r>
            <a:r>
              <a:rPr lang="pl-PL" sz="2300" b="1" dirty="0" err="1" smtClean="0"/>
              <a:t>klikalne</a:t>
            </a:r>
            <a:r>
              <a:rPr lang="pl-PL" sz="2300" dirty="0" smtClean="0"/>
              <a:t>,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b="1" dirty="0" smtClean="0"/>
              <a:t>Powiększają</a:t>
            </a:r>
            <a:r>
              <a:rPr lang="pl-PL" sz="2300" dirty="0" smtClean="0"/>
              <a:t> widok strony o kilkaset procent – doceniają </a:t>
            </a:r>
            <a:r>
              <a:rPr lang="pl-PL" sz="2300" dirty="0" err="1" smtClean="0"/>
              <a:t>responsywność</a:t>
            </a:r>
            <a:r>
              <a:rPr lang="pl-PL" sz="2300" dirty="0" smtClean="0"/>
              <a:t>,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Często </a:t>
            </a:r>
            <a:r>
              <a:rPr lang="pl-PL" sz="2300" b="1" dirty="0"/>
              <a:t>źle czują się </a:t>
            </a:r>
            <a:r>
              <a:rPr lang="pl-PL" sz="2300" dirty="0"/>
              <a:t>na stronach, na których wszystko się </a:t>
            </a:r>
            <a:r>
              <a:rPr lang="pl-PL" sz="2300" b="1" dirty="0"/>
              <a:t>zwija/rozwija</a:t>
            </a:r>
            <a:r>
              <a:rPr lang="pl-PL" sz="2300" dirty="0"/>
              <a:t> po najechaniu kursorem lub działa na </a:t>
            </a:r>
            <a:r>
              <a:rPr lang="pl-PL" sz="2300" b="1" dirty="0"/>
              <a:t>warstwach</a:t>
            </a:r>
            <a:r>
              <a:rPr lang="pl-PL" sz="2300" dirty="0"/>
              <a:t>. 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l-PL" sz="2300" dirty="0" smtClean="0"/>
          </a:p>
          <a:p>
            <a:endParaRPr lang="pl-PL" sz="2300" b="1" dirty="0" smtClean="0"/>
          </a:p>
          <a:p>
            <a:endParaRPr lang="pl-PL" sz="2300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Osoby </a:t>
            </a:r>
            <a:r>
              <a:rPr lang="pl-PL" dirty="0" smtClean="0"/>
              <a:t>słabowidzące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921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Ekran z ikoną mówiącego oprogramowania - symbol osób niewidomych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2" t="22457" r="22816" b="23087"/>
          <a:stretch/>
        </p:blipFill>
        <p:spPr>
          <a:xfrm>
            <a:off x="4995512" y="0"/>
            <a:ext cx="7180446" cy="7070722"/>
          </a:xfrm>
          <a:prstGeom prst="rect">
            <a:avLst/>
          </a:prstGeo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59067" y="2915818"/>
            <a:ext cx="10635113" cy="1839061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Osoby niewidome korzystają z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czytników ekranu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87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453414"/>
            <a:ext cx="10560424" cy="435062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„widzą” i nawigują </a:t>
            </a:r>
            <a:r>
              <a:rPr lang="pl-PL" sz="2300" b="1" dirty="0" smtClean="0"/>
              <a:t>czytnikami ekranu</a:t>
            </a:r>
            <a:r>
              <a:rPr lang="pl-PL" sz="2300" dirty="0" smtClean="0"/>
              <a:t>,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Mają do dyspozycji wiele </a:t>
            </a:r>
            <a:r>
              <a:rPr lang="pl-PL" sz="2300" b="1" dirty="0" smtClean="0"/>
              <a:t>własnych skrótów klawiaturowych </a:t>
            </a:r>
            <a:br>
              <a:rPr lang="pl-PL" sz="2300" b="1" dirty="0" smtClean="0"/>
            </a:br>
            <a:r>
              <a:rPr lang="pl-PL" sz="2300" b="1" dirty="0" smtClean="0"/>
              <a:t>i gestów</a:t>
            </a:r>
            <a:r>
              <a:rPr lang="pl-PL" sz="2300" dirty="0" smtClean="0"/>
              <a:t>,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Potrzebują </a:t>
            </a:r>
            <a:r>
              <a:rPr lang="pl-PL" sz="2300" b="1" dirty="0" smtClean="0"/>
              <a:t>alternatywy dla treści graficznych </a:t>
            </a:r>
            <a:r>
              <a:rPr lang="pl-PL" sz="2300" dirty="0" smtClean="0"/>
              <a:t>i części multimediów,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/>
              <a:t>Potrzebują </a:t>
            </a:r>
            <a:r>
              <a:rPr lang="pl-PL" sz="2300" b="1" dirty="0"/>
              <a:t>solidnej </a:t>
            </a:r>
            <a:r>
              <a:rPr lang="pl-PL" sz="2300" b="1" dirty="0" smtClean="0"/>
              <a:t>struktury, spójności i kolejności </a:t>
            </a:r>
            <a:r>
              <a:rPr lang="pl-PL" sz="2300" dirty="0" smtClean="0"/>
              <a:t>kodu,</a:t>
            </a:r>
            <a:endParaRPr lang="pl-PL" sz="2300" dirty="0"/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Wygoda </a:t>
            </a:r>
            <a:r>
              <a:rPr lang="pl-PL" sz="2300" dirty="0"/>
              <a:t>użycia opiera się na rozwiązaniach zgodnych ze </a:t>
            </a:r>
            <a:r>
              <a:rPr lang="pl-PL" sz="2300" b="1" dirty="0"/>
              <a:t>standardami.</a:t>
            </a:r>
          </a:p>
          <a:p>
            <a:endParaRPr lang="pl-PL" sz="2300" b="1" dirty="0" smtClean="0"/>
          </a:p>
          <a:p>
            <a:endParaRPr lang="pl-PL" sz="2300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Osoby </a:t>
            </a:r>
            <a:r>
              <a:rPr lang="pl-PL" dirty="0" smtClean="0"/>
              <a:t>niewidome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050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lawiatura - symbol osób z niepełnosprawnością ruchową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18" t="18947" r="28103" b="28702"/>
          <a:stretch/>
        </p:blipFill>
        <p:spPr>
          <a:xfrm>
            <a:off x="5727032" y="-240631"/>
            <a:ext cx="6451998" cy="6498142"/>
          </a:xfrm>
          <a:prstGeom prst="rect">
            <a:avLst/>
          </a:prstGeo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59067" y="2915818"/>
            <a:ext cx="10635113" cy="2127820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Osoby z niepełnosprawnością ruchową nawigują </a:t>
            </a:r>
            <a:r>
              <a:rPr lang="pl-PL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pl-PL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samą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klawiaturą, samą myszką, głosowo, ruchem gałek ocznych, a nawet myślami.</a:t>
            </a:r>
          </a:p>
        </p:txBody>
      </p:sp>
    </p:spTree>
    <p:extLst>
      <p:ext uri="{BB962C8B-B14F-4D97-AF65-F5344CB8AC3E}">
        <p14:creationId xmlns:p14="http://schemas.microsoft.com/office/powerpoint/2010/main" val="406336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2002054"/>
            <a:ext cx="10560424" cy="3859731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Bez </a:t>
            </a:r>
            <a:r>
              <a:rPr lang="pl-PL" sz="2300" b="1" dirty="0" smtClean="0"/>
              <a:t>fokusu</a:t>
            </a:r>
            <a:r>
              <a:rPr lang="pl-PL" sz="2300" dirty="0" smtClean="0"/>
              <a:t> nie skorzystają z serwisu (najprostszy test - TAB),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Potrzebują </a:t>
            </a:r>
            <a:r>
              <a:rPr lang="pl-PL" sz="2300" b="1" dirty="0" smtClean="0"/>
              <a:t>dostępu z poziomu klawiatury</a:t>
            </a:r>
            <a:r>
              <a:rPr lang="pl-PL" sz="2300" dirty="0" smtClean="0"/>
              <a:t> do wszystkich linków, przycisków, pól formularzy, itp.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Treści widoczne tylko po najechaniu kursorem nie są dla nich dostępne,</a:t>
            </a:r>
          </a:p>
          <a:p>
            <a:endParaRPr lang="pl-PL" sz="2300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Osoby z niepełnosprawnością </a:t>
            </a:r>
            <a:r>
              <a:rPr lang="pl-PL" dirty="0" smtClean="0"/>
              <a:t>ruchową – sama klawiatura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641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2002054"/>
            <a:ext cx="10560424" cy="3859731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Wielopoziomowe </a:t>
            </a:r>
            <a:r>
              <a:rPr lang="pl-PL" sz="2300" b="1" dirty="0" smtClean="0"/>
              <a:t>elementy rozwijane </a:t>
            </a:r>
            <a:r>
              <a:rPr lang="pl-PL" sz="2300" dirty="0" smtClean="0"/>
              <a:t>są dla nich udręką,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Im </a:t>
            </a:r>
            <a:r>
              <a:rPr lang="pl-PL" sz="2300" b="1" dirty="0" smtClean="0"/>
              <a:t>większe obszary </a:t>
            </a:r>
            <a:r>
              <a:rPr lang="pl-PL" sz="2300" b="1" dirty="0" err="1" smtClean="0"/>
              <a:t>klikalne</a:t>
            </a:r>
            <a:r>
              <a:rPr lang="pl-PL" sz="2300" b="1" dirty="0" smtClean="0"/>
              <a:t> </a:t>
            </a:r>
            <a:r>
              <a:rPr lang="pl-PL" sz="2300" dirty="0" smtClean="0"/>
              <a:t>tym lepiej,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Często są precyzyjni </a:t>
            </a:r>
            <a:r>
              <a:rPr lang="pl-PL" sz="2300" b="1" dirty="0" smtClean="0"/>
              <a:t>jak użytkownicy 65+,</a:t>
            </a:r>
          </a:p>
          <a:p>
            <a:endParaRPr lang="pl-PL" sz="2300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Osoby z niepełnosprawnością </a:t>
            </a:r>
            <a:r>
              <a:rPr lang="pl-PL" dirty="0" smtClean="0"/>
              <a:t>ruchową – sama mysz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919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Ucho w ukośnym przekreśleniem - symbol osób słabosłyszących i niesłyszących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63" t="18597" r="33032" b="21144"/>
          <a:stretch/>
        </p:blipFill>
        <p:spPr>
          <a:xfrm>
            <a:off x="7016817" y="-38501"/>
            <a:ext cx="5168766" cy="6920564"/>
          </a:xfrm>
          <a:prstGeom prst="rect">
            <a:avLst/>
          </a:prstGeo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59067" y="2915818"/>
            <a:ext cx="10635113" cy="2127820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Osoby słabosłyszące potrzebują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zrozumiałości </a:t>
            </a:r>
            <a:r>
              <a:rPr lang="pl-PL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pl-PL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alternatywy tekstowej dla dźwięków.</a:t>
            </a:r>
          </a:p>
        </p:txBody>
      </p:sp>
    </p:spTree>
    <p:extLst>
      <p:ext uri="{BB962C8B-B14F-4D97-AF65-F5344CB8AC3E}">
        <p14:creationId xmlns:p14="http://schemas.microsoft.com/office/powerpoint/2010/main" val="294934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2002054"/>
            <a:ext cx="10560424" cy="3859731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Docenią </a:t>
            </a:r>
            <a:r>
              <a:rPr lang="pl-PL" sz="2300" b="1" dirty="0"/>
              <a:t>p</a:t>
            </a:r>
            <a:r>
              <a:rPr lang="pl-PL" sz="2300" b="1" dirty="0" smtClean="0"/>
              <a:t>rosty język i zrozumiałe instrukcje,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W filmach z dźwiękiem potrzebują </a:t>
            </a:r>
            <a:r>
              <a:rPr lang="pl-PL" sz="2300" b="1" dirty="0" smtClean="0"/>
              <a:t>napisów rozszerzonych</a:t>
            </a:r>
            <a:r>
              <a:rPr lang="pl-PL" sz="2300" dirty="0" smtClean="0"/>
              <a:t>,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W nagraniach audio potrzebują </a:t>
            </a:r>
            <a:r>
              <a:rPr lang="pl-PL" sz="2300" b="1" dirty="0" smtClean="0"/>
              <a:t>transkrypcji</a:t>
            </a:r>
            <a:r>
              <a:rPr lang="pl-PL" sz="2300" dirty="0" smtClean="0"/>
              <a:t>, 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Sam kontakt telefoniczny to zbyt mało, potrzebny </a:t>
            </a:r>
            <a:r>
              <a:rPr lang="pl-PL" sz="2300" b="1" dirty="0" smtClean="0"/>
              <a:t>kanał komunikacji pisanej</a:t>
            </a:r>
            <a:r>
              <a:rPr lang="pl-PL" sz="2300" dirty="0" smtClean="0"/>
              <a:t>,</a:t>
            </a:r>
          </a:p>
          <a:p>
            <a:endParaRPr lang="pl-PL" sz="2300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Osoby </a:t>
            </a:r>
            <a:r>
              <a:rPr lang="pl-PL" dirty="0" smtClean="0"/>
              <a:t>słabosłyszące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102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Czym jest dostępność cyfrowa?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Kto i jak korzysta z dostępności cyfrowej?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Czym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po co jest WCAG?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Wymogi prawne związane z dostępnością cyfrową.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 podstaw wdra</a:t>
            </a:r>
            <a:r>
              <a:rPr lang="pl-PL" sz="2300" dirty="0" smtClean="0"/>
              <a:t>żania dostępności cyfrowej.</a:t>
            </a:r>
            <a:endParaRPr lang="pl-PL" sz="23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Zarządzanie dostępnością cyfrową.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300" dirty="0" smtClean="0"/>
              <a:t>Pytania.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 szkolenia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6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Dwie dłonie osoby posługującej się językiem migowym - symbol Głuchych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43" t="18386" r="28687" b="18877"/>
          <a:stretch/>
        </p:blipFill>
        <p:spPr>
          <a:xfrm>
            <a:off x="6181813" y="-558264"/>
            <a:ext cx="6094494" cy="6641432"/>
          </a:xfrm>
          <a:prstGeom prst="rect">
            <a:avLst/>
          </a:prstGeo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59067" y="2915818"/>
            <a:ext cx="10635113" cy="2127820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Głusi potrzebują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języka migowego, prostoty </a:t>
            </a:r>
            <a:b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zrozumiałości.</a:t>
            </a:r>
          </a:p>
        </p:txBody>
      </p:sp>
    </p:spTree>
    <p:extLst>
      <p:ext uri="{BB962C8B-B14F-4D97-AF65-F5344CB8AC3E}">
        <p14:creationId xmlns:p14="http://schemas.microsoft.com/office/powerpoint/2010/main" val="292221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2002054"/>
            <a:ext cx="10560424" cy="3859731"/>
          </a:xfrm>
        </p:spPr>
        <p:txBody>
          <a:bodyPr>
            <a:noAutofit/>
          </a:bodyPr>
          <a:lstStyle/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Funkcjonują jak </a:t>
            </a:r>
            <a:r>
              <a:rPr lang="pl-PL" sz="2300" b="1" dirty="0" smtClean="0"/>
              <a:t>mniejszość językowa,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Podstawą komunikacji jest </a:t>
            </a:r>
            <a:r>
              <a:rPr lang="pl-PL" sz="2300" b="1" dirty="0" smtClean="0"/>
              <a:t>język migowy </a:t>
            </a:r>
            <a:r>
              <a:rPr lang="pl-PL" sz="2300" dirty="0" smtClean="0"/>
              <a:t>(inny niż język pisany/mówiony w danym kraju)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/>
              <a:t>W filmach z dźwiękiem potrzebują </a:t>
            </a:r>
            <a:r>
              <a:rPr lang="pl-PL" sz="2300" b="1" dirty="0" smtClean="0"/>
              <a:t>tłumaczenia na język migowy (PJM)</a:t>
            </a:r>
            <a:r>
              <a:rPr lang="pl-PL" sz="2300" dirty="0"/>
              <a:t> </a:t>
            </a:r>
            <a:r>
              <a:rPr lang="pl-PL" sz="2300" dirty="0" smtClean="0"/>
              <a:t>(nie jest wymagane w ustawie o dostępności cyfrowej)</a:t>
            </a:r>
            <a:endParaRPr lang="pl-PL" sz="2300" dirty="0"/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Docenią </a:t>
            </a:r>
            <a:r>
              <a:rPr lang="pl-PL" sz="2300" b="1" dirty="0"/>
              <a:t>prosty język i zrozumiałe instrukcje,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Sam </a:t>
            </a:r>
            <a:r>
              <a:rPr lang="pl-PL" sz="2300" dirty="0"/>
              <a:t>kontakt telefoniczny </a:t>
            </a:r>
            <a:r>
              <a:rPr lang="pl-PL" sz="2300" dirty="0" smtClean="0"/>
              <a:t>i kanał </a:t>
            </a:r>
            <a:r>
              <a:rPr lang="pl-PL" sz="2300" dirty="0"/>
              <a:t>komunikacji </a:t>
            </a:r>
            <a:r>
              <a:rPr lang="pl-PL" sz="2300" dirty="0" smtClean="0"/>
              <a:t>pisanej to zbyt mało, potrzebują </a:t>
            </a:r>
            <a:r>
              <a:rPr lang="pl-PL" sz="2300" b="1" dirty="0" smtClean="0"/>
              <a:t>komunikacji w języku migowym.</a:t>
            </a:r>
            <a:endParaRPr lang="pl-PL" sz="2300" b="1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Osoby </a:t>
            </a:r>
            <a:r>
              <a:rPr lang="pl-PL" dirty="0" smtClean="0"/>
              <a:t>niesłyszące (Głusi)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921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1176991"/>
          </a:xfrm>
        </p:spPr>
        <p:txBody>
          <a:bodyPr>
            <a:normAutofit/>
          </a:bodyPr>
          <a:lstStyle/>
          <a:p>
            <a:r>
              <a:rPr lang="pl-PL" sz="4000" b="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Czym i po co jest WCAG?</a:t>
            </a:r>
            <a:endParaRPr lang="pl-PL" sz="4000" b="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43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540042"/>
            <a:ext cx="10560424" cy="485113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/>
              <a:t>Wytyczne dla dostępności treści internetowych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Jeden ze </a:t>
            </a:r>
            <a:r>
              <a:rPr lang="pl-PL" sz="2300" b="1" dirty="0" smtClean="0"/>
              <a:t>standardów sieciowych</a:t>
            </a:r>
            <a:r>
              <a:rPr lang="pl-PL" sz="2300" dirty="0" smtClean="0"/>
              <a:t>,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Bezpośredni lub pośrednio </a:t>
            </a:r>
            <a:r>
              <a:rPr lang="pl-PL" sz="2300" b="1" dirty="0" smtClean="0"/>
              <a:t>wymóg prawny </a:t>
            </a:r>
            <a:r>
              <a:rPr lang="pl-PL" sz="2300" dirty="0" smtClean="0"/>
              <a:t>w kilkudziesięciu krajach świata,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Opisuje </a:t>
            </a:r>
            <a:r>
              <a:rPr lang="pl-PL" sz="2300" b="1" dirty="0" smtClean="0"/>
              <a:t>jak tworzyć </a:t>
            </a:r>
            <a:r>
              <a:rPr lang="pl-PL" sz="2300" dirty="0" smtClean="0"/>
              <a:t>dostępne cyfrowo rozwiązania cyfrowe,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Obecnie obowiązuje wersja </a:t>
            </a:r>
            <a:r>
              <a:rPr lang="pl-PL" sz="2300" b="1" dirty="0" smtClean="0">
                <a:hlinkClick r:id="rId2"/>
              </a:rPr>
              <a:t>WCAG 2.1</a:t>
            </a:r>
            <a:r>
              <a:rPr lang="pl-PL" sz="2300" dirty="0" smtClean="0"/>
              <a:t>,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300" dirty="0" smtClean="0"/>
              <a:t>Zawiera </a:t>
            </a:r>
            <a:r>
              <a:rPr lang="pl-PL" sz="2300" b="1" dirty="0" smtClean="0"/>
              <a:t>informacje i wskazówki </a:t>
            </a:r>
            <a:r>
              <a:rPr lang="pl-PL" sz="2300" dirty="0" smtClean="0"/>
              <a:t>dla webmasterów, ale również dla redaktorów</a:t>
            </a:r>
            <a:r>
              <a:rPr lang="pl-PL" sz="2300" dirty="0"/>
              <a:t> </a:t>
            </a:r>
            <a:r>
              <a:rPr lang="pl-PL" sz="2300" dirty="0" smtClean="0"/>
              <a:t>i grafików. </a:t>
            </a:r>
          </a:p>
          <a:p>
            <a:pPr>
              <a:lnSpc>
                <a:spcPct val="150000"/>
              </a:lnSpc>
            </a:pPr>
            <a:endParaRPr lang="pl-PL" sz="23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Wytyczne Web Content Accessibility </a:t>
            </a:r>
            <a:r>
              <a:rPr lang="pl-PL" dirty="0" err="1"/>
              <a:t>Guidelines</a:t>
            </a:r>
            <a:r>
              <a:rPr lang="pl-PL" dirty="0"/>
              <a:t> (WCAG)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533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79976" y="2846369"/>
            <a:ext cx="10515600" cy="1619753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pl-PL" sz="4000" b="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Wymogi prawne </a:t>
            </a:r>
            <a:br>
              <a:rPr lang="pl-PL" sz="4000" b="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pl-PL" sz="4000" b="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związane z dostępnością cyfrową</a:t>
            </a:r>
            <a:endParaRPr lang="pl-PL" sz="4000" b="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82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559501"/>
            <a:ext cx="10560424" cy="437444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b="1" dirty="0" smtClean="0"/>
              <a:t>Ustawa z 4 kwietnia 2019 r. o dostępności cyfrowej </a:t>
            </a:r>
            <a:r>
              <a:rPr lang="pl-PL" sz="2300" dirty="0" smtClean="0"/>
              <a:t>stron internetowych i aplikacji mobilnych podmiotów publicznych,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b="1" dirty="0"/>
              <a:t>Dyrektywa Parlamentu Europejskiego i Rady (UE) 2016/2102 </a:t>
            </a:r>
            <a:r>
              <a:rPr lang="pl-PL" sz="2300" dirty="0" smtClean="0"/>
              <a:t/>
            </a:r>
            <a:br>
              <a:rPr lang="pl-PL" sz="2300" dirty="0" smtClean="0"/>
            </a:br>
            <a:r>
              <a:rPr lang="pl-PL" sz="2300" dirty="0" smtClean="0"/>
              <a:t>z 26 października 2016 r.,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 smtClean="0"/>
              <a:t>Rozporządzenie o </a:t>
            </a:r>
            <a:r>
              <a:rPr lang="pl-PL" sz="2300" b="1" dirty="0" smtClean="0"/>
              <a:t>Krajowych Ramach Interoperacyjności </a:t>
            </a:r>
            <a:br>
              <a:rPr lang="pl-PL" sz="2300" b="1" dirty="0" smtClean="0"/>
            </a:br>
            <a:r>
              <a:rPr lang="pl-PL" sz="2300" dirty="0" smtClean="0"/>
              <a:t>z 12 kwietnia 2012 r.,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 smtClean="0"/>
              <a:t>Rządowy Program </a:t>
            </a:r>
            <a:r>
              <a:rPr lang="pl-PL" sz="2300" b="1" dirty="0" smtClean="0"/>
              <a:t>Dostępność Plus</a:t>
            </a:r>
            <a:r>
              <a:rPr lang="pl-PL" sz="2300" dirty="0"/>
              <a:t>,</a:t>
            </a:r>
            <a:endParaRPr lang="pl-PL" sz="23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 smtClean="0"/>
              <a:t>pośrednio</a:t>
            </a:r>
            <a:r>
              <a:rPr lang="pl-PL" sz="2300" b="1" dirty="0" smtClean="0"/>
              <a:t> </a:t>
            </a:r>
            <a:r>
              <a:rPr lang="pl-PL" sz="2300" dirty="0" smtClean="0"/>
              <a:t>-</a:t>
            </a:r>
            <a:r>
              <a:rPr lang="pl-PL" sz="2300" b="1" dirty="0" smtClean="0"/>
              <a:t> Ustawa z </a:t>
            </a:r>
            <a:r>
              <a:rPr lang="pl-PL" sz="2300" b="1" dirty="0"/>
              <a:t>19 lipca 2019 r. o zapewnianiu dostępności </a:t>
            </a:r>
            <a:r>
              <a:rPr lang="pl-PL" sz="2300" dirty="0"/>
              <a:t>osobom ze szczególnymi </a:t>
            </a:r>
            <a:r>
              <a:rPr lang="pl-PL" sz="2300" dirty="0" smtClean="0"/>
              <a:t>potrzebami.</a:t>
            </a:r>
            <a:endParaRPr lang="pl-PL" sz="23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2300" dirty="0"/>
          </a:p>
          <a:p>
            <a:pPr>
              <a:lnSpc>
                <a:spcPct val="150000"/>
              </a:lnSpc>
            </a:pPr>
            <a:endParaRPr lang="pl-PL" sz="23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 smtClean="0"/>
              <a:t>Przepisy prawne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669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463248"/>
            <a:ext cx="10560424" cy="437444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b="1" dirty="0" smtClean="0"/>
              <a:t>Podmioty </a:t>
            </a:r>
            <a:r>
              <a:rPr lang="pl-PL" sz="2300" b="1" dirty="0"/>
              <a:t>publiczne</a:t>
            </a:r>
          </a:p>
          <a:p>
            <a:pPr marL="1143000" lvl="1" indent="-457200"/>
            <a:r>
              <a:rPr lang="pl-PL" sz="2200" dirty="0"/>
              <a:t>jednostki sektora finansów </a:t>
            </a:r>
            <a:r>
              <a:rPr lang="pl-PL" sz="2200" dirty="0" smtClean="0"/>
              <a:t>publicznych,</a:t>
            </a:r>
            <a:endParaRPr lang="pl-PL" sz="2200" dirty="0"/>
          </a:p>
          <a:p>
            <a:pPr marL="1143000" lvl="1" indent="-457200"/>
            <a:r>
              <a:rPr lang="pl-PL" sz="2200" dirty="0"/>
              <a:t>państwowe jednostki organizacyjne bez osobowości </a:t>
            </a:r>
            <a:r>
              <a:rPr lang="pl-PL" sz="2200" dirty="0" smtClean="0"/>
              <a:t>prawnej,</a:t>
            </a:r>
            <a:endParaRPr lang="pl-PL" sz="2200" dirty="0"/>
          </a:p>
          <a:p>
            <a:pPr marL="1143000" lvl="1" indent="-457200"/>
            <a:r>
              <a:rPr lang="pl-PL" sz="2200" dirty="0"/>
              <a:t>osoby prawne, utworzone w celu zaspokajania potrzeb o charakterze powszechnym: finansowane ze środków publicznych w ponad 50%, lub z ponad połową udziałów albo akcji, lub nadzorem nad organem zarządzającym, lub z prawem do powoływania ponad połowy składu organu nadzorczego lub </a:t>
            </a:r>
            <a:r>
              <a:rPr lang="pl-PL" sz="2200" dirty="0" smtClean="0"/>
              <a:t>zarządzającego,</a:t>
            </a:r>
            <a:endParaRPr lang="pl-PL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b="1" dirty="0" smtClean="0"/>
              <a:t>Związki </a:t>
            </a:r>
            <a:r>
              <a:rPr lang="pl-PL" sz="2300" b="1" dirty="0"/>
              <a:t>tych </a:t>
            </a:r>
            <a:r>
              <a:rPr lang="pl-PL" sz="2300" b="1" dirty="0" smtClean="0"/>
              <a:t>podmiotów</a:t>
            </a:r>
            <a:r>
              <a:rPr lang="pl-PL" sz="2300" dirty="0" smtClean="0"/>
              <a:t>, </a:t>
            </a:r>
            <a:endParaRPr lang="pl-PL" sz="23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b="1" dirty="0" smtClean="0"/>
              <a:t>Wybrane organizacje pozarządowe.</a:t>
            </a:r>
          </a:p>
          <a:p>
            <a:pPr>
              <a:lnSpc>
                <a:spcPct val="150000"/>
              </a:lnSpc>
            </a:pPr>
            <a:endParaRPr lang="pl-PL" sz="23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 smtClean="0"/>
              <a:t>Ustawa o dostępności cyfrowej – kogo dotyczy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732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 smtClean="0"/>
              <a:t>Nakłada </a:t>
            </a:r>
            <a:r>
              <a:rPr lang="pl-PL" sz="2300" b="1" dirty="0" smtClean="0"/>
              <a:t>obowiązek </a:t>
            </a:r>
            <a:r>
              <a:rPr lang="pl-PL" sz="2300" b="1" dirty="0"/>
              <a:t>dostępności cyfrowej </a:t>
            </a:r>
            <a:r>
              <a:rPr lang="pl-PL" sz="2300" dirty="0"/>
              <a:t>stron internetowych i aplikacji mobilnych podmiotów </a:t>
            </a:r>
            <a:r>
              <a:rPr lang="pl-PL" sz="2300" dirty="0" smtClean="0"/>
              <a:t>publicznych,</a:t>
            </a:r>
            <a:endParaRPr lang="pl-PL" sz="23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 smtClean="0"/>
              <a:t>Wprowadza obowiązkową </a:t>
            </a:r>
            <a:r>
              <a:rPr lang="pl-PL" sz="2300" b="1" dirty="0" smtClean="0"/>
              <a:t>deklarację dostępności</a:t>
            </a:r>
            <a:r>
              <a:rPr lang="pl-PL" sz="2300" dirty="0" smtClean="0"/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/>
              <a:t>Określa kompetencje Ministra Cyfryzacji w zakresie </a:t>
            </a:r>
            <a:r>
              <a:rPr lang="pl-PL" sz="2300" b="1" dirty="0"/>
              <a:t>monitoringu dostępności cyfrowej</a:t>
            </a:r>
            <a:r>
              <a:rPr lang="pl-PL" sz="2300" dirty="0"/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/>
              <a:t>Ustala zasady </a:t>
            </a:r>
            <a:r>
              <a:rPr lang="pl-PL" sz="2300" b="1" dirty="0"/>
              <a:t>postępowanie w wypadku nieprzestrzegania </a:t>
            </a:r>
            <a:r>
              <a:rPr lang="pl-PL" sz="2300" dirty="0"/>
              <a:t>dostępności </a:t>
            </a:r>
            <a:r>
              <a:rPr lang="pl-PL" sz="2300" dirty="0" smtClean="0"/>
              <a:t>cyfrowej</a:t>
            </a:r>
            <a:endParaRPr lang="pl-PL" sz="2300" dirty="0"/>
          </a:p>
          <a:p>
            <a:pPr>
              <a:lnSpc>
                <a:spcPct val="150000"/>
              </a:lnSpc>
            </a:pPr>
            <a:endParaRPr lang="pl-PL" sz="23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 smtClean="0"/>
              <a:t>Ustawa o dostępności cyfrowej – czego dotyczy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812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/>
              <a:t>Wszystkie </a:t>
            </a:r>
            <a:r>
              <a:rPr lang="pl-PL" sz="2300" b="1" dirty="0"/>
              <a:t>strony internetowe </a:t>
            </a:r>
            <a:r>
              <a:rPr lang="pl-PL" sz="2300" dirty="0"/>
              <a:t>podmiotów publicznych muszą być </a:t>
            </a:r>
            <a:r>
              <a:rPr lang="pl-PL" sz="2300" dirty="0" smtClean="0"/>
              <a:t>dostępne cyfrowo </a:t>
            </a:r>
            <a:r>
              <a:rPr lang="pl-PL" sz="2300" b="1" dirty="0" smtClean="0"/>
              <a:t>od</a:t>
            </a:r>
            <a:r>
              <a:rPr lang="pl-PL" sz="2300" dirty="0" smtClean="0"/>
              <a:t> </a:t>
            </a:r>
            <a:r>
              <a:rPr lang="pl-PL" sz="2300" b="1" dirty="0" smtClean="0"/>
              <a:t>23 </a:t>
            </a:r>
            <a:r>
              <a:rPr lang="pl-PL" sz="2300" b="1" dirty="0"/>
              <a:t>września 2020r.</a:t>
            </a:r>
          </a:p>
          <a:p>
            <a:pPr marL="342900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/>
              <a:t>Wszystkie </a:t>
            </a:r>
            <a:r>
              <a:rPr lang="pl-PL" sz="2300" b="1" dirty="0"/>
              <a:t>aplikacje mobilne </a:t>
            </a:r>
            <a:r>
              <a:rPr lang="pl-PL" sz="2300" dirty="0"/>
              <a:t>podmiotów publicznych muszą być dostępne cyfrowo </a:t>
            </a:r>
            <a:r>
              <a:rPr lang="pl-PL" sz="2300" b="1" dirty="0"/>
              <a:t>od 23 czerwca 2021r.</a:t>
            </a:r>
          </a:p>
          <a:p>
            <a:pPr>
              <a:lnSpc>
                <a:spcPct val="150000"/>
              </a:lnSpc>
            </a:pPr>
            <a:endParaRPr lang="pl-PL" sz="23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 smtClean="0"/>
              <a:t>Ustawa o dostępności cyfrowej – od kiedy obowiązuje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153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/>
              <a:t>Zgodność z wymaganiami określonymi w załączniku ustawy, odpowiadającymi zaleceniom </a:t>
            </a:r>
            <a:r>
              <a:rPr lang="pl-PL" sz="2300" b="1" dirty="0"/>
              <a:t>WCAG 2.1 na poziomie AA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/>
              <a:t>Wymagania WCAG pokrywają się z pkt 9,10 i 11 normy </a:t>
            </a:r>
            <a:r>
              <a:rPr lang="pl-PL" sz="2300" dirty="0" smtClean="0"/>
              <a:t/>
            </a:r>
            <a:br>
              <a:rPr lang="pl-PL" sz="2300" dirty="0" smtClean="0"/>
            </a:br>
            <a:r>
              <a:rPr lang="pl-PL" sz="2300" b="1" dirty="0" smtClean="0"/>
              <a:t>EN </a:t>
            </a:r>
            <a:r>
              <a:rPr lang="pl-PL" sz="2300" b="1" dirty="0"/>
              <a:t>301 549 </a:t>
            </a:r>
            <a:r>
              <a:rPr lang="pl-PL" sz="2300" b="1" dirty="0" smtClean="0"/>
              <a:t>V2.1.2</a:t>
            </a:r>
            <a:endParaRPr lang="pl-PL" sz="23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 smtClean="0"/>
              <a:t>Ustawa o dostępności cyfrowej – co rozumie jako dostępność cyfrową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289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Czym jest dostępność cyfrowa?</a:t>
            </a:r>
            <a:endParaRPr lang="pl-PL" sz="40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01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7319" y="1443998"/>
            <a:ext cx="10560424" cy="4374448"/>
          </a:xfrm>
        </p:spPr>
        <p:txBody>
          <a:bodyPr>
            <a:noAutofit/>
          </a:bodyPr>
          <a:lstStyle/>
          <a:p>
            <a:pPr lvl="1" fontAlgn="base"/>
            <a:r>
              <a:rPr lang="pl-PL" sz="2200" dirty="0"/>
              <a:t>multimedia nadawane na żywo,</a:t>
            </a:r>
          </a:p>
          <a:p>
            <a:pPr lvl="1" fontAlgn="base"/>
            <a:r>
              <a:rPr lang="pl-PL" sz="2200" dirty="0"/>
              <a:t>multimedia opublikowane przed 23 września 2020r.,</a:t>
            </a:r>
          </a:p>
          <a:p>
            <a:pPr lvl="1" fontAlgn="base"/>
            <a:r>
              <a:rPr lang="pl-PL" sz="2200" dirty="0"/>
              <a:t>dokumenty opublikowane przed 23 września 2018 r. </a:t>
            </a:r>
          </a:p>
          <a:p>
            <a:pPr lvl="1" fontAlgn="base"/>
            <a:r>
              <a:rPr lang="pl-PL" sz="2200" dirty="0"/>
              <a:t>mapy – ale muszą mieść alternatywny dostęp do prezentowanych na nich danych,</a:t>
            </a:r>
          </a:p>
          <a:p>
            <a:pPr lvl="1" fontAlgn="base"/>
            <a:r>
              <a:rPr lang="pl-PL" sz="2200" dirty="0"/>
              <a:t>część dzieł sztuki, muzealiów, zbiorów archiwów</a:t>
            </a:r>
          </a:p>
          <a:p>
            <a:pPr lvl="1" fontAlgn="base"/>
            <a:r>
              <a:rPr lang="pl-PL" sz="2200" dirty="0"/>
              <a:t>treści z intranetu i ekstranetu opublikowane przed 23 wrześnie 2019 r. </a:t>
            </a:r>
            <a:br>
              <a:rPr lang="pl-PL" sz="2200" dirty="0"/>
            </a:br>
            <a:r>
              <a:rPr lang="pl-PL" sz="2200" dirty="0"/>
              <a:t>i nieaktualizowane,</a:t>
            </a:r>
          </a:p>
          <a:p>
            <a:pPr lvl="1" fontAlgn="base"/>
            <a:r>
              <a:rPr lang="pl-PL" sz="2200" dirty="0"/>
              <a:t>treści od innych podmiotów, do których modyfikacji podmiot nie jest uprawniony,</a:t>
            </a:r>
          </a:p>
          <a:p>
            <a:pPr lvl="1" fontAlgn="base"/>
            <a:r>
              <a:rPr lang="pl-PL" sz="2200" dirty="0"/>
              <a:t>treści niewykorzystywanych do realizacji bieżących zadań.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 smtClean="0"/>
              <a:t>Ustawa o dostępności cyfrowej – wyłączenia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93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300" dirty="0" smtClean="0"/>
              <a:t>Ustawa dopuszcza wyłączenia </a:t>
            </a:r>
            <a:r>
              <a:rPr lang="pl-PL" sz="2300" dirty="0"/>
              <a:t>wynikające z </a:t>
            </a:r>
            <a:r>
              <a:rPr lang="pl-PL" sz="2300" b="1" dirty="0" smtClean="0"/>
              <a:t>nadmiernych kosztów, </a:t>
            </a:r>
            <a:r>
              <a:rPr lang="pl-PL" sz="2300" dirty="0" smtClean="0"/>
              <a:t>ale: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 smtClean="0"/>
              <a:t>Nawet </a:t>
            </a:r>
            <a:r>
              <a:rPr lang="pl-PL" sz="2300" dirty="0"/>
              <a:t>wówczas część elementów musi być bezwzględnie </a:t>
            </a:r>
            <a:r>
              <a:rPr lang="pl-PL" sz="2300" dirty="0" smtClean="0"/>
              <a:t>dostępna,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 smtClean="0"/>
              <a:t>Zawsze wymagana analiza </a:t>
            </a:r>
            <a:r>
              <a:rPr lang="pl-PL" sz="2300" dirty="0"/>
              <a:t>i ocena </a:t>
            </a:r>
            <a:r>
              <a:rPr lang="pl-PL" sz="2300" dirty="0" smtClean="0"/>
              <a:t>kosztów</a:t>
            </a:r>
            <a:r>
              <a:rPr lang="pl-PL" sz="2300" dirty="0"/>
              <a:t>.</a:t>
            </a:r>
            <a:endParaRPr lang="pl-PL" sz="23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 smtClean="0"/>
              <a:t>Ustawa o dostępności cyfrowej – nadmierne koszty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145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300" dirty="0" smtClean="0"/>
              <a:t>Ustawa określa: </a:t>
            </a:r>
            <a:endParaRPr lang="pl-PL" sz="23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 smtClean="0"/>
              <a:t>Procedurę i zawartości </a:t>
            </a:r>
            <a:r>
              <a:rPr lang="pl-PL" sz="2300" b="1" dirty="0" smtClean="0"/>
              <a:t>skargi na brak dostępności</a:t>
            </a:r>
            <a:r>
              <a:rPr lang="pl-PL" sz="2300" dirty="0" smtClean="0"/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b="1" dirty="0" smtClean="0"/>
              <a:t>Sposób i terminy reakcji </a:t>
            </a:r>
            <a:r>
              <a:rPr lang="pl-PL" sz="2300" dirty="0" smtClean="0"/>
              <a:t>podmiotu publicznego na skargę.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 smtClean="0"/>
              <a:t>Ustawa o dostępności cyfrowej – procedury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946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300" dirty="0" smtClean="0"/>
              <a:t>Ustawa wprowadza kary za:</a:t>
            </a:r>
            <a:endParaRPr lang="pl-PL" sz="23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 smtClean="0"/>
              <a:t>nieuzasadnione </a:t>
            </a:r>
            <a:r>
              <a:rPr lang="pl-PL" sz="2300" dirty="0"/>
              <a:t>i uporczywe łamanie zasad </a:t>
            </a:r>
            <a:r>
              <a:rPr lang="pl-PL" sz="2300" dirty="0" smtClean="0"/>
              <a:t>dostępności stron www </a:t>
            </a:r>
            <a:r>
              <a:rPr lang="pl-PL" sz="2300" dirty="0"/>
              <a:t>i aplikacji </a:t>
            </a:r>
            <a:r>
              <a:rPr lang="pl-PL" sz="2300" dirty="0" smtClean="0"/>
              <a:t>mobilnych - </a:t>
            </a:r>
            <a:r>
              <a:rPr lang="pl-PL" sz="2300" b="1" dirty="0" smtClean="0"/>
              <a:t>do </a:t>
            </a:r>
            <a:r>
              <a:rPr lang="pl-PL" sz="2300" b="1" dirty="0"/>
              <a:t>10 tys. zł</a:t>
            </a:r>
            <a:r>
              <a:rPr lang="pl-PL" sz="2300" dirty="0"/>
              <a:t>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 smtClean="0"/>
              <a:t>niezapewnienie </a:t>
            </a:r>
            <a:r>
              <a:rPr lang="pl-PL" sz="2300" dirty="0"/>
              <a:t>dostępności BIP i podstawowych </a:t>
            </a:r>
            <a:r>
              <a:rPr lang="pl-PL" sz="2300" dirty="0" smtClean="0"/>
              <a:t>elementów stron </a:t>
            </a:r>
            <a:r>
              <a:rPr lang="pl-PL" sz="2300" dirty="0"/>
              <a:t>www </a:t>
            </a:r>
            <a:r>
              <a:rPr lang="pl-PL" sz="2300" dirty="0" smtClean="0"/>
              <a:t>i aplikacji </a:t>
            </a:r>
            <a:r>
              <a:rPr lang="pl-PL" sz="2300" dirty="0"/>
              <a:t>- </a:t>
            </a:r>
            <a:r>
              <a:rPr lang="pl-PL" sz="2300" b="1" dirty="0"/>
              <a:t>do 5 tys. </a:t>
            </a:r>
            <a:r>
              <a:rPr lang="pl-PL" sz="2300" b="1" dirty="0" smtClean="0"/>
              <a:t>zł</a:t>
            </a:r>
            <a:r>
              <a:rPr lang="pl-PL" sz="2300" dirty="0" smtClean="0"/>
              <a:t>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 smtClean="0"/>
              <a:t>brak deklaracji dostępności - </a:t>
            </a:r>
            <a:r>
              <a:rPr lang="pl-PL" sz="2300" b="1" dirty="0" smtClean="0"/>
              <a:t>do 5 tys. </a:t>
            </a:r>
            <a:r>
              <a:rPr lang="pl-PL" sz="2300" b="1" dirty="0"/>
              <a:t>z</a:t>
            </a:r>
            <a:r>
              <a:rPr lang="pl-PL" sz="2300" b="1" dirty="0" smtClean="0"/>
              <a:t>ł</a:t>
            </a:r>
            <a:r>
              <a:rPr lang="pl-PL" sz="2300" dirty="0" smtClean="0"/>
              <a:t>. </a:t>
            </a:r>
            <a:endParaRPr lang="pl-PL" sz="23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 smtClean="0"/>
              <a:t>Ustawa o dostępności cyfrowej – kary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878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1084226" cy="2240470"/>
          </a:xfrm>
        </p:spPr>
        <p:txBody>
          <a:bodyPr>
            <a:normAutofit fontScale="90000"/>
          </a:bodyPr>
          <a:lstStyle/>
          <a:p>
            <a:r>
              <a:rPr lang="pl-PL" b="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7 podstaw wdrażania dostępności cyfrowej</a:t>
            </a:r>
            <a: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/>
            </a:r>
            <a:b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/>
            </a:r>
            <a:b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endParaRPr lang="pl-PL" b="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70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1. Jeden, spójny standard dostępności cyfrowej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b="1" dirty="0" smtClean="0"/>
              <a:t>WCAG/EN 301549 </a:t>
            </a:r>
            <a:r>
              <a:rPr lang="pl-PL" sz="2300" dirty="0" smtClean="0"/>
              <a:t>- jeden standard w całej Unii Europejskiej.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 smtClean="0"/>
              <a:t>Spójne wymagania odnośnie stron internetowych i odnośnie aplikacji mobilnych – jasne określenie co jest wymagane, a co jest dobrą praktyką.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 smtClean="0"/>
              <a:t>Możliwość wdrożenia stałych procedur działań, stałego monitorowania, stałych wymagań dla podwykonawców itp.</a:t>
            </a:r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72022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2"/>
          <p:cNvSpPr txBox="1">
            <a:spLocks/>
          </p:cNvSpPr>
          <p:nvPr/>
        </p:nvSpPr>
        <p:spPr>
          <a:xfrm>
            <a:off x="932330" y="1568918"/>
            <a:ext cx="10660956" cy="44372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Deklaracja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</a:t>
            </a:r>
            <a:r>
              <a:rPr lang="pl-PL" sz="2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opis dostępności podmiotu publicznego dla </a:t>
            </a:r>
            <a:br>
              <a:rPr lang="pl-PL" sz="2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osób z niepełnosprawnościami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lvl="1"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Informuje te osoby o stanie dostępności, problemach i rozwiązaniach na stronie internetowej, w aplikacji mobilnej i w budynkach podmiotu publicznego.</a:t>
            </a:r>
          </a:p>
          <a:p>
            <a:pPr lvl="1"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 ściśle określoną formę - opisaną w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Warunkach technicznych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lvl="1"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 ściśle określoną treść – opisaną w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poradniku tworzenia deklaracji dostępności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</a:p>
          <a:p>
            <a:pPr lvl="1"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Musi być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aktualizowana minimum raz w roku (do 31 marca danego roku).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>
              <a:lnSpc>
                <a:spcPct val="120000"/>
              </a:lnSpc>
            </a:pPr>
            <a:r>
              <a:rPr lang="pl-PL" sz="2300" dirty="0" smtClean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617458"/>
            <a:ext cx="10560424" cy="683387"/>
          </a:xfrm>
        </p:spPr>
        <p:txBody>
          <a:bodyPr>
            <a:noAutofit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2. Obowiązkowa deklaracja dostępności</a:t>
            </a:r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8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3. </a:t>
            </a:r>
            <a:r>
              <a:rPr lang="pl-PL" dirty="0" smtClean="0">
                <a:solidFill>
                  <a:schemeClr val="tx1"/>
                </a:solidFill>
              </a:rPr>
              <a:t>Odpowiednia kolejność działań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300" dirty="0" smtClean="0"/>
              <a:t>To co bezwzględnie wymagane,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300" dirty="0" smtClean="0"/>
              <a:t>To co powstaje od zera,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300" dirty="0" smtClean="0"/>
              <a:t>To z czego korzystają użytkownicy,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300" dirty="0" smtClean="0"/>
              <a:t>To co ważne dla podmiotu,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300" dirty="0" smtClean="0"/>
              <a:t>Archiwalne „po datach granicznych”,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300" dirty="0" smtClean="0"/>
              <a:t>Elementy udostępniane na żądanie.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300" dirty="0" smtClean="0"/>
              <a:t>Pozostałe elementy.</a:t>
            </a:r>
          </a:p>
        </p:txBody>
      </p:sp>
    </p:spTree>
    <p:extLst>
      <p:ext uri="{BB962C8B-B14F-4D97-AF65-F5344CB8AC3E}">
        <p14:creationId xmlns:p14="http://schemas.microsoft.com/office/powerpoint/2010/main" val="65642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2"/>
          <p:cNvSpPr txBox="1">
            <a:spLocks/>
          </p:cNvSpPr>
          <p:nvPr/>
        </p:nvSpPr>
        <p:spPr>
          <a:xfrm>
            <a:off x="932330" y="1423142"/>
            <a:ext cx="10660956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oszty mogą przewyższać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zyski jakie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mogłaby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przynieść osobom z niepełnosprawnościami pełna dostępność cyfrowa danej strony lub aplikacji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Wówczas takie </a:t>
            </a: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koszty są nieproporcjonalne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/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Przeanalizuj: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jakim stopniu elementy, które chcesz wyłączyć, mogą dotyczyć osób z niepełnosprawnościami,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jak ich dostosowanie wpłynęłoby na osoby z niepełnosprawnościami,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ile kosztowałoby dostosowanie cyfrowe tych elementów i jak wpłynęłoby to na Twoją instytucję,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ile jest takich elementów, jak często są publikowane i ile osób z nich korzysta.</a:t>
            </a:r>
          </a:p>
          <a:p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4. Koszty proporcjonalne do efektów</a:t>
            </a:r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02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423142"/>
            <a:ext cx="10660956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Jeśli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nie możesz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zapewnić dostępności cyfrowej jakiegoś elementu swojej strony internetowej lub aplikacji mobilnej 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musisz </a:t>
            </a:r>
            <a:r>
              <a:rPr lang="pl-PL" sz="2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udostępnić go w inny sposób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endParaRPr lang="pl-PL" sz="23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/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przykład poprzez przekazanie tych samych informacji: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telefonicznego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listownego lub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mailowego,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ze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wsparciem tłumacza języka migowego (osobiście lub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online).</a:t>
            </a:r>
          </a:p>
          <a:p>
            <a:pPr fontAlgn="base"/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Możesz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także udostępnić informacje w dostępnym dokumencie tekstowym lub </a:t>
            </a:r>
            <a:r>
              <a:rPr lang="pl-PL" sz="2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wskazać inną stronę w Internecie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na której </a:t>
            </a:r>
            <a:r>
              <a:rPr lang="pl-PL" sz="2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 same informacje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są podane w formie w pełni dostępnej cyfrowo (np. w </a:t>
            </a:r>
            <a:r>
              <a:rPr lang="pl-PL" sz="2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BIPie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). </a:t>
            </a:r>
          </a:p>
          <a:p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5. Dostęp alternatywny</a:t>
            </a:r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20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2703302"/>
            <a:ext cx="10660956" cy="2494339"/>
          </a:xfrm>
        </p:spPr>
        <p:txBody>
          <a:bodyPr>
            <a:noAutofit/>
          </a:bodyPr>
          <a:lstStyle/>
          <a:p>
            <a:pPr fontAlgn="base">
              <a:lnSpc>
                <a:spcPct val="120000"/>
              </a:lnSpc>
            </a:pPr>
            <a:r>
              <a:rPr lang="pl-PL" sz="2400" b="1" dirty="0"/>
              <a:t>Przyjazność dla osób z niepełnosprawnościami</a:t>
            </a:r>
          </a:p>
          <a:p>
            <a:pPr fontAlgn="base">
              <a:lnSpc>
                <a:spcPct val="120000"/>
              </a:lnSpc>
            </a:pPr>
            <a:r>
              <a:rPr lang="pl-PL" sz="2400" dirty="0"/>
              <a:t>Dzięki dostępności cyfrowej osoby </a:t>
            </a:r>
            <a:r>
              <a:rPr lang="pl-PL" sz="2400" dirty="0" smtClean="0"/>
              <a:t>z niepełnosprawnościami </a:t>
            </a:r>
            <a:r>
              <a:rPr lang="pl-PL" sz="2400" dirty="0"/>
              <a:t>mogą wygodnie </a:t>
            </a:r>
            <a:r>
              <a:rPr lang="pl-PL" sz="2400" dirty="0" smtClean="0"/>
              <a:t>korzystać z </a:t>
            </a:r>
            <a:r>
              <a:rPr lang="pl-PL" sz="2400" dirty="0"/>
              <a:t>serwisów internetowych i aplikacji </a:t>
            </a:r>
            <a:r>
              <a:rPr lang="pl-PL" sz="2400" dirty="0" smtClean="0"/>
              <a:t>mobilnych.</a:t>
            </a:r>
            <a:endParaRPr lang="pl-PL" sz="2400" dirty="0"/>
          </a:p>
          <a:p>
            <a:pPr>
              <a:lnSpc>
                <a:spcPct val="120000"/>
              </a:lnSpc>
            </a:pPr>
            <a:r>
              <a:rPr lang="pl-PL" sz="2400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pl-PL" sz="2400" dirty="0" smtClean="0"/>
              <a:t> </a:t>
            </a: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Czym jest dostępność cyfrowa 1/3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137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423142"/>
            <a:ext cx="10660956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Ustawa o dostępności cyfrowej nakłada wprost obowiązek: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Wskazania osoby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odpowiedzialnej za dostępność cyfrową,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Podania adresu </a:t>
            </a: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e-mail i telefonu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 tej osoby,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Reagowania niezwłocznie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skargi – maksymalnie do 7 dni,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Wdrażania </a:t>
            </a: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niezwłocznie poprawek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maksymalnie do 2 miesięcy,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Publikowania raportów i analiz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będących podstawą ocen i działań z zakresu dostępności cyfrowej.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6. Otwarta komunikacja</a:t>
            </a:r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5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72962" y="3341407"/>
            <a:ext cx="9414827" cy="816707"/>
          </a:xfrm>
        </p:spPr>
        <p:txBody>
          <a:bodyPr>
            <a:noAutofit/>
          </a:bodyPr>
          <a:lstStyle/>
          <a:p>
            <a:r>
              <a:rPr lang="pl-PL" sz="3800" b="1" dirty="0">
                <a:solidFill>
                  <a:schemeClr val="tx1"/>
                </a:solidFill>
              </a:rPr>
              <a:t>7</a:t>
            </a:r>
            <a:r>
              <a:rPr lang="pl-PL" sz="3800" b="1" dirty="0" smtClean="0">
                <a:solidFill>
                  <a:schemeClr val="tx1"/>
                </a:solidFill>
              </a:rPr>
              <a:t>. Zdrowy rozsądek</a:t>
            </a:r>
            <a:endParaRPr lang="pl-PL" sz="3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71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Zarządzanie </a:t>
            </a:r>
            <a: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dostępnością </a:t>
            </a:r>
            <a:r>
              <a:rPr lang="pl-PL" b="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cyfrową</a:t>
            </a:r>
            <a: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/>
            </a:r>
            <a:b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/>
            </a:r>
            <a:b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endParaRPr lang="pl-PL" b="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35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Cztery strzałki ułożone po okręgu - symbol powtarzającego się procesu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9" t="13474" r="20092" b="13965"/>
          <a:stretch/>
        </p:blipFill>
        <p:spPr>
          <a:xfrm>
            <a:off x="5980427" y="0"/>
            <a:ext cx="6211573" cy="6656678"/>
          </a:xfrm>
          <a:prstGeom prst="rect">
            <a:avLst/>
          </a:prstGeom>
        </p:spPr>
      </p:pic>
      <p:sp>
        <p:nvSpPr>
          <p:cNvPr id="6" name="Symbol zastępczy zawartości 2"/>
          <p:cNvSpPr txBox="1">
            <a:spLocks/>
          </p:cNvSpPr>
          <p:nvPr/>
        </p:nvSpPr>
        <p:spPr>
          <a:xfrm>
            <a:off x="932330" y="2962601"/>
            <a:ext cx="10660956" cy="11275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pl-PL" dirty="0" smtClean="0"/>
              <a:t>Wszystkie działania muszą być </a:t>
            </a:r>
            <a:r>
              <a:rPr lang="pl-PL" b="1" dirty="0" smtClean="0"/>
              <a:t>regularnie powtarzane </a:t>
            </a:r>
            <a:r>
              <a:rPr lang="pl-PL" dirty="0" smtClean="0"/>
              <a:t>- raz wdrożoną dostępność cyfrową bardzo łatwo zaprzepaścić.</a:t>
            </a:r>
          </a:p>
          <a:p>
            <a:r>
              <a:rPr lang="pl-PL" sz="3200" dirty="0" smtClean="0"/>
              <a:t> 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base"/>
            <a:r>
              <a:rPr lang="pl-PL" sz="2400" b="1" dirty="0"/>
              <a:t>Dostępność cyfrowa to proces, a nie projekt.</a:t>
            </a:r>
          </a:p>
        </p:txBody>
      </p:sp>
    </p:spTree>
    <p:extLst>
      <p:ext uri="{BB962C8B-B14F-4D97-AF65-F5344CB8AC3E}">
        <p14:creationId xmlns:p14="http://schemas.microsoft.com/office/powerpoint/2010/main" val="329036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423142"/>
            <a:ext cx="10660956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Dostępność ma wiele twarzy i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aspektów. </a:t>
            </a: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Wdrażana </a:t>
            </a:r>
            <a:r>
              <a:rPr lang="pl-PL" sz="2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jednoosobowo rzadko kiedy się </a:t>
            </a: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uda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bez względu na to czy odpowiada za nią informatyk, administrator, redaktor czy nawet specjalista ds. dostępności cyfrowej.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Stwórz </a:t>
            </a: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zespół dedykowany do tematu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dostępności/dostępności cyfrowej.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Wdrożenie ułatwia umiejscowienie minimum jednego </a:t>
            </a: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członka zespołu wysoko w hierarchii danego podmiotu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dostępność jest działaniem strategicznym, żeby się udała musi być uwzględniania we wszystkich działaniach informacyjnych i komunikacyjnych podmiotu.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 zespół </a:t>
            </a: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nie odpowiada za poprawianie „za innych”.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/>
              <a:t>Stwórz zespół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13227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/>
          <p:cNvSpPr txBox="1">
            <a:spLocks/>
          </p:cNvSpPr>
          <p:nvPr/>
        </p:nvSpPr>
        <p:spPr>
          <a:xfrm>
            <a:off x="932330" y="1423142"/>
            <a:ext cx="10660956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Zacznij od ustalenia </a:t>
            </a: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jakie rozwiązania cyfrowe wykorzystujesz (bezpośrednio i pośrednio)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Posiadane strony internetowe,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Posiadane aplikacje mobilne,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Rozwiązania intranetowe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ekstranetowe, 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Profile i kanały w portalach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społecznościowych,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Inne strony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aplikacje,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których publikujesz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informacje (np. platformy zakupowe).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/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/>
              <a:t>Przeanalizuj „stan posiadania”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61887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423142"/>
            <a:ext cx="10660956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Zaplanuj </a:t>
            </a: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kto i w jakich sposób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1028700" lvl="1" indent="-342900" fontAlgn="base"/>
            <a:r>
              <a:rPr lang="pl-PL" sz="2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pl-PL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onitoruje stan dostępności cyfrowej, </a:t>
            </a:r>
          </a:p>
          <a:p>
            <a:pPr marL="1028700" lvl="1" indent="-342900" fontAlgn="base"/>
            <a:r>
              <a:rPr lang="pl-PL" sz="2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pl-PL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worzy i przesyła obowiązkowe informacje dotyczące dostępności, w tym dostępności cyfrowej, w podmiocie,</a:t>
            </a:r>
          </a:p>
          <a:p>
            <a:pPr marL="1028700" lvl="1" indent="-342900" fontAlgn="base"/>
            <a:r>
              <a:rPr lang="pl-PL" sz="2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</a:t>
            </a:r>
            <a:r>
              <a:rPr lang="pl-PL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biera wnioski i skargi związane z dostępnością cyfrową,</a:t>
            </a:r>
          </a:p>
          <a:p>
            <a:pPr marL="1028700" lvl="1" indent="-342900" fontAlgn="base"/>
            <a:r>
              <a:rPr lang="pl-PL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wdraża poprawki wynikające ze zgłoszonych wniosków i skarg.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Regularnie sprawdzaj </a:t>
            </a: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czy procedury działają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Dostępność cyfrowa wymaga także jasnych wymagań w stosunku do </a:t>
            </a: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wszystkich pracowników i podwykonawców tworzących treści. </a:t>
            </a:r>
            <a:endParaRPr lang="pl-PL" sz="23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/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/>
              <a:t>Opracuj procedury i podziel zadania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52985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423142"/>
            <a:ext cx="10660956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pl-PL" sz="2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Kadrowe</a:t>
            </a:r>
            <a:r>
              <a:rPr lang="pl-PL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w tym: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Czy są w organizacji osoby mogące zająć się dostępnością cyfrową?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Jakie są braki wiedzy i jak je uzupełnić?</a:t>
            </a:r>
            <a:endParaRPr lang="pl-PL" sz="2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/>
            <a:r>
              <a:rPr lang="pl-PL" sz="2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Narzędziowe</a:t>
            </a:r>
            <a:r>
              <a:rPr lang="pl-PL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w tym: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Czy rozwiązania do edycji treści na stronach i w aplikacjach umożliwiają tworzenie ich w sposób dostępny cyfrowo?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Czy narzędzia do edycji dokumentów </a:t>
            </a:r>
            <a:r>
              <a:rPr lang="pl-PL" sz="2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umożliwiają tworzenie ich w sposób dostępny cyfrowo?</a:t>
            </a:r>
          </a:p>
          <a:p>
            <a:pPr fontAlgn="base"/>
            <a:r>
              <a:rPr lang="pl-PL" sz="2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Budżetowe, </a:t>
            </a:r>
            <a:r>
              <a:rPr lang="pl-PL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tym: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Skąd pozyskać środki na dodatkowe osoby/działania?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Czy lepiej inwestować w obecne rozwiązanie czy nowe?</a:t>
            </a:r>
            <a:endParaRPr lang="pl-PL" sz="2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/>
            <a:endParaRPr lang="pl-PL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/>
              <a:t>Sprawdź, przygotuj i planuj niezbędne zasoby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26631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423142"/>
            <a:ext cx="10660956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Korzystaj z </a:t>
            </a: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różnych sposobów monitorowania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dostosowanych do potrzeb, czasu i budżetu: </a:t>
            </a:r>
          </a:p>
          <a:p>
            <a:pPr marL="1028700" lvl="1" indent="-342900" fontAlgn="base"/>
            <a:r>
              <a:rPr lang="pl-PL" sz="2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pl-PL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esty automatyczne, </a:t>
            </a:r>
          </a:p>
          <a:p>
            <a:pPr marL="1028700" lvl="1" indent="-342900" fontAlgn="base"/>
            <a:r>
              <a:rPr lang="pl-PL" sz="2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pl-PL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udyty eksperckie, </a:t>
            </a:r>
          </a:p>
          <a:p>
            <a:pPr marL="1028700" lvl="1" indent="-342900" fontAlgn="base"/>
            <a:r>
              <a:rPr lang="pl-PL" sz="2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</a:t>
            </a:r>
            <a:r>
              <a:rPr lang="pl-PL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amodzielne testy w oparciu o Listę Kontrolna lub Proste testy,</a:t>
            </a:r>
          </a:p>
          <a:p>
            <a:pPr marL="1028700" lvl="1" indent="-342900" fontAlgn="base"/>
            <a:r>
              <a:rPr lang="pl-PL" sz="2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</a:t>
            </a:r>
            <a:r>
              <a:rPr lang="pl-PL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adania z użytkownikami,</a:t>
            </a:r>
          </a:p>
          <a:p>
            <a:pPr marL="1028700" lvl="1" indent="-342900" fontAlgn="base"/>
            <a:r>
              <a:rPr lang="pl-PL" sz="2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pl-PL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etody mieszane.</a:t>
            </a:r>
            <a:endParaRPr lang="pl-PL" sz="2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/>
            <a:endParaRPr lang="pl-PL" sz="23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/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Monitoring musi być </a:t>
            </a: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regularny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 i tak </a:t>
            </a: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najważniejsze jest co zrobisz z jego wynikami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/>
              <a:t>Monitoruj stan dostępności cyfrowej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72502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/>
          <p:cNvSpPr txBox="1">
            <a:spLocks/>
          </p:cNvSpPr>
          <p:nvPr/>
        </p:nvSpPr>
        <p:spPr>
          <a:xfrm>
            <a:off x="932330" y="1423142"/>
            <a:ext cx="10660956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Monitoring i aktualizacja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deklaracji dostępności - minimum </a:t>
            </a:r>
            <a:r>
              <a:rPr lang="pl-PL" sz="2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roku, do 31 marca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Aktualizacja danych w wykazie stron i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aplikacji - minimum </a:t>
            </a:r>
            <a:r>
              <a:rPr lang="pl-PL" sz="2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roku, do 31 </a:t>
            </a:r>
            <a:r>
              <a:rPr lang="pl-PL" sz="23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maja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Raport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 stanie zapewniania dostępności osobom ze szczególnymi potrzebami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</a:t>
            </a:r>
            <a:r>
              <a:rPr lang="pl-PL" sz="2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4 lata, najpóźniej do dnia 31 marca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danego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roku.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/>
              <a:t>Przestrzegaj stałych terminów wynikających z ustaw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3097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2751431"/>
            <a:ext cx="10660956" cy="2122048"/>
          </a:xfrm>
        </p:spPr>
        <p:txBody>
          <a:bodyPr>
            <a:noAutofit/>
          </a:bodyPr>
          <a:lstStyle/>
          <a:p>
            <a:pPr fontAlgn="base">
              <a:lnSpc>
                <a:spcPct val="120000"/>
              </a:lnSpc>
            </a:pPr>
            <a:r>
              <a:rPr lang="pl-PL" sz="2400" b="1" dirty="0"/>
              <a:t>Obowiązek i szansa dla podmiotów publicznych</a:t>
            </a:r>
          </a:p>
          <a:p>
            <a:pPr fontAlgn="base">
              <a:lnSpc>
                <a:spcPct val="120000"/>
              </a:lnSpc>
            </a:pPr>
            <a:r>
              <a:rPr lang="pl-PL" sz="2400" dirty="0"/>
              <a:t>Dostępność cyfrowa to obowiązek prawny, ale też szansa na dotarcie do wszystkich użytkowników, w tym osób </a:t>
            </a:r>
            <a:r>
              <a:rPr lang="pl-PL" sz="2400" dirty="0" smtClean="0"/>
              <a:t>z </a:t>
            </a:r>
            <a:r>
              <a:rPr lang="pl-PL" sz="2400" dirty="0"/>
              <a:t>niepełnosprawnościami.</a:t>
            </a:r>
          </a:p>
          <a:p>
            <a:pPr>
              <a:lnSpc>
                <a:spcPct val="120000"/>
              </a:lnSpc>
            </a:pPr>
            <a:r>
              <a:rPr lang="pl-PL" sz="2400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pl-PL" sz="2400" dirty="0" smtClean="0"/>
              <a:t> </a:t>
            </a: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Czym jest dostępność cyfrowa 2/3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655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423142"/>
            <a:ext cx="10660956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pl-PL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Od </a:t>
            </a:r>
            <a:r>
              <a:rPr lang="pl-PL" sz="2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 wrześnie 2021r. </a:t>
            </a: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</a:t>
            </a:r>
            <a:r>
              <a:rPr lang="pl-PL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 wszystkich zamówieniach publicznych i umowach musisz uwzględniać kwestie dostępności, adekwatnie do przedmiotu zamówienia/umowy.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Wymagaj </a:t>
            </a:r>
            <a:r>
              <a:rPr lang="pl-PL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aby strony internetowe, aplikacje mobilne, treści do publikacji na stronach i w aplikacjach były </a:t>
            </a:r>
            <a:r>
              <a:rPr lang="pl-PL" sz="2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zgodne z ustawą o dostępności cyfrowej</a:t>
            </a:r>
            <a:r>
              <a:rPr lang="pl-PL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Szukaj doświadczonych wykonawców </a:t>
            </a:r>
            <a:r>
              <a:rPr lang="pl-PL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jasno określaj wymagania związane z doświadczeniem z zakresu dostępności cyfrowej, zatrudnieniem specjalistów ds. dostępności cyfrowej itp.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Weryfikuj proces realizacji zamówienia i dostarczone rozwiązania </a:t>
            </a:r>
            <a:r>
              <a:rPr lang="pl-PL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 katem dostępności cyfrowej – zaplanuj środki i czas na takie działania.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/>
              <a:t>Uwzględniaj dostępność cyfrową w zamówieniach i umowach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53191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Pytania?</a:t>
            </a:r>
            <a:endParaRPr lang="pl-PL" b="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30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848284"/>
            <a:ext cx="10560424" cy="437444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>
                <a:hlinkClick r:id="rId2"/>
              </a:rPr>
              <a:t>Polskie tłumaczenie wytycznych WCAG 2.1</a:t>
            </a:r>
            <a:endParaRPr lang="pl-PL" sz="23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>
                <a:hlinkClick r:id="rId3"/>
              </a:rPr>
              <a:t>Omówienie wymagań prawnych związanych z dostępnością cyfrową</a:t>
            </a:r>
            <a:r>
              <a:rPr lang="pl-PL" sz="2300" dirty="0"/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 smtClean="0">
                <a:hlinkClick r:id="rId4"/>
              </a:rPr>
              <a:t>Ustawa </a:t>
            </a:r>
            <a:r>
              <a:rPr lang="pl-PL" sz="2300" dirty="0">
                <a:hlinkClick r:id="rId4"/>
              </a:rPr>
              <a:t>o dostępności cyfrowej stron internetowych i aplikacji podmiotów publicznych</a:t>
            </a:r>
            <a:endParaRPr lang="pl-PL" sz="2300" dirty="0"/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l-PL" sz="2300" dirty="0" smtClean="0">
                <a:hlinkClick r:id="rId5"/>
              </a:rPr>
              <a:t>Poradnik – Jak przygotować deklarację dostępności?</a:t>
            </a:r>
            <a:endParaRPr lang="pl-PL" sz="23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2300" dirty="0"/>
          </a:p>
          <a:p>
            <a:endParaRPr lang="pl-PL" sz="23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Pomocne źródła i narzędzia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342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831850" y="4436198"/>
            <a:ext cx="10824344" cy="1628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Zapraszam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naszą stronę 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://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www.gov.pl/web/dostepnosc-cyfrowa</a:t>
            </a: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 kontaktu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dostepnosc.cyfrowa@mc.gov.pl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 </a:t>
            </a:r>
          </a:p>
          <a:p>
            <a:pPr>
              <a:lnSpc>
                <a:spcPct val="150000"/>
              </a:lnSpc>
            </a:pPr>
            <a:r>
              <a:rPr lang="pl-PL" sz="2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875558"/>
          </a:xfrm>
        </p:spPr>
        <p:txBody>
          <a:bodyPr/>
          <a:lstStyle/>
          <a:p>
            <a:r>
              <a:rPr lang="pl-PL" b="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Dziękuję za uwagę.</a:t>
            </a:r>
            <a:endParaRPr lang="pl-PL" b="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69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2761056"/>
            <a:ext cx="10660956" cy="2122048"/>
          </a:xfrm>
        </p:spPr>
        <p:txBody>
          <a:bodyPr>
            <a:noAutofit/>
          </a:bodyPr>
          <a:lstStyle/>
          <a:p>
            <a:pPr fontAlgn="base">
              <a:lnSpc>
                <a:spcPct val="120000"/>
              </a:lnSpc>
            </a:pPr>
            <a:r>
              <a:rPr lang="pl-PL" sz="2400" b="1" dirty="0"/>
              <a:t>Proces wymagający zaplanowania</a:t>
            </a:r>
          </a:p>
          <a:p>
            <a:pPr fontAlgn="base">
              <a:lnSpc>
                <a:spcPct val="120000"/>
              </a:lnSpc>
            </a:pPr>
            <a:r>
              <a:rPr lang="pl-PL" sz="2400" dirty="0"/>
              <a:t>Dostępność </a:t>
            </a:r>
            <a:r>
              <a:rPr lang="pl-PL" sz="2400" dirty="0" smtClean="0"/>
              <a:t>cyfrowa </a:t>
            </a:r>
            <a:r>
              <a:rPr lang="pl-PL" sz="2400" dirty="0"/>
              <a:t>„staje się”, a nie „jest”.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Bez </a:t>
            </a:r>
            <a:r>
              <a:rPr lang="pl-PL" sz="2400" dirty="0"/>
              <a:t>konsekwentnych, </a:t>
            </a:r>
            <a:r>
              <a:rPr lang="pl-PL" sz="2400" dirty="0" smtClean="0"/>
              <a:t>planowanych </a:t>
            </a:r>
            <a:r>
              <a:rPr lang="pl-PL" sz="2400" dirty="0"/>
              <a:t>działań </a:t>
            </a:r>
            <a:r>
              <a:rPr lang="pl-PL" sz="2400" dirty="0" smtClean="0"/>
              <a:t>nie sposób zapewnić ją nawet na poziomie „zgodny </a:t>
            </a:r>
            <a:r>
              <a:rPr lang="pl-PL" sz="2400" dirty="0"/>
              <a:t>z prawem”.</a:t>
            </a:r>
          </a:p>
          <a:p>
            <a:pPr>
              <a:lnSpc>
                <a:spcPct val="120000"/>
              </a:lnSpc>
            </a:pPr>
            <a:r>
              <a:rPr lang="pl-PL" sz="2400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pl-PL" sz="2400" dirty="0" smtClean="0"/>
              <a:t> </a:t>
            </a: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Czym jest dostępność cyfrowa 3/3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963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Ikona człowieka w okręgu - symbol uniwersalności dostępności cyfrowej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90" b="9812"/>
          <a:stretch/>
        </p:blipFill>
        <p:spPr>
          <a:xfrm>
            <a:off x="5242559" y="1679608"/>
            <a:ext cx="6949441" cy="5178392"/>
          </a:xfrm>
          <a:prstGeom prst="rect">
            <a:avLst/>
          </a:prstGeom>
        </p:spPr>
      </p:pic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394342" y="2326165"/>
            <a:ext cx="5141211" cy="212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pełny</a:t>
            </a:r>
            <a:r>
              <a:rPr 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</a:p>
          <a:p>
            <a:pPr marL="457200" indent="-4572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samodzielny</a:t>
            </a:r>
            <a:r>
              <a:rPr 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endParaRPr lang="pl-PL" sz="24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</a:t>
            </a:r>
            <a:r>
              <a:rPr lang="pl-PL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ygodny,</a:t>
            </a:r>
            <a:endParaRPr lang="pl-PL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bezpieczny. </a:t>
            </a:r>
            <a:endParaRPr lang="pl-PL" sz="2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pl-PL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Dostępność cyfrowa umożliwia dostęp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120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684158" cy="2240470"/>
          </a:xfrm>
        </p:spPr>
        <p:txBody>
          <a:bodyPr>
            <a:normAutofit fontScale="90000"/>
          </a:bodyPr>
          <a:lstStyle/>
          <a:p>
            <a: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Kto i jak korzysta z dostępności cyfrowej?</a:t>
            </a:r>
            <a:b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endParaRPr lang="pl-PL" b="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69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41224" y="2490387"/>
            <a:ext cx="10560424" cy="2793882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pl-PL" sz="2400" b="1" dirty="0" smtClean="0"/>
              <a:t>Z dostępności cyfrowej korzystają wszyscy użytkownicy stron internetowych i aplikacji mobilnych.</a:t>
            </a:r>
          </a:p>
          <a:p>
            <a:pPr>
              <a:lnSpc>
                <a:spcPct val="130000"/>
              </a:lnSpc>
            </a:pPr>
            <a:endParaRPr lang="pl-PL" sz="2400" b="1" dirty="0" smtClean="0"/>
          </a:p>
          <a:p>
            <a:pPr>
              <a:lnSpc>
                <a:spcPct val="140000"/>
              </a:lnSpc>
            </a:pPr>
            <a:r>
              <a:rPr lang="pl-PL" sz="2300" dirty="0" smtClean="0"/>
              <a:t>Zrozumiałość, czytelność, możliwość obsługi na różne sposoby to właściwości </a:t>
            </a:r>
            <a:r>
              <a:rPr lang="pl-PL" sz="2300" b="1" dirty="0" smtClean="0"/>
              <a:t>uniwersalne</a:t>
            </a:r>
            <a:r>
              <a:rPr lang="pl-PL" sz="2300" dirty="0" smtClean="0"/>
              <a:t>. </a:t>
            </a:r>
          </a:p>
          <a:p>
            <a:pPr>
              <a:lnSpc>
                <a:spcPct val="130000"/>
              </a:lnSpc>
            </a:pPr>
            <a:endParaRPr lang="pl-PL" sz="2400" b="1" dirty="0"/>
          </a:p>
          <a:p>
            <a:pPr>
              <a:lnSpc>
                <a:spcPct val="130000"/>
              </a:lnSpc>
            </a:pPr>
            <a:endParaRPr lang="pl-PL" sz="2400" b="1" dirty="0" smtClean="0"/>
          </a:p>
          <a:p>
            <a:pPr>
              <a:lnSpc>
                <a:spcPct val="130000"/>
              </a:lnSpc>
            </a:pPr>
            <a:endParaRPr lang="pl-PL" sz="2400" b="1" dirty="0" smtClean="0"/>
          </a:p>
          <a:p>
            <a:pPr>
              <a:lnSpc>
                <a:spcPct val="130000"/>
              </a:lnSpc>
            </a:pPr>
            <a:endParaRPr lang="pl-PL" sz="2400" dirty="0" smtClean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B</a:t>
            </a:r>
            <a:r>
              <a:rPr lang="pl-PL" dirty="0" smtClean="0"/>
              <a:t>eneficjenci dostępności cyfrowej 1/2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578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Niestandardowy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3889</TotalTime>
  <Words>1801</Words>
  <Application>Microsoft Office PowerPoint</Application>
  <PresentationFormat>Panoramiczny</PresentationFormat>
  <Paragraphs>253</Paragraphs>
  <Slides>53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53</vt:i4>
      </vt:variant>
    </vt:vector>
  </HeadingPairs>
  <TitlesOfParts>
    <vt:vector size="59" baseType="lpstr">
      <vt:lpstr>Arial</vt:lpstr>
      <vt:lpstr>Calibri</vt:lpstr>
      <vt:lpstr>Calibri Light</vt:lpstr>
      <vt:lpstr>Open Sans</vt:lpstr>
      <vt:lpstr>Open Sans Semibold</vt:lpstr>
      <vt:lpstr>Office Theme</vt:lpstr>
      <vt:lpstr>PLANOWANIE I WDRAŻANIE DOSTĘPNOŚCI CYFROWEJ</vt:lpstr>
      <vt:lpstr>Plan szkolenia</vt:lpstr>
      <vt:lpstr>Czym jest dostępność cyfrowa?</vt:lpstr>
      <vt:lpstr>Czym jest dostępność cyfrowa 1/3</vt:lpstr>
      <vt:lpstr>Czym jest dostępność cyfrowa 2/3</vt:lpstr>
      <vt:lpstr>Czym jest dostępność cyfrowa 3/3</vt:lpstr>
      <vt:lpstr>Dostępność cyfrowa umożliwia dostęp</vt:lpstr>
      <vt:lpstr>Kto i jak korzysta z dostępności cyfrowej? </vt:lpstr>
      <vt:lpstr>Beneficjenci dostępności cyfrowej 1/2</vt:lpstr>
      <vt:lpstr>Beneficjenci dostępności cyfrowej 2/2</vt:lpstr>
      <vt:lpstr>Osoby słabowidzące powiększają widok  lub w pełni go dostosowują.</vt:lpstr>
      <vt:lpstr>Osoby słabowidzące </vt:lpstr>
      <vt:lpstr>Osoby niewidome korzystają z czytników ekranu.</vt:lpstr>
      <vt:lpstr>Osoby niewidome</vt:lpstr>
      <vt:lpstr>Osoby z niepełnosprawnością ruchową nawigują  samą klawiaturą, samą myszką, głosowo, ruchem gałek ocznych, a nawet myślami.</vt:lpstr>
      <vt:lpstr>Osoby z niepełnosprawnością ruchową – sama klawiatura</vt:lpstr>
      <vt:lpstr>Osoby z niepełnosprawnością ruchową – sama mysz </vt:lpstr>
      <vt:lpstr>Osoby słabosłyszące potrzebują zrozumiałości  i alternatywy tekstowej dla dźwięków.</vt:lpstr>
      <vt:lpstr>Osoby słabosłyszące </vt:lpstr>
      <vt:lpstr>Głusi potrzebują języka migowego, prostoty  i zrozumiałości.</vt:lpstr>
      <vt:lpstr>Osoby niesłyszące (Głusi)</vt:lpstr>
      <vt:lpstr>Czym i po co jest WCAG?</vt:lpstr>
      <vt:lpstr>Wytyczne Web Content Accessibility Guidelines (WCAG) </vt:lpstr>
      <vt:lpstr>Wymogi prawne  związane z dostępnością cyfrową</vt:lpstr>
      <vt:lpstr>Przepisy prawne</vt:lpstr>
      <vt:lpstr>Ustawa o dostępności cyfrowej – kogo dotyczy</vt:lpstr>
      <vt:lpstr>Ustawa o dostępności cyfrowej – czego dotyczy</vt:lpstr>
      <vt:lpstr>Ustawa o dostępności cyfrowej – od kiedy obowiązuje</vt:lpstr>
      <vt:lpstr>Ustawa o dostępności cyfrowej – co rozumie jako dostępność cyfrową</vt:lpstr>
      <vt:lpstr>Ustawa o dostępności cyfrowej – wyłączenia</vt:lpstr>
      <vt:lpstr>Ustawa o dostępności cyfrowej – nadmierne koszty</vt:lpstr>
      <vt:lpstr>Ustawa o dostępności cyfrowej – procedury</vt:lpstr>
      <vt:lpstr>Ustawa o dostępności cyfrowej – kary</vt:lpstr>
      <vt:lpstr>7 podstaw wdrażania dostępności cyfrowej  </vt:lpstr>
      <vt:lpstr>1. Jeden, spójny standard dostępności cyfrowej</vt:lpstr>
      <vt:lpstr>2. Obowiązkowa deklaracja dostępności</vt:lpstr>
      <vt:lpstr>3. Odpowiednia kolejność działań</vt:lpstr>
      <vt:lpstr>4. Koszty proporcjonalne do efektów</vt:lpstr>
      <vt:lpstr>5. Dostęp alternatywny</vt:lpstr>
      <vt:lpstr>6. Otwarta komunikacja</vt:lpstr>
      <vt:lpstr>7. Zdrowy rozsądek</vt:lpstr>
      <vt:lpstr>Zarządzanie dostępnością cyfrową  </vt:lpstr>
      <vt:lpstr>Dostępność cyfrowa to proces, a nie projekt.</vt:lpstr>
      <vt:lpstr>Stwórz zespół</vt:lpstr>
      <vt:lpstr>Przeanalizuj „stan posiadania”</vt:lpstr>
      <vt:lpstr>Opracuj procedury i podziel zadania</vt:lpstr>
      <vt:lpstr>Sprawdź, przygotuj i planuj niezbędne zasoby</vt:lpstr>
      <vt:lpstr>Monitoruj stan dostępności cyfrowej</vt:lpstr>
      <vt:lpstr>Przestrzegaj stałych terminów wynikających z ustaw</vt:lpstr>
      <vt:lpstr>Uwzględniaj dostępność cyfrową w zamówieniach i umowach</vt:lpstr>
      <vt:lpstr>Pytania?</vt:lpstr>
      <vt:lpstr>Pomocne źródła i narzędzia</vt:lpstr>
      <vt:lpstr>Dziękuję za uwagę.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Planowanie i wdrażanie dostępności cyfrowej</dc:title>
  <dc:creator>Krycki Wojciech</dc:creator>
  <cp:lastModifiedBy>Dębski Jakub</cp:lastModifiedBy>
  <cp:revision>290</cp:revision>
  <dcterms:created xsi:type="dcterms:W3CDTF">2018-01-11T08:55:36Z</dcterms:created>
  <dcterms:modified xsi:type="dcterms:W3CDTF">2021-10-12T12:54:30Z</dcterms:modified>
</cp:coreProperties>
</file>