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1"/>
  </p:notesMasterIdLst>
  <p:sldIdLst>
    <p:sldId id="450" r:id="rId2"/>
    <p:sldId id="469" r:id="rId3"/>
    <p:sldId id="511" r:id="rId4"/>
    <p:sldId id="468" r:id="rId5"/>
    <p:sldId id="473" r:id="rId6"/>
    <p:sldId id="475" r:id="rId7"/>
    <p:sldId id="474" r:id="rId8"/>
    <p:sldId id="476" r:id="rId9"/>
    <p:sldId id="477" r:id="rId10"/>
    <p:sldId id="479" r:id="rId11"/>
    <p:sldId id="478" r:id="rId12"/>
    <p:sldId id="483" r:id="rId13"/>
    <p:sldId id="482" r:id="rId14"/>
    <p:sldId id="481" r:id="rId15"/>
    <p:sldId id="480" r:id="rId16"/>
    <p:sldId id="486" r:id="rId17"/>
    <p:sldId id="485" r:id="rId18"/>
    <p:sldId id="484" r:id="rId19"/>
    <p:sldId id="490" r:id="rId20"/>
    <p:sldId id="489" r:id="rId21"/>
    <p:sldId id="488" r:id="rId22"/>
    <p:sldId id="487" r:id="rId23"/>
    <p:sldId id="491" r:id="rId24"/>
    <p:sldId id="492" r:id="rId25"/>
    <p:sldId id="493" r:id="rId26"/>
    <p:sldId id="496" r:id="rId27"/>
    <p:sldId id="499" r:id="rId28"/>
    <p:sldId id="497" r:id="rId29"/>
    <p:sldId id="502" r:id="rId30"/>
    <p:sldId id="498" r:id="rId31"/>
    <p:sldId id="501" r:id="rId32"/>
    <p:sldId id="503" r:id="rId33"/>
    <p:sldId id="504" r:id="rId34"/>
    <p:sldId id="505" r:id="rId35"/>
    <p:sldId id="506" r:id="rId36"/>
    <p:sldId id="507" r:id="rId37"/>
    <p:sldId id="508" r:id="rId38"/>
    <p:sldId id="510" r:id="rId39"/>
    <p:sldId id="471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2016-05-25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5334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2232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594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62B1-9034-4446-96DA-AB081E135855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B8BA-9A7F-4745-BAAF-634F02797926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0C48-9844-463C-BF92-9898AF26ADB5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pPr/>
              <a:t>2016-05-25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E715-773A-4645-91E5-A19CF24039F8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F66-CC3E-4345-A033-8889B00AD358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BA0A-2E53-42F0-91C2-72C51273766E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EDA6-7455-460B-A7C5-B64500075FA9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8D18-35FF-4199-9397-FAD64E71CB21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76A0-DA6A-455D-B3B7-2BFE7DC48108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E40C-A826-44D2-AAAA-1FA3CD1B0891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BD04E77-D390-4F8D-BB20-1A715EC0E04D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16A705-3644-404D-A38B-2FDD57A42C3E}" type="datetime1">
              <a:rPr lang="pl-PL" smtClean="0"/>
              <a:pPr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 </a:t>
            </a:r>
            <a:r>
              <a:rPr lang="pl-PL" altLang="pl-PL" sz="3200" dirty="0">
                <a:latin typeface="Arial Black" panose="020B0A04020102020204" pitchFamily="34" charset="0"/>
              </a:rPr>
              <a:t>4</a:t>
            </a:r>
            <a:r>
              <a:rPr lang="pl-PL" altLang="pl-PL" sz="3200" b="1" dirty="0" smtClean="0">
                <a:latin typeface="Arial Black" panose="020B0A04020102020204" pitchFamily="34" charset="0"/>
              </a:rPr>
              <a:t>: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KIEROWANIE DZIAŁANIAMI RATOWNICZYMI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/>
          <a:lstStyle/>
          <a:p>
            <a:r>
              <a:rPr lang="pl-PL" altLang="pl-PL" sz="1600" b="1" i="1" dirty="0" smtClean="0"/>
              <a:t>autor</a:t>
            </a:r>
            <a:r>
              <a:rPr lang="pl-PL" altLang="pl-PL" sz="1600" b="1" i="1" dirty="0"/>
              <a:t>: </a:t>
            </a:r>
            <a:r>
              <a:rPr lang="pl-PL" altLang="pl-PL" sz="1600" b="1" i="1" dirty="0" smtClean="0"/>
              <a:t> </a:t>
            </a:r>
            <a:r>
              <a:rPr lang="pl-PL" altLang="pl-PL" b="1" dirty="0" smtClean="0"/>
              <a:t>Paweł </a:t>
            </a:r>
            <a:r>
              <a:rPr lang="pl-PL" altLang="pl-PL" b="1" dirty="0" err="1" smtClean="0"/>
              <a:t>Dykyj</a:t>
            </a:r>
            <a:endParaRPr lang="pl-PL" altLang="pl-PL" sz="32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23728" y="404768"/>
            <a:ext cx="6886996" cy="1512063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altLang="pl-PL" sz="4500" dirty="0"/>
              <a:t>SZKOLENIE KIERUJĄCYCH </a:t>
            </a:r>
            <a:r>
              <a:rPr lang="pl-PL" altLang="pl-PL" sz="4500" dirty="0" smtClean="0"/>
              <a:t/>
            </a:r>
            <a:br>
              <a:rPr lang="pl-PL" altLang="pl-PL" sz="4500" dirty="0" smtClean="0"/>
            </a:br>
            <a:r>
              <a:rPr lang="pl-PL" altLang="pl-PL" sz="4500" dirty="0" smtClean="0"/>
              <a:t>DZIAŁANIEM </a:t>
            </a:r>
            <a:r>
              <a:rPr lang="pl-PL" altLang="pl-PL" sz="4500" dirty="0"/>
              <a:t>RATOWNICZYM DLA CZŁONKÓW OSP</a:t>
            </a:r>
          </a:p>
          <a:p>
            <a:pPr algn="ctr">
              <a:tabLst>
                <a:tab pos="2333625" algn="l"/>
              </a:tabLst>
            </a:pPr>
            <a:r>
              <a:rPr lang="pl-PL" altLang="pl-PL" sz="3600" dirty="0"/>
              <a:t>(DOWÓDCÓW OSP)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pl-PL" sz="3600" b="1" dirty="0">
                <a:latin typeface="Arial" pitchFamily="34" charset="0"/>
                <a:cs typeface="Arial" pitchFamily="34" charset="0"/>
              </a:rPr>
              <a:t>Kierowanie interwencyjne polega w szczególności na: </a:t>
            </a:r>
            <a:endParaRPr lang="pl-P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ustalaniu rodzaju zagrożeń oraz wyznaczeniu strefy zagrożenia;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przydzielaniu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zadań dla rot lub pododdziałów;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ustalaniu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sposobów i metod poszukiwania zagrożonych i poszkodowanych osób oraz udzielania kwalifikowanej pierwszej pomocy;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ocenie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sytuacji i prognozie jej rozwoju w zakresie potrzeb zasobów ratowniczych; </a:t>
            </a:r>
          </a:p>
          <a:p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11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zorganizowaniu ewakuacji ludności i zwierząt poza strefę zagrożenia;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zorganizowaniu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dekontaminacji wstępnej;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analizowaniu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czasu pracy poszczególnych zespołów w strefie działań ratowniczych, w szczególności czasu pracy w ubraniach ochronnych i sprzęcie izolującym drogi oddechowe ratowników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nadzorowanie skuteczności działania ratowniczego oraz zachowania bezpiecznych warunków jego prowadzenia;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organizowanie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łączności dla podmiotów KSRG biorących udział w działaniu ratowniczym;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analizowaniu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zużycia sprzętu i środków gaśniczych, pochłaniających i neutralizujących;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współdziałaniu z koordynatorem medycznych działań ratowniczych i kierującym akcją prowadzenia medycznych czynności ratunkowych;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zgłoszeniu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zapotrzebowania na niezbędne siły i środki podmiotów KSRG; </a:t>
            </a: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Poziomy kierowania działaniem 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2179867"/>
            <a:ext cx="9144000" cy="4365104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zorganizowaniu wsparcia logistycznego;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przekazywaniu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informacji o prowadzonych działaniach ratowniczych do stanowiska kierowania komendanta PSP;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dokumentowaniu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według potrzeb, prowadzonych działań ratowniczych.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Poziomy kierowania działaniem 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4967536" cy="4941169"/>
          </a:xfrm>
        </p:spPr>
        <p:txBody>
          <a:bodyPr>
            <a:normAutofit fontScale="85000" lnSpcReduction="10000"/>
          </a:bodyPr>
          <a:lstStyle/>
          <a:p>
            <a:pPr marL="118872" indent="0" algn="ctr">
              <a:buNone/>
            </a:pPr>
            <a:r>
              <a:rPr lang="pl-P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Taktyczny </a:t>
            </a:r>
          </a:p>
          <a:p>
            <a:pPr marL="118872" indent="0" algn="ctr">
              <a:buNone/>
            </a:pPr>
            <a:endParaRPr lang="pl-PL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Realizowany na granicy strefy zagrożenia lub poza nią w celu wykonania przyjętych taktyk lub określonej strategii oraz nadzoru nad kierowaniem interwencyjnym; kierowaniu taktycznemu podlegają siły nieprzekraczające wielkością jednego batalionu lub siły, w których składzie znajdują się specjalistyczne grupy ratownicze </a:t>
            </a:r>
            <a:r>
              <a:rPr lang="pl-PL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2" name="Picture 2" descr="C:\Users\Paweł\Desktop\kdr\0.103063001361179817kamizel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85" y="2420888"/>
            <a:ext cx="4095267" cy="365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2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Poziomy kierowania działaniem 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B050"/>
                </a:solidFill>
              </a:rPr>
              <a:t>Przejęcie kierowania działaniem ratowniczym na poziomie </a:t>
            </a:r>
            <a:r>
              <a:rPr lang="pl-PL" sz="2800" b="1" dirty="0" smtClean="0">
                <a:solidFill>
                  <a:srgbClr val="00B050"/>
                </a:solidFill>
              </a:rPr>
              <a:t>taktycznym</a:t>
            </a:r>
          </a:p>
          <a:p>
            <a:pPr marL="118872" indent="0">
              <a:buNone/>
            </a:pPr>
            <a:r>
              <a:rPr lang="pl-PL" sz="2800" b="1" dirty="0"/>
              <a:t>Kierowanie taktyczne są zobowiązani przejąć, w następującej </a:t>
            </a:r>
            <a:r>
              <a:rPr lang="pl-PL" sz="2800" b="1" dirty="0" smtClean="0"/>
              <a:t>kolejności: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zastępca dowódcy jednostki ratowniczo-gaśniczej Państwowej Straży Pożarnej właściwej dla miejsca powstania zdarzenia;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dowódca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jednostki ratowniczo-gaśniczej Państwowej Straży Pożarnej właściwej dla miejsca powstania zdarzenia; </a:t>
            </a:r>
          </a:p>
          <a:p>
            <a:endParaRPr lang="pl-PL" sz="2800" b="1" dirty="0" smtClean="0"/>
          </a:p>
          <a:p>
            <a:pPr marL="118872" indent="0">
              <a:buNone/>
            </a:pPr>
            <a:endParaRPr lang="pl-PL" sz="2800" dirty="0" smtClean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Aspirant lub oficer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wyznaczony przez komendanta powiatowego (miejskiego) PSP do kierowania w jego imieniu i na jego polecenie;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powiatowy (miejski) PSP.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 algn="ctr">
              <a:buNone/>
            </a:pPr>
            <a:r>
              <a:rPr lang="pl-PL" sz="2800" dirty="0"/>
              <a:t>Kierowanie taktyczne </a:t>
            </a:r>
            <a:r>
              <a:rPr lang="pl-PL" sz="2800" b="1" dirty="0"/>
              <a:t>może</a:t>
            </a:r>
            <a:r>
              <a:rPr lang="pl-PL" sz="2800" dirty="0"/>
              <a:t> przejąć kierujący z poziomu strategicznego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3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6" y="1636811"/>
            <a:ext cx="8871493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8872" indent="0" algn="ctr">
              <a:buNone/>
            </a:pPr>
            <a:r>
              <a:rPr lang="pl-PL" b="1" dirty="0">
                <a:cs typeface="Arial" pitchFamily="34" charset="0"/>
              </a:rPr>
              <a:t>Kierowanie taktyczne polega w szczególności na:</a:t>
            </a: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2348879"/>
            <a:ext cx="5436096" cy="4509121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ocenie </a:t>
            </a:r>
            <a:r>
              <a:rPr lang="pl-PL" sz="2800" dirty="0"/>
              <a:t>zagrożenia przez ustalanie jego charakteru i prognozowanie rozwoju; </a:t>
            </a:r>
          </a:p>
          <a:p>
            <a:r>
              <a:rPr lang="pl-PL" sz="2800" dirty="0" smtClean="0"/>
              <a:t>podziale </a:t>
            </a:r>
            <a:r>
              <a:rPr lang="pl-PL" sz="2800" dirty="0"/>
              <a:t>strefy działań na odcinki bojowe i wyznaczeniu zadań dla kierujących tymi odcinkami; </a:t>
            </a:r>
          </a:p>
          <a:p>
            <a:r>
              <a:rPr lang="pl-PL" sz="2800" dirty="0" smtClean="0"/>
              <a:t>zorganizowaniu </a:t>
            </a:r>
            <a:r>
              <a:rPr lang="pl-PL" sz="2800" dirty="0"/>
              <a:t>ewakuacji zagrożonej ludności i zwierząt poza strefę zagrożenia; </a:t>
            </a: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7" name="Picture 2" descr="G:\kdr\a1_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083" y="2672386"/>
            <a:ext cx="3803916" cy="321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05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484785"/>
            <a:ext cx="9144000" cy="5373215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współdziałaniu z koordynatorem medycznych działań ratowniczych i kierującym akcją prowadzenia medycznych czynności ratunkowych;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ocenie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wielkości zapotrzebowania na siły i środki podmiotów KSRG;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wyznaczeniu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miejsca kierowania działaniami ratowniczymi i jego oznakowaniu;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analizowaniu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oraz likwidowaniu, ograniczaniu lub zwiększaniu strefy zagrożenia;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koordynowaniu zmian sił ratowniczych, w tym ich wprowadzaniu i wyprowadzaniu ze strefy działań ratowniczych;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zorganizowania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wsparcia logistycznego;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nadzorowaniu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skuteczności działania ratowniczego oraz zachowaniu bezpiecznych warunków jego prowadzenia;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analizowaniu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i koordynowaniu wydzielonej strefy działań ratowniczych;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i="1" dirty="0" smtClean="0">
                <a:solidFill>
                  <a:srgbClr val="FFFF00"/>
                </a:solidFill>
              </a:rPr>
              <a:t>Kierowanie działaniami ratowniczymi 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17240" y="1636811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u="sng" dirty="0" smtClean="0"/>
              <a:t>Materiał nauczania:</a:t>
            </a:r>
          </a:p>
          <a:p>
            <a:endParaRPr lang="pl-PL" sz="2000" u="sng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Kierowanie działaniem ratowniczym;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Ogólne zasady i typy kierowania;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Obowiązki i uprawnienia kierującego działaniem ratowniczym;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Prowadzenie działań pomocniczych;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Współdziałanie z innymi podmiotami ratowniczymi;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Zasady przejmowania kierowania działaniem ratowniczym;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Stan wyższej konieczności;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Dokumentacja KDR;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Określenie lokalizacji i likwidacji zdarzenia;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Rozkaz bojowy.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819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5292080" cy="4941169"/>
          </a:xfrm>
        </p:spPr>
        <p:txBody>
          <a:bodyPr>
            <a:normAutofit fontScale="77500" lnSpcReduction="20000"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organizowaniu punktów przyjęcia sił i środków podmiotów KSRG i innych podmiotów uczestniczących w działaniu ratowniczym;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współudział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ze środkami masowego przekazu lub wyznaczeniu rzecznika prasowego;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zorganizowaniu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łączności dla podmiotów KSRG uczestniczących w działaniu ratowniczym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minimalizowaniu wśród ratowników skutków stresu pourazowego powstałego podczas działań ratowniczych;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dokumentowaniu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według potrzeb prowadzonych działań ratowniczych na miejscu zdarzenia. </a:t>
            </a:r>
          </a:p>
          <a:p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1026" name="Picture 2" descr="G:\kdr\a1_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560" y="2555707"/>
            <a:ext cx="3960440" cy="321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6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21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4572000" cy="4824537"/>
          </a:xfrm>
        </p:spPr>
        <p:txBody>
          <a:bodyPr>
            <a:normAutofit fontScale="92500" lnSpcReduction="20000"/>
          </a:bodyPr>
          <a:lstStyle/>
          <a:p>
            <a:pPr marL="118872" indent="0" algn="ctr">
              <a:buNone/>
            </a:pP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pl-PL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Strategiczny</a:t>
            </a:r>
          </a:p>
          <a:p>
            <a:pPr marL="118872" indent="0">
              <a:buNone/>
            </a:pPr>
            <a:r>
              <a:rPr lang="pl-PL" sz="2800" dirty="0"/>
              <a:t>Realizowany w celu określenia i przyjęcia niezbędnej strategii w likwidowaniu zagrożenia oraz nadzoru nad kierowaniem taktycznym; kierowaniu strategicznemu podlegają siły odwodów operacyjnych na obszarze województwa, siły centralnego odwodu operacyjnego lub siły przekraczające wielkością jeden batalion</a:t>
            </a: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3233774" cy="3350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20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Przejęcie kierowania działaniem ratowniczym na poziomie </a:t>
            </a: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strategicznym</a:t>
            </a:r>
          </a:p>
          <a:p>
            <a:r>
              <a:rPr lang="pl-PL" sz="2800" b="1" dirty="0">
                <a:latin typeface="Arial" pitchFamily="34" charset="0"/>
                <a:cs typeface="Arial" pitchFamily="34" charset="0"/>
              </a:rPr>
              <a:t>Kierowanie strategiczne są zobowiązani przejąć, w następującej </a:t>
            </a:r>
            <a:r>
              <a:rPr lang="pl-PL" sz="2800" b="1" dirty="0" smtClean="0">
                <a:latin typeface="Arial" pitchFamily="34" charset="0"/>
                <a:cs typeface="Arial" pitchFamily="34" charset="0"/>
              </a:rPr>
              <a:t>kolejności: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oficer wyznaczony przez komendanta wojewódzkiego PSP do kierowania w jego imieniu i na jego polecenie;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wojewódzki PSP;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oficer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wyznaczony przez Komendanta Głównego PSP do kierowania w jego imieniu i na jego polecenie;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Główny PSP. </a:t>
            </a: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3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8872" indent="0" algn="ctr">
              <a:buNone/>
            </a:pPr>
            <a:r>
              <a:rPr lang="pl-PL" sz="2400" b="1" dirty="0">
                <a:cs typeface="Arial" pitchFamily="34" charset="0"/>
              </a:rPr>
              <a:t>Kierowanie strategiczne polega w szczególności na:</a:t>
            </a: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9822" y="2192393"/>
            <a:ext cx="5112568" cy="4703402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ocenie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zagrożenia przez ustalanie jego charakteru i prognozowanie rozwoju;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określeniu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strategii działania ratowniczego;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podziale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strefy działań na odcinki bojowe i wyznaczeniu zadań dla kierujących tymi odcinkami;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nadzorowaniu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zadań prowadzonych przez podległe siły i środki podmiotów KSRG;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2" name="Picture 2" descr="G:\kdr\naslas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499" y="2270726"/>
            <a:ext cx="4312501" cy="353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636811"/>
            <a:ext cx="9144000" cy="4941169"/>
          </a:xfrm>
        </p:spPr>
        <p:txBody>
          <a:bodyPr>
            <a:normAutofit fontScale="92500"/>
          </a:bodyPr>
          <a:lstStyle/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wyznaczeniu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miejsca kierowania działaniem ratowniczym;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informowaniu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ewakuowanej ludności o miejscach organizowanej pomocy medycznej i humanitarnej;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dowodzenie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siłami wojewódzkiego lub centralnego odwodu operacyjnego albo wprowadzaniu ich na wyznaczone odcinki bojowe;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koordynowaniu łączności na potrzeby kierowania strategicznego i taktycznego;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powołaniu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sztabu w celu realizacji zadań dla niego przewidzianych;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wyznaczeniu zespołu prasowego do współpracy ze środkami masowego przekazu. </a:t>
            </a: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Uprawnienia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9444" y="1636811"/>
            <a:ext cx="5373532" cy="496054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pl-PL" sz="2800" b="1" dirty="0">
                <a:latin typeface="Arial" pitchFamily="34" charset="0"/>
                <a:cs typeface="Arial" pitchFamily="34" charset="0"/>
              </a:rPr>
              <a:t>Kierujący akcją ratowniczą lub innym działaniem ratowniczym prowadzonym przez jednostki ochrony ppoż. jest uprawniony do </a:t>
            </a:r>
            <a:r>
              <a:rPr lang="pl-PL" sz="2800" b="1" dirty="0" smtClean="0">
                <a:latin typeface="Arial" pitchFamily="34" charset="0"/>
                <a:cs typeface="Arial" pitchFamily="34" charset="0"/>
              </a:rPr>
              <a:t>zarządzenia:</a:t>
            </a:r>
          </a:p>
          <a:p>
            <a:r>
              <a:rPr lang="pl-PL" sz="2800" dirty="0"/>
              <a:t>ewakuacji ludzi z rejonu objętego działaniem ratowniczym w przypadku zagrożenia życia i zdrowia, w szczególności gdy: </a:t>
            </a:r>
          </a:p>
          <a:p>
            <a:pPr marL="118872" indent="0">
              <a:buNone/>
            </a:pPr>
            <a:r>
              <a:rPr lang="pl-PL" sz="2800" dirty="0"/>
              <a:t>a) istnieje możliwość powstania paniki, </a:t>
            </a:r>
          </a:p>
          <a:p>
            <a:pPr marL="118872" indent="0">
              <a:buNone/>
            </a:pPr>
            <a:r>
              <a:rPr lang="pl-PL" sz="2800" dirty="0"/>
              <a:t>b) przewidywany rozwój zdarzeń może spowodować odcięcie drogi ewakuacyjnej; </a:t>
            </a:r>
          </a:p>
          <a:p>
            <a:r>
              <a:rPr lang="pl-PL" sz="2800" dirty="0" smtClean="0"/>
              <a:t>zakazu </a:t>
            </a:r>
            <a:r>
              <a:rPr lang="pl-PL" sz="2800" dirty="0"/>
              <a:t>przebywania w rejonie objętym działaniem ratowniczym osób postronnych lub utrudniających prowadzenie działania ratowniczego. </a:t>
            </a:r>
          </a:p>
          <a:p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1026" name="Picture 2" descr="G:\kdr\DSC0609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29183"/>
            <a:ext cx="3873242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>
                <a:solidFill>
                  <a:srgbClr val="FFFF00"/>
                </a:solidFill>
              </a:rPr>
              <a:t>Uprawnienia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79512" y="1636811"/>
            <a:ext cx="8945666" cy="4941168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/>
              <a:t>ewakuacji mienia, w szczególności gdy: </a:t>
            </a:r>
          </a:p>
          <a:p>
            <a:pPr marL="118872" indent="0">
              <a:buNone/>
            </a:pPr>
            <a:r>
              <a:rPr lang="pl-PL" sz="2800" dirty="0"/>
              <a:t>a) istnieje możliwość rozprzestrzeniania się pożaru </a:t>
            </a:r>
            <a:r>
              <a:rPr lang="pl-PL" sz="2800" dirty="0" smtClean="0"/>
              <a:t>lub wystąpienie </a:t>
            </a:r>
            <a:r>
              <a:rPr lang="pl-PL" sz="2800" dirty="0"/>
              <a:t>innego zagrożenia, </a:t>
            </a:r>
          </a:p>
          <a:p>
            <a:pPr marL="118872" indent="0">
              <a:buNone/>
            </a:pPr>
            <a:r>
              <a:rPr lang="pl-PL" sz="2800" dirty="0"/>
              <a:t>b) usytuowanie mienia utrudnia prowadzenie działania ratowniczego; </a:t>
            </a:r>
          </a:p>
          <a:p>
            <a:r>
              <a:rPr lang="pl-PL" sz="2800" dirty="0" smtClean="0"/>
              <a:t>prac </a:t>
            </a:r>
            <a:r>
              <a:rPr lang="pl-PL" sz="2800" dirty="0"/>
              <a:t>wyburzeniowych oraz rozbiórkowych, szczególnie w sytuacjach: </a:t>
            </a:r>
          </a:p>
          <a:p>
            <a:pPr marL="118872" indent="0">
              <a:buNone/>
            </a:pPr>
            <a:r>
              <a:rPr lang="pl-PL" sz="2800" dirty="0" smtClean="0"/>
              <a:t>a</a:t>
            </a:r>
            <a:r>
              <a:rPr lang="pl-PL" sz="2800" dirty="0"/>
              <a:t>) zagrożenia ludzi, zwierząt lub mienia, </a:t>
            </a:r>
          </a:p>
          <a:p>
            <a:pPr marL="118872" indent="0">
              <a:buNone/>
            </a:pPr>
            <a:r>
              <a:rPr lang="pl-PL" sz="2800" dirty="0"/>
              <a:t>b) potrzeby dotarcia do źródeł zagrożenia, </a:t>
            </a:r>
          </a:p>
          <a:p>
            <a:pPr marL="118872" indent="0">
              <a:buNone/>
            </a:pPr>
            <a:r>
              <a:rPr lang="pl-PL" sz="2800" dirty="0"/>
              <a:t>c) potrzeby podania środków gaśniczych, użycia neutralizatorów oraz odprowadzenia substancji toksycznych </a:t>
            </a:r>
            <a:r>
              <a:rPr lang="pl-PL" sz="2800" dirty="0" smtClean="0"/>
              <a:t>i </a:t>
            </a:r>
            <a:r>
              <a:rPr lang="pl-PL" sz="2800" dirty="0"/>
              <a:t>mas gorącego powietrza, </a:t>
            </a:r>
          </a:p>
          <a:p>
            <a:pPr marL="118872" indent="0">
              <a:buNone/>
            </a:pPr>
            <a:r>
              <a:rPr lang="pl-PL" sz="2800" dirty="0"/>
              <a:t>d) potrzeby zapewnienia dróg dojścia i ewakuacji; </a:t>
            </a: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7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>
                <a:solidFill>
                  <a:srgbClr val="FFFF00"/>
                </a:solidFill>
              </a:rPr>
              <a:t>Uprawnienia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79512" y="1602731"/>
            <a:ext cx="8808506" cy="4941169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/>
              <a:t>wstrzymania komunikacji w ruchu lądowym szczególnie w celu: </a:t>
            </a:r>
          </a:p>
          <a:p>
            <a:pPr marL="118872" indent="0">
              <a:buNone/>
            </a:pPr>
            <a:r>
              <a:rPr lang="pl-PL" sz="2800" dirty="0"/>
              <a:t>a) zapewnienia właściwego ustawienia i eksploatacji sprzętu ratowniczego, </a:t>
            </a:r>
          </a:p>
          <a:p>
            <a:pPr marL="118872" indent="0">
              <a:buNone/>
            </a:pPr>
            <a:r>
              <a:rPr lang="pl-PL" sz="2800" dirty="0"/>
              <a:t>b) zapewnienia dróg komunikacyjnych dla potrzeb działania ratowniczego, </a:t>
            </a:r>
          </a:p>
          <a:p>
            <a:pPr marL="118872" indent="0">
              <a:buNone/>
            </a:pPr>
            <a:r>
              <a:rPr lang="pl-PL" sz="2800" dirty="0"/>
              <a:t>c) eliminacji zagrożeń spowodowanych przez środki komunikacji, </a:t>
            </a:r>
          </a:p>
          <a:p>
            <a:pPr marL="118872" indent="0">
              <a:buNone/>
            </a:pPr>
            <a:r>
              <a:rPr lang="pl-PL" sz="2800" dirty="0"/>
              <a:t>d) realizacja zadań określonych w pkt 1-4; </a:t>
            </a:r>
          </a:p>
          <a:p>
            <a:r>
              <a:rPr lang="pl-PL" sz="2800" dirty="0" smtClean="0"/>
              <a:t>przyjęcia </a:t>
            </a:r>
            <a:r>
              <a:rPr lang="pl-PL" sz="2800" dirty="0"/>
              <a:t>w użytkowanie na czas niezbędny do działania ratowniczego: pojazdów, środków technicznych i innych przedmiotów, a także ujęć wody, środków gaśniczych oraz nieruchomości przydatnych w działaniu ratowniczym; </a:t>
            </a:r>
          </a:p>
          <a:p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9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>
                <a:solidFill>
                  <a:srgbClr val="FFFF00"/>
                </a:solidFill>
              </a:rPr>
              <a:t>Uprawnienia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pl-PL" sz="2800" dirty="0">
                <a:solidFill>
                  <a:srgbClr val="FF0000"/>
                </a:solidFill>
              </a:rPr>
              <a:t>Zarządzenia kierującego działaniem ratowniczym są decyzjami, którym może być nadany rygor natychmiastowej wykonalności, w trybie przepisów Kodeksu postępowania administracyjnego. </a:t>
            </a:r>
            <a:endParaRPr lang="pl-PL" sz="2800" dirty="0" smtClean="0">
              <a:solidFill>
                <a:srgbClr val="FF0000"/>
              </a:solidFill>
            </a:endParaRPr>
          </a:p>
          <a:p>
            <a:pPr marL="118872" indent="0">
              <a:buNone/>
            </a:pPr>
            <a:endParaRPr lang="pl-PL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>
                <a:solidFill>
                  <a:srgbClr val="FFFF00"/>
                </a:solidFill>
              </a:rPr>
              <a:t>Uprawnienia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Kierujący działaniem ratowniczym jest uprawniony do żądania niezbędnej pomocy od instytucji państwowych, jednostek gospodarczych i organizacji społecznych oraz od obywateli. 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Udzielenie pomocy może polegać na współdziałaniu w realizacji wymienionych zadań, udostępnieniu nieruchomości, środków i przedmiotów albo na bezpośrednim wykonaniu wskazanych czynności. </a:t>
            </a:r>
            <a:endParaRPr lang="pl-PL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i="1" dirty="0" smtClean="0">
                <a:solidFill>
                  <a:srgbClr val="FFFF00"/>
                </a:solidFill>
              </a:rPr>
              <a:t>Kierowanie działaniami ratowniczymi - definicja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79512" y="1636811"/>
            <a:ext cx="8712968" cy="4816525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Kierowanie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działaniami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ratowniczymi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prowadzone jest jednoosobowo przez uprawnioną osobę odpowiednio oznakowaną, w sposób widoczny dla innych uczestników działań ratowniczych. Kierujący działaniem ratowniczym (KDR), oddziałuje na podległe siły podmiotów systemu na miejscu zdarzenia, zgodnie z przyjętymi procedurami i planami ratowniczymi, w celu wykonania określonych czynności ratowniczych. 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1026" name="Picture 2" descr="C:\Users\Paweł\Desktop\kdr\60-29667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82" y="4725144"/>
            <a:ext cx="249676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1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416824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Odstąpienie od zasad uważanych za bezpieczne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412776"/>
            <a:ext cx="9144000" cy="494116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O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dstąpienia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od zasad uznanych powszechnie za bezpieczne, z zachowaniem wszelkich dostępnych w danych warunkach zabezpieczeń jeżeli wg oceny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KDR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istnieje prawdopodobieństwo uratowania życia ludzkiego a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więc gdy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: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z powodu braku specjalistycznego sprzętu zachodzi konieczność zastosowania sprzętu lub środków 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zastępczych, 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b) fizyczne możliwości ratownika mogą zastąpić brak możliwości użycia właściwego sprzętu, 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c) możliwe jest wykonanie zadania przez osobę zgłaszającą się dobrowolnie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;</a:t>
            </a: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Zakres zadań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31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12459" y="1636811"/>
            <a:ext cx="9144000" cy="494116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pl-PL" sz="2800" b="1" dirty="0"/>
              <a:t>Podczas akcji ratowniczej, uwzględniając poziom dowodzenia, kierujący akcją </a:t>
            </a:r>
            <a:r>
              <a:rPr lang="pl-PL" sz="2800" b="1" dirty="0" smtClean="0"/>
              <a:t>ratowniczą:</a:t>
            </a:r>
          </a:p>
          <a:p>
            <a:pPr marL="118872" indent="0">
              <a:buNone/>
            </a:pPr>
            <a:endParaRPr lang="pl-PL" sz="2800" b="1" dirty="0" smtClean="0"/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rozpoznaje zagrożenia, informuje o ich występowaniu oraz wydaje polecenia mające na celu właściwe zabezpieczenie strażaka przed ich następstwami,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wyznacza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strefy zagrożenia,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kieruje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do wszystkich działań gaśniczych i ratowniczych co najmniej dwóch strażaków, wyznaczając spośród nich dowódcę,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Zakres zadań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12459" y="163681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ustala sygnały i środki alarmowe oraz odwód niezbędny do udzielenia natychmiastowej pomocy poszkodowanym i zagrożonym,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rozpoznaje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i ustala najbezpieczniejsze drogi odwrotu lub ewakuacji,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nadzoruje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pracę strażaków oraz stan ich zabezpieczenia na stanowiskach szczególnie zagrożonych,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współpracuje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 personelem technicznym nadzorującym poszczególne urządzenia i instalacje techniczne.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Zakres zadań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33830" y="1636811"/>
            <a:ext cx="5004048" cy="4941169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dokonuje odpowiednio częstej wymiany strażaków,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zapewnia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strażakom możliwość ogrzania się i wymiany potrzebnych środków ochrony indywidualnej,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zapewnia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strażakom napoje i posiłki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kontroluje, dla celów bezpieczeństwa, stan liczebny podległych strażaków, w szczególności przebywających w strefie zagrożenia, </a:t>
            </a:r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4098" name="Picture 2" descr="G:\kdr\DSC0609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54598"/>
            <a:ext cx="4355976" cy="31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5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Zakres zadań KDR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24919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organizuje, w miarę możliwości, pomiar czasu przebywania strażaków w strefie zagrożenia, z wykorzystaniem urządzeń do tego przeznaczonych lub kart pracy sprzętu dla ochrony dróg oddechowych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podejmuje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decyzję o natychmiastowych poszukiwaniach zaginionych w strefie strażaków.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Podejmowanie decyzji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82439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pl-PL" sz="4000" b="1" dirty="0"/>
              <a:t>Proces podejmowania decyzji </a:t>
            </a:r>
            <a:endParaRPr lang="pl-PL" altLang="pl-PL" sz="40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34430" y="1885899"/>
            <a:ext cx="9144000" cy="4941169"/>
          </a:xfrm>
        </p:spPr>
        <p:txBody>
          <a:bodyPr>
            <a:normAutofit/>
          </a:bodyPr>
          <a:lstStyle/>
          <a:p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6" y="2706899"/>
            <a:ext cx="9001000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Podejmowanie decyzji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pl-PL" sz="4000" b="1" dirty="0"/>
              <a:t>Algorytm podejmowania decyzji </a:t>
            </a:r>
            <a:endParaRPr lang="pl-PL" altLang="pl-PL" sz="40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18" y="2492896"/>
            <a:ext cx="665797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8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i="1" dirty="0" smtClean="0">
                <a:solidFill>
                  <a:srgbClr val="FFFF00"/>
                </a:solidFill>
              </a:rPr>
              <a:t>Podejmowanie decyzji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pl-PL" sz="4000" b="1" dirty="0"/>
              <a:t>Cykl wyszukiwania rozwiązań </a:t>
            </a:r>
            <a:endParaRPr lang="pl-PL" altLang="pl-PL" sz="40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-24919" y="1916831"/>
            <a:ext cx="9144000" cy="4941169"/>
          </a:xfrm>
        </p:spPr>
        <p:txBody>
          <a:bodyPr>
            <a:normAutofit/>
          </a:bodyPr>
          <a:lstStyle/>
          <a:p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marL="118872" indent="0">
              <a:buNone/>
            </a:pPr>
            <a:endParaRPr lang="pl-PL" sz="2800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26481"/>
            <a:ext cx="712879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07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 smtClean="0"/>
              <a:t>BIBLIOGRAFIA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67544" y="1832845"/>
            <a:ext cx="8216267" cy="4908523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Rozporządzenia Ministra Spraw Wewnętrznych i Administracji z dnia18 lutego 2011 r. w sprawie szczegółowych zasad organizacji krajowego systemu ratowniczo-gaśniczego (</a:t>
            </a:r>
            <a:r>
              <a:rPr lang="pl-PL" dirty="0" err="1"/>
              <a:t>Dz.U</a:t>
            </a:r>
            <a:r>
              <a:rPr lang="pl-PL" dirty="0"/>
              <a:t>. 2011 Nr 46 poz. 239). </a:t>
            </a:r>
          </a:p>
          <a:p>
            <a:r>
              <a:rPr lang="pl-PL" dirty="0" smtClean="0"/>
              <a:t>Rozporządzenie </a:t>
            </a:r>
            <a:r>
              <a:rPr lang="pl-PL" dirty="0"/>
              <a:t>Rady Ministrów z dnia 4 lipca 1992 r. w sprawie zakresu i trybu korzystania z praw przez kierującego działaniem ratowniczym. (Dz. U. 1992 Nr 54, poz. 259). </a:t>
            </a:r>
          </a:p>
          <a:p>
            <a:r>
              <a:rPr lang="pl-PL" dirty="0" smtClean="0"/>
              <a:t>Rozporządzenie </a:t>
            </a:r>
            <a:r>
              <a:rPr lang="pl-PL" dirty="0"/>
              <a:t>Ministra Spraw Wewnętrznych i Administracji z dnia 16 września 2008 r. w sprawie szczegółowych warunków bezpieczeństwa i higieny służby strażaków Państwowej Straży Pożarnej (</a:t>
            </a:r>
            <a:r>
              <a:rPr lang="pl-PL" dirty="0" err="1"/>
              <a:t>Dz.U</a:t>
            </a:r>
            <a:r>
              <a:rPr lang="pl-PL" dirty="0"/>
              <a:t>. 2008 Nr 180, poz. 1115). </a:t>
            </a:r>
            <a:r>
              <a:rPr lang="pl-PL" dirty="0" smtClean="0"/>
              <a:t>43</a:t>
            </a:r>
          </a:p>
          <a:p>
            <a:r>
              <a:rPr lang="pl-PL" dirty="0" err="1"/>
              <a:t>Gierski</a:t>
            </a:r>
            <a:r>
              <a:rPr lang="pl-PL" dirty="0"/>
              <a:t> </a:t>
            </a:r>
            <a:r>
              <a:rPr lang="pl-PL" dirty="0" err="1"/>
              <a:t>E.,Efektywność</a:t>
            </a:r>
            <a:r>
              <a:rPr lang="pl-PL" dirty="0"/>
              <a:t> dowodzenia, </a:t>
            </a:r>
            <a:r>
              <a:rPr lang="pl-PL" dirty="0" err="1"/>
              <a:t>Firex</a:t>
            </a:r>
            <a:r>
              <a:rPr lang="pl-PL" dirty="0"/>
              <a:t>, Warszawa1997 r. </a:t>
            </a:r>
          </a:p>
          <a:p>
            <a:r>
              <a:rPr lang="pl-PL" dirty="0" err="1" smtClean="0"/>
              <a:t>Krasuski</a:t>
            </a:r>
            <a:r>
              <a:rPr lang="pl-PL" dirty="0" smtClean="0"/>
              <a:t> </a:t>
            </a:r>
            <a:r>
              <a:rPr lang="pl-PL" dirty="0"/>
              <a:t>A., Maciak T., Wykorzystanie rozproszonej bazy danych oraz wnioskowania na podstawie przypadków w procesach decyzyjnych Państwowej Straży Pożarnej, Zeszyty Naukowe SGSP Nr 36, SGSP, Warszawa 2008 r.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9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 smtClean="0"/>
              <a:t>INDEKS MATERIAŁÓW POBRANYCH Z INTERNETU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07504" y="1832845"/>
            <a:ext cx="8928992" cy="46924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1: Pobrano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12.03.2016 z http://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slaska.policja.gov.pl/kat/informacje/wiadomosci/147500,Cwiczenia-dowodczo-sztabowe.print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2: Pobrano 13.03.2016 z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http://www.reflex-nowysacz.pl/sklep/ubrania-specjalne/kamizelki-ostrzegawcze/kamizelka-ostrzegawcza-dla-kierujacego-dzialaniem-ratowniczym-na-poziomie-interwencyjnym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3: Pobrano 13.03.2016 z http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osp.pspwieliczka.pl/index.php?ram=show _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news&amp;id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=70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4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Pobrano 14.03.2016 z http://www.psp.wlkp.pl/?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art=16238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Pobrano 14.03.2016 z http://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www.kujawy.psp.gov.pl/news.php?readmore=509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6: Pobrano 14.03.2016 z http://www.kujawy.psp.gov.pl/news.php?readmore=509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Pobrano 14.03.2016 z http://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www.kujawy.psp.gov.pl/news.php?readmore=547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8: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Pobrano 14.03.2016 z http://www.psp.wlkp.pl/?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art=16238</a:t>
            </a:r>
          </a:p>
          <a:p>
            <a:pPr>
              <a:buFont typeface="Wingdings" pitchFamily="2" charset="2"/>
              <a:buChar char="§"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Kiedy zaczynam być KDR?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3355" y="1844824"/>
            <a:ext cx="8450417" cy="395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buNone/>
            </a:pPr>
            <a:r>
              <a:rPr lang="pl-PL" sz="2800" dirty="0"/>
              <a:t>Kierowanie działaniem ratowniczym rozpoczyna się z chwilą przybycia na miejsce zdarzenia pierwszych sił i środków podmiotów Krajowego Systemu </a:t>
            </a:r>
            <a:r>
              <a:rPr lang="pl-PL" sz="2800" dirty="0" smtClean="0"/>
              <a:t>Ratowniczo-Gaśniczego a kończy z chwilą wykonania tych działań oraz przekazania terenu akcji, obiektu lub mienia. </a:t>
            </a:r>
            <a:endParaRPr lang="pl-PL" altLang="pl-PL" sz="2800" b="1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82439" y="2898636"/>
            <a:ext cx="5297673" cy="326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/>
          <a:p>
            <a:endParaRPr lang="pl-PL" alt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436096" y="5362694"/>
            <a:ext cx="1080120" cy="216024"/>
          </a:xfrm>
        </p:spPr>
        <p:txBody>
          <a:bodyPr>
            <a:normAutofit fontScale="250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  <a:latin typeface="Calibri" panose="020F0502020204030204" pitchFamily="34" charset="0"/>
              </a:rPr>
              <a:t>Zdjęcie 1</a:t>
            </a:r>
            <a:endParaRPr lang="pl-PL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 smtClean="0">
                <a:solidFill>
                  <a:srgbClr val="FFFF00"/>
                </a:solidFill>
              </a:rPr>
              <a:t>Poziomy kierowania działaniem 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07505" y="1636812"/>
            <a:ext cx="5184575" cy="4804376"/>
          </a:xfrm>
        </p:spPr>
        <p:txBody>
          <a:bodyPr>
            <a:normAutofit fontScale="85000" lnSpcReduction="10000"/>
          </a:bodyPr>
          <a:lstStyle/>
          <a:p>
            <a:pPr marL="118872" indent="0" algn="ctr">
              <a:buNone/>
            </a:pPr>
            <a:r>
              <a:rPr lang="pl-PL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Interwencyjny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Realizowany w strefie zagrożenia lub w strefie działań ratowniczych w celu realizowania czynności ratowniczych oraz zapewnienia bezpieczeństwa ratownikom; kierowaniu interwencyjnemu podlegają siły nieprzekraczające wielkością jednej kompanii 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2050" name="Picture 2" descr="C:\Users\Paweł\Desktop\kdr\Kamizelka-KDR-350x27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72816"/>
            <a:ext cx="3332196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412776"/>
            <a:ext cx="9144000" cy="5184576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Przejęcie kierowania działaniem ratowniczym na poziomie interwencyjnym </a:t>
            </a:r>
            <a:endParaRPr lang="pl-PL" b="1" dirty="0" smtClean="0">
              <a:solidFill>
                <a:srgbClr val="0070C0"/>
              </a:solidFill>
            </a:endParaRPr>
          </a:p>
          <a:p>
            <a:pPr marL="118872" indent="0">
              <a:buNone/>
            </a:pP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Zobowiązani są ratownicy z jednostek ochrony przeciwpożarowej, posiadający kwalifikacje w kolejności: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członek ochotniczej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gminny ochrony przeciwpożarowej, jeżeli jest członkiem ochotniczej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strażak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jednostki ochrony przeciwpożarowej; </a:t>
            </a: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dowódca zastępu Państwowej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dowódca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sekcji Państwowej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zastępca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dowódcy zmiany Państwowej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dowódca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zmiany Państwowej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zastępca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dowódcy jednostki ratowniczo-gaśniczej Państwowej Straży Pożarnej;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dowódca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jednostki ratowniczo-gaśniczej Państwowej Straży Pożarnej; 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/>
              <a:t>kierowanie interwencyjne w z udziałem specjalistycznej grupy ratowniczej, w realizowanej przez nią części zadań, organizowane jest przez jej dowódcę; </a:t>
            </a:r>
            <a:endParaRPr lang="pl-PL" sz="2800" dirty="0" smtClean="0"/>
          </a:p>
          <a:p>
            <a:pPr marL="118872" indent="0">
              <a:buNone/>
            </a:pPr>
            <a:endParaRPr lang="pl-PL" sz="2800" dirty="0" smtClean="0"/>
          </a:p>
          <a:p>
            <a:pPr marL="118872" indent="0" algn="ctr">
              <a:buNone/>
            </a:pPr>
            <a:r>
              <a:rPr lang="pl-PL" sz="2800" b="1" dirty="0"/>
              <a:t>Kierowanie interwencyjne przejąć może</a:t>
            </a:r>
            <a:r>
              <a:rPr lang="pl-PL" sz="2800" b="1" dirty="0" smtClean="0"/>
              <a:t>:</a:t>
            </a:r>
          </a:p>
          <a:p>
            <a:r>
              <a:rPr lang="pl-PL" sz="2800" dirty="0" smtClean="0"/>
              <a:t>strażak </a:t>
            </a:r>
            <a:r>
              <a:rPr lang="pl-PL" sz="2800" dirty="0"/>
              <a:t>wyznaczony przez komendanta powiatowego (miejskiego) PSP do kierowania w jego imieniu i na jego polecenie; </a:t>
            </a:r>
          </a:p>
          <a:p>
            <a:r>
              <a:rPr lang="pl-PL" sz="2800" dirty="0" smtClean="0"/>
              <a:t>komendant </a:t>
            </a:r>
            <a:r>
              <a:rPr lang="pl-PL" sz="2800" dirty="0"/>
              <a:t>powiatowy (miejski) PSP; </a:t>
            </a:r>
          </a:p>
          <a:p>
            <a:pPr marL="118872" indent="0">
              <a:buNone/>
            </a:pPr>
            <a:endParaRPr lang="pl-PL" sz="2800" b="1" dirty="0" smtClean="0"/>
          </a:p>
          <a:p>
            <a:pPr marL="118872" indent="0">
              <a:buNone/>
            </a:pPr>
            <a:r>
              <a:rPr lang="pl-PL" sz="2800" b="1" dirty="0" smtClean="0"/>
              <a:t> </a:t>
            </a:r>
          </a:p>
          <a:p>
            <a:pPr marL="118872" indent="0" algn="ctr">
              <a:buNone/>
            </a:pPr>
            <a:endParaRPr lang="pl-PL" sz="2800" b="1" dirty="0"/>
          </a:p>
          <a:p>
            <a:pPr marL="118872" indent="0">
              <a:buNone/>
            </a:pP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i="1" dirty="0">
                <a:solidFill>
                  <a:srgbClr val="FFFF00"/>
                </a:solidFill>
              </a:rPr>
              <a:t>Poziomy kierowania działaniem </a:t>
            </a:r>
            <a:r>
              <a:rPr lang="pl-PL" altLang="pl-PL" sz="2800" i="1" dirty="0" smtClean="0">
                <a:solidFill>
                  <a:srgbClr val="FFFF00"/>
                </a:solidFill>
              </a:rPr>
              <a:t>ratowniczym</a:t>
            </a:r>
            <a:endParaRPr lang="pl-PL" altLang="pl-PL" sz="28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916831"/>
            <a:ext cx="9144000" cy="494116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itchFamily="34" charset="0"/>
                <a:cs typeface="Arial" pitchFamily="34" charset="0"/>
              </a:rPr>
              <a:t>oficer wyznaczony przez komendanta wojewódzkiego PSP do kierowania w jego imieniu i na jego polecenie;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wojewódzki PSP;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oficer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wyznaczony przez Komendanta Głównego PSP do kierowania w jego imieniu i na jego polecenie;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Komendant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Główny PSP. 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3589</TotalTime>
  <Words>2114</Words>
  <Application>Microsoft Office PowerPoint</Application>
  <PresentationFormat>Pokaz na ekranie (4:3)</PresentationFormat>
  <Paragraphs>293</Paragraphs>
  <Slides>39</Slides>
  <Notes>39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7" baseType="lpstr">
      <vt:lpstr>Arial</vt:lpstr>
      <vt:lpstr>Arial Black</vt:lpstr>
      <vt:lpstr>Calibri</vt:lpstr>
      <vt:lpstr>Corbel</vt:lpstr>
      <vt:lpstr>Wingdings</vt:lpstr>
      <vt:lpstr>Wingdings 2</vt:lpstr>
      <vt:lpstr>Wingdings 3</vt:lpstr>
      <vt:lpstr>Moduł</vt:lpstr>
      <vt:lpstr>TEMAT 4:  KIEROWANIE DZIAŁANIAMI RATOWNICZYMI</vt:lpstr>
      <vt:lpstr>Kierowanie działaniami ratowniczymi </vt:lpstr>
      <vt:lpstr>Kierowanie działaniami ratowniczymi - definicja</vt:lpstr>
      <vt:lpstr>Kiedy zaczynam być KDR?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Poziomy kierowania działaniem ratowniczym</vt:lpstr>
      <vt:lpstr>Uprawnienia KDR</vt:lpstr>
      <vt:lpstr>Uprawnienia KDR</vt:lpstr>
      <vt:lpstr>Uprawnienia KDR</vt:lpstr>
      <vt:lpstr>Uprawnienia KDR</vt:lpstr>
      <vt:lpstr>Uprawnienia KDR</vt:lpstr>
      <vt:lpstr>Odstąpienie od zasad uważanych za bezpieczne</vt:lpstr>
      <vt:lpstr>Zakres zadań KDR</vt:lpstr>
      <vt:lpstr>Zakres zadań KDR</vt:lpstr>
      <vt:lpstr>Zakres zadań KDR</vt:lpstr>
      <vt:lpstr>Zakres zadań KDR</vt:lpstr>
      <vt:lpstr>Podejmowanie decyzji</vt:lpstr>
      <vt:lpstr>Podejmowanie decyzji</vt:lpstr>
      <vt:lpstr>Podejmowanie decyzji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Marek E</cp:lastModifiedBy>
  <cp:revision>248</cp:revision>
  <dcterms:created xsi:type="dcterms:W3CDTF">2014-03-01T12:20:49Z</dcterms:created>
  <dcterms:modified xsi:type="dcterms:W3CDTF">2016-05-25T11:14:46Z</dcterms:modified>
</cp:coreProperties>
</file>