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3">
  <p:sldMasterIdLst>
    <p:sldMasterId id="2147485177" r:id="rId4"/>
  </p:sldMasterIdLst>
  <p:notesMasterIdLst>
    <p:notesMasterId r:id="rId21"/>
  </p:notesMasterIdLst>
  <p:handoutMasterIdLst>
    <p:handoutMasterId r:id="rId22"/>
  </p:handoutMasterIdLst>
  <p:sldIdLst>
    <p:sldId id="1079" r:id="rId5"/>
    <p:sldId id="340" r:id="rId6"/>
    <p:sldId id="1149" r:id="rId7"/>
    <p:sldId id="1169" r:id="rId8"/>
    <p:sldId id="344" r:id="rId9"/>
    <p:sldId id="1083" r:id="rId10"/>
    <p:sldId id="1147" r:id="rId11"/>
    <p:sldId id="1148" r:id="rId12"/>
    <p:sldId id="347" r:id="rId13"/>
    <p:sldId id="378" r:id="rId14"/>
    <p:sldId id="1150" r:id="rId15"/>
    <p:sldId id="348" r:id="rId16"/>
    <p:sldId id="350" r:id="rId17"/>
    <p:sldId id="349" r:id="rId18"/>
    <p:sldId id="352" r:id="rId19"/>
    <p:sldId id="353" r:id="rId20"/>
  </p:sldIdLst>
  <p:sldSz cx="12192000" cy="6858000"/>
  <p:notesSz cx="6896100" cy="10033000"/>
  <p:custShowLst>
    <p:custShow name="Format Guide Workshop" id="0">
      <p:sldLst/>
    </p:custShow>
  </p:custShow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karewicz Elżbieta" initials="ME" lastIdx="22" clrIdx="0">
    <p:extLst>
      <p:ext uri="{19B8F6BF-5375-455C-9EA6-DF929625EA0E}">
        <p15:presenceInfo xmlns:p15="http://schemas.microsoft.com/office/powerpoint/2012/main" userId="S::elzbieta.makarewicz@cpk.pl::92399813-0edd-405f-9915-46b2aa4e52c6" providerId="AD"/>
      </p:ext>
    </p:extLst>
  </p:cmAuthor>
  <p:cmAuthor id="2" name="Wyszkowski Daniel" initials="WD" lastIdx="26" clrIdx="1">
    <p:extLst>
      <p:ext uri="{19B8F6BF-5375-455C-9EA6-DF929625EA0E}">
        <p15:presenceInfo xmlns:p15="http://schemas.microsoft.com/office/powerpoint/2012/main" userId="S::daniel.wyszkowski@cpk.pl::4914debc-b44e-40cf-8d55-61d94c86948c" providerId="AD"/>
      </p:ext>
    </p:extLst>
  </p:cmAuthor>
  <p:cmAuthor id="3" name="Łękawska Ewelina" initials="ŁE" lastIdx="3" clrIdx="2">
    <p:extLst>
      <p:ext uri="{19B8F6BF-5375-455C-9EA6-DF929625EA0E}">
        <p15:presenceInfo xmlns:p15="http://schemas.microsoft.com/office/powerpoint/2012/main" userId="S::ewelina.lekawska@cpk.pl::7886cf56-e1ac-444c-b720-51a5f4bf2120" providerId="AD"/>
      </p:ext>
    </p:extLst>
  </p:cmAuthor>
  <p:cmAuthor id="4" name="Bereza-Tijero Urszula" initials="BU" lastIdx="3" clrIdx="3">
    <p:extLst>
      <p:ext uri="{19B8F6BF-5375-455C-9EA6-DF929625EA0E}">
        <p15:presenceInfo xmlns:p15="http://schemas.microsoft.com/office/powerpoint/2012/main" userId="S::urszula.bereza@cpk.pl::8ffa9b6b-0280-4a00-bbc7-aab6a679227c" providerId="AD"/>
      </p:ext>
    </p:extLst>
  </p:cmAuthor>
  <p:cmAuthor id="5" name="Majszyk Konrad" initials="MK" lastIdx="5" clrIdx="4">
    <p:extLst>
      <p:ext uri="{19B8F6BF-5375-455C-9EA6-DF929625EA0E}">
        <p15:presenceInfo xmlns:p15="http://schemas.microsoft.com/office/powerpoint/2012/main" userId="S::konrad.majszyk@cpk.pl::24a9d9e9-54a9-4297-8f68-5850575572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2F8"/>
    <a:srgbClr val="002A4E"/>
    <a:srgbClr val="1F5295"/>
    <a:srgbClr val="286EC2"/>
    <a:srgbClr val="6BBDEF"/>
    <a:srgbClr val="225EA6"/>
    <a:srgbClr val="1F5698"/>
    <a:srgbClr val="1F5699"/>
    <a:srgbClr val="225DA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8" autoAdjust="0"/>
    <p:restoredTop sz="92832" autoAdjust="0"/>
  </p:normalViewPr>
  <p:slideViewPr>
    <p:cSldViewPr snapToGrid="0">
      <p:cViewPr varScale="1">
        <p:scale>
          <a:sx n="79" d="100"/>
          <a:sy n="79" d="100"/>
        </p:scale>
        <p:origin x="84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88310" cy="50339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6197" y="3"/>
            <a:ext cx="2988310" cy="50339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12/1/2020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529612"/>
            <a:ext cx="2988310" cy="50339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6197" y="9529612"/>
            <a:ext cx="2988310" cy="50339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" y="4791295"/>
            <a:ext cx="6894504" cy="5241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1787" y="3"/>
            <a:ext cx="2906525" cy="50339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57163" y="623888"/>
            <a:ext cx="7192963" cy="4046537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1787" y="9498571"/>
            <a:ext cx="2906525" cy="50339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6197" y="9498571"/>
            <a:ext cx="2897280" cy="50339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/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7503" y="5121452"/>
            <a:ext cx="6363617" cy="40941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06425" y="0"/>
            <a:ext cx="2988100" cy="5035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CF5F-7CF3-4DF3-838A-EE34544862CC}" type="datetimeFigureOut">
              <a:rPr lang="en-US" smtClean="0"/>
              <a:t>12/1/2020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61" userDrawn="1">
          <p15:clr>
            <a:srgbClr val="F26B43"/>
          </p15:clr>
        </p15:guide>
        <p15:guide id="2" pos="217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7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0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7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7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7.png"/><Relationship Id="rId2" Type="http://schemas.openxmlformats.org/officeDocument/2006/relationships/tags" Target="../tags/tag4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2.png"/><Relationship Id="rId2" Type="http://schemas.openxmlformats.org/officeDocument/2006/relationships/tags" Target="../tags/tag4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7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7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7.png"/><Relationship Id="rId2" Type="http://schemas.openxmlformats.org/officeDocument/2006/relationships/tags" Target="../tags/tag5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7.png"/><Relationship Id="rId2" Type="http://schemas.openxmlformats.org/officeDocument/2006/relationships/tags" Target="../tags/tag5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2.png"/><Relationship Id="rId2" Type="http://schemas.openxmlformats.org/officeDocument/2006/relationships/tags" Target="../tags/tag5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2.png"/><Relationship Id="rId2" Type="http://schemas.openxmlformats.org/officeDocument/2006/relationships/tags" Target="../tags/tag5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2.png"/><Relationship Id="rId2" Type="http://schemas.openxmlformats.org/officeDocument/2006/relationships/tags" Target="../tags/tag6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6.xml"/><Relationship Id="rId7" Type="http://schemas.openxmlformats.org/officeDocument/2006/relationships/image" Target="../media/image1.emf"/><Relationship Id="rId2" Type="http://schemas.openxmlformats.org/officeDocument/2006/relationships/tags" Target="../tags/tag65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7.png"/><Relationship Id="rId2" Type="http://schemas.openxmlformats.org/officeDocument/2006/relationships/tags" Target="../tags/tag6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2.png"/><Relationship Id="rId2" Type="http://schemas.openxmlformats.org/officeDocument/2006/relationships/tags" Target="../tags/tag7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image" Target="../media/image1.emf"/><Relationship Id="rId2" Type="http://schemas.openxmlformats.org/officeDocument/2006/relationships/tags" Target="../tags/tag7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6.xml"/><Relationship Id="rId7" Type="http://schemas.openxmlformats.org/officeDocument/2006/relationships/image" Target="../media/image1.emf"/><Relationship Id="rId2" Type="http://schemas.openxmlformats.org/officeDocument/2006/relationships/tags" Target="../tags/tag75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7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9.xml"/><Relationship Id="rId7" Type="http://schemas.openxmlformats.org/officeDocument/2006/relationships/image" Target="../media/image1.emf"/><Relationship Id="rId2" Type="http://schemas.openxmlformats.org/officeDocument/2006/relationships/tags" Target="../tags/tag78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Relationship Id="rId9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Relationship Id="rId9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171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84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6771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6482" r="5795" b="520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56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939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14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 userDrawn="1">
          <p15:clr>
            <a:srgbClr val="FBAE40"/>
          </p15:clr>
        </p15:guide>
        <p15:guide id="2" pos="294" userDrawn="1">
          <p15:clr>
            <a:srgbClr val="FBAE40"/>
          </p15:clr>
        </p15:guide>
        <p15:guide id="3" pos="7384" userDrawn="1">
          <p15:clr>
            <a:srgbClr val="FBAE40"/>
          </p15:clr>
        </p15:guide>
        <p15:guide id="4" orient="horz" pos="39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1334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102840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000" y="2085627"/>
            <a:ext cx="11256000" cy="41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6265827"/>
            <a:ext cx="10771500" cy="31912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800" baseline="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1. xxx  2. xxx  3. List footnotes in numerical order. Footnote numbers are not bracketed. Use </a:t>
            </a:r>
            <a:r>
              <a:rPr lang="pl-PL"/>
              <a:t>8</a:t>
            </a:r>
            <a:r>
              <a:rPr lang="en-US"/>
              <a:t> </a:t>
            </a:r>
            <a:r>
              <a:rPr lang="en-US" err="1"/>
              <a:t>pt</a:t>
            </a:r>
            <a:r>
              <a:rPr lang="en-US"/>
              <a:t> font.</a:t>
            </a:r>
          </a:p>
          <a:p>
            <a:pPr lvl="0"/>
            <a:r>
              <a:rPr lang="en-US"/>
              <a:t>Note: Do not put a period at the end of the note or source</a:t>
            </a:r>
          </a:p>
          <a:p>
            <a:pPr lvl="0"/>
            <a:r>
              <a:rPr lang="en-US"/>
              <a:t>Source: Include a source for every chart that you use. Separate sources with a semicolon</a:t>
            </a:r>
          </a:p>
        </p:txBody>
      </p:sp>
    </p:spTree>
    <p:extLst>
      <p:ext uri="{BB962C8B-B14F-4D97-AF65-F5344CB8AC3E}">
        <p14:creationId xmlns:p14="http://schemas.microsoft.com/office/powerpoint/2010/main" val="3616425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4" userDrawn="1">
          <p15:clr>
            <a:srgbClr val="FBAE40"/>
          </p15:clr>
        </p15:guide>
        <p15:guide id="2" pos="294" userDrawn="1">
          <p15:clr>
            <a:srgbClr val="FBAE40"/>
          </p15:clr>
        </p15:guide>
        <p15:guide id="3" pos="7384" userDrawn="1">
          <p15:clr>
            <a:srgbClr val="FBAE40"/>
          </p15:clr>
        </p15:guide>
        <p15:guide id="4" orient="horz" pos="39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Whit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753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5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ighlight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4928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5360472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4282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Four Column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9835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0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66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3">
          <p15:clr>
            <a:srgbClr val="FBAE40"/>
          </p15:clr>
        </p15:guide>
        <p15:guide id="2" pos="29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4120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0000" y="0"/>
            <a:ext cx="8232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98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7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alf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6900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57900" y="0"/>
            <a:ext cx="61341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6057900" y="0"/>
            <a:ext cx="61341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5163735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74515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 Pictur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6167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412000" y="0"/>
            <a:ext cx="378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8412000" y="0"/>
            <a:ext cx="3780000" cy="6858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7999" y="2281170"/>
            <a:ext cx="741643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62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Grey One Third Arr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4829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0000" y="0"/>
            <a:ext cx="8232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 userDrawn="1"/>
        </p:nvSpPr>
        <p:spPr>
          <a:xfrm rot="5400000">
            <a:off x="3477259" y="3281317"/>
            <a:ext cx="1449496" cy="48226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88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3071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66" y="638561"/>
            <a:ext cx="3256916" cy="6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1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Half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4509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12648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437406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Isosceles Triangle 19">
            <a:extLst>
              <a:ext uri="{FF2B5EF4-FFF2-40B4-BE49-F238E27FC236}">
                <a16:creationId xmlns:a16="http://schemas.microsoft.com/office/drawing/2014/main" id="{2E6481BB-ED1E-4175-8512-96F55FB14387}"/>
              </a:ext>
            </a:extLst>
          </p:cNvPr>
          <p:cNvSpPr/>
          <p:nvPr userDrawn="1"/>
        </p:nvSpPr>
        <p:spPr>
          <a:xfrm rot="5400000">
            <a:off x="5643878" y="3281317"/>
            <a:ext cx="1449496" cy="48226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4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PK Blue Highlight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0069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00" cy="6858000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5360472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Isosceles Triangle 19">
            <a:extLst>
              <a:ext uri="{FF2B5EF4-FFF2-40B4-BE49-F238E27FC236}">
                <a16:creationId xmlns:a16="http://schemas.microsoft.com/office/drawing/2014/main" id="{76EA223D-DF86-425D-9EF1-C0611350DD07}"/>
              </a:ext>
            </a:extLst>
          </p:cNvPr>
          <p:cNvSpPr/>
          <p:nvPr userDrawn="1"/>
        </p:nvSpPr>
        <p:spPr>
          <a:xfrm rot="5400000">
            <a:off x="6703513" y="3281317"/>
            <a:ext cx="1449496" cy="482264"/>
          </a:xfrm>
          <a:prstGeom prst="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39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pos="4282">
          <p15:clr>
            <a:srgbClr val="FBAE40"/>
          </p15:clr>
        </p15:guide>
        <p15:guide id="4" orient="horz" pos="13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wo Third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023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9482265" cy="6858000"/>
            <a:chOff x="0" y="0"/>
            <a:chExt cx="9482265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000000" cy="685800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Isosceles Triangle 19"/>
            <p:cNvSpPr/>
            <p:nvPr userDrawn="1"/>
          </p:nvSpPr>
          <p:spPr>
            <a:xfrm rot="5400000">
              <a:off x="8516385" y="3281317"/>
              <a:ext cx="1449496" cy="482264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43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3">
          <p15:clr>
            <a:srgbClr val="FBAE40"/>
          </p15:clr>
        </p15:guide>
        <p15:guide id="2" pos="294">
          <p15:clr>
            <a:srgbClr val="FBAE40"/>
          </p15:clr>
        </p15:guide>
        <p15:guide id="3" orient="horz" pos="3900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Fourth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7294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2834640" y="0"/>
            <a:ext cx="9357360" cy="6858000"/>
          </a:xfrm>
          <a:custGeom>
            <a:avLst/>
            <a:gdLst>
              <a:gd name="connsiteX0" fmla="*/ 0 w 9357360"/>
              <a:gd name="connsiteY0" fmla="*/ 0 h 6858000"/>
              <a:gd name="connsiteX1" fmla="*/ 9357360 w 9357360"/>
              <a:gd name="connsiteY1" fmla="*/ 0 h 6858000"/>
              <a:gd name="connsiteX2" fmla="*/ 9357360 w 9357360"/>
              <a:gd name="connsiteY2" fmla="*/ 6858000 h 6858000"/>
              <a:gd name="connsiteX3" fmla="*/ 0 w 9357360"/>
              <a:gd name="connsiteY3" fmla="*/ 6858000 h 6858000"/>
              <a:gd name="connsiteX4" fmla="*/ 0 w 9357360"/>
              <a:gd name="connsiteY4" fmla="*/ 4247197 h 6858000"/>
              <a:gd name="connsiteX5" fmla="*/ 482264 w 9357360"/>
              <a:gd name="connsiteY5" fmla="*/ 3522449 h 6858000"/>
              <a:gd name="connsiteX6" fmla="*/ 0 w 9357360"/>
              <a:gd name="connsiteY6" fmla="*/ 279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7360" h="6858000">
                <a:moveTo>
                  <a:pt x="0" y="0"/>
                </a:moveTo>
                <a:lnTo>
                  <a:pt x="9357360" y="0"/>
                </a:lnTo>
                <a:lnTo>
                  <a:pt x="9357360" y="6858000"/>
                </a:lnTo>
                <a:lnTo>
                  <a:pt x="0" y="6858000"/>
                </a:lnTo>
                <a:lnTo>
                  <a:pt x="0" y="4247197"/>
                </a:lnTo>
                <a:lnTo>
                  <a:pt x="482264" y="3522449"/>
                </a:lnTo>
                <a:lnTo>
                  <a:pt x="0" y="2797701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206184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15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One Third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7236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3960000" y="0"/>
            <a:ext cx="8232000" cy="6858000"/>
          </a:xfrm>
          <a:custGeom>
            <a:avLst/>
            <a:gdLst>
              <a:gd name="connsiteX0" fmla="*/ 0 w 8232000"/>
              <a:gd name="connsiteY0" fmla="*/ 0 h 6858000"/>
              <a:gd name="connsiteX1" fmla="*/ 8232000 w 8232000"/>
              <a:gd name="connsiteY1" fmla="*/ 0 h 6858000"/>
              <a:gd name="connsiteX2" fmla="*/ 8232000 w 8232000"/>
              <a:gd name="connsiteY2" fmla="*/ 6858000 h 6858000"/>
              <a:gd name="connsiteX3" fmla="*/ 0 w 8232000"/>
              <a:gd name="connsiteY3" fmla="*/ 6858000 h 6858000"/>
              <a:gd name="connsiteX4" fmla="*/ 0 w 8232000"/>
              <a:gd name="connsiteY4" fmla="*/ 4247197 h 6858000"/>
              <a:gd name="connsiteX5" fmla="*/ 482264 w 8232000"/>
              <a:gd name="connsiteY5" fmla="*/ 3522449 h 6858000"/>
              <a:gd name="connsiteX6" fmla="*/ 0 w 8232000"/>
              <a:gd name="connsiteY6" fmla="*/ 279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2000" h="6858000">
                <a:moveTo>
                  <a:pt x="0" y="0"/>
                </a:moveTo>
                <a:lnTo>
                  <a:pt x="8232000" y="0"/>
                </a:lnTo>
                <a:lnTo>
                  <a:pt x="8232000" y="6858000"/>
                </a:lnTo>
                <a:lnTo>
                  <a:pt x="0" y="6858000"/>
                </a:lnTo>
                <a:lnTo>
                  <a:pt x="0" y="4247197"/>
                </a:lnTo>
                <a:lnTo>
                  <a:pt x="482264" y="3522449"/>
                </a:lnTo>
                <a:lnTo>
                  <a:pt x="0" y="2797701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8000" y="2281170"/>
            <a:ext cx="3092710" cy="2295660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03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84">
          <p15:clr>
            <a:srgbClr val="FBAE40"/>
          </p15:clr>
        </p15:guide>
        <p15:guide id="2" orient="horz" pos="3900">
          <p15:clr>
            <a:srgbClr val="FBAE40"/>
          </p15:clr>
        </p15:guide>
        <p15:guide id="3" orient="horz" pos="420">
          <p15:clr>
            <a:srgbClr val="FBAE40"/>
          </p15:clr>
        </p15:guide>
        <p15:guide id="4" pos="288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ue Half Arrow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7155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2" name="Freeform 21"/>
          <p:cNvSpPr/>
          <p:nvPr userDrawn="1"/>
        </p:nvSpPr>
        <p:spPr>
          <a:xfrm>
            <a:off x="6057900" y="0"/>
            <a:ext cx="6134100" cy="6858000"/>
          </a:xfrm>
          <a:custGeom>
            <a:avLst/>
            <a:gdLst>
              <a:gd name="connsiteX0" fmla="*/ 0 w 6134100"/>
              <a:gd name="connsiteY0" fmla="*/ 0 h 6858000"/>
              <a:gd name="connsiteX1" fmla="*/ 6134100 w 6134100"/>
              <a:gd name="connsiteY1" fmla="*/ 0 h 6858000"/>
              <a:gd name="connsiteX2" fmla="*/ 6134100 w 6134100"/>
              <a:gd name="connsiteY2" fmla="*/ 6858000 h 6858000"/>
              <a:gd name="connsiteX3" fmla="*/ 0 w 6134100"/>
              <a:gd name="connsiteY3" fmla="*/ 6858000 h 6858000"/>
              <a:gd name="connsiteX4" fmla="*/ 0 w 6134100"/>
              <a:gd name="connsiteY4" fmla="*/ 4243621 h 6858000"/>
              <a:gd name="connsiteX5" fmla="*/ 479884 w 6134100"/>
              <a:gd name="connsiteY5" fmla="*/ 3522449 h 6858000"/>
              <a:gd name="connsiteX6" fmla="*/ 0 w 6134100"/>
              <a:gd name="connsiteY6" fmla="*/ 28012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100" h="6858000">
                <a:moveTo>
                  <a:pt x="0" y="0"/>
                </a:moveTo>
                <a:lnTo>
                  <a:pt x="6134100" y="0"/>
                </a:lnTo>
                <a:lnTo>
                  <a:pt x="6134100" y="6858000"/>
                </a:lnTo>
                <a:lnTo>
                  <a:pt x="0" y="6858000"/>
                </a:lnTo>
                <a:lnTo>
                  <a:pt x="0" y="4243621"/>
                </a:lnTo>
                <a:lnTo>
                  <a:pt x="479884" y="3522449"/>
                </a:lnTo>
                <a:lnTo>
                  <a:pt x="0" y="2801278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1440000" y="611999"/>
            <a:ext cx="41226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837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" userDrawn="1">
          <p15:clr>
            <a:srgbClr val="FBAE40"/>
          </p15:clr>
        </p15:guide>
        <p15:guide id="2" pos="7384" userDrawn="1">
          <p15:clr>
            <a:srgbClr val="FBAE40"/>
          </p15:clr>
        </p15:guide>
        <p15:guide id="3" orient="horz" pos="3900" userDrawn="1">
          <p15:clr>
            <a:srgbClr val="FBAE40"/>
          </p15:clr>
        </p15:guide>
        <p15:guide id="4" orient="horz" pos="13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Statement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6832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0" i="0" baseline="0"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2766232"/>
            <a:ext cx="11256000" cy="286621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2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42" userDrawn="1">
          <p15:clr>
            <a:srgbClr val="FBAE40"/>
          </p15:clr>
        </p15:guide>
        <p15:guide id="2" pos="294" userDrawn="1">
          <p15:clr>
            <a:srgbClr val="FBAE40"/>
          </p15:clr>
        </p15:guide>
        <p15:guide id="3" pos="7385" userDrawn="1">
          <p15:clr>
            <a:srgbClr val="FBAE40"/>
          </p15:clr>
        </p15:guide>
        <p15:guide id="4" orient="horz" pos="354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Blank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4560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FFFFFF"/>
              </a:solidFill>
              <a:latin typeface="Picadilly" panose="00000500000000000000" pitchFamily="50" charset="-18"/>
              <a:ea typeface="+mj-ea"/>
              <a:cs typeface="+mj-cs"/>
              <a:sym typeface="Picadilly" panose="00000500000000000000" pitchFamily="50" charset="-18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18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On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5565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368540" y="2535420"/>
            <a:ext cx="4259580" cy="138888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8540" y="4107180"/>
            <a:ext cx="4259580" cy="21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588854" cy="6858000"/>
          </a:xfrm>
          <a:custGeom>
            <a:avLst/>
            <a:gdLst>
              <a:gd name="connsiteX0" fmla="*/ 2697476 w 9588854"/>
              <a:gd name="connsiteY0" fmla="*/ 0 h 6858000"/>
              <a:gd name="connsiteX1" fmla="*/ 9588854 w 9588854"/>
              <a:gd name="connsiteY1" fmla="*/ 0 h 6858000"/>
              <a:gd name="connsiteX2" fmla="*/ 2730854 w 9588854"/>
              <a:gd name="connsiteY2" fmla="*/ 6858000 h 6858000"/>
              <a:gd name="connsiteX3" fmla="*/ 0 w 9588854"/>
              <a:gd name="connsiteY3" fmla="*/ 6858000 h 6858000"/>
              <a:gd name="connsiteX4" fmla="*/ 0 w 9588854"/>
              <a:gd name="connsiteY4" fmla="*/ 2697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854" h="6858000">
                <a:moveTo>
                  <a:pt x="2697476" y="0"/>
                </a:moveTo>
                <a:lnTo>
                  <a:pt x="9588854" y="0"/>
                </a:lnTo>
                <a:lnTo>
                  <a:pt x="2730854" y="6858000"/>
                </a:lnTo>
                <a:lnTo>
                  <a:pt x="0" y="6858000"/>
                </a:lnTo>
                <a:lnTo>
                  <a:pt x="0" y="269747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rIns="3420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65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One Element Blue">
    <p:bg>
      <p:bgPr>
        <a:gradFill>
          <a:gsLst>
            <a:gs pos="0">
              <a:schemeClr val="tx2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4412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 hasCustomPrompt="1"/>
          </p:nvPr>
        </p:nvSpPr>
        <p:spPr>
          <a:xfrm>
            <a:off x="7368540" y="2535420"/>
            <a:ext cx="4259580" cy="138888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8540" y="4107180"/>
            <a:ext cx="4259580" cy="21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bg1"/>
              </a:buClr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bg1"/>
              </a:buClr>
              <a:buFont typeface="Roboto" panose="02000000000000000000" pitchFamily="2" charset="0"/>
              <a:buChar char="–"/>
              <a:defRPr sz="1200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 b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1200" b="1">
                <a:solidFill>
                  <a:srgbClr val="FFFFFF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9588854" cy="6858000"/>
          </a:xfrm>
          <a:custGeom>
            <a:avLst/>
            <a:gdLst>
              <a:gd name="connsiteX0" fmla="*/ 2697476 w 9588854"/>
              <a:gd name="connsiteY0" fmla="*/ 0 h 6858000"/>
              <a:gd name="connsiteX1" fmla="*/ 9588854 w 9588854"/>
              <a:gd name="connsiteY1" fmla="*/ 0 h 6858000"/>
              <a:gd name="connsiteX2" fmla="*/ 2730854 w 9588854"/>
              <a:gd name="connsiteY2" fmla="*/ 6858000 h 6858000"/>
              <a:gd name="connsiteX3" fmla="*/ 0 w 9588854"/>
              <a:gd name="connsiteY3" fmla="*/ 6858000 h 6858000"/>
              <a:gd name="connsiteX4" fmla="*/ 0 w 9588854"/>
              <a:gd name="connsiteY4" fmla="*/ 2697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854" h="6858000">
                <a:moveTo>
                  <a:pt x="2697476" y="0"/>
                </a:moveTo>
                <a:lnTo>
                  <a:pt x="9588854" y="0"/>
                </a:lnTo>
                <a:lnTo>
                  <a:pt x="2730854" y="6858000"/>
                </a:lnTo>
                <a:lnTo>
                  <a:pt x="0" y="6858000"/>
                </a:lnTo>
                <a:lnTo>
                  <a:pt x="0" y="269747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rIns="3420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9" cy="2433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10038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6718" r="6760" b="6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77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Diagonal Two Smal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1622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819" y="1431612"/>
            <a:ext cx="7088215" cy="5426388"/>
          </a:xfrm>
          <a:custGeom>
            <a:avLst/>
            <a:gdLst>
              <a:gd name="connsiteX0" fmla="*/ 5417120 w 7088215"/>
              <a:gd name="connsiteY0" fmla="*/ 0 h 5426388"/>
              <a:gd name="connsiteX1" fmla="*/ 7088215 w 7088215"/>
              <a:gd name="connsiteY1" fmla="*/ 1671095 h 5426388"/>
              <a:gd name="connsiteX2" fmla="*/ 3332921 w 7088215"/>
              <a:gd name="connsiteY2" fmla="*/ 5426388 h 5426388"/>
              <a:gd name="connsiteX3" fmla="*/ 0 w 7088215"/>
              <a:gd name="connsiteY3" fmla="*/ 5426388 h 5426388"/>
              <a:gd name="connsiteX4" fmla="*/ 0 w 7088215"/>
              <a:gd name="connsiteY4" fmla="*/ 5417119 h 542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215" h="5426388">
                <a:moveTo>
                  <a:pt x="5417120" y="0"/>
                </a:moveTo>
                <a:lnTo>
                  <a:pt x="7088215" y="1671095"/>
                </a:lnTo>
                <a:lnTo>
                  <a:pt x="3332921" y="5426388"/>
                </a:lnTo>
                <a:lnTo>
                  <a:pt x="0" y="5426388"/>
                </a:lnTo>
                <a:lnTo>
                  <a:pt x="0" y="5417119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lIns="154800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2" y="1"/>
            <a:ext cx="6095999" cy="5857461"/>
          </a:xfrm>
          <a:custGeom>
            <a:avLst/>
            <a:gdLst>
              <a:gd name="connsiteX0" fmla="*/ 4186365 w 6095999"/>
              <a:gd name="connsiteY0" fmla="*/ 0 h 5857461"/>
              <a:gd name="connsiteX1" fmla="*/ 6095999 w 6095999"/>
              <a:gd name="connsiteY1" fmla="*/ 0 h 5857461"/>
              <a:gd name="connsiteX2" fmla="*/ 6095999 w 6095999"/>
              <a:gd name="connsiteY2" fmla="*/ 1432556 h 5857461"/>
              <a:gd name="connsiteX3" fmla="*/ 1671095 w 6095999"/>
              <a:gd name="connsiteY3" fmla="*/ 5857461 h 5857461"/>
              <a:gd name="connsiteX4" fmla="*/ 0 w 6095999"/>
              <a:gd name="connsiteY4" fmla="*/ 4186366 h 585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999" h="5857461">
                <a:moveTo>
                  <a:pt x="4186365" y="0"/>
                </a:moveTo>
                <a:lnTo>
                  <a:pt x="6095999" y="0"/>
                </a:lnTo>
                <a:lnTo>
                  <a:pt x="6095999" y="1432556"/>
                </a:lnTo>
                <a:lnTo>
                  <a:pt x="1671095" y="5857461"/>
                </a:lnTo>
                <a:lnTo>
                  <a:pt x="0" y="4186366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7158993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53565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2 Diagonal Three Smal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0835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342550" y="1162954"/>
            <a:ext cx="5818220" cy="5695047"/>
          </a:xfrm>
          <a:custGeom>
            <a:avLst/>
            <a:gdLst>
              <a:gd name="connsiteX0" fmla="*/ 4231290 w 5818220"/>
              <a:gd name="connsiteY0" fmla="*/ 0 h 5695047"/>
              <a:gd name="connsiteX1" fmla="*/ 5818220 w 5818220"/>
              <a:gd name="connsiteY1" fmla="*/ 1586930 h 5695047"/>
              <a:gd name="connsiteX2" fmla="*/ 1710102 w 5818220"/>
              <a:gd name="connsiteY2" fmla="*/ 5695047 h 5695047"/>
              <a:gd name="connsiteX3" fmla="*/ 1463756 w 5818220"/>
              <a:gd name="connsiteY3" fmla="*/ 5695047 h 5695047"/>
              <a:gd name="connsiteX4" fmla="*/ 0 w 5818220"/>
              <a:gd name="connsiteY4" fmla="*/ 4231291 h 569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8220" h="5695047">
                <a:moveTo>
                  <a:pt x="4231290" y="0"/>
                </a:moveTo>
                <a:lnTo>
                  <a:pt x="5818220" y="1586930"/>
                </a:lnTo>
                <a:lnTo>
                  <a:pt x="1710102" y="5695047"/>
                </a:lnTo>
                <a:lnTo>
                  <a:pt x="1463756" y="5695047"/>
                </a:lnTo>
                <a:lnTo>
                  <a:pt x="0" y="423129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4194809" y="476656"/>
            <a:ext cx="5818219" cy="5818220"/>
          </a:xfrm>
          <a:custGeom>
            <a:avLst/>
            <a:gdLst>
              <a:gd name="connsiteX0" fmla="*/ 4231290 w 5818219"/>
              <a:gd name="connsiteY0" fmla="*/ 0 h 5818220"/>
              <a:gd name="connsiteX1" fmla="*/ 5818219 w 5818219"/>
              <a:gd name="connsiteY1" fmla="*/ 1586930 h 5818220"/>
              <a:gd name="connsiteX2" fmla="*/ 1586929 w 5818219"/>
              <a:gd name="connsiteY2" fmla="*/ 5818220 h 5818220"/>
              <a:gd name="connsiteX3" fmla="*/ 0 w 5818219"/>
              <a:gd name="connsiteY3" fmla="*/ 4231291 h 581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8219" h="5818220">
                <a:moveTo>
                  <a:pt x="4231290" y="0"/>
                </a:moveTo>
                <a:lnTo>
                  <a:pt x="5818219" y="1586930"/>
                </a:lnTo>
                <a:lnTo>
                  <a:pt x="1586929" y="5818220"/>
                </a:lnTo>
                <a:lnTo>
                  <a:pt x="0" y="423129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8126729" y="1"/>
            <a:ext cx="4065270" cy="5537899"/>
          </a:xfrm>
          <a:custGeom>
            <a:avLst/>
            <a:gdLst>
              <a:gd name="connsiteX0" fmla="*/ 3950969 w 4065270"/>
              <a:gd name="connsiteY0" fmla="*/ 0 h 5537899"/>
              <a:gd name="connsiteX1" fmla="*/ 4065270 w 4065270"/>
              <a:gd name="connsiteY1" fmla="*/ 0 h 5537899"/>
              <a:gd name="connsiteX2" fmla="*/ 4065270 w 4065270"/>
              <a:gd name="connsiteY2" fmla="*/ 3059558 h 5537899"/>
              <a:gd name="connsiteX3" fmla="*/ 1586929 w 4065270"/>
              <a:gd name="connsiteY3" fmla="*/ 5537899 h 5537899"/>
              <a:gd name="connsiteX4" fmla="*/ 0 w 4065270"/>
              <a:gd name="connsiteY4" fmla="*/ 3950970 h 553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5270" h="5537899">
                <a:moveTo>
                  <a:pt x="3950969" y="0"/>
                </a:moveTo>
                <a:lnTo>
                  <a:pt x="4065270" y="0"/>
                </a:lnTo>
                <a:lnTo>
                  <a:pt x="4065270" y="3059558"/>
                </a:lnTo>
                <a:lnTo>
                  <a:pt x="1586929" y="5537899"/>
                </a:lnTo>
                <a:lnTo>
                  <a:pt x="0" y="395097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/>
          <p:cNvSpPr>
            <a:spLocks noGrp="1"/>
          </p:cNvSpPr>
          <p:nvPr>
            <p:ph type="title" hasCustomPrompt="1"/>
          </p:nvPr>
        </p:nvSpPr>
        <p:spPr>
          <a:xfrm>
            <a:off x="1439999" y="611999"/>
            <a:ext cx="6249851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65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Four Elemen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8708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174182" y="115128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174182" y="361742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887442" y="186627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60922" y="1866279"/>
            <a:ext cx="3121718" cy="312171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0" name="Title 4"/>
          <p:cNvSpPr>
            <a:spLocks noGrp="1"/>
          </p:cNvSpPr>
          <p:nvPr>
            <p:ph type="title" hasCustomPrompt="1"/>
          </p:nvPr>
        </p:nvSpPr>
        <p:spPr>
          <a:xfrm>
            <a:off x="7364109" y="611999"/>
            <a:ext cx="4357991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002A4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68"/>
          </p:nvPr>
        </p:nvSpPr>
        <p:spPr>
          <a:xfrm>
            <a:off x="7364109" y="2085974"/>
            <a:ext cx="4357991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66700" indent="-133350">
              <a:lnSpc>
                <a:spcPct val="100000"/>
              </a:lnSpc>
              <a:buClr>
                <a:schemeClr val="tx2"/>
              </a:buClr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50850" indent="-139700">
              <a:lnSpc>
                <a:spcPct val="100000"/>
              </a:lnSpc>
              <a:buClr>
                <a:schemeClr val="tx2"/>
              </a:buClr>
              <a:buFont typeface="Roboto" panose="02000000000000000000" pitchFamily="2" charset="0"/>
              <a:buChar char="–"/>
              <a:defRPr sz="12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200" b="1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200" b="1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" y="174378"/>
            <a:ext cx="1142704" cy="24338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H="1">
            <a:off x="0" y="778198"/>
            <a:ext cx="1260000" cy="0"/>
          </a:xfrm>
          <a:prstGeom prst="line">
            <a:avLst/>
          </a:prstGeom>
          <a:ln w="38100" cap="flat">
            <a:solidFill>
              <a:srgbClr val="002A4E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1306400" y="6396192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9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7384" userDrawn="1">
          <p15:clr>
            <a:srgbClr val="FBAE40"/>
          </p15:clr>
        </p15:guide>
        <p15:guide id="1" orient="horz" pos="3900" userDrawn="1">
          <p15:clr>
            <a:srgbClr val="FBAE40"/>
          </p15:clr>
        </p15:guide>
        <p15:guide id="2" orient="horz" pos="1314" userDrawn="1">
          <p15:clr>
            <a:srgbClr val="FBAE40"/>
          </p15:clr>
        </p15:guide>
        <p15:guide id="3" pos="46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784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Picture Placeholder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b="78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80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300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6482" r="5795" b="520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80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Title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4101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5055942"/>
            <a:ext cx="5039549" cy="4951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692212"/>
            <a:ext cx="5039549" cy="3046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pl-PL" err="1"/>
              <a:t>date</a:t>
            </a:r>
            <a:r>
              <a:rPr lang="pl-PL"/>
              <a:t>/place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45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2902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6718" r="6760" b="6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2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6457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3" name="Picture Placeholder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b="78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18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K End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69210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480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6031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Centralny Port Komunikacyjny rozszerzony GP.pptx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4001" y="1882212"/>
            <a:ext cx="5039549" cy="30325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11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3255869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think-cell Slide" r:id="rId36" imgW="592" imgH="591" progId="TCLayout.ActiveDocument.1">
                  <p:embed/>
                </p:oleObj>
              </mc:Choice>
              <mc:Fallback>
                <p:oleObj name="think-cell Slide" r:id="rId36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51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29" r:id="rId2"/>
    <p:sldLayoutId id="2147485235" r:id="rId3"/>
    <p:sldLayoutId id="2147485237" r:id="rId4"/>
    <p:sldLayoutId id="2147485241" r:id="rId5"/>
    <p:sldLayoutId id="2147485239" r:id="rId6"/>
    <p:sldLayoutId id="2147485236" r:id="rId7"/>
    <p:sldLayoutId id="2147485238" r:id="rId8"/>
    <p:sldLayoutId id="2147485242" r:id="rId9"/>
    <p:sldLayoutId id="2147485240" r:id="rId10"/>
    <p:sldLayoutId id="2147485178" r:id="rId11"/>
    <p:sldLayoutId id="2147485220" r:id="rId12"/>
    <p:sldLayoutId id="2147485244" r:id="rId13"/>
    <p:sldLayoutId id="2147485246" r:id="rId14"/>
    <p:sldLayoutId id="2147485248" r:id="rId15"/>
    <p:sldLayoutId id="2147485250" r:id="rId16"/>
    <p:sldLayoutId id="2147485252" r:id="rId17"/>
    <p:sldLayoutId id="2147485253" r:id="rId18"/>
    <p:sldLayoutId id="2147485254" r:id="rId19"/>
    <p:sldLayoutId id="2147485245" r:id="rId20"/>
    <p:sldLayoutId id="2147485261" r:id="rId21"/>
    <p:sldLayoutId id="2147485247" r:id="rId22"/>
    <p:sldLayoutId id="2147485255" r:id="rId23"/>
    <p:sldLayoutId id="2147485249" r:id="rId24"/>
    <p:sldLayoutId id="2147485251" r:id="rId25"/>
    <p:sldLayoutId id="2147485232" r:id="rId26"/>
    <p:sldLayoutId id="2147485234" r:id="rId27"/>
    <p:sldLayoutId id="2147485256" r:id="rId28"/>
    <p:sldLayoutId id="2147485257" r:id="rId29"/>
    <p:sldLayoutId id="2147485258" r:id="rId30"/>
    <p:sldLayoutId id="2147485259" r:id="rId31"/>
    <p:sldLayoutId id="214748526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dn@cpk.p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mapa&#10;&#10;Opis wygenerowany automatycznie">
            <a:extLst>
              <a:ext uri="{FF2B5EF4-FFF2-40B4-BE49-F238E27FC236}">
                <a16:creationId xmlns:a16="http://schemas.microsoft.com/office/drawing/2014/main" id="{5741FAC2-EBC0-47C3-B55F-A9B19B063D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949" y="0"/>
            <a:ext cx="12192000" cy="6858000"/>
          </a:xfrm>
          <a:prstGeom prst="rect">
            <a:avLst/>
          </a:prstGeom>
        </p:spPr>
      </p:pic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6078031" cy="6858000"/>
          </a:xfrm>
          <a:prstGeom prst="rect">
            <a:avLst/>
          </a:prstGeom>
          <a:gradFill>
            <a:gsLst>
              <a:gs pos="0">
                <a:srgbClr val="102B4D">
                  <a:alpha val="80000"/>
                </a:srgbClr>
              </a:gs>
              <a:gs pos="100000">
                <a:srgbClr val="2565B3">
                  <a:alpha val="80000"/>
                </a:srgbClr>
              </a:gs>
            </a:gsLst>
            <a:lin ang="189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486161"/>
            <a:ext cx="2413130" cy="513963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F760A73B-3240-459A-A0DA-31028319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Dobrowolnych Nabyć</a:t>
            </a:r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9D8807E9-BFBE-42E5-89E5-1B7C51C7CD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400" dirty="0">
                <a:solidFill>
                  <a:schemeClr val="bg1"/>
                </a:solidFill>
              </a:rPr>
              <a:t>Warszawa, 02.12.2020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79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mapa&#10;&#10;Opis wygenerowany automatycznie">
            <a:extLst>
              <a:ext uri="{FF2B5EF4-FFF2-40B4-BE49-F238E27FC236}">
                <a16:creationId xmlns:a16="http://schemas.microsoft.com/office/drawing/2014/main" id="{77CEB4F7-D850-40DD-9C2A-9DA230679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084" y="461289"/>
            <a:ext cx="5153850" cy="5695241"/>
          </a:xfrm>
          <a:prstGeom prst="rect">
            <a:avLst/>
          </a:prstGeom>
        </p:spPr>
      </p:pic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FAD1012F-A1EB-413F-9710-48538671E54C}"/>
              </a:ext>
            </a:extLst>
          </p:cNvPr>
          <p:cNvSpPr txBox="1">
            <a:spLocks/>
          </p:cNvSpPr>
          <p:nvPr/>
        </p:nvSpPr>
        <p:spPr>
          <a:xfrm>
            <a:off x="1068197" y="1788169"/>
            <a:ext cx="4494402" cy="1365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838200" algn="l"/>
                <a:tab pos="5754688" algn="r"/>
              </a:tabLst>
            </a:pPr>
            <a:endParaRPr lang="pl-PL" altLang="pl-PL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66700" lvl="1" indent="0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838200" algn="l"/>
                <a:tab pos="5754688" algn="r"/>
              </a:tabLst>
            </a:pPr>
            <a:r>
              <a:rPr lang="pl-PL" altLang="pl-PL" sz="1600" i="1" dirty="0">
                <a:solidFill>
                  <a:schemeClr val="bg1"/>
                </a:solidFill>
              </a:rPr>
              <a:t>Rozporządzenie Ministra Wsi i Rolnictwa </a:t>
            </a:r>
            <a:br>
              <a:rPr lang="pl-PL" altLang="pl-PL" sz="1600" i="1" dirty="0">
                <a:solidFill>
                  <a:schemeClr val="bg1"/>
                </a:solidFill>
              </a:rPr>
            </a:br>
            <a:r>
              <a:rPr lang="pl-PL" altLang="pl-PL" sz="1600" i="1" dirty="0">
                <a:solidFill>
                  <a:schemeClr val="bg1"/>
                </a:solidFill>
              </a:rPr>
              <a:t>z dnia 18 lutego 2020 r. w sprawie gmin, </a:t>
            </a:r>
            <a:br>
              <a:rPr lang="pl-PL" altLang="pl-PL" sz="1600" i="1" dirty="0">
                <a:solidFill>
                  <a:schemeClr val="bg1"/>
                </a:solidFill>
              </a:rPr>
            </a:br>
            <a:r>
              <a:rPr lang="pl-PL" altLang="pl-PL" sz="1600" i="1" dirty="0">
                <a:solidFill>
                  <a:schemeClr val="bg1"/>
                </a:solidFill>
              </a:rPr>
              <a:t>dla których będą sporządzane wykazy nieruchomości Skarbu Państwa </a:t>
            </a:r>
            <a:r>
              <a:rPr lang="pl-PL" altLang="pl-PL" sz="1600" dirty="0">
                <a:solidFill>
                  <a:schemeClr val="bg1"/>
                </a:solidFill>
              </a:rPr>
              <a:t>dotyczy: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E2E847-9069-4C06-8118-A1EB1FA0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11999"/>
            <a:ext cx="4122600" cy="664797"/>
          </a:xfrm>
        </p:spPr>
        <p:txBody>
          <a:bodyPr/>
          <a:lstStyle/>
          <a:p>
            <a:r>
              <a:rPr lang="pl-PL" altLang="pl-PL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Wykazy nieruchomości </a:t>
            </a:r>
            <a:br>
              <a:rPr lang="pl-PL" altLang="pl-PL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pl-PL" altLang="pl-PL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Skarbu Państwa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C3986556-CDB6-46D1-BEBF-9A289F991A2C}"/>
              </a:ext>
            </a:extLst>
          </p:cNvPr>
          <p:cNvSpPr txBox="1">
            <a:spLocks/>
          </p:cNvSpPr>
          <p:nvPr/>
        </p:nvSpPr>
        <p:spPr>
          <a:xfrm>
            <a:off x="997956" y="3029076"/>
            <a:ext cx="4122600" cy="1115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rgbClr val="BDE2F8"/>
              </a:buClr>
              <a:buFont typeface="Calibri" panose="020F0502020204030204" pitchFamily="34" charset="0"/>
              <a:buChar char="›"/>
              <a:tabLst>
                <a:tab pos="838200" algn="l"/>
                <a:tab pos="5754688" algn="r"/>
              </a:tabLst>
            </a:pP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47 powiatów 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 dwóch województw</a:t>
            </a:r>
          </a:p>
          <a:p>
            <a:pPr lvl="1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>
                <a:srgbClr val="BDE2F8"/>
              </a:buClr>
              <a:buFont typeface="Calibri" panose="020F0502020204030204" pitchFamily="34" charset="0"/>
              <a:buChar char="›"/>
              <a:tabLst>
                <a:tab pos="838200" algn="l"/>
                <a:tab pos="5754688" algn="r"/>
              </a:tabLst>
            </a:pPr>
            <a:r>
              <a: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349 jednostek samorządu terytorialnego </a:t>
            </a:r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poziomu lokalnego</a:t>
            </a:r>
          </a:p>
          <a:p>
            <a:pPr marL="1466850" lvl="3" indent="-285750" eaLnBrk="0" fontAlgn="base" hangingPunct="0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›"/>
              <a:tabLst>
                <a:tab pos="838200" algn="l"/>
                <a:tab pos="5754688" algn="r"/>
              </a:tabLst>
            </a:pPr>
            <a:endParaRPr lang="pl-PL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7EF17325-3D0D-48A5-AB62-922BE2D8E1D5}"/>
              </a:ext>
            </a:extLst>
          </p:cNvPr>
          <p:cNvGrpSpPr/>
          <p:nvPr/>
        </p:nvGrpSpPr>
        <p:grpSpPr>
          <a:xfrm>
            <a:off x="6652622" y="6020778"/>
            <a:ext cx="1801975" cy="654773"/>
            <a:chOff x="4245416" y="5885373"/>
            <a:chExt cx="1801975" cy="617567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D711E311-1E9E-4C8C-A8CC-8B53F1F3F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0535" r="51547" b="1858"/>
            <a:stretch/>
          </p:blipFill>
          <p:spPr>
            <a:xfrm>
              <a:off x="4245416" y="6204212"/>
              <a:ext cx="1454714" cy="298728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D023789-69E9-4F77-BDAB-E5F0371F7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574" b="72393"/>
            <a:stretch/>
          </p:blipFill>
          <p:spPr>
            <a:xfrm>
              <a:off x="4245416" y="5885373"/>
              <a:ext cx="1694078" cy="298728"/>
            </a:xfrm>
            <a:prstGeom prst="rect">
              <a:avLst/>
            </a:prstGeom>
          </p:spPr>
        </p:pic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6E069AEC-2F58-4A51-A312-91E44EC70765}"/>
                </a:ext>
              </a:extLst>
            </p:cNvPr>
            <p:cNvSpPr/>
            <p:nvPr/>
          </p:nvSpPr>
          <p:spPr>
            <a:xfrm>
              <a:off x="4682532" y="5931162"/>
              <a:ext cx="1364859" cy="571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2C1B071F-A1AB-4D40-8AC8-80E251223904}"/>
              </a:ext>
            </a:extLst>
          </p:cNvPr>
          <p:cNvSpPr txBox="1">
            <a:spLocks/>
          </p:cNvSpPr>
          <p:nvPr/>
        </p:nvSpPr>
        <p:spPr>
          <a:xfrm>
            <a:off x="6740095" y="5923020"/>
            <a:ext cx="4620130" cy="871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838200" algn="l"/>
                <a:tab pos="5754688" algn="r"/>
              </a:tabLst>
            </a:pPr>
            <a:endParaRPr lang="pl-PL" altLang="pl-PL" sz="1200" dirty="0">
              <a:solidFill>
                <a:srgbClr val="002A4E"/>
              </a:solidFill>
              <a:latin typeface="+mj-lt"/>
              <a:ea typeface="+mj-ea"/>
              <a:cs typeface="+mj-cs"/>
            </a:endParaRPr>
          </a:p>
          <a:p>
            <a:pPr marL="266700" lvl="1" indent="0" algn="just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838200" algn="l"/>
                <a:tab pos="5754688" algn="r"/>
              </a:tabLst>
            </a:pPr>
            <a:r>
              <a:rPr lang="pl-PL" altLang="pl-PL" sz="1200" dirty="0">
                <a:solidFill>
                  <a:srgbClr val="575757"/>
                </a:solidFill>
              </a:rPr>
              <a:t>Obszar, z którego pozyskane zostały wykazy</a:t>
            </a:r>
          </a:p>
          <a:p>
            <a:pPr marL="266700" lvl="1" indent="0" algn="just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838200" algn="l"/>
                <a:tab pos="5754688" algn="r"/>
              </a:tabLst>
            </a:pPr>
            <a:r>
              <a:rPr lang="pl-PL" altLang="pl-PL" sz="1200" dirty="0">
                <a:solidFill>
                  <a:srgbClr val="575757"/>
                </a:solidFill>
              </a:rPr>
              <a:t>Planowany obszar PDN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5DEA80A5-49F7-4865-A7DF-39520A6D5C9C}"/>
              </a:ext>
            </a:extLst>
          </p:cNvPr>
          <p:cNvSpPr txBox="1">
            <a:spLocks/>
          </p:cNvSpPr>
          <p:nvPr/>
        </p:nvSpPr>
        <p:spPr>
          <a:xfrm>
            <a:off x="1068196" y="4019179"/>
            <a:ext cx="4494403" cy="1365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838200" algn="l"/>
                <a:tab pos="5754688" algn="r"/>
              </a:tabLst>
            </a:pPr>
            <a:endParaRPr lang="pl-PL" altLang="pl-PL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66700" lvl="1" indent="0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838200" algn="l"/>
                <a:tab pos="5754688" algn="r"/>
              </a:tabLst>
            </a:pPr>
            <a:r>
              <a:rPr lang="pl-PL" altLang="pl-PL" sz="1600" dirty="0">
                <a:solidFill>
                  <a:schemeClr val="bg1"/>
                </a:solidFill>
              </a:rPr>
              <a:t>Wykazy, obejmujące zestawienia tabelaryczne </a:t>
            </a:r>
            <a:br>
              <a:rPr lang="pl-PL" altLang="pl-PL" sz="1600" dirty="0">
                <a:solidFill>
                  <a:schemeClr val="bg1"/>
                </a:solidFill>
              </a:rPr>
            </a:br>
            <a:r>
              <a:rPr lang="pl-PL" altLang="pl-PL" sz="1600" dirty="0">
                <a:solidFill>
                  <a:schemeClr val="bg1"/>
                </a:solidFill>
              </a:rPr>
              <a:t>i dane przestrzenne nieruchomości Skarbu Państwa, przekazywane są do </a:t>
            </a:r>
            <a:r>
              <a:rPr lang="pl-PL" altLang="pl-PL" sz="1600" b="1" dirty="0">
                <a:solidFill>
                  <a:schemeClr val="bg1"/>
                </a:solidFill>
              </a:rPr>
              <a:t>Pełnomocnika Rządu ds. CPK </a:t>
            </a:r>
            <a:r>
              <a:rPr lang="pl-PL" altLang="pl-PL" sz="1600" dirty="0">
                <a:solidFill>
                  <a:schemeClr val="bg1"/>
                </a:solidFill>
              </a:rPr>
              <a:t>i stanowią podstawę do przygotowania </a:t>
            </a:r>
            <a:r>
              <a:rPr lang="pl-PL" altLang="pl-PL" sz="1600" b="1" dirty="0">
                <a:solidFill>
                  <a:schemeClr val="bg1"/>
                </a:solidFill>
              </a:rPr>
              <a:t>oferty nieruchomości zamiennych</a:t>
            </a:r>
            <a:r>
              <a:rPr lang="pl-PL" altLang="pl-PL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075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91D9A-0EDD-4EED-A40B-C5082EA0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11999"/>
            <a:ext cx="5360472" cy="1329595"/>
          </a:xfrm>
        </p:spPr>
        <p:txBody>
          <a:bodyPr/>
          <a:lstStyle/>
          <a:p>
            <a:r>
              <a:rPr lang="pl-PL" dirty="0"/>
              <a:t>Współpraca z powiatami </a:t>
            </a:r>
            <a:br>
              <a:rPr lang="pl-PL" dirty="0"/>
            </a:br>
            <a:r>
              <a:rPr lang="pl-PL" dirty="0"/>
              <a:t>grodziskim, sochaczewskim i żyrardowskim</a:t>
            </a:r>
            <a:br>
              <a:rPr lang="pl-PL" dirty="0"/>
            </a:br>
            <a:br>
              <a:rPr lang="pl-PL" dirty="0"/>
            </a:br>
            <a:endParaRPr lang="pl-PL" dirty="0">
              <a:highlight>
                <a:srgbClr val="FFFF00"/>
              </a:highlight>
            </a:endParaRPr>
          </a:p>
        </p:txBody>
      </p:sp>
      <p:pic>
        <p:nvPicPr>
          <p:cNvPr id="9" name="Obraz 8" descr="Obraz zawierający mapa&#10;&#10;Opis wygenerowany automatycznie">
            <a:extLst>
              <a:ext uri="{FF2B5EF4-FFF2-40B4-BE49-F238E27FC236}">
                <a16:creationId xmlns:a16="http://schemas.microsoft.com/office/drawing/2014/main" id="{7FF1D156-8B30-4856-A7C9-F2633263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97" b="6246"/>
          <a:stretch/>
        </p:blipFill>
        <p:spPr>
          <a:xfrm>
            <a:off x="1304940" y="1303282"/>
            <a:ext cx="4964122" cy="5557542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65372AEB-27FC-43FF-BE5C-93A68668E4CE}"/>
              </a:ext>
            </a:extLst>
          </p:cNvPr>
          <p:cNvGrpSpPr/>
          <p:nvPr/>
        </p:nvGrpSpPr>
        <p:grpSpPr>
          <a:xfrm>
            <a:off x="1304940" y="6229327"/>
            <a:ext cx="1801975" cy="353795"/>
            <a:chOff x="8653786" y="5946436"/>
            <a:chExt cx="1801975" cy="353795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EF54CB2-5527-4EA5-934E-87CFD16F9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0535" r="51547" b="1858"/>
            <a:stretch/>
          </p:blipFill>
          <p:spPr>
            <a:xfrm>
              <a:off x="8653786" y="6001503"/>
              <a:ext cx="1454714" cy="298728"/>
            </a:xfrm>
            <a:prstGeom prst="rect">
              <a:avLst/>
            </a:prstGeom>
          </p:spPr>
        </p:pic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91440580-4ECF-452B-9D2C-6989F8227F1D}"/>
                </a:ext>
              </a:extLst>
            </p:cNvPr>
            <p:cNvSpPr/>
            <p:nvPr/>
          </p:nvSpPr>
          <p:spPr>
            <a:xfrm>
              <a:off x="9117849" y="5946436"/>
              <a:ext cx="1337912" cy="3537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2DA14BC8-7C77-4471-A279-B82D61E4778A}"/>
              </a:ext>
            </a:extLst>
          </p:cNvPr>
          <p:cNvSpPr txBox="1">
            <a:spLocks/>
          </p:cNvSpPr>
          <p:nvPr/>
        </p:nvSpPr>
        <p:spPr>
          <a:xfrm>
            <a:off x="1665083" y="6271559"/>
            <a:ext cx="2134085" cy="3537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  <a:tabLst>
                <a:tab pos="838200" algn="l"/>
                <a:tab pos="5754688" algn="r"/>
              </a:tabLst>
            </a:pPr>
            <a:r>
              <a:rPr lang="pl-PL" altLang="pl-PL" sz="1200" dirty="0">
                <a:solidFill>
                  <a:srgbClr val="575757"/>
                </a:solidFill>
              </a:rPr>
              <a:t>Planowany obszar PDN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F095A38-755A-4F65-A4F6-9B677481AAB8}"/>
              </a:ext>
            </a:extLst>
          </p:cNvPr>
          <p:cNvSpPr txBox="1"/>
          <p:nvPr/>
        </p:nvSpPr>
        <p:spPr>
          <a:xfrm>
            <a:off x="7789604" y="2133017"/>
            <a:ext cx="4402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dirty="0">
                <a:solidFill>
                  <a:schemeClr val="bg1"/>
                </a:solidFill>
              </a:rPr>
              <a:t>Celem współpracy jest usprawnienie działań spółki CPK m.in. poprzez: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387D1D8-CE58-4C1B-BE7D-FFE25DB899C8}"/>
              </a:ext>
            </a:extLst>
          </p:cNvPr>
          <p:cNvSpPr txBox="1"/>
          <p:nvPr/>
        </p:nvSpPr>
        <p:spPr>
          <a:xfrm>
            <a:off x="7789604" y="2960540"/>
            <a:ext cx="44023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2000" dirty="0">
                <a:solidFill>
                  <a:schemeClr val="bg1"/>
                </a:solidFill>
              </a:rPr>
              <a:t>dostęp do </a:t>
            </a:r>
            <a:r>
              <a:rPr lang="pl-PL" sz="2000" b="1" dirty="0">
                <a:solidFill>
                  <a:schemeClr val="bg1"/>
                </a:solidFill>
              </a:rPr>
              <a:t>ewidencji gruntów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i budynków</a:t>
            </a:r>
            <a:r>
              <a:rPr lang="pl-PL" sz="2000" dirty="0">
                <a:solidFill>
                  <a:schemeClr val="bg1"/>
                </a:solidFill>
              </a:rPr>
              <a:t>,</a:t>
            </a:r>
          </a:p>
          <a:p>
            <a:pPr marL="342900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2000" b="1" dirty="0">
                <a:solidFill>
                  <a:schemeClr val="bg1"/>
                </a:solidFill>
              </a:rPr>
              <a:t>mapy zasadniczej</a:t>
            </a:r>
          </a:p>
          <a:p>
            <a:pPr marL="342900" indent="-34290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2000" dirty="0">
                <a:solidFill>
                  <a:schemeClr val="bg1"/>
                </a:solidFill>
              </a:rPr>
              <a:t>rejestru cen i </a:t>
            </a:r>
            <a:r>
              <a:rPr lang="pl-PL" sz="2000" b="1" dirty="0">
                <a:solidFill>
                  <a:schemeClr val="bg1"/>
                </a:solidFill>
              </a:rPr>
              <a:t>wartości nieruchomości </a:t>
            </a:r>
            <a:r>
              <a:rPr lang="pl-PL" sz="2000" dirty="0">
                <a:solidFill>
                  <a:schemeClr val="bg1"/>
                </a:solidFill>
              </a:rPr>
              <a:t>dla obszarów gmin Baranów, Teresin i Wiskitki</a:t>
            </a:r>
          </a:p>
        </p:txBody>
      </p:sp>
    </p:spTree>
    <p:extLst>
      <p:ext uri="{BB962C8B-B14F-4D97-AF65-F5344CB8AC3E}">
        <p14:creationId xmlns:p14="http://schemas.microsoft.com/office/powerpoint/2010/main" val="22399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BD2977-56DF-4847-B0CD-AE773AC5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11999"/>
            <a:ext cx="7158993" cy="1107996"/>
          </a:xfrm>
        </p:spPr>
        <p:txBody>
          <a:bodyPr/>
          <a:lstStyle/>
          <a:p>
            <a:r>
              <a:rPr lang="pl-PL" sz="2000" dirty="0"/>
              <a:t>Dane zawarte w wykazach </a:t>
            </a:r>
            <a:br>
              <a:rPr lang="pl-PL" sz="2000" dirty="0"/>
            </a:br>
            <a:r>
              <a:rPr lang="pl-PL" sz="2000" dirty="0"/>
              <a:t>o nieruchomościach Skarbu Państwa </a:t>
            </a:r>
            <a:br>
              <a:rPr lang="pl-PL" sz="2000" dirty="0"/>
            </a:br>
            <a:r>
              <a:rPr lang="pl-PL" sz="2000" dirty="0"/>
              <a:t>potwierdzają przydatność do celów Spółki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2EB9B8D4-6777-4424-9990-A04107896AAC}"/>
              </a:ext>
            </a:extLst>
          </p:cNvPr>
          <p:cNvSpPr txBox="1">
            <a:spLocks/>
          </p:cNvSpPr>
          <p:nvPr/>
        </p:nvSpPr>
        <p:spPr>
          <a:xfrm>
            <a:off x="9711159" y="2930402"/>
            <a:ext cx="2012840" cy="9971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2400" b="0" i="0" u="none" kern="1200" spc="0">
                <a:solidFill>
                  <a:srgbClr val="002A4E"/>
                </a:solidFill>
                <a:latin typeface="+mn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Potencjał nieruchomości Skarbu Państwa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BE3F47A-9121-4AA3-82FC-469A662B3B1C}"/>
              </a:ext>
            </a:extLst>
          </p:cNvPr>
          <p:cNvSpPr txBox="1"/>
          <p:nvPr/>
        </p:nvSpPr>
        <p:spPr>
          <a:xfrm>
            <a:off x="1439997" y="2022461"/>
            <a:ext cx="71589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Z nieruchomości znajdujących się w wykazach:</a:t>
            </a:r>
          </a:p>
          <a:p>
            <a:pPr marL="285750" indent="-285750" algn="just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dirty="0"/>
              <a:t>Wyselekcjonowano do weryfikacji w terenie </a:t>
            </a:r>
            <a:r>
              <a:rPr lang="pl-PL" sz="1600" b="1" dirty="0"/>
              <a:t>191 działek </a:t>
            </a:r>
            <a:r>
              <a:rPr lang="pl-PL" sz="1600" dirty="0"/>
              <a:t>o łącznej powierzchni </a:t>
            </a:r>
            <a:r>
              <a:rPr lang="pl-PL" sz="1600" b="1" dirty="0"/>
              <a:t>226 hektarów</a:t>
            </a:r>
            <a:r>
              <a:rPr lang="pl-PL" sz="1600" dirty="0"/>
              <a:t> i </a:t>
            </a:r>
            <a:r>
              <a:rPr lang="pl-PL" sz="1600" b="1" dirty="0"/>
              <a:t>347 lokali. </a:t>
            </a:r>
            <a:r>
              <a:rPr lang="pl-PL" sz="1600" dirty="0"/>
              <a:t>Rozpoczęcie weryfikacji terenowych planowane jest na koniec 2020 r.</a:t>
            </a:r>
          </a:p>
          <a:p>
            <a:pPr marL="285750" indent="-285750" algn="just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dirty="0"/>
              <a:t>Sukcesywnie selekcjonowane są kolejne nieruchomości Skarbu Państwa pod kątem przyjęcia ich do Zasobu CPK</a:t>
            </a:r>
          </a:p>
          <a:p>
            <a:pPr algn="just"/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656C97A-AB90-45E1-8168-FC0C47FB86DC}"/>
              </a:ext>
            </a:extLst>
          </p:cNvPr>
          <p:cNvSpPr txBox="1"/>
          <p:nvPr/>
        </p:nvSpPr>
        <p:spPr>
          <a:xfrm>
            <a:off x="1439997" y="4054287"/>
            <a:ext cx="715899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/>
              <a:t>Działki znajdujące się w wykazach charakteryzują się znacznym zróżnicowaniem zarówno w odniesieniu do powierzchni, przeznaczenia (np. </a:t>
            </a:r>
            <a:r>
              <a:rPr lang="pl-PL" sz="1600" b="1" dirty="0"/>
              <a:t>rolne, przemysłowo-usługowe, mieszkaniowe, rekreacyjne</a:t>
            </a:r>
            <a:r>
              <a:rPr lang="pl-PL" sz="1600" dirty="0"/>
              <a:t>), jak też funkcji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Nieruchomości te mogą być więc przedmiotem zainteresowania osób prowadzących działalność </a:t>
            </a:r>
            <a:r>
              <a:rPr lang="pl-PL" sz="1600" b="1" dirty="0"/>
              <a:t>rolniczą i pozarolniczą</a:t>
            </a:r>
          </a:p>
          <a:p>
            <a:pPr algn="just"/>
            <a:endParaRPr lang="pl-PL" sz="1600" dirty="0"/>
          </a:p>
        </p:txBody>
      </p:sp>
      <p:grpSp>
        <p:nvGrpSpPr>
          <p:cNvPr id="14" name="Group 576">
            <a:extLst>
              <a:ext uri="{FF2B5EF4-FFF2-40B4-BE49-F238E27FC236}">
                <a16:creationId xmlns:a16="http://schemas.microsoft.com/office/drawing/2014/main" id="{58D3F8C3-88D9-4B2D-B8A8-445B9984BAE7}"/>
              </a:ext>
            </a:extLst>
          </p:cNvPr>
          <p:cNvGrpSpPr/>
          <p:nvPr/>
        </p:nvGrpSpPr>
        <p:grpSpPr>
          <a:xfrm>
            <a:off x="9636386" y="2286932"/>
            <a:ext cx="643470" cy="643470"/>
            <a:chOff x="5363326" y="2356220"/>
            <a:chExt cx="643470" cy="643470"/>
          </a:xfrm>
        </p:grpSpPr>
        <p:sp>
          <p:nvSpPr>
            <p:cNvPr id="15" name="Rectangle 35">
              <a:extLst>
                <a:ext uri="{FF2B5EF4-FFF2-40B4-BE49-F238E27FC236}">
                  <a16:creationId xmlns:a16="http://schemas.microsoft.com/office/drawing/2014/main" id="{1C4A3C0B-6865-42A7-A9ED-A8B7EDBBD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3326" y="2356220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83">
              <a:extLst>
                <a:ext uri="{FF2B5EF4-FFF2-40B4-BE49-F238E27FC236}">
                  <a16:creationId xmlns:a16="http://schemas.microsoft.com/office/drawing/2014/main" id="{1DAA9A2B-7522-4FCA-9E07-AF5D709DB3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76058" y="2462835"/>
              <a:ext cx="418006" cy="430241"/>
              <a:chOff x="4802188" y="4387850"/>
              <a:chExt cx="325438" cy="334963"/>
            </a:xfrm>
            <a:solidFill>
              <a:schemeClr val="accent2"/>
            </a:solidFill>
          </p:grpSpPr>
          <p:sp>
            <p:nvSpPr>
              <p:cNvPr id="17" name="Rectangle 132">
                <a:extLst>
                  <a:ext uri="{FF2B5EF4-FFF2-40B4-BE49-F238E27FC236}">
                    <a16:creationId xmlns:a16="http://schemas.microsoft.com/office/drawing/2014/main" id="{7B7E3152-B72C-4664-B9E3-67219BB8A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8063" y="4706938"/>
                <a:ext cx="309563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3">
                <a:extLst>
                  <a:ext uri="{FF2B5EF4-FFF2-40B4-BE49-F238E27FC236}">
                    <a16:creationId xmlns:a16="http://schemas.microsoft.com/office/drawing/2014/main" id="{0A4A87FB-5009-4496-8132-FCB198BA96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3950" y="4567238"/>
                <a:ext cx="77788" cy="155575"/>
              </a:xfrm>
              <a:custGeom>
                <a:avLst/>
                <a:gdLst>
                  <a:gd name="T0" fmla="*/ 49 w 49"/>
                  <a:gd name="T1" fmla="*/ 98 h 98"/>
                  <a:gd name="T2" fmla="*/ 0 w 49"/>
                  <a:gd name="T3" fmla="*/ 98 h 98"/>
                  <a:gd name="T4" fmla="*/ 0 w 49"/>
                  <a:gd name="T5" fmla="*/ 0 h 98"/>
                  <a:gd name="T6" fmla="*/ 49 w 49"/>
                  <a:gd name="T7" fmla="*/ 0 h 98"/>
                  <a:gd name="T8" fmla="*/ 49 w 49"/>
                  <a:gd name="T9" fmla="*/ 98 h 98"/>
                  <a:gd name="T10" fmla="*/ 10 w 49"/>
                  <a:gd name="T11" fmla="*/ 88 h 98"/>
                  <a:gd name="T12" fmla="*/ 39 w 49"/>
                  <a:gd name="T13" fmla="*/ 88 h 98"/>
                  <a:gd name="T14" fmla="*/ 39 w 49"/>
                  <a:gd name="T15" fmla="*/ 10 h 98"/>
                  <a:gd name="T16" fmla="*/ 10 w 49"/>
                  <a:gd name="T17" fmla="*/ 10 h 98"/>
                  <a:gd name="T18" fmla="*/ 10 w 49"/>
                  <a:gd name="T19" fmla="*/ 88 h 98"/>
                  <a:gd name="T20" fmla="*/ 10 w 49"/>
                  <a:gd name="T21" fmla="*/ 88 h 98"/>
                  <a:gd name="T22" fmla="*/ 10 w 49"/>
                  <a:gd name="T23" fmla="*/ 8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98">
                    <a:moveTo>
                      <a:pt x="49" y="98"/>
                    </a:moveTo>
                    <a:lnTo>
                      <a:pt x="0" y="9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98"/>
                    </a:lnTo>
                    <a:close/>
                    <a:moveTo>
                      <a:pt x="10" y="88"/>
                    </a:moveTo>
                    <a:lnTo>
                      <a:pt x="39" y="88"/>
                    </a:lnTo>
                    <a:lnTo>
                      <a:pt x="39" y="10"/>
                    </a:lnTo>
                    <a:lnTo>
                      <a:pt x="10" y="10"/>
                    </a:lnTo>
                    <a:lnTo>
                      <a:pt x="10" y="88"/>
                    </a:lnTo>
                    <a:close/>
                    <a:moveTo>
                      <a:pt x="10" y="88"/>
                    </a:moveTo>
                    <a:lnTo>
                      <a:pt x="10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34">
                <a:extLst>
                  <a:ext uri="{FF2B5EF4-FFF2-40B4-BE49-F238E27FC236}">
                    <a16:creationId xmlns:a16="http://schemas.microsoft.com/office/drawing/2014/main" id="{4D49F1AD-8B01-4E32-A1CA-63186C7B75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3950" y="4567238"/>
                <a:ext cx="77788" cy="155575"/>
              </a:xfrm>
              <a:custGeom>
                <a:avLst/>
                <a:gdLst>
                  <a:gd name="T0" fmla="*/ 49 w 49"/>
                  <a:gd name="T1" fmla="*/ 98 h 98"/>
                  <a:gd name="T2" fmla="*/ 0 w 49"/>
                  <a:gd name="T3" fmla="*/ 98 h 98"/>
                  <a:gd name="T4" fmla="*/ 0 w 49"/>
                  <a:gd name="T5" fmla="*/ 0 h 98"/>
                  <a:gd name="T6" fmla="*/ 49 w 49"/>
                  <a:gd name="T7" fmla="*/ 0 h 98"/>
                  <a:gd name="T8" fmla="*/ 49 w 49"/>
                  <a:gd name="T9" fmla="*/ 98 h 98"/>
                  <a:gd name="T10" fmla="*/ 10 w 49"/>
                  <a:gd name="T11" fmla="*/ 88 h 98"/>
                  <a:gd name="T12" fmla="*/ 39 w 49"/>
                  <a:gd name="T13" fmla="*/ 88 h 98"/>
                  <a:gd name="T14" fmla="*/ 39 w 49"/>
                  <a:gd name="T15" fmla="*/ 10 h 98"/>
                  <a:gd name="T16" fmla="*/ 10 w 49"/>
                  <a:gd name="T17" fmla="*/ 10 h 98"/>
                  <a:gd name="T18" fmla="*/ 10 w 49"/>
                  <a:gd name="T19" fmla="*/ 88 h 98"/>
                  <a:gd name="T20" fmla="*/ 10 w 49"/>
                  <a:gd name="T21" fmla="*/ 88 h 98"/>
                  <a:gd name="T22" fmla="*/ 10 w 49"/>
                  <a:gd name="T23" fmla="*/ 8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98">
                    <a:moveTo>
                      <a:pt x="49" y="98"/>
                    </a:moveTo>
                    <a:lnTo>
                      <a:pt x="0" y="98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98"/>
                    </a:lnTo>
                    <a:moveTo>
                      <a:pt x="10" y="88"/>
                    </a:moveTo>
                    <a:lnTo>
                      <a:pt x="39" y="88"/>
                    </a:lnTo>
                    <a:lnTo>
                      <a:pt x="39" y="10"/>
                    </a:lnTo>
                    <a:lnTo>
                      <a:pt x="10" y="10"/>
                    </a:lnTo>
                    <a:lnTo>
                      <a:pt x="10" y="88"/>
                    </a:lnTo>
                    <a:moveTo>
                      <a:pt x="10" y="88"/>
                    </a:moveTo>
                    <a:lnTo>
                      <a:pt x="10" y="8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5">
                <a:extLst>
                  <a:ext uri="{FF2B5EF4-FFF2-40B4-BE49-F238E27FC236}">
                    <a16:creationId xmlns:a16="http://schemas.microsoft.com/office/drawing/2014/main" id="{AF3822D8-5244-4705-AA98-49F8BB2304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7613" y="4489450"/>
                <a:ext cx="77788" cy="233363"/>
              </a:xfrm>
              <a:custGeom>
                <a:avLst/>
                <a:gdLst>
                  <a:gd name="T0" fmla="*/ 49 w 49"/>
                  <a:gd name="T1" fmla="*/ 147 h 147"/>
                  <a:gd name="T2" fmla="*/ 0 w 49"/>
                  <a:gd name="T3" fmla="*/ 147 h 147"/>
                  <a:gd name="T4" fmla="*/ 0 w 49"/>
                  <a:gd name="T5" fmla="*/ 0 h 147"/>
                  <a:gd name="T6" fmla="*/ 49 w 49"/>
                  <a:gd name="T7" fmla="*/ 0 h 147"/>
                  <a:gd name="T8" fmla="*/ 49 w 49"/>
                  <a:gd name="T9" fmla="*/ 147 h 147"/>
                  <a:gd name="T10" fmla="*/ 10 w 49"/>
                  <a:gd name="T11" fmla="*/ 137 h 147"/>
                  <a:gd name="T12" fmla="*/ 39 w 49"/>
                  <a:gd name="T13" fmla="*/ 137 h 147"/>
                  <a:gd name="T14" fmla="*/ 39 w 49"/>
                  <a:gd name="T15" fmla="*/ 10 h 147"/>
                  <a:gd name="T16" fmla="*/ 10 w 49"/>
                  <a:gd name="T17" fmla="*/ 10 h 147"/>
                  <a:gd name="T18" fmla="*/ 10 w 49"/>
                  <a:gd name="T19" fmla="*/ 137 h 147"/>
                  <a:gd name="T20" fmla="*/ 10 w 49"/>
                  <a:gd name="T21" fmla="*/ 137 h 147"/>
                  <a:gd name="T22" fmla="*/ 10 w 49"/>
                  <a:gd name="T23" fmla="*/ 1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147">
                    <a:moveTo>
                      <a:pt x="49" y="147"/>
                    </a:moveTo>
                    <a:lnTo>
                      <a:pt x="0" y="147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147"/>
                    </a:lnTo>
                    <a:close/>
                    <a:moveTo>
                      <a:pt x="10" y="137"/>
                    </a:moveTo>
                    <a:lnTo>
                      <a:pt x="39" y="137"/>
                    </a:lnTo>
                    <a:lnTo>
                      <a:pt x="39" y="10"/>
                    </a:lnTo>
                    <a:lnTo>
                      <a:pt x="10" y="10"/>
                    </a:lnTo>
                    <a:lnTo>
                      <a:pt x="10" y="137"/>
                    </a:lnTo>
                    <a:close/>
                    <a:moveTo>
                      <a:pt x="10" y="137"/>
                    </a:moveTo>
                    <a:lnTo>
                      <a:pt x="10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6">
                <a:extLst>
                  <a:ext uri="{FF2B5EF4-FFF2-40B4-BE49-F238E27FC236}">
                    <a16:creationId xmlns:a16="http://schemas.microsoft.com/office/drawing/2014/main" id="{418B7C6A-9533-42C1-9A01-29852B9E4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7613" y="4489450"/>
                <a:ext cx="77788" cy="233363"/>
              </a:xfrm>
              <a:custGeom>
                <a:avLst/>
                <a:gdLst>
                  <a:gd name="T0" fmla="*/ 49 w 49"/>
                  <a:gd name="T1" fmla="*/ 147 h 147"/>
                  <a:gd name="T2" fmla="*/ 0 w 49"/>
                  <a:gd name="T3" fmla="*/ 147 h 147"/>
                  <a:gd name="T4" fmla="*/ 0 w 49"/>
                  <a:gd name="T5" fmla="*/ 0 h 147"/>
                  <a:gd name="T6" fmla="*/ 49 w 49"/>
                  <a:gd name="T7" fmla="*/ 0 h 147"/>
                  <a:gd name="T8" fmla="*/ 49 w 49"/>
                  <a:gd name="T9" fmla="*/ 147 h 147"/>
                  <a:gd name="T10" fmla="*/ 10 w 49"/>
                  <a:gd name="T11" fmla="*/ 137 h 147"/>
                  <a:gd name="T12" fmla="*/ 39 w 49"/>
                  <a:gd name="T13" fmla="*/ 137 h 147"/>
                  <a:gd name="T14" fmla="*/ 39 w 49"/>
                  <a:gd name="T15" fmla="*/ 10 h 147"/>
                  <a:gd name="T16" fmla="*/ 10 w 49"/>
                  <a:gd name="T17" fmla="*/ 10 h 147"/>
                  <a:gd name="T18" fmla="*/ 10 w 49"/>
                  <a:gd name="T19" fmla="*/ 137 h 147"/>
                  <a:gd name="T20" fmla="*/ 10 w 49"/>
                  <a:gd name="T21" fmla="*/ 137 h 147"/>
                  <a:gd name="T22" fmla="*/ 10 w 49"/>
                  <a:gd name="T23" fmla="*/ 1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147">
                    <a:moveTo>
                      <a:pt x="49" y="147"/>
                    </a:moveTo>
                    <a:lnTo>
                      <a:pt x="0" y="147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147"/>
                    </a:lnTo>
                    <a:moveTo>
                      <a:pt x="10" y="137"/>
                    </a:moveTo>
                    <a:lnTo>
                      <a:pt x="39" y="137"/>
                    </a:lnTo>
                    <a:lnTo>
                      <a:pt x="39" y="10"/>
                    </a:lnTo>
                    <a:lnTo>
                      <a:pt x="10" y="10"/>
                    </a:lnTo>
                    <a:lnTo>
                      <a:pt x="10" y="137"/>
                    </a:lnTo>
                    <a:moveTo>
                      <a:pt x="10" y="137"/>
                    </a:moveTo>
                    <a:lnTo>
                      <a:pt x="10" y="137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7">
                <a:extLst>
                  <a:ext uri="{FF2B5EF4-FFF2-40B4-BE49-F238E27FC236}">
                    <a16:creationId xmlns:a16="http://schemas.microsoft.com/office/drawing/2014/main" id="{C39E2CBA-9DAC-4966-89F5-4EA26687FE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1875" y="4629150"/>
                <a:ext cx="76200" cy="93663"/>
              </a:xfrm>
              <a:custGeom>
                <a:avLst/>
                <a:gdLst>
                  <a:gd name="T0" fmla="*/ 48 w 48"/>
                  <a:gd name="T1" fmla="*/ 59 h 59"/>
                  <a:gd name="T2" fmla="*/ 0 w 48"/>
                  <a:gd name="T3" fmla="*/ 59 h 59"/>
                  <a:gd name="T4" fmla="*/ 0 w 48"/>
                  <a:gd name="T5" fmla="*/ 0 h 59"/>
                  <a:gd name="T6" fmla="*/ 48 w 48"/>
                  <a:gd name="T7" fmla="*/ 0 h 59"/>
                  <a:gd name="T8" fmla="*/ 48 w 48"/>
                  <a:gd name="T9" fmla="*/ 59 h 59"/>
                  <a:gd name="T10" fmla="*/ 9 w 48"/>
                  <a:gd name="T11" fmla="*/ 49 h 59"/>
                  <a:gd name="T12" fmla="*/ 39 w 48"/>
                  <a:gd name="T13" fmla="*/ 49 h 59"/>
                  <a:gd name="T14" fmla="*/ 39 w 48"/>
                  <a:gd name="T15" fmla="*/ 10 h 59"/>
                  <a:gd name="T16" fmla="*/ 9 w 48"/>
                  <a:gd name="T17" fmla="*/ 10 h 59"/>
                  <a:gd name="T18" fmla="*/ 9 w 48"/>
                  <a:gd name="T19" fmla="*/ 49 h 59"/>
                  <a:gd name="T20" fmla="*/ 9 w 48"/>
                  <a:gd name="T21" fmla="*/ 49 h 59"/>
                  <a:gd name="T22" fmla="*/ 9 w 48"/>
                  <a:gd name="T23" fmla="*/ 4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9">
                    <a:moveTo>
                      <a:pt x="48" y="59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59"/>
                    </a:lnTo>
                    <a:close/>
                    <a:moveTo>
                      <a:pt x="9" y="49"/>
                    </a:moveTo>
                    <a:lnTo>
                      <a:pt x="39" y="49"/>
                    </a:lnTo>
                    <a:lnTo>
                      <a:pt x="39" y="10"/>
                    </a:lnTo>
                    <a:lnTo>
                      <a:pt x="9" y="10"/>
                    </a:lnTo>
                    <a:lnTo>
                      <a:pt x="9" y="49"/>
                    </a:lnTo>
                    <a:close/>
                    <a:moveTo>
                      <a:pt x="9" y="49"/>
                    </a:moveTo>
                    <a:lnTo>
                      <a:pt x="9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38">
                <a:extLst>
                  <a:ext uri="{FF2B5EF4-FFF2-40B4-BE49-F238E27FC236}">
                    <a16:creationId xmlns:a16="http://schemas.microsoft.com/office/drawing/2014/main" id="{DA7C2AAB-2028-4B5D-8E28-AD0CE4C22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1875" y="4629150"/>
                <a:ext cx="76200" cy="93663"/>
              </a:xfrm>
              <a:custGeom>
                <a:avLst/>
                <a:gdLst>
                  <a:gd name="T0" fmla="*/ 48 w 48"/>
                  <a:gd name="T1" fmla="*/ 59 h 59"/>
                  <a:gd name="T2" fmla="*/ 0 w 48"/>
                  <a:gd name="T3" fmla="*/ 59 h 59"/>
                  <a:gd name="T4" fmla="*/ 0 w 48"/>
                  <a:gd name="T5" fmla="*/ 0 h 59"/>
                  <a:gd name="T6" fmla="*/ 48 w 48"/>
                  <a:gd name="T7" fmla="*/ 0 h 59"/>
                  <a:gd name="T8" fmla="*/ 48 w 48"/>
                  <a:gd name="T9" fmla="*/ 59 h 59"/>
                  <a:gd name="T10" fmla="*/ 9 w 48"/>
                  <a:gd name="T11" fmla="*/ 49 h 59"/>
                  <a:gd name="T12" fmla="*/ 39 w 48"/>
                  <a:gd name="T13" fmla="*/ 49 h 59"/>
                  <a:gd name="T14" fmla="*/ 39 w 48"/>
                  <a:gd name="T15" fmla="*/ 10 h 59"/>
                  <a:gd name="T16" fmla="*/ 9 w 48"/>
                  <a:gd name="T17" fmla="*/ 10 h 59"/>
                  <a:gd name="T18" fmla="*/ 9 w 48"/>
                  <a:gd name="T19" fmla="*/ 49 h 59"/>
                  <a:gd name="T20" fmla="*/ 9 w 48"/>
                  <a:gd name="T21" fmla="*/ 49 h 59"/>
                  <a:gd name="T22" fmla="*/ 9 w 48"/>
                  <a:gd name="T23" fmla="*/ 4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9">
                    <a:moveTo>
                      <a:pt x="48" y="59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59"/>
                    </a:lnTo>
                    <a:moveTo>
                      <a:pt x="9" y="49"/>
                    </a:moveTo>
                    <a:lnTo>
                      <a:pt x="39" y="49"/>
                    </a:lnTo>
                    <a:lnTo>
                      <a:pt x="39" y="10"/>
                    </a:lnTo>
                    <a:lnTo>
                      <a:pt x="9" y="10"/>
                    </a:lnTo>
                    <a:lnTo>
                      <a:pt x="9" y="49"/>
                    </a:lnTo>
                    <a:moveTo>
                      <a:pt x="9" y="49"/>
                    </a:moveTo>
                    <a:lnTo>
                      <a:pt x="9" y="49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139">
                <a:extLst>
                  <a:ext uri="{FF2B5EF4-FFF2-40B4-BE49-F238E27FC236}">
                    <a16:creationId xmlns:a16="http://schemas.microsoft.com/office/drawing/2014/main" id="{41D84FD1-1495-487E-9B62-B30F4FEBB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2188" y="4389438"/>
                <a:ext cx="15875" cy="333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0">
                <a:extLst>
                  <a:ext uri="{FF2B5EF4-FFF2-40B4-BE49-F238E27FC236}">
                    <a16:creationId xmlns:a16="http://schemas.microsoft.com/office/drawing/2014/main" id="{A193F091-A044-43EB-8C5B-728C7FFD4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8225" y="4400550"/>
                <a:ext cx="225425" cy="166688"/>
              </a:xfrm>
              <a:custGeom>
                <a:avLst/>
                <a:gdLst>
                  <a:gd name="T0" fmla="*/ 3 w 284"/>
                  <a:gd name="T1" fmla="*/ 209 h 209"/>
                  <a:gd name="T2" fmla="*/ 0 w 284"/>
                  <a:gd name="T3" fmla="*/ 190 h 209"/>
                  <a:gd name="T4" fmla="*/ 266 w 284"/>
                  <a:gd name="T5" fmla="*/ 0 h 209"/>
                  <a:gd name="T6" fmla="*/ 284 w 284"/>
                  <a:gd name="T7" fmla="*/ 8 h 209"/>
                  <a:gd name="T8" fmla="*/ 3 w 284"/>
                  <a:gd name="T9" fmla="*/ 209 h 209"/>
                  <a:gd name="T10" fmla="*/ 3 w 284"/>
                  <a:gd name="T11" fmla="*/ 209 h 209"/>
                  <a:gd name="T12" fmla="*/ 3 w 284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09">
                    <a:moveTo>
                      <a:pt x="3" y="209"/>
                    </a:moveTo>
                    <a:cubicBezTo>
                      <a:pt x="0" y="190"/>
                      <a:pt x="0" y="190"/>
                      <a:pt x="0" y="190"/>
                    </a:cubicBezTo>
                    <a:cubicBezTo>
                      <a:pt x="2" y="190"/>
                      <a:pt x="191" y="159"/>
                      <a:pt x="266" y="0"/>
                    </a:cubicBezTo>
                    <a:cubicBezTo>
                      <a:pt x="284" y="8"/>
                      <a:pt x="284" y="8"/>
                      <a:pt x="284" y="8"/>
                    </a:cubicBezTo>
                    <a:cubicBezTo>
                      <a:pt x="204" y="177"/>
                      <a:pt x="11" y="208"/>
                      <a:pt x="3" y="209"/>
                    </a:cubicBezTo>
                    <a:close/>
                    <a:moveTo>
                      <a:pt x="3" y="209"/>
                    </a:moveTo>
                    <a:cubicBezTo>
                      <a:pt x="3" y="209"/>
                      <a:pt x="3" y="209"/>
                      <a:pt x="3" y="209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1">
                <a:extLst>
                  <a:ext uri="{FF2B5EF4-FFF2-40B4-BE49-F238E27FC236}">
                    <a16:creationId xmlns:a16="http://schemas.microsoft.com/office/drawing/2014/main" id="{0248C349-88C4-4B9A-A54E-1DC90645B0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4387850"/>
                <a:ext cx="63500" cy="53975"/>
              </a:xfrm>
              <a:custGeom>
                <a:avLst/>
                <a:gdLst>
                  <a:gd name="T0" fmla="*/ 30 w 40"/>
                  <a:gd name="T1" fmla="*/ 34 h 34"/>
                  <a:gd name="T2" fmla="*/ 24 w 40"/>
                  <a:gd name="T3" fmla="*/ 13 h 34"/>
                  <a:gd name="T4" fmla="*/ 2 w 40"/>
                  <a:gd name="T5" fmla="*/ 19 h 34"/>
                  <a:gd name="T6" fmla="*/ 0 w 40"/>
                  <a:gd name="T7" fmla="*/ 10 h 34"/>
                  <a:gd name="T8" fmla="*/ 31 w 40"/>
                  <a:gd name="T9" fmla="*/ 0 h 34"/>
                  <a:gd name="T10" fmla="*/ 40 w 40"/>
                  <a:gd name="T11" fmla="*/ 32 h 34"/>
                  <a:gd name="T12" fmla="*/ 30 w 40"/>
                  <a:gd name="T13" fmla="*/ 34 h 34"/>
                  <a:gd name="T14" fmla="*/ 30 w 40"/>
                  <a:gd name="T15" fmla="*/ 34 h 34"/>
                  <a:gd name="T16" fmla="*/ 30 w 40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">
                    <a:moveTo>
                      <a:pt x="30" y="34"/>
                    </a:moveTo>
                    <a:lnTo>
                      <a:pt x="24" y="13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31" y="0"/>
                    </a:lnTo>
                    <a:lnTo>
                      <a:pt x="40" y="32"/>
                    </a:lnTo>
                    <a:lnTo>
                      <a:pt x="30" y="34"/>
                    </a:lnTo>
                    <a:close/>
                    <a:moveTo>
                      <a:pt x="30" y="34"/>
                    </a:move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2">
                <a:extLst>
                  <a:ext uri="{FF2B5EF4-FFF2-40B4-BE49-F238E27FC236}">
                    <a16:creationId xmlns:a16="http://schemas.microsoft.com/office/drawing/2014/main" id="{873597C8-C0F2-460B-A4DC-068BE7209E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4387850"/>
                <a:ext cx="63500" cy="53975"/>
              </a:xfrm>
              <a:custGeom>
                <a:avLst/>
                <a:gdLst>
                  <a:gd name="T0" fmla="*/ 30 w 40"/>
                  <a:gd name="T1" fmla="*/ 34 h 34"/>
                  <a:gd name="T2" fmla="*/ 24 w 40"/>
                  <a:gd name="T3" fmla="*/ 13 h 34"/>
                  <a:gd name="T4" fmla="*/ 2 w 40"/>
                  <a:gd name="T5" fmla="*/ 19 h 34"/>
                  <a:gd name="T6" fmla="*/ 0 w 40"/>
                  <a:gd name="T7" fmla="*/ 10 h 34"/>
                  <a:gd name="T8" fmla="*/ 31 w 40"/>
                  <a:gd name="T9" fmla="*/ 0 h 34"/>
                  <a:gd name="T10" fmla="*/ 40 w 40"/>
                  <a:gd name="T11" fmla="*/ 32 h 34"/>
                  <a:gd name="T12" fmla="*/ 30 w 40"/>
                  <a:gd name="T13" fmla="*/ 34 h 34"/>
                  <a:gd name="T14" fmla="*/ 30 w 40"/>
                  <a:gd name="T15" fmla="*/ 34 h 34"/>
                  <a:gd name="T16" fmla="*/ 30 w 40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">
                    <a:moveTo>
                      <a:pt x="30" y="34"/>
                    </a:moveTo>
                    <a:lnTo>
                      <a:pt x="24" y="13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31" y="0"/>
                    </a:lnTo>
                    <a:lnTo>
                      <a:pt x="40" y="32"/>
                    </a:lnTo>
                    <a:lnTo>
                      <a:pt x="30" y="34"/>
                    </a:lnTo>
                    <a:moveTo>
                      <a:pt x="30" y="34"/>
                    </a:moveTo>
                    <a:lnTo>
                      <a:pt x="30" y="34"/>
                    </a:ln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741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FD6F40-848D-410A-9BDD-EB1A3934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Zamiana nieruchomości </a:t>
            </a:r>
          </a:p>
        </p:txBody>
      </p:sp>
      <p:grpSp>
        <p:nvGrpSpPr>
          <p:cNvPr id="3" name="Group 598">
            <a:extLst>
              <a:ext uri="{FF2B5EF4-FFF2-40B4-BE49-F238E27FC236}">
                <a16:creationId xmlns:a16="http://schemas.microsoft.com/office/drawing/2014/main" id="{D5E51B4E-FCAD-45A1-96F7-0E2460110672}"/>
              </a:ext>
            </a:extLst>
          </p:cNvPr>
          <p:cNvGrpSpPr/>
          <p:nvPr/>
        </p:nvGrpSpPr>
        <p:grpSpPr>
          <a:xfrm>
            <a:off x="362846" y="2529000"/>
            <a:ext cx="900000" cy="900000"/>
            <a:chOff x="5363326" y="3782573"/>
            <a:chExt cx="643470" cy="643470"/>
          </a:xfrm>
        </p:grpSpPr>
        <p:grpSp>
          <p:nvGrpSpPr>
            <p:cNvPr id="4" name="Group 502">
              <a:extLst>
                <a:ext uri="{FF2B5EF4-FFF2-40B4-BE49-F238E27FC236}">
                  <a16:creationId xmlns:a16="http://schemas.microsoft.com/office/drawing/2014/main" id="{86EF22E1-EF08-402B-A282-77EE9213D2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4959" y="4055498"/>
              <a:ext cx="460204" cy="97620"/>
              <a:chOff x="5273675" y="5522913"/>
              <a:chExt cx="314325" cy="66675"/>
            </a:xfrm>
            <a:solidFill>
              <a:schemeClr val="accent2"/>
            </a:solidFill>
          </p:grpSpPr>
          <p:sp>
            <p:nvSpPr>
              <p:cNvPr id="6" name="Freeform 266">
                <a:extLst>
                  <a:ext uri="{FF2B5EF4-FFF2-40B4-BE49-F238E27FC236}">
                    <a16:creationId xmlns:a16="http://schemas.microsoft.com/office/drawing/2014/main" id="{C9A98489-50F4-4863-90DF-16688E459F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325" y="5522913"/>
                <a:ext cx="66675" cy="66675"/>
              </a:xfrm>
              <a:custGeom>
                <a:avLst/>
                <a:gdLst>
                  <a:gd name="T0" fmla="*/ 42 w 83"/>
                  <a:gd name="T1" fmla="*/ 0 h 83"/>
                  <a:gd name="T2" fmla="*/ 0 w 83"/>
                  <a:gd name="T3" fmla="*/ 41 h 83"/>
                  <a:gd name="T4" fmla="*/ 42 w 83"/>
                  <a:gd name="T5" fmla="*/ 83 h 83"/>
                  <a:gd name="T6" fmla="*/ 83 w 83"/>
                  <a:gd name="T7" fmla="*/ 41 h 83"/>
                  <a:gd name="T8" fmla="*/ 42 w 83"/>
                  <a:gd name="T9" fmla="*/ 0 h 83"/>
                  <a:gd name="T10" fmla="*/ 42 w 83"/>
                  <a:gd name="T11" fmla="*/ 70 h 83"/>
                  <a:gd name="T12" fmla="*/ 13 w 83"/>
                  <a:gd name="T13" fmla="*/ 41 h 83"/>
                  <a:gd name="T14" fmla="*/ 42 w 83"/>
                  <a:gd name="T15" fmla="*/ 13 h 83"/>
                  <a:gd name="T16" fmla="*/ 71 w 83"/>
                  <a:gd name="T17" fmla="*/ 41 h 83"/>
                  <a:gd name="T18" fmla="*/ 42 w 83"/>
                  <a:gd name="T19" fmla="*/ 70 h 83"/>
                  <a:gd name="T20" fmla="*/ 42 w 83"/>
                  <a:gd name="T21" fmla="*/ 70 h 83"/>
                  <a:gd name="T22" fmla="*/ 42 w 83"/>
                  <a:gd name="T23" fmla="*/ 7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19" y="0"/>
                      <a:pt x="0" y="18"/>
                      <a:pt x="0" y="41"/>
                    </a:cubicBezTo>
                    <a:cubicBezTo>
                      <a:pt x="0" y="64"/>
                      <a:pt x="19" y="83"/>
                      <a:pt x="42" y="83"/>
                    </a:cubicBezTo>
                    <a:cubicBezTo>
                      <a:pt x="65" y="83"/>
                      <a:pt x="83" y="64"/>
                      <a:pt x="83" y="41"/>
                    </a:cubicBezTo>
                    <a:cubicBezTo>
                      <a:pt x="83" y="18"/>
                      <a:pt x="65" y="0"/>
                      <a:pt x="42" y="0"/>
                    </a:cubicBezTo>
                    <a:close/>
                    <a:moveTo>
                      <a:pt x="42" y="70"/>
                    </a:moveTo>
                    <a:cubicBezTo>
                      <a:pt x="26" y="70"/>
                      <a:pt x="13" y="57"/>
                      <a:pt x="13" y="41"/>
                    </a:cubicBezTo>
                    <a:cubicBezTo>
                      <a:pt x="13" y="26"/>
                      <a:pt x="26" y="13"/>
                      <a:pt x="42" y="13"/>
                    </a:cubicBezTo>
                    <a:cubicBezTo>
                      <a:pt x="58" y="13"/>
                      <a:pt x="71" y="26"/>
                      <a:pt x="71" y="41"/>
                    </a:cubicBezTo>
                    <a:cubicBezTo>
                      <a:pt x="71" y="57"/>
                      <a:pt x="58" y="70"/>
                      <a:pt x="42" y="70"/>
                    </a:cubicBezTo>
                    <a:close/>
                    <a:moveTo>
                      <a:pt x="42" y="70"/>
                    </a:moveTo>
                    <a:cubicBezTo>
                      <a:pt x="42" y="70"/>
                      <a:pt x="42" y="70"/>
                      <a:pt x="42" y="70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267">
                <a:extLst>
                  <a:ext uri="{FF2B5EF4-FFF2-40B4-BE49-F238E27FC236}">
                    <a16:creationId xmlns:a16="http://schemas.microsoft.com/office/drawing/2014/main" id="{67F414A0-7052-4A61-94CE-9FD65584D6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3675" y="5522913"/>
                <a:ext cx="233363" cy="66675"/>
              </a:xfrm>
              <a:custGeom>
                <a:avLst/>
                <a:gdLst>
                  <a:gd name="T0" fmla="*/ 265 w 294"/>
                  <a:gd name="T1" fmla="*/ 11 h 83"/>
                  <a:gd name="T2" fmla="*/ 256 w 294"/>
                  <a:gd name="T3" fmla="*/ 12 h 83"/>
                  <a:gd name="T4" fmla="*/ 257 w 294"/>
                  <a:gd name="T5" fmla="*/ 20 h 83"/>
                  <a:gd name="T6" fmla="*/ 272 w 294"/>
                  <a:gd name="T7" fmla="*/ 35 h 83"/>
                  <a:gd name="T8" fmla="*/ 83 w 294"/>
                  <a:gd name="T9" fmla="*/ 35 h 83"/>
                  <a:gd name="T10" fmla="*/ 42 w 294"/>
                  <a:gd name="T11" fmla="*/ 0 h 83"/>
                  <a:gd name="T12" fmla="*/ 0 w 294"/>
                  <a:gd name="T13" fmla="*/ 41 h 83"/>
                  <a:gd name="T14" fmla="*/ 42 w 294"/>
                  <a:gd name="T15" fmla="*/ 83 h 83"/>
                  <a:gd name="T16" fmla="*/ 83 w 294"/>
                  <a:gd name="T17" fmla="*/ 48 h 83"/>
                  <a:gd name="T18" fmla="*/ 272 w 294"/>
                  <a:gd name="T19" fmla="*/ 48 h 83"/>
                  <a:gd name="T20" fmla="*/ 255 w 294"/>
                  <a:gd name="T21" fmla="*/ 64 h 83"/>
                  <a:gd name="T22" fmla="*/ 254 w 294"/>
                  <a:gd name="T23" fmla="*/ 73 h 83"/>
                  <a:gd name="T24" fmla="*/ 264 w 294"/>
                  <a:gd name="T25" fmla="*/ 74 h 83"/>
                  <a:gd name="T26" fmla="*/ 292 w 294"/>
                  <a:gd name="T27" fmla="*/ 46 h 83"/>
                  <a:gd name="T28" fmla="*/ 292 w 294"/>
                  <a:gd name="T29" fmla="*/ 37 h 83"/>
                  <a:gd name="T30" fmla="*/ 265 w 294"/>
                  <a:gd name="T31" fmla="*/ 11 h 83"/>
                  <a:gd name="T32" fmla="*/ 42 w 294"/>
                  <a:gd name="T33" fmla="*/ 70 h 83"/>
                  <a:gd name="T34" fmla="*/ 13 w 294"/>
                  <a:gd name="T35" fmla="*/ 41 h 83"/>
                  <a:gd name="T36" fmla="*/ 42 w 294"/>
                  <a:gd name="T37" fmla="*/ 13 h 83"/>
                  <a:gd name="T38" fmla="*/ 71 w 294"/>
                  <a:gd name="T39" fmla="*/ 41 h 83"/>
                  <a:gd name="T40" fmla="*/ 42 w 294"/>
                  <a:gd name="T41" fmla="*/ 70 h 83"/>
                  <a:gd name="T42" fmla="*/ 42 w 294"/>
                  <a:gd name="T43" fmla="*/ 70 h 83"/>
                  <a:gd name="T44" fmla="*/ 42 w 294"/>
                  <a:gd name="T45" fmla="*/ 7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4" h="83">
                    <a:moveTo>
                      <a:pt x="265" y="11"/>
                    </a:moveTo>
                    <a:cubicBezTo>
                      <a:pt x="263" y="8"/>
                      <a:pt x="258" y="9"/>
                      <a:pt x="256" y="12"/>
                    </a:cubicBezTo>
                    <a:cubicBezTo>
                      <a:pt x="254" y="15"/>
                      <a:pt x="254" y="18"/>
                      <a:pt x="257" y="20"/>
                    </a:cubicBezTo>
                    <a:cubicBezTo>
                      <a:pt x="272" y="35"/>
                      <a:pt x="272" y="35"/>
                      <a:pt x="272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0" y="15"/>
                      <a:pt x="63" y="0"/>
                      <a:pt x="42" y="0"/>
                    </a:cubicBezTo>
                    <a:cubicBezTo>
                      <a:pt x="19" y="0"/>
                      <a:pt x="0" y="18"/>
                      <a:pt x="0" y="41"/>
                    </a:cubicBezTo>
                    <a:cubicBezTo>
                      <a:pt x="0" y="64"/>
                      <a:pt x="19" y="83"/>
                      <a:pt x="42" y="83"/>
                    </a:cubicBezTo>
                    <a:cubicBezTo>
                      <a:pt x="63" y="83"/>
                      <a:pt x="80" y="68"/>
                      <a:pt x="83" y="48"/>
                    </a:cubicBezTo>
                    <a:cubicBezTo>
                      <a:pt x="272" y="48"/>
                      <a:pt x="272" y="48"/>
                      <a:pt x="272" y="48"/>
                    </a:cubicBezTo>
                    <a:cubicBezTo>
                      <a:pt x="255" y="64"/>
                      <a:pt x="255" y="64"/>
                      <a:pt x="255" y="64"/>
                    </a:cubicBezTo>
                    <a:cubicBezTo>
                      <a:pt x="252" y="67"/>
                      <a:pt x="252" y="71"/>
                      <a:pt x="254" y="73"/>
                    </a:cubicBezTo>
                    <a:cubicBezTo>
                      <a:pt x="257" y="76"/>
                      <a:pt x="261" y="76"/>
                      <a:pt x="264" y="74"/>
                    </a:cubicBezTo>
                    <a:cubicBezTo>
                      <a:pt x="292" y="46"/>
                      <a:pt x="292" y="46"/>
                      <a:pt x="292" y="46"/>
                    </a:cubicBezTo>
                    <a:cubicBezTo>
                      <a:pt x="294" y="44"/>
                      <a:pt x="294" y="39"/>
                      <a:pt x="292" y="37"/>
                    </a:cubicBezTo>
                    <a:lnTo>
                      <a:pt x="265" y="11"/>
                    </a:lnTo>
                    <a:close/>
                    <a:moveTo>
                      <a:pt x="42" y="70"/>
                    </a:moveTo>
                    <a:cubicBezTo>
                      <a:pt x="26" y="70"/>
                      <a:pt x="13" y="57"/>
                      <a:pt x="13" y="41"/>
                    </a:cubicBezTo>
                    <a:cubicBezTo>
                      <a:pt x="13" y="26"/>
                      <a:pt x="26" y="13"/>
                      <a:pt x="42" y="13"/>
                    </a:cubicBezTo>
                    <a:cubicBezTo>
                      <a:pt x="58" y="13"/>
                      <a:pt x="71" y="26"/>
                      <a:pt x="71" y="41"/>
                    </a:cubicBezTo>
                    <a:cubicBezTo>
                      <a:pt x="71" y="57"/>
                      <a:pt x="58" y="70"/>
                      <a:pt x="42" y="70"/>
                    </a:cubicBezTo>
                    <a:close/>
                    <a:moveTo>
                      <a:pt x="42" y="70"/>
                    </a:moveTo>
                    <a:cubicBezTo>
                      <a:pt x="42" y="70"/>
                      <a:pt x="42" y="70"/>
                      <a:pt x="42" y="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" name="Rectangle 522">
              <a:extLst>
                <a:ext uri="{FF2B5EF4-FFF2-40B4-BE49-F238E27FC236}">
                  <a16:creationId xmlns:a16="http://schemas.microsoft.com/office/drawing/2014/main" id="{B4E683D1-086E-4341-9552-2E6370A1F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3326" y="3782573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72FD5D9-14F0-4052-BEE9-917A61B22AC9}"/>
              </a:ext>
            </a:extLst>
          </p:cNvPr>
          <p:cNvSpPr txBox="1"/>
          <p:nvPr/>
        </p:nvSpPr>
        <p:spPr>
          <a:xfrm>
            <a:off x="4478242" y="1761287"/>
            <a:ext cx="6715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Osoba zainteresowana zbyciem nieruchomości rolnej będzie ją mogła ją: </a:t>
            </a:r>
          </a:p>
          <a:p>
            <a:pPr marL="342900" indent="-342900">
              <a:buClr>
                <a:srgbClr val="BDE2F8"/>
              </a:buClr>
              <a:buFont typeface="+mj-lt"/>
              <a:buAutoNum type="arabicParenR"/>
            </a:pPr>
            <a:r>
              <a:rPr lang="pl-PL" sz="1600" b="1" dirty="0"/>
              <a:t>sprzedać </a:t>
            </a:r>
          </a:p>
          <a:p>
            <a:pPr marL="342900" indent="-342900">
              <a:buClr>
                <a:srgbClr val="BDE2F8"/>
              </a:buClr>
              <a:buFont typeface="+mj-lt"/>
              <a:buAutoNum type="arabicParenR"/>
            </a:pPr>
            <a:r>
              <a:rPr lang="pl-PL" sz="1600" b="1" dirty="0"/>
              <a:t>zamienić</a:t>
            </a:r>
            <a:r>
              <a:rPr lang="pl-PL" sz="1600" dirty="0"/>
              <a:t> (na nieruchomość wchodzącą w skład Zasobu CPK)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1516042-42A5-4F69-9F78-3A8E9AC66109}"/>
              </a:ext>
            </a:extLst>
          </p:cNvPr>
          <p:cNvSpPr txBox="1"/>
          <p:nvPr/>
        </p:nvSpPr>
        <p:spPr>
          <a:xfrm>
            <a:off x="5078732" y="3015213"/>
            <a:ext cx="61151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575757"/>
                </a:solidFill>
              </a:rPr>
              <a:t>Zamiana nieruchomości </a:t>
            </a:r>
            <a:r>
              <a:rPr lang="pl-PL" sz="1600" dirty="0">
                <a:solidFill>
                  <a:srgbClr val="575757"/>
                </a:solidFill>
              </a:rPr>
              <a:t>może nastąpić na:</a:t>
            </a: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dirty="0"/>
              <a:t>nieruchomość </a:t>
            </a:r>
            <a:r>
              <a:rPr lang="pl-PL" sz="1600" b="1" dirty="0"/>
              <a:t>o podobnej lub tożsamej funkcji</a:t>
            </a:r>
            <a:r>
              <a:rPr lang="pl-PL" sz="1600" dirty="0"/>
              <a:t>, nie mniejszej przydatności w zakresie produkcji rolnej lub leśnej oraz nie mniejszej wartości</a:t>
            </a: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dirty="0"/>
              <a:t>nieruchomość </a:t>
            </a:r>
            <a:r>
              <a:rPr lang="pl-PL" sz="1600" b="1" dirty="0"/>
              <a:t>o innej funkcji </a:t>
            </a:r>
            <a:r>
              <a:rPr lang="pl-PL" sz="1600" dirty="0"/>
              <a:t>i nie mniejszej wartości (również budynkową albo lokalową)</a:t>
            </a:r>
          </a:p>
          <a:p>
            <a:endParaRPr lang="pl-PL" sz="1600" dirty="0"/>
          </a:p>
          <a:p>
            <a:endParaRPr lang="pl-PL" sz="1600" dirty="0"/>
          </a:p>
        </p:txBody>
      </p:sp>
      <p:grpSp>
        <p:nvGrpSpPr>
          <p:cNvPr id="18" name="Group 598">
            <a:extLst>
              <a:ext uri="{FF2B5EF4-FFF2-40B4-BE49-F238E27FC236}">
                <a16:creationId xmlns:a16="http://schemas.microsoft.com/office/drawing/2014/main" id="{B81A919A-2AA4-4279-8FD6-38A427137A0D}"/>
              </a:ext>
            </a:extLst>
          </p:cNvPr>
          <p:cNvGrpSpPr/>
          <p:nvPr/>
        </p:nvGrpSpPr>
        <p:grpSpPr>
          <a:xfrm rot="5400000">
            <a:off x="4554650" y="2467729"/>
            <a:ext cx="900000" cy="900000"/>
            <a:chOff x="5363326" y="3782573"/>
            <a:chExt cx="643470" cy="643470"/>
          </a:xfrm>
        </p:grpSpPr>
        <p:grpSp>
          <p:nvGrpSpPr>
            <p:cNvPr id="19" name="Group 502">
              <a:extLst>
                <a:ext uri="{FF2B5EF4-FFF2-40B4-BE49-F238E27FC236}">
                  <a16:creationId xmlns:a16="http://schemas.microsoft.com/office/drawing/2014/main" id="{C39ECC18-F464-48C2-9789-B5FD03DB54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4959" y="4055498"/>
              <a:ext cx="460204" cy="97620"/>
              <a:chOff x="5273675" y="5522913"/>
              <a:chExt cx="314325" cy="66675"/>
            </a:xfrm>
            <a:solidFill>
              <a:schemeClr val="accent2"/>
            </a:solidFill>
          </p:grpSpPr>
          <p:sp>
            <p:nvSpPr>
              <p:cNvPr id="21" name="Freeform 266">
                <a:extLst>
                  <a:ext uri="{FF2B5EF4-FFF2-40B4-BE49-F238E27FC236}">
                    <a16:creationId xmlns:a16="http://schemas.microsoft.com/office/drawing/2014/main" id="{47C0BD01-808B-453E-910E-4742CB4E83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1325" y="5522913"/>
                <a:ext cx="66675" cy="66675"/>
              </a:xfrm>
              <a:custGeom>
                <a:avLst/>
                <a:gdLst>
                  <a:gd name="T0" fmla="*/ 42 w 83"/>
                  <a:gd name="T1" fmla="*/ 0 h 83"/>
                  <a:gd name="T2" fmla="*/ 0 w 83"/>
                  <a:gd name="T3" fmla="*/ 41 h 83"/>
                  <a:gd name="T4" fmla="*/ 42 w 83"/>
                  <a:gd name="T5" fmla="*/ 83 h 83"/>
                  <a:gd name="T6" fmla="*/ 83 w 83"/>
                  <a:gd name="T7" fmla="*/ 41 h 83"/>
                  <a:gd name="T8" fmla="*/ 42 w 83"/>
                  <a:gd name="T9" fmla="*/ 0 h 83"/>
                  <a:gd name="T10" fmla="*/ 42 w 83"/>
                  <a:gd name="T11" fmla="*/ 70 h 83"/>
                  <a:gd name="T12" fmla="*/ 13 w 83"/>
                  <a:gd name="T13" fmla="*/ 41 h 83"/>
                  <a:gd name="T14" fmla="*/ 42 w 83"/>
                  <a:gd name="T15" fmla="*/ 13 h 83"/>
                  <a:gd name="T16" fmla="*/ 71 w 83"/>
                  <a:gd name="T17" fmla="*/ 41 h 83"/>
                  <a:gd name="T18" fmla="*/ 42 w 83"/>
                  <a:gd name="T19" fmla="*/ 70 h 83"/>
                  <a:gd name="T20" fmla="*/ 42 w 83"/>
                  <a:gd name="T21" fmla="*/ 70 h 83"/>
                  <a:gd name="T22" fmla="*/ 42 w 83"/>
                  <a:gd name="T23" fmla="*/ 7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19" y="0"/>
                      <a:pt x="0" y="18"/>
                      <a:pt x="0" y="41"/>
                    </a:cubicBezTo>
                    <a:cubicBezTo>
                      <a:pt x="0" y="64"/>
                      <a:pt x="19" y="83"/>
                      <a:pt x="42" y="83"/>
                    </a:cubicBezTo>
                    <a:cubicBezTo>
                      <a:pt x="65" y="83"/>
                      <a:pt x="83" y="64"/>
                      <a:pt x="83" y="41"/>
                    </a:cubicBezTo>
                    <a:cubicBezTo>
                      <a:pt x="83" y="18"/>
                      <a:pt x="65" y="0"/>
                      <a:pt x="42" y="0"/>
                    </a:cubicBezTo>
                    <a:close/>
                    <a:moveTo>
                      <a:pt x="42" y="70"/>
                    </a:moveTo>
                    <a:cubicBezTo>
                      <a:pt x="26" y="70"/>
                      <a:pt x="13" y="57"/>
                      <a:pt x="13" y="41"/>
                    </a:cubicBezTo>
                    <a:cubicBezTo>
                      <a:pt x="13" y="26"/>
                      <a:pt x="26" y="13"/>
                      <a:pt x="42" y="13"/>
                    </a:cubicBezTo>
                    <a:cubicBezTo>
                      <a:pt x="58" y="13"/>
                      <a:pt x="71" y="26"/>
                      <a:pt x="71" y="41"/>
                    </a:cubicBezTo>
                    <a:cubicBezTo>
                      <a:pt x="71" y="57"/>
                      <a:pt x="58" y="70"/>
                      <a:pt x="42" y="70"/>
                    </a:cubicBezTo>
                    <a:close/>
                    <a:moveTo>
                      <a:pt x="42" y="70"/>
                    </a:moveTo>
                    <a:cubicBezTo>
                      <a:pt x="42" y="70"/>
                      <a:pt x="42" y="70"/>
                      <a:pt x="42" y="70"/>
                    </a:cubicBezTo>
                  </a:path>
                </a:pathLst>
              </a:custGeom>
              <a:solidFill>
                <a:srgbClr val="002A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67">
                <a:extLst>
                  <a:ext uri="{FF2B5EF4-FFF2-40B4-BE49-F238E27FC236}">
                    <a16:creationId xmlns:a16="http://schemas.microsoft.com/office/drawing/2014/main" id="{82F827B5-C75D-49FB-89B0-662EAFF70C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3675" y="5522913"/>
                <a:ext cx="233363" cy="66675"/>
              </a:xfrm>
              <a:custGeom>
                <a:avLst/>
                <a:gdLst>
                  <a:gd name="T0" fmla="*/ 265 w 294"/>
                  <a:gd name="T1" fmla="*/ 11 h 83"/>
                  <a:gd name="T2" fmla="*/ 256 w 294"/>
                  <a:gd name="T3" fmla="*/ 12 h 83"/>
                  <a:gd name="T4" fmla="*/ 257 w 294"/>
                  <a:gd name="T5" fmla="*/ 20 h 83"/>
                  <a:gd name="T6" fmla="*/ 272 w 294"/>
                  <a:gd name="T7" fmla="*/ 35 h 83"/>
                  <a:gd name="T8" fmla="*/ 83 w 294"/>
                  <a:gd name="T9" fmla="*/ 35 h 83"/>
                  <a:gd name="T10" fmla="*/ 42 w 294"/>
                  <a:gd name="T11" fmla="*/ 0 h 83"/>
                  <a:gd name="T12" fmla="*/ 0 w 294"/>
                  <a:gd name="T13" fmla="*/ 41 h 83"/>
                  <a:gd name="T14" fmla="*/ 42 w 294"/>
                  <a:gd name="T15" fmla="*/ 83 h 83"/>
                  <a:gd name="T16" fmla="*/ 83 w 294"/>
                  <a:gd name="T17" fmla="*/ 48 h 83"/>
                  <a:gd name="T18" fmla="*/ 272 w 294"/>
                  <a:gd name="T19" fmla="*/ 48 h 83"/>
                  <a:gd name="T20" fmla="*/ 255 w 294"/>
                  <a:gd name="T21" fmla="*/ 64 h 83"/>
                  <a:gd name="T22" fmla="*/ 254 w 294"/>
                  <a:gd name="T23" fmla="*/ 73 h 83"/>
                  <a:gd name="T24" fmla="*/ 264 w 294"/>
                  <a:gd name="T25" fmla="*/ 74 h 83"/>
                  <a:gd name="T26" fmla="*/ 292 w 294"/>
                  <a:gd name="T27" fmla="*/ 46 h 83"/>
                  <a:gd name="T28" fmla="*/ 292 w 294"/>
                  <a:gd name="T29" fmla="*/ 37 h 83"/>
                  <a:gd name="T30" fmla="*/ 265 w 294"/>
                  <a:gd name="T31" fmla="*/ 11 h 83"/>
                  <a:gd name="T32" fmla="*/ 42 w 294"/>
                  <a:gd name="T33" fmla="*/ 70 h 83"/>
                  <a:gd name="T34" fmla="*/ 13 w 294"/>
                  <a:gd name="T35" fmla="*/ 41 h 83"/>
                  <a:gd name="T36" fmla="*/ 42 w 294"/>
                  <a:gd name="T37" fmla="*/ 13 h 83"/>
                  <a:gd name="T38" fmla="*/ 71 w 294"/>
                  <a:gd name="T39" fmla="*/ 41 h 83"/>
                  <a:gd name="T40" fmla="*/ 42 w 294"/>
                  <a:gd name="T41" fmla="*/ 70 h 83"/>
                  <a:gd name="T42" fmla="*/ 42 w 294"/>
                  <a:gd name="T43" fmla="*/ 70 h 83"/>
                  <a:gd name="T44" fmla="*/ 42 w 294"/>
                  <a:gd name="T45" fmla="*/ 7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4" h="83">
                    <a:moveTo>
                      <a:pt x="265" y="11"/>
                    </a:moveTo>
                    <a:cubicBezTo>
                      <a:pt x="263" y="8"/>
                      <a:pt x="258" y="9"/>
                      <a:pt x="256" y="12"/>
                    </a:cubicBezTo>
                    <a:cubicBezTo>
                      <a:pt x="254" y="15"/>
                      <a:pt x="254" y="18"/>
                      <a:pt x="257" y="20"/>
                    </a:cubicBezTo>
                    <a:cubicBezTo>
                      <a:pt x="272" y="35"/>
                      <a:pt x="272" y="35"/>
                      <a:pt x="272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0" y="15"/>
                      <a:pt x="63" y="0"/>
                      <a:pt x="42" y="0"/>
                    </a:cubicBezTo>
                    <a:cubicBezTo>
                      <a:pt x="19" y="0"/>
                      <a:pt x="0" y="18"/>
                      <a:pt x="0" y="41"/>
                    </a:cubicBezTo>
                    <a:cubicBezTo>
                      <a:pt x="0" y="64"/>
                      <a:pt x="19" y="83"/>
                      <a:pt x="42" y="83"/>
                    </a:cubicBezTo>
                    <a:cubicBezTo>
                      <a:pt x="63" y="83"/>
                      <a:pt x="80" y="68"/>
                      <a:pt x="83" y="48"/>
                    </a:cubicBezTo>
                    <a:cubicBezTo>
                      <a:pt x="272" y="48"/>
                      <a:pt x="272" y="48"/>
                      <a:pt x="272" y="48"/>
                    </a:cubicBezTo>
                    <a:cubicBezTo>
                      <a:pt x="255" y="64"/>
                      <a:pt x="255" y="64"/>
                      <a:pt x="255" y="64"/>
                    </a:cubicBezTo>
                    <a:cubicBezTo>
                      <a:pt x="252" y="67"/>
                      <a:pt x="252" y="71"/>
                      <a:pt x="254" y="73"/>
                    </a:cubicBezTo>
                    <a:cubicBezTo>
                      <a:pt x="257" y="76"/>
                      <a:pt x="261" y="76"/>
                      <a:pt x="264" y="74"/>
                    </a:cubicBezTo>
                    <a:cubicBezTo>
                      <a:pt x="292" y="46"/>
                      <a:pt x="292" y="46"/>
                      <a:pt x="292" y="46"/>
                    </a:cubicBezTo>
                    <a:cubicBezTo>
                      <a:pt x="294" y="44"/>
                      <a:pt x="294" y="39"/>
                      <a:pt x="292" y="37"/>
                    </a:cubicBezTo>
                    <a:lnTo>
                      <a:pt x="265" y="11"/>
                    </a:lnTo>
                    <a:close/>
                    <a:moveTo>
                      <a:pt x="42" y="70"/>
                    </a:moveTo>
                    <a:cubicBezTo>
                      <a:pt x="26" y="70"/>
                      <a:pt x="13" y="57"/>
                      <a:pt x="13" y="41"/>
                    </a:cubicBezTo>
                    <a:cubicBezTo>
                      <a:pt x="13" y="26"/>
                      <a:pt x="26" y="13"/>
                      <a:pt x="42" y="13"/>
                    </a:cubicBezTo>
                    <a:cubicBezTo>
                      <a:pt x="58" y="13"/>
                      <a:pt x="71" y="26"/>
                      <a:pt x="71" y="41"/>
                    </a:cubicBezTo>
                    <a:cubicBezTo>
                      <a:pt x="71" y="57"/>
                      <a:pt x="58" y="70"/>
                      <a:pt x="42" y="70"/>
                    </a:cubicBezTo>
                    <a:close/>
                    <a:moveTo>
                      <a:pt x="42" y="70"/>
                    </a:moveTo>
                    <a:cubicBezTo>
                      <a:pt x="42" y="70"/>
                      <a:pt x="42" y="70"/>
                      <a:pt x="42" y="70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Rectangle 522">
              <a:extLst>
                <a:ext uri="{FF2B5EF4-FFF2-40B4-BE49-F238E27FC236}">
                  <a16:creationId xmlns:a16="http://schemas.microsoft.com/office/drawing/2014/main" id="{F3C3C2D3-4056-4B21-BC2C-5F12F5871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3326" y="3782573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590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48E93D-AF5D-4F4A-8406-3423383F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Nieruchomości zamienne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FAA5889-8FE0-43EF-AE74-45D851F5C5E2}"/>
              </a:ext>
            </a:extLst>
          </p:cNvPr>
          <p:cNvSpPr txBox="1"/>
          <p:nvPr/>
        </p:nvSpPr>
        <p:spPr>
          <a:xfrm>
            <a:off x="5341910" y="2942243"/>
            <a:ext cx="6213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stworzenie warunków do </a:t>
            </a:r>
            <a:r>
              <a:rPr lang="pl-PL" sz="1600" b="1" dirty="0"/>
              <a:t>kontynuacji działalności rolniczej </a:t>
            </a:r>
            <a:br>
              <a:rPr lang="pl-PL" sz="1600" b="1" dirty="0"/>
            </a:br>
            <a:r>
              <a:rPr lang="pl-PL" sz="1600" dirty="0"/>
              <a:t>albo </a:t>
            </a:r>
            <a:r>
              <a:rPr lang="pl-PL" sz="1600" b="1" dirty="0"/>
              <a:t>zmiany profilu działalności </a:t>
            </a:r>
            <a:r>
              <a:rPr lang="pl-PL" sz="1600" dirty="0"/>
              <a:t>(w zależności od wyboru właściciela)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3FE2B3C-D387-4E4C-ACEE-D93DC4610800}"/>
              </a:ext>
            </a:extLst>
          </p:cNvPr>
          <p:cNvSpPr txBox="1"/>
          <p:nvPr/>
        </p:nvSpPr>
        <p:spPr>
          <a:xfrm>
            <a:off x="4874553" y="1215119"/>
            <a:ext cx="5511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Celem działań Spółki CPK jest: 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5A0FD86-E38E-433B-AE17-4A4CF462062A}"/>
              </a:ext>
            </a:extLst>
          </p:cNvPr>
          <p:cNvSpPr txBox="1"/>
          <p:nvPr/>
        </p:nvSpPr>
        <p:spPr>
          <a:xfrm>
            <a:off x="5341910" y="1763869"/>
            <a:ext cx="5642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podjęcie działań zmierzających do zaspokojenia </a:t>
            </a:r>
            <a:r>
              <a:rPr lang="pl-PL" sz="1600" b="1" dirty="0"/>
              <a:t>potrzeb relokacyjnych</a:t>
            </a:r>
            <a:r>
              <a:rPr lang="pl-PL" sz="1600" dirty="0"/>
              <a:t> mieszkańców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2C202F-01E4-46C4-A492-B869BC0FEAFF}"/>
              </a:ext>
            </a:extLst>
          </p:cNvPr>
          <p:cNvSpPr txBox="1"/>
          <p:nvPr/>
        </p:nvSpPr>
        <p:spPr>
          <a:xfrm>
            <a:off x="5292250" y="4231861"/>
            <a:ext cx="5642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stworzenie </a:t>
            </a:r>
            <a:r>
              <a:rPr lang="pl-PL" sz="1600" b="1" dirty="0"/>
              <a:t>puli nieruchomości zamiennych</a:t>
            </a:r>
            <a:r>
              <a:rPr lang="pl-PL" sz="1600" dirty="0"/>
              <a:t> stanowiącej odpowiedź na potrzeby mieszkańców (z uwzględnieniem </a:t>
            </a:r>
            <a:br>
              <a:rPr lang="pl-PL" sz="1600" dirty="0"/>
            </a:br>
            <a:r>
              <a:rPr lang="pl-PL" sz="1600" dirty="0"/>
              <a:t>wyników </a:t>
            </a:r>
            <a:r>
              <a:rPr lang="pl-PL" sz="1600" b="1" dirty="0"/>
              <a:t>badań i konsultacji społecznych</a:t>
            </a:r>
            <a:r>
              <a:rPr lang="pl-PL" sz="1600" dirty="0"/>
              <a:t>)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CAECE826-7487-4EC3-9D79-F46F4CC0C263}"/>
              </a:ext>
            </a:extLst>
          </p:cNvPr>
          <p:cNvSpPr>
            <a:spLocks/>
          </p:cNvSpPr>
          <p:nvPr/>
        </p:nvSpPr>
        <p:spPr>
          <a:xfrm>
            <a:off x="4977017" y="1916516"/>
            <a:ext cx="243172" cy="303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 defTabSz="914355">
              <a:lnSpc>
                <a:spcPct val="95000"/>
              </a:lnSpc>
              <a:defRPr/>
            </a:pPr>
            <a:r>
              <a:rPr lang="pl-PL" sz="4000" dirty="0">
                <a:solidFill>
                  <a:srgbClr val="BDE2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2005136F-7C4B-4167-86CA-3986583F428D}"/>
              </a:ext>
            </a:extLst>
          </p:cNvPr>
          <p:cNvSpPr>
            <a:spLocks/>
          </p:cNvSpPr>
          <p:nvPr/>
        </p:nvSpPr>
        <p:spPr>
          <a:xfrm>
            <a:off x="4977017" y="3082868"/>
            <a:ext cx="243172" cy="303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 defTabSz="914355">
              <a:lnSpc>
                <a:spcPct val="95000"/>
              </a:lnSpc>
              <a:defRPr/>
            </a:pPr>
            <a:r>
              <a:rPr lang="pl-PL" sz="4000" dirty="0">
                <a:solidFill>
                  <a:srgbClr val="BDE2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453B6B1-250A-42E9-9C23-2D6D0E298C6A}"/>
              </a:ext>
            </a:extLst>
          </p:cNvPr>
          <p:cNvSpPr>
            <a:spLocks/>
          </p:cNvSpPr>
          <p:nvPr/>
        </p:nvSpPr>
        <p:spPr>
          <a:xfrm>
            <a:off x="4977017" y="4343835"/>
            <a:ext cx="243172" cy="303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 defTabSz="914355">
              <a:lnSpc>
                <a:spcPct val="95000"/>
              </a:lnSpc>
              <a:defRPr/>
            </a:pPr>
            <a:r>
              <a:rPr lang="pl-PL" sz="4000" dirty="0">
                <a:solidFill>
                  <a:srgbClr val="BDE2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7" name="Straight Connector 25">
            <a:extLst>
              <a:ext uri="{FF2B5EF4-FFF2-40B4-BE49-F238E27FC236}">
                <a16:creationId xmlns:a16="http://schemas.microsoft.com/office/drawing/2014/main" id="{B9F34AEC-468F-40D8-94AB-0A3B0750F333}"/>
              </a:ext>
            </a:extLst>
          </p:cNvPr>
          <p:cNvCxnSpPr>
            <a:cxnSpLocks/>
          </p:cNvCxnSpPr>
          <p:nvPr/>
        </p:nvCxnSpPr>
        <p:spPr>
          <a:xfrm>
            <a:off x="5440358" y="2613395"/>
            <a:ext cx="514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211964-77EF-4281-B966-CEF25A0B45FC}"/>
              </a:ext>
            </a:extLst>
          </p:cNvPr>
          <p:cNvCxnSpPr>
            <a:cxnSpLocks/>
          </p:cNvCxnSpPr>
          <p:nvPr/>
        </p:nvCxnSpPr>
        <p:spPr>
          <a:xfrm>
            <a:off x="5539482" y="3994231"/>
            <a:ext cx="514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652">
            <a:extLst>
              <a:ext uri="{FF2B5EF4-FFF2-40B4-BE49-F238E27FC236}">
                <a16:creationId xmlns:a16="http://schemas.microsoft.com/office/drawing/2014/main" id="{B556476E-EFCC-406E-B207-074668DB7911}"/>
              </a:ext>
            </a:extLst>
          </p:cNvPr>
          <p:cNvGrpSpPr>
            <a:grpSpLocks noChangeAspect="1"/>
          </p:cNvGrpSpPr>
          <p:nvPr/>
        </p:nvGrpSpPr>
        <p:grpSpPr>
          <a:xfrm>
            <a:off x="468000" y="2436728"/>
            <a:ext cx="643470" cy="643470"/>
            <a:chOff x="3173401" y="4861912"/>
            <a:chExt cx="504000" cy="504000"/>
          </a:xfrm>
        </p:grpSpPr>
        <p:grpSp>
          <p:nvGrpSpPr>
            <p:cNvPr id="15" name="Group 597">
              <a:extLst>
                <a:ext uri="{FF2B5EF4-FFF2-40B4-BE49-F238E27FC236}">
                  <a16:creationId xmlns:a16="http://schemas.microsoft.com/office/drawing/2014/main" id="{BAD919D6-EA4B-4380-B133-6F28DE381F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35163" y="4924271"/>
              <a:ext cx="380475" cy="379283"/>
              <a:chOff x="8993189" y="549276"/>
              <a:chExt cx="506413" cy="504825"/>
            </a:xfrm>
            <a:solidFill>
              <a:schemeClr val="accent2"/>
            </a:solidFill>
          </p:grpSpPr>
          <p:sp>
            <p:nvSpPr>
              <p:cNvPr id="19" name="Freeform 68">
                <a:extLst>
                  <a:ext uri="{FF2B5EF4-FFF2-40B4-BE49-F238E27FC236}">
                    <a16:creationId xmlns:a16="http://schemas.microsoft.com/office/drawing/2014/main" id="{A2020C73-E8B3-44E3-BBA6-DD1AB80D3D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86851" y="615951"/>
                <a:ext cx="50800" cy="50800"/>
              </a:xfrm>
              <a:custGeom>
                <a:avLst/>
                <a:gdLst>
                  <a:gd name="T0" fmla="*/ 6 w 39"/>
                  <a:gd name="T1" fmla="*/ 40 h 40"/>
                  <a:gd name="T2" fmla="*/ 32 w 39"/>
                  <a:gd name="T3" fmla="*/ 40 h 40"/>
                  <a:gd name="T4" fmla="*/ 39 w 39"/>
                  <a:gd name="T5" fmla="*/ 33 h 40"/>
                  <a:gd name="T6" fmla="*/ 39 w 39"/>
                  <a:gd name="T7" fmla="*/ 7 h 40"/>
                  <a:gd name="T8" fmla="*/ 32 w 39"/>
                  <a:gd name="T9" fmla="*/ 0 h 40"/>
                  <a:gd name="T10" fmla="*/ 6 w 39"/>
                  <a:gd name="T11" fmla="*/ 0 h 40"/>
                  <a:gd name="T12" fmla="*/ 0 w 39"/>
                  <a:gd name="T13" fmla="*/ 7 h 40"/>
                  <a:gd name="T14" fmla="*/ 0 w 39"/>
                  <a:gd name="T15" fmla="*/ 33 h 40"/>
                  <a:gd name="T16" fmla="*/ 6 w 39"/>
                  <a:gd name="T17" fmla="*/ 40 h 40"/>
                  <a:gd name="T18" fmla="*/ 13 w 39"/>
                  <a:gd name="T19" fmla="*/ 13 h 40"/>
                  <a:gd name="T20" fmla="*/ 26 w 39"/>
                  <a:gd name="T21" fmla="*/ 13 h 40"/>
                  <a:gd name="T22" fmla="*/ 26 w 39"/>
                  <a:gd name="T23" fmla="*/ 26 h 40"/>
                  <a:gd name="T24" fmla="*/ 13 w 39"/>
                  <a:gd name="T25" fmla="*/ 26 h 40"/>
                  <a:gd name="T26" fmla="*/ 13 w 39"/>
                  <a:gd name="T27" fmla="*/ 13 h 40"/>
                  <a:gd name="T28" fmla="*/ 13 w 39"/>
                  <a:gd name="T29" fmla="*/ 13 h 40"/>
                  <a:gd name="T30" fmla="*/ 13 w 39"/>
                  <a:gd name="T31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0">
                    <a:moveTo>
                      <a:pt x="6" y="40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40"/>
                      <a:pt x="39" y="37"/>
                      <a:pt x="39" y="33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3"/>
                      <a:pt x="36" y="0"/>
                      <a:pt x="3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3" y="40"/>
                      <a:pt x="6" y="40"/>
                    </a:cubicBezTo>
                    <a:close/>
                    <a:moveTo>
                      <a:pt x="13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3" y="26"/>
                      <a:pt x="13" y="26"/>
                      <a:pt x="13" y="26"/>
                    </a:cubicBezTo>
                    <a:lnTo>
                      <a:pt x="13" y="13"/>
                    </a:lnTo>
                    <a:close/>
                    <a:moveTo>
                      <a:pt x="13" y="13"/>
                    </a:moveTo>
                    <a:cubicBezTo>
                      <a:pt x="13" y="13"/>
                      <a:pt x="13" y="13"/>
                      <a:pt x="13" y="13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69">
                <a:extLst>
                  <a:ext uri="{FF2B5EF4-FFF2-40B4-BE49-F238E27FC236}">
                    <a16:creationId xmlns:a16="http://schemas.microsoft.com/office/drawing/2014/main" id="{45B7F3F0-1241-480D-A05C-2AF2A0FE4C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3526" y="615951"/>
                <a:ext cx="50800" cy="50800"/>
              </a:xfrm>
              <a:custGeom>
                <a:avLst/>
                <a:gdLst>
                  <a:gd name="T0" fmla="*/ 7 w 39"/>
                  <a:gd name="T1" fmla="*/ 40 h 40"/>
                  <a:gd name="T2" fmla="*/ 33 w 39"/>
                  <a:gd name="T3" fmla="*/ 40 h 40"/>
                  <a:gd name="T4" fmla="*/ 39 w 39"/>
                  <a:gd name="T5" fmla="*/ 33 h 40"/>
                  <a:gd name="T6" fmla="*/ 39 w 39"/>
                  <a:gd name="T7" fmla="*/ 7 h 40"/>
                  <a:gd name="T8" fmla="*/ 33 w 39"/>
                  <a:gd name="T9" fmla="*/ 0 h 40"/>
                  <a:gd name="T10" fmla="*/ 7 w 39"/>
                  <a:gd name="T11" fmla="*/ 0 h 40"/>
                  <a:gd name="T12" fmla="*/ 0 w 39"/>
                  <a:gd name="T13" fmla="*/ 7 h 40"/>
                  <a:gd name="T14" fmla="*/ 0 w 39"/>
                  <a:gd name="T15" fmla="*/ 33 h 40"/>
                  <a:gd name="T16" fmla="*/ 7 w 39"/>
                  <a:gd name="T17" fmla="*/ 40 h 40"/>
                  <a:gd name="T18" fmla="*/ 13 w 39"/>
                  <a:gd name="T19" fmla="*/ 13 h 40"/>
                  <a:gd name="T20" fmla="*/ 26 w 39"/>
                  <a:gd name="T21" fmla="*/ 13 h 40"/>
                  <a:gd name="T22" fmla="*/ 26 w 39"/>
                  <a:gd name="T23" fmla="*/ 26 h 40"/>
                  <a:gd name="T24" fmla="*/ 13 w 39"/>
                  <a:gd name="T25" fmla="*/ 26 h 40"/>
                  <a:gd name="T26" fmla="*/ 13 w 39"/>
                  <a:gd name="T27" fmla="*/ 13 h 40"/>
                  <a:gd name="T28" fmla="*/ 13 w 39"/>
                  <a:gd name="T29" fmla="*/ 13 h 40"/>
                  <a:gd name="T30" fmla="*/ 13 w 39"/>
                  <a:gd name="T31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0">
                    <a:moveTo>
                      <a:pt x="7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6" y="40"/>
                      <a:pt x="39" y="37"/>
                      <a:pt x="39" y="33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3"/>
                      <a:pt x="36" y="0"/>
                      <a:pt x="3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3" y="40"/>
                      <a:pt x="7" y="40"/>
                    </a:cubicBezTo>
                    <a:close/>
                    <a:moveTo>
                      <a:pt x="13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3" y="26"/>
                      <a:pt x="13" y="26"/>
                      <a:pt x="13" y="26"/>
                    </a:cubicBezTo>
                    <a:lnTo>
                      <a:pt x="13" y="13"/>
                    </a:lnTo>
                    <a:close/>
                    <a:moveTo>
                      <a:pt x="13" y="13"/>
                    </a:moveTo>
                    <a:cubicBezTo>
                      <a:pt x="13" y="13"/>
                      <a:pt x="13" y="13"/>
                      <a:pt x="13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0">
                <a:extLst>
                  <a:ext uri="{FF2B5EF4-FFF2-40B4-BE49-F238E27FC236}">
                    <a16:creationId xmlns:a16="http://schemas.microsoft.com/office/drawing/2014/main" id="{7C11BA37-6DAE-4376-A3F3-8E3E524B20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20201" y="615951"/>
                <a:ext cx="52388" cy="50800"/>
              </a:xfrm>
              <a:custGeom>
                <a:avLst/>
                <a:gdLst>
                  <a:gd name="T0" fmla="*/ 7 w 40"/>
                  <a:gd name="T1" fmla="*/ 40 h 40"/>
                  <a:gd name="T2" fmla="*/ 33 w 40"/>
                  <a:gd name="T3" fmla="*/ 40 h 40"/>
                  <a:gd name="T4" fmla="*/ 40 w 40"/>
                  <a:gd name="T5" fmla="*/ 33 h 40"/>
                  <a:gd name="T6" fmla="*/ 40 w 40"/>
                  <a:gd name="T7" fmla="*/ 7 h 40"/>
                  <a:gd name="T8" fmla="*/ 33 w 40"/>
                  <a:gd name="T9" fmla="*/ 0 h 40"/>
                  <a:gd name="T10" fmla="*/ 7 w 40"/>
                  <a:gd name="T11" fmla="*/ 0 h 40"/>
                  <a:gd name="T12" fmla="*/ 0 w 40"/>
                  <a:gd name="T13" fmla="*/ 7 h 40"/>
                  <a:gd name="T14" fmla="*/ 0 w 40"/>
                  <a:gd name="T15" fmla="*/ 33 h 40"/>
                  <a:gd name="T16" fmla="*/ 7 w 40"/>
                  <a:gd name="T17" fmla="*/ 40 h 40"/>
                  <a:gd name="T18" fmla="*/ 14 w 40"/>
                  <a:gd name="T19" fmla="*/ 13 h 40"/>
                  <a:gd name="T20" fmla="*/ 27 w 40"/>
                  <a:gd name="T21" fmla="*/ 13 h 40"/>
                  <a:gd name="T22" fmla="*/ 27 w 40"/>
                  <a:gd name="T23" fmla="*/ 26 h 40"/>
                  <a:gd name="T24" fmla="*/ 14 w 40"/>
                  <a:gd name="T25" fmla="*/ 26 h 40"/>
                  <a:gd name="T26" fmla="*/ 14 w 40"/>
                  <a:gd name="T27" fmla="*/ 13 h 40"/>
                  <a:gd name="T28" fmla="*/ 14 w 40"/>
                  <a:gd name="T29" fmla="*/ 13 h 40"/>
                  <a:gd name="T30" fmla="*/ 14 w 40"/>
                  <a:gd name="T31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0">
                    <a:moveTo>
                      <a:pt x="7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7" y="40"/>
                      <a:pt x="40" y="37"/>
                      <a:pt x="40" y="33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3" y="40"/>
                      <a:pt x="7" y="40"/>
                    </a:cubicBezTo>
                    <a:close/>
                    <a:moveTo>
                      <a:pt x="14" y="13"/>
                    </a:move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4" y="13"/>
                    </a:ln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1">
                <a:extLst>
                  <a:ext uri="{FF2B5EF4-FFF2-40B4-BE49-F238E27FC236}">
                    <a16:creationId xmlns:a16="http://schemas.microsoft.com/office/drawing/2014/main" id="{5139B32B-93FA-4787-9F07-7024E4DD00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86851" y="684214"/>
                <a:ext cx="50800" cy="49213"/>
              </a:xfrm>
              <a:custGeom>
                <a:avLst/>
                <a:gdLst>
                  <a:gd name="T0" fmla="*/ 6 w 39"/>
                  <a:gd name="T1" fmla="*/ 39 h 39"/>
                  <a:gd name="T2" fmla="*/ 32 w 39"/>
                  <a:gd name="T3" fmla="*/ 39 h 39"/>
                  <a:gd name="T4" fmla="*/ 39 w 39"/>
                  <a:gd name="T5" fmla="*/ 32 h 39"/>
                  <a:gd name="T6" fmla="*/ 39 w 39"/>
                  <a:gd name="T7" fmla="*/ 6 h 39"/>
                  <a:gd name="T8" fmla="*/ 32 w 39"/>
                  <a:gd name="T9" fmla="*/ 0 h 39"/>
                  <a:gd name="T10" fmla="*/ 6 w 39"/>
                  <a:gd name="T11" fmla="*/ 0 h 39"/>
                  <a:gd name="T12" fmla="*/ 0 w 39"/>
                  <a:gd name="T13" fmla="*/ 6 h 39"/>
                  <a:gd name="T14" fmla="*/ 0 w 39"/>
                  <a:gd name="T15" fmla="*/ 32 h 39"/>
                  <a:gd name="T16" fmla="*/ 6 w 39"/>
                  <a:gd name="T17" fmla="*/ 39 h 39"/>
                  <a:gd name="T18" fmla="*/ 13 w 39"/>
                  <a:gd name="T19" fmla="*/ 13 h 39"/>
                  <a:gd name="T20" fmla="*/ 26 w 39"/>
                  <a:gd name="T21" fmla="*/ 13 h 39"/>
                  <a:gd name="T22" fmla="*/ 26 w 39"/>
                  <a:gd name="T23" fmla="*/ 26 h 39"/>
                  <a:gd name="T24" fmla="*/ 13 w 39"/>
                  <a:gd name="T25" fmla="*/ 26 h 39"/>
                  <a:gd name="T26" fmla="*/ 13 w 39"/>
                  <a:gd name="T27" fmla="*/ 13 h 39"/>
                  <a:gd name="T28" fmla="*/ 13 w 39"/>
                  <a:gd name="T29" fmla="*/ 13 h 39"/>
                  <a:gd name="T30" fmla="*/ 13 w 39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39">
                    <a:moveTo>
                      <a:pt x="6" y="39"/>
                    </a:moveTo>
                    <a:cubicBezTo>
                      <a:pt x="32" y="39"/>
                      <a:pt x="32" y="39"/>
                      <a:pt x="32" y="39"/>
                    </a:cubicBezTo>
                    <a:cubicBezTo>
                      <a:pt x="36" y="39"/>
                      <a:pt x="39" y="36"/>
                      <a:pt x="39" y="3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3"/>
                      <a:pt x="36" y="0"/>
                      <a:pt x="3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3" y="39"/>
                      <a:pt x="6" y="39"/>
                    </a:cubicBezTo>
                    <a:close/>
                    <a:moveTo>
                      <a:pt x="13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3" y="26"/>
                      <a:pt x="13" y="26"/>
                      <a:pt x="13" y="26"/>
                    </a:cubicBezTo>
                    <a:lnTo>
                      <a:pt x="13" y="13"/>
                    </a:lnTo>
                    <a:close/>
                    <a:moveTo>
                      <a:pt x="13" y="13"/>
                    </a:moveTo>
                    <a:cubicBezTo>
                      <a:pt x="13" y="13"/>
                      <a:pt x="13" y="13"/>
                      <a:pt x="13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2">
                <a:extLst>
                  <a:ext uri="{FF2B5EF4-FFF2-40B4-BE49-F238E27FC236}">
                    <a16:creationId xmlns:a16="http://schemas.microsoft.com/office/drawing/2014/main" id="{E3EAA34B-9FC3-4F45-B587-5B312B112E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3526" y="684214"/>
                <a:ext cx="50800" cy="49213"/>
              </a:xfrm>
              <a:custGeom>
                <a:avLst/>
                <a:gdLst>
                  <a:gd name="T0" fmla="*/ 7 w 39"/>
                  <a:gd name="T1" fmla="*/ 39 h 39"/>
                  <a:gd name="T2" fmla="*/ 33 w 39"/>
                  <a:gd name="T3" fmla="*/ 39 h 39"/>
                  <a:gd name="T4" fmla="*/ 39 w 39"/>
                  <a:gd name="T5" fmla="*/ 32 h 39"/>
                  <a:gd name="T6" fmla="*/ 39 w 39"/>
                  <a:gd name="T7" fmla="*/ 6 h 39"/>
                  <a:gd name="T8" fmla="*/ 33 w 39"/>
                  <a:gd name="T9" fmla="*/ 0 h 39"/>
                  <a:gd name="T10" fmla="*/ 7 w 39"/>
                  <a:gd name="T11" fmla="*/ 0 h 39"/>
                  <a:gd name="T12" fmla="*/ 0 w 39"/>
                  <a:gd name="T13" fmla="*/ 6 h 39"/>
                  <a:gd name="T14" fmla="*/ 0 w 39"/>
                  <a:gd name="T15" fmla="*/ 32 h 39"/>
                  <a:gd name="T16" fmla="*/ 7 w 39"/>
                  <a:gd name="T17" fmla="*/ 39 h 39"/>
                  <a:gd name="T18" fmla="*/ 13 w 39"/>
                  <a:gd name="T19" fmla="*/ 13 h 39"/>
                  <a:gd name="T20" fmla="*/ 26 w 39"/>
                  <a:gd name="T21" fmla="*/ 13 h 39"/>
                  <a:gd name="T22" fmla="*/ 26 w 39"/>
                  <a:gd name="T23" fmla="*/ 26 h 39"/>
                  <a:gd name="T24" fmla="*/ 13 w 39"/>
                  <a:gd name="T25" fmla="*/ 26 h 39"/>
                  <a:gd name="T26" fmla="*/ 13 w 39"/>
                  <a:gd name="T27" fmla="*/ 13 h 39"/>
                  <a:gd name="T28" fmla="*/ 13 w 39"/>
                  <a:gd name="T29" fmla="*/ 13 h 39"/>
                  <a:gd name="T30" fmla="*/ 13 w 39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39">
                    <a:moveTo>
                      <a:pt x="7" y="39"/>
                    </a:moveTo>
                    <a:cubicBezTo>
                      <a:pt x="33" y="39"/>
                      <a:pt x="33" y="39"/>
                      <a:pt x="33" y="39"/>
                    </a:cubicBezTo>
                    <a:cubicBezTo>
                      <a:pt x="36" y="39"/>
                      <a:pt x="39" y="36"/>
                      <a:pt x="39" y="3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3"/>
                      <a:pt x="36" y="0"/>
                      <a:pt x="3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3" y="39"/>
                      <a:pt x="7" y="39"/>
                    </a:cubicBezTo>
                    <a:close/>
                    <a:moveTo>
                      <a:pt x="13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3" y="26"/>
                      <a:pt x="13" y="26"/>
                      <a:pt x="13" y="26"/>
                    </a:cubicBezTo>
                    <a:lnTo>
                      <a:pt x="13" y="13"/>
                    </a:lnTo>
                    <a:close/>
                    <a:moveTo>
                      <a:pt x="13" y="13"/>
                    </a:moveTo>
                    <a:cubicBezTo>
                      <a:pt x="13" y="13"/>
                      <a:pt x="13" y="13"/>
                      <a:pt x="13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49864B49-D646-496C-A73C-EFC1A141D6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20201" y="684214"/>
                <a:ext cx="52388" cy="49213"/>
              </a:xfrm>
              <a:custGeom>
                <a:avLst/>
                <a:gdLst>
                  <a:gd name="T0" fmla="*/ 7 w 40"/>
                  <a:gd name="T1" fmla="*/ 39 h 39"/>
                  <a:gd name="T2" fmla="*/ 33 w 40"/>
                  <a:gd name="T3" fmla="*/ 39 h 39"/>
                  <a:gd name="T4" fmla="*/ 40 w 40"/>
                  <a:gd name="T5" fmla="*/ 32 h 39"/>
                  <a:gd name="T6" fmla="*/ 40 w 40"/>
                  <a:gd name="T7" fmla="*/ 6 h 39"/>
                  <a:gd name="T8" fmla="*/ 33 w 40"/>
                  <a:gd name="T9" fmla="*/ 0 h 39"/>
                  <a:gd name="T10" fmla="*/ 7 w 40"/>
                  <a:gd name="T11" fmla="*/ 0 h 39"/>
                  <a:gd name="T12" fmla="*/ 0 w 40"/>
                  <a:gd name="T13" fmla="*/ 6 h 39"/>
                  <a:gd name="T14" fmla="*/ 0 w 40"/>
                  <a:gd name="T15" fmla="*/ 32 h 39"/>
                  <a:gd name="T16" fmla="*/ 7 w 40"/>
                  <a:gd name="T17" fmla="*/ 39 h 39"/>
                  <a:gd name="T18" fmla="*/ 14 w 40"/>
                  <a:gd name="T19" fmla="*/ 13 h 39"/>
                  <a:gd name="T20" fmla="*/ 27 w 40"/>
                  <a:gd name="T21" fmla="*/ 13 h 39"/>
                  <a:gd name="T22" fmla="*/ 27 w 40"/>
                  <a:gd name="T23" fmla="*/ 26 h 39"/>
                  <a:gd name="T24" fmla="*/ 14 w 40"/>
                  <a:gd name="T25" fmla="*/ 26 h 39"/>
                  <a:gd name="T26" fmla="*/ 14 w 40"/>
                  <a:gd name="T27" fmla="*/ 13 h 39"/>
                  <a:gd name="T28" fmla="*/ 14 w 40"/>
                  <a:gd name="T29" fmla="*/ 13 h 39"/>
                  <a:gd name="T30" fmla="*/ 14 w 40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9">
                    <a:moveTo>
                      <a:pt x="7" y="39"/>
                    </a:moveTo>
                    <a:cubicBezTo>
                      <a:pt x="33" y="39"/>
                      <a:pt x="33" y="39"/>
                      <a:pt x="33" y="39"/>
                    </a:cubicBezTo>
                    <a:cubicBezTo>
                      <a:pt x="37" y="39"/>
                      <a:pt x="40" y="36"/>
                      <a:pt x="40" y="32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3"/>
                      <a:pt x="37" y="0"/>
                      <a:pt x="3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3" y="39"/>
                      <a:pt x="7" y="39"/>
                    </a:cubicBezTo>
                    <a:close/>
                    <a:moveTo>
                      <a:pt x="14" y="13"/>
                    </a:move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4" y="13"/>
                    </a:ln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4">
                <a:extLst>
                  <a:ext uri="{FF2B5EF4-FFF2-40B4-BE49-F238E27FC236}">
                    <a16:creationId xmlns:a16="http://schemas.microsoft.com/office/drawing/2014/main" id="{5164ADE4-B3C8-4443-A857-CCE711E578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86851" y="750889"/>
                <a:ext cx="50800" cy="49213"/>
              </a:xfrm>
              <a:custGeom>
                <a:avLst/>
                <a:gdLst>
                  <a:gd name="T0" fmla="*/ 6 w 39"/>
                  <a:gd name="T1" fmla="*/ 39 h 39"/>
                  <a:gd name="T2" fmla="*/ 32 w 39"/>
                  <a:gd name="T3" fmla="*/ 39 h 39"/>
                  <a:gd name="T4" fmla="*/ 39 w 39"/>
                  <a:gd name="T5" fmla="*/ 33 h 39"/>
                  <a:gd name="T6" fmla="*/ 39 w 39"/>
                  <a:gd name="T7" fmla="*/ 7 h 39"/>
                  <a:gd name="T8" fmla="*/ 32 w 39"/>
                  <a:gd name="T9" fmla="*/ 0 h 39"/>
                  <a:gd name="T10" fmla="*/ 6 w 39"/>
                  <a:gd name="T11" fmla="*/ 0 h 39"/>
                  <a:gd name="T12" fmla="*/ 0 w 39"/>
                  <a:gd name="T13" fmla="*/ 7 h 39"/>
                  <a:gd name="T14" fmla="*/ 0 w 39"/>
                  <a:gd name="T15" fmla="*/ 33 h 39"/>
                  <a:gd name="T16" fmla="*/ 6 w 39"/>
                  <a:gd name="T17" fmla="*/ 39 h 39"/>
                  <a:gd name="T18" fmla="*/ 13 w 39"/>
                  <a:gd name="T19" fmla="*/ 13 h 39"/>
                  <a:gd name="T20" fmla="*/ 26 w 39"/>
                  <a:gd name="T21" fmla="*/ 13 h 39"/>
                  <a:gd name="T22" fmla="*/ 26 w 39"/>
                  <a:gd name="T23" fmla="*/ 26 h 39"/>
                  <a:gd name="T24" fmla="*/ 13 w 39"/>
                  <a:gd name="T25" fmla="*/ 26 h 39"/>
                  <a:gd name="T26" fmla="*/ 13 w 39"/>
                  <a:gd name="T27" fmla="*/ 13 h 39"/>
                  <a:gd name="T28" fmla="*/ 13 w 39"/>
                  <a:gd name="T29" fmla="*/ 13 h 39"/>
                  <a:gd name="T30" fmla="*/ 13 w 39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39">
                    <a:moveTo>
                      <a:pt x="6" y="39"/>
                    </a:moveTo>
                    <a:cubicBezTo>
                      <a:pt x="32" y="39"/>
                      <a:pt x="32" y="39"/>
                      <a:pt x="32" y="39"/>
                    </a:cubicBezTo>
                    <a:cubicBezTo>
                      <a:pt x="36" y="39"/>
                      <a:pt x="39" y="37"/>
                      <a:pt x="39" y="33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3"/>
                      <a:pt x="36" y="0"/>
                      <a:pt x="3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3" y="39"/>
                      <a:pt x="6" y="39"/>
                    </a:cubicBezTo>
                    <a:close/>
                    <a:moveTo>
                      <a:pt x="13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3" y="26"/>
                      <a:pt x="13" y="26"/>
                      <a:pt x="13" y="26"/>
                    </a:cubicBezTo>
                    <a:lnTo>
                      <a:pt x="13" y="13"/>
                    </a:lnTo>
                    <a:close/>
                    <a:moveTo>
                      <a:pt x="13" y="13"/>
                    </a:moveTo>
                    <a:cubicBezTo>
                      <a:pt x="13" y="13"/>
                      <a:pt x="13" y="13"/>
                      <a:pt x="13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AD95D064-5CC8-4363-B730-F9C21237D8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3526" y="750889"/>
                <a:ext cx="50800" cy="49213"/>
              </a:xfrm>
              <a:custGeom>
                <a:avLst/>
                <a:gdLst>
                  <a:gd name="T0" fmla="*/ 7 w 39"/>
                  <a:gd name="T1" fmla="*/ 39 h 39"/>
                  <a:gd name="T2" fmla="*/ 33 w 39"/>
                  <a:gd name="T3" fmla="*/ 39 h 39"/>
                  <a:gd name="T4" fmla="*/ 39 w 39"/>
                  <a:gd name="T5" fmla="*/ 33 h 39"/>
                  <a:gd name="T6" fmla="*/ 39 w 39"/>
                  <a:gd name="T7" fmla="*/ 7 h 39"/>
                  <a:gd name="T8" fmla="*/ 33 w 39"/>
                  <a:gd name="T9" fmla="*/ 0 h 39"/>
                  <a:gd name="T10" fmla="*/ 7 w 39"/>
                  <a:gd name="T11" fmla="*/ 0 h 39"/>
                  <a:gd name="T12" fmla="*/ 0 w 39"/>
                  <a:gd name="T13" fmla="*/ 7 h 39"/>
                  <a:gd name="T14" fmla="*/ 0 w 39"/>
                  <a:gd name="T15" fmla="*/ 33 h 39"/>
                  <a:gd name="T16" fmla="*/ 7 w 39"/>
                  <a:gd name="T17" fmla="*/ 39 h 39"/>
                  <a:gd name="T18" fmla="*/ 13 w 39"/>
                  <a:gd name="T19" fmla="*/ 13 h 39"/>
                  <a:gd name="T20" fmla="*/ 26 w 39"/>
                  <a:gd name="T21" fmla="*/ 13 h 39"/>
                  <a:gd name="T22" fmla="*/ 26 w 39"/>
                  <a:gd name="T23" fmla="*/ 26 h 39"/>
                  <a:gd name="T24" fmla="*/ 13 w 39"/>
                  <a:gd name="T25" fmla="*/ 26 h 39"/>
                  <a:gd name="T26" fmla="*/ 13 w 39"/>
                  <a:gd name="T27" fmla="*/ 13 h 39"/>
                  <a:gd name="T28" fmla="*/ 13 w 39"/>
                  <a:gd name="T29" fmla="*/ 13 h 39"/>
                  <a:gd name="T30" fmla="*/ 13 w 39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39">
                    <a:moveTo>
                      <a:pt x="7" y="39"/>
                    </a:moveTo>
                    <a:cubicBezTo>
                      <a:pt x="33" y="39"/>
                      <a:pt x="33" y="39"/>
                      <a:pt x="33" y="39"/>
                    </a:cubicBezTo>
                    <a:cubicBezTo>
                      <a:pt x="36" y="39"/>
                      <a:pt x="39" y="37"/>
                      <a:pt x="39" y="33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3"/>
                      <a:pt x="36" y="0"/>
                      <a:pt x="3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3" y="39"/>
                      <a:pt x="7" y="39"/>
                    </a:cubicBezTo>
                    <a:close/>
                    <a:moveTo>
                      <a:pt x="13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3" y="26"/>
                      <a:pt x="13" y="26"/>
                      <a:pt x="13" y="26"/>
                    </a:cubicBezTo>
                    <a:lnTo>
                      <a:pt x="13" y="13"/>
                    </a:lnTo>
                    <a:close/>
                    <a:moveTo>
                      <a:pt x="13" y="13"/>
                    </a:moveTo>
                    <a:cubicBezTo>
                      <a:pt x="13" y="13"/>
                      <a:pt x="13" y="13"/>
                      <a:pt x="13" y="13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6">
                <a:extLst>
                  <a:ext uri="{FF2B5EF4-FFF2-40B4-BE49-F238E27FC236}">
                    <a16:creationId xmlns:a16="http://schemas.microsoft.com/office/drawing/2014/main" id="{372713D9-EC99-476E-B88B-5581096FEC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20201" y="750889"/>
                <a:ext cx="52388" cy="49213"/>
              </a:xfrm>
              <a:custGeom>
                <a:avLst/>
                <a:gdLst>
                  <a:gd name="T0" fmla="*/ 7 w 40"/>
                  <a:gd name="T1" fmla="*/ 39 h 39"/>
                  <a:gd name="T2" fmla="*/ 33 w 40"/>
                  <a:gd name="T3" fmla="*/ 39 h 39"/>
                  <a:gd name="T4" fmla="*/ 40 w 40"/>
                  <a:gd name="T5" fmla="*/ 33 h 39"/>
                  <a:gd name="T6" fmla="*/ 40 w 40"/>
                  <a:gd name="T7" fmla="*/ 7 h 39"/>
                  <a:gd name="T8" fmla="*/ 33 w 40"/>
                  <a:gd name="T9" fmla="*/ 0 h 39"/>
                  <a:gd name="T10" fmla="*/ 7 w 40"/>
                  <a:gd name="T11" fmla="*/ 0 h 39"/>
                  <a:gd name="T12" fmla="*/ 0 w 40"/>
                  <a:gd name="T13" fmla="*/ 7 h 39"/>
                  <a:gd name="T14" fmla="*/ 0 w 40"/>
                  <a:gd name="T15" fmla="*/ 33 h 39"/>
                  <a:gd name="T16" fmla="*/ 7 w 40"/>
                  <a:gd name="T17" fmla="*/ 39 h 39"/>
                  <a:gd name="T18" fmla="*/ 14 w 40"/>
                  <a:gd name="T19" fmla="*/ 13 h 39"/>
                  <a:gd name="T20" fmla="*/ 27 w 40"/>
                  <a:gd name="T21" fmla="*/ 13 h 39"/>
                  <a:gd name="T22" fmla="*/ 27 w 40"/>
                  <a:gd name="T23" fmla="*/ 26 h 39"/>
                  <a:gd name="T24" fmla="*/ 14 w 40"/>
                  <a:gd name="T25" fmla="*/ 26 h 39"/>
                  <a:gd name="T26" fmla="*/ 14 w 40"/>
                  <a:gd name="T27" fmla="*/ 13 h 39"/>
                  <a:gd name="T28" fmla="*/ 14 w 40"/>
                  <a:gd name="T29" fmla="*/ 13 h 39"/>
                  <a:gd name="T30" fmla="*/ 14 w 40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9">
                    <a:moveTo>
                      <a:pt x="7" y="39"/>
                    </a:moveTo>
                    <a:cubicBezTo>
                      <a:pt x="33" y="39"/>
                      <a:pt x="33" y="39"/>
                      <a:pt x="33" y="39"/>
                    </a:cubicBezTo>
                    <a:cubicBezTo>
                      <a:pt x="37" y="39"/>
                      <a:pt x="40" y="37"/>
                      <a:pt x="40" y="33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3" y="39"/>
                      <a:pt x="7" y="39"/>
                    </a:cubicBezTo>
                    <a:close/>
                    <a:moveTo>
                      <a:pt x="14" y="13"/>
                    </a:move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4" y="13"/>
                    </a:ln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7">
                <a:extLst>
                  <a:ext uri="{FF2B5EF4-FFF2-40B4-BE49-F238E27FC236}">
                    <a16:creationId xmlns:a16="http://schemas.microsoft.com/office/drawing/2014/main" id="{E2979CAB-DC6C-4470-8114-1D97EAB632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86851" y="817564"/>
                <a:ext cx="50800" cy="50800"/>
              </a:xfrm>
              <a:custGeom>
                <a:avLst/>
                <a:gdLst>
                  <a:gd name="T0" fmla="*/ 6 w 39"/>
                  <a:gd name="T1" fmla="*/ 39 h 39"/>
                  <a:gd name="T2" fmla="*/ 32 w 39"/>
                  <a:gd name="T3" fmla="*/ 39 h 39"/>
                  <a:gd name="T4" fmla="*/ 39 w 39"/>
                  <a:gd name="T5" fmla="*/ 32 h 39"/>
                  <a:gd name="T6" fmla="*/ 39 w 39"/>
                  <a:gd name="T7" fmla="*/ 6 h 39"/>
                  <a:gd name="T8" fmla="*/ 32 w 39"/>
                  <a:gd name="T9" fmla="*/ 0 h 39"/>
                  <a:gd name="T10" fmla="*/ 6 w 39"/>
                  <a:gd name="T11" fmla="*/ 0 h 39"/>
                  <a:gd name="T12" fmla="*/ 0 w 39"/>
                  <a:gd name="T13" fmla="*/ 6 h 39"/>
                  <a:gd name="T14" fmla="*/ 0 w 39"/>
                  <a:gd name="T15" fmla="*/ 32 h 39"/>
                  <a:gd name="T16" fmla="*/ 6 w 39"/>
                  <a:gd name="T17" fmla="*/ 39 h 39"/>
                  <a:gd name="T18" fmla="*/ 13 w 39"/>
                  <a:gd name="T19" fmla="*/ 13 h 39"/>
                  <a:gd name="T20" fmla="*/ 26 w 39"/>
                  <a:gd name="T21" fmla="*/ 13 h 39"/>
                  <a:gd name="T22" fmla="*/ 26 w 39"/>
                  <a:gd name="T23" fmla="*/ 26 h 39"/>
                  <a:gd name="T24" fmla="*/ 13 w 39"/>
                  <a:gd name="T25" fmla="*/ 26 h 39"/>
                  <a:gd name="T26" fmla="*/ 13 w 39"/>
                  <a:gd name="T27" fmla="*/ 13 h 39"/>
                  <a:gd name="T28" fmla="*/ 13 w 39"/>
                  <a:gd name="T29" fmla="*/ 13 h 39"/>
                  <a:gd name="T30" fmla="*/ 13 w 39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39">
                    <a:moveTo>
                      <a:pt x="6" y="39"/>
                    </a:moveTo>
                    <a:cubicBezTo>
                      <a:pt x="32" y="39"/>
                      <a:pt x="32" y="39"/>
                      <a:pt x="32" y="39"/>
                    </a:cubicBezTo>
                    <a:cubicBezTo>
                      <a:pt x="36" y="39"/>
                      <a:pt x="39" y="36"/>
                      <a:pt x="39" y="3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3"/>
                      <a:pt x="36" y="0"/>
                      <a:pt x="3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3" y="39"/>
                      <a:pt x="6" y="39"/>
                    </a:cubicBezTo>
                    <a:close/>
                    <a:moveTo>
                      <a:pt x="13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3" y="26"/>
                      <a:pt x="13" y="26"/>
                      <a:pt x="13" y="26"/>
                    </a:cubicBezTo>
                    <a:lnTo>
                      <a:pt x="13" y="13"/>
                    </a:lnTo>
                    <a:close/>
                    <a:moveTo>
                      <a:pt x="13" y="13"/>
                    </a:moveTo>
                    <a:cubicBezTo>
                      <a:pt x="13" y="13"/>
                      <a:pt x="13" y="13"/>
                      <a:pt x="13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8">
                <a:extLst>
                  <a:ext uri="{FF2B5EF4-FFF2-40B4-BE49-F238E27FC236}">
                    <a16:creationId xmlns:a16="http://schemas.microsoft.com/office/drawing/2014/main" id="{E503F498-4A19-47A8-801C-CEA0B5B51A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3526" y="817564"/>
                <a:ext cx="50800" cy="50800"/>
              </a:xfrm>
              <a:custGeom>
                <a:avLst/>
                <a:gdLst>
                  <a:gd name="T0" fmla="*/ 7 w 39"/>
                  <a:gd name="T1" fmla="*/ 39 h 39"/>
                  <a:gd name="T2" fmla="*/ 33 w 39"/>
                  <a:gd name="T3" fmla="*/ 39 h 39"/>
                  <a:gd name="T4" fmla="*/ 39 w 39"/>
                  <a:gd name="T5" fmla="*/ 32 h 39"/>
                  <a:gd name="T6" fmla="*/ 39 w 39"/>
                  <a:gd name="T7" fmla="*/ 6 h 39"/>
                  <a:gd name="T8" fmla="*/ 33 w 39"/>
                  <a:gd name="T9" fmla="*/ 0 h 39"/>
                  <a:gd name="T10" fmla="*/ 7 w 39"/>
                  <a:gd name="T11" fmla="*/ 0 h 39"/>
                  <a:gd name="T12" fmla="*/ 0 w 39"/>
                  <a:gd name="T13" fmla="*/ 6 h 39"/>
                  <a:gd name="T14" fmla="*/ 0 w 39"/>
                  <a:gd name="T15" fmla="*/ 32 h 39"/>
                  <a:gd name="T16" fmla="*/ 7 w 39"/>
                  <a:gd name="T17" fmla="*/ 39 h 39"/>
                  <a:gd name="T18" fmla="*/ 13 w 39"/>
                  <a:gd name="T19" fmla="*/ 13 h 39"/>
                  <a:gd name="T20" fmla="*/ 26 w 39"/>
                  <a:gd name="T21" fmla="*/ 13 h 39"/>
                  <a:gd name="T22" fmla="*/ 26 w 39"/>
                  <a:gd name="T23" fmla="*/ 26 h 39"/>
                  <a:gd name="T24" fmla="*/ 13 w 39"/>
                  <a:gd name="T25" fmla="*/ 26 h 39"/>
                  <a:gd name="T26" fmla="*/ 13 w 39"/>
                  <a:gd name="T27" fmla="*/ 13 h 39"/>
                  <a:gd name="T28" fmla="*/ 13 w 39"/>
                  <a:gd name="T29" fmla="*/ 13 h 39"/>
                  <a:gd name="T30" fmla="*/ 13 w 39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39">
                    <a:moveTo>
                      <a:pt x="7" y="39"/>
                    </a:moveTo>
                    <a:cubicBezTo>
                      <a:pt x="33" y="39"/>
                      <a:pt x="33" y="39"/>
                      <a:pt x="33" y="39"/>
                    </a:cubicBezTo>
                    <a:cubicBezTo>
                      <a:pt x="36" y="39"/>
                      <a:pt x="39" y="36"/>
                      <a:pt x="39" y="3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3"/>
                      <a:pt x="36" y="0"/>
                      <a:pt x="3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3" y="39"/>
                      <a:pt x="7" y="39"/>
                    </a:cubicBezTo>
                    <a:close/>
                    <a:moveTo>
                      <a:pt x="13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3" y="26"/>
                      <a:pt x="13" y="26"/>
                      <a:pt x="13" y="26"/>
                    </a:cubicBezTo>
                    <a:lnTo>
                      <a:pt x="13" y="13"/>
                    </a:lnTo>
                    <a:close/>
                    <a:moveTo>
                      <a:pt x="13" y="13"/>
                    </a:moveTo>
                    <a:cubicBezTo>
                      <a:pt x="13" y="13"/>
                      <a:pt x="13" y="13"/>
                      <a:pt x="13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9">
                <a:extLst>
                  <a:ext uri="{FF2B5EF4-FFF2-40B4-BE49-F238E27FC236}">
                    <a16:creationId xmlns:a16="http://schemas.microsoft.com/office/drawing/2014/main" id="{56739FF6-B48C-4ABF-A416-3493A1B38D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20201" y="817564"/>
                <a:ext cx="52388" cy="50800"/>
              </a:xfrm>
              <a:custGeom>
                <a:avLst/>
                <a:gdLst>
                  <a:gd name="T0" fmla="*/ 7 w 40"/>
                  <a:gd name="T1" fmla="*/ 39 h 39"/>
                  <a:gd name="T2" fmla="*/ 33 w 40"/>
                  <a:gd name="T3" fmla="*/ 39 h 39"/>
                  <a:gd name="T4" fmla="*/ 40 w 40"/>
                  <a:gd name="T5" fmla="*/ 32 h 39"/>
                  <a:gd name="T6" fmla="*/ 40 w 40"/>
                  <a:gd name="T7" fmla="*/ 6 h 39"/>
                  <a:gd name="T8" fmla="*/ 33 w 40"/>
                  <a:gd name="T9" fmla="*/ 0 h 39"/>
                  <a:gd name="T10" fmla="*/ 7 w 40"/>
                  <a:gd name="T11" fmla="*/ 0 h 39"/>
                  <a:gd name="T12" fmla="*/ 0 w 40"/>
                  <a:gd name="T13" fmla="*/ 6 h 39"/>
                  <a:gd name="T14" fmla="*/ 0 w 40"/>
                  <a:gd name="T15" fmla="*/ 32 h 39"/>
                  <a:gd name="T16" fmla="*/ 7 w 40"/>
                  <a:gd name="T17" fmla="*/ 39 h 39"/>
                  <a:gd name="T18" fmla="*/ 14 w 40"/>
                  <a:gd name="T19" fmla="*/ 13 h 39"/>
                  <a:gd name="T20" fmla="*/ 27 w 40"/>
                  <a:gd name="T21" fmla="*/ 13 h 39"/>
                  <a:gd name="T22" fmla="*/ 27 w 40"/>
                  <a:gd name="T23" fmla="*/ 26 h 39"/>
                  <a:gd name="T24" fmla="*/ 14 w 40"/>
                  <a:gd name="T25" fmla="*/ 26 h 39"/>
                  <a:gd name="T26" fmla="*/ 14 w 40"/>
                  <a:gd name="T27" fmla="*/ 13 h 39"/>
                  <a:gd name="T28" fmla="*/ 14 w 40"/>
                  <a:gd name="T29" fmla="*/ 13 h 39"/>
                  <a:gd name="T30" fmla="*/ 14 w 40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9">
                    <a:moveTo>
                      <a:pt x="7" y="39"/>
                    </a:moveTo>
                    <a:cubicBezTo>
                      <a:pt x="33" y="39"/>
                      <a:pt x="33" y="39"/>
                      <a:pt x="33" y="39"/>
                    </a:cubicBezTo>
                    <a:cubicBezTo>
                      <a:pt x="37" y="39"/>
                      <a:pt x="40" y="36"/>
                      <a:pt x="40" y="32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3"/>
                      <a:pt x="37" y="0"/>
                      <a:pt x="3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3" y="39"/>
                      <a:pt x="7" y="39"/>
                    </a:cubicBezTo>
                    <a:close/>
                    <a:moveTo>
                      <a:pt x="14" y="13"/>
                    </a:move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4" y="13"/>
                    </a:ln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80">
                <a:extLst>
                  <a:ext uri="{FF2B5EF4-FFF2-40B4-BE49-F238E27FC236}">
                    <a16:creationId xmlns:a16="http://schemas.microsoft.com/office/drawing/2014/main" id="{B8C07ADF-22D7-49A4-95F9-1B63D6147B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86851" y="885826"/>
                <a:ext cx="50800" cy="49213"/>
              </a:xfrm>
              <a:custGeom>
                <a:avLst/>
                <a:gdLst>
                  <a:gd name="T0" fmla="*/ 6 w 39"/>
                  <a:gd name="T1" fmla="*/ 39 h 39"/>
                  <a:gd name="T2" fmla="*/ 32 w 39"/>
                  <a:gd name="T3" fmla="*/ 39 h 39"/>
                  <a:gd name="T4" fmla="*/ 39 w 39"/>
                  <a:gd name="T5" fmla="*/ 33 h 39"/>
                  <a:gd name="T6" fmla="*/ 39 w 39"/>
                  <a:gd name="T7" fmla="*/ 7 h 39"/>
                  <a:gd name="T8" fmla="*/ 32 w 39"/>
                  <a:gd name="T9" fmla="*/ 0 h 39"/>
                  <a:gd name="T10" fmla="*/ 6 w 39"/>
                  <a:gd name="T11" fmla="*/ 0 h 39"/>
                  <a:gd name="T12" fmla="*/ 0 w 39"/>
                  <a:gd name="T13" fmla="*/ 7 h 39"/>
                  <a:gd name="T14" fmla="*/ 0 w 39"/>
                  <a:gd name="T15" fmla="*/ 33 h 39"/>
                  <a:gd name="T16" fmla="*/ 6 w 39"/>
                  <a:gd name="T17" fmla="*/ 39 h 39"/>
                  <a:gd name="T18" fmla="*/ 13 w 39"/>
                  <a:gd name="T19" fmla="*/ 13 h 39"/>
                  <a:gd name="T20" fmla="*/ 26 w 39"/>
                  <a:gd name="T21" fmla="*/ 13 h 39"/>
                  <a:gd name="T22" fmla="*/ 26 w 39"/>
                  <a:gd name="T23" fmla="*/ 26 h 39"/>
                  <a:gd name="T24" fmla="*/ 13 w 39"/>
                  <a:gd name="T25" fmla="*/ 26 h 39"/>
                  <a:gd name="T26" fmla="*/ 13 w 39"/>
                  <a:gd name="T27" fmla="*/ 13 h 39"/>
                  <a:gd name="T28" fmla="*/ 13 w 39"/>
                  <a:gd name="T29" fmla="*/ 13 h 39"/>
                  <a:gd name="T30" fmla="*/ 13 w 39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39">
                    <a:moveTo>
                      <a:pt x="6" y="39"/>
                    </a:moveTo>
                    <a:cubicBezTo>
                      <a:pt x="32" y="39"/>
                      <a:pt x="32" y="39"/>
                      <a:pt x="32" y="39"/>
                    </a:cubicBezTo>
                    <a:cubicBezTo>
                      <a:pt x="36" y="39"/>
                      <a:pt x="39" y="36"/>
                      <a:pt x="39" y="33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3"/>
                      <a:pt x="36" y="0"/>
                      <a:pt x="3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6"/>
                      <a:pt x="3" y="39"/>
                      <a:pt x="6" y="39"/>
                    </a:cubicBezTo>
                    <a:close/>
                    <a:moveTo>
                      <a:pt x="13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3" y="26"/>
                      <a:pt x="13" y="26"/>
                      <a:pt x="13" y="26"/>
                    </a:cubicBezTo>
                    <a:lnTo>
                      <a:pt x="13" y="13"/>
                    </a:lnTo>
                    <a:close/>
                    <a:moveTo>
                      <a:pt x="13" y="13"/>
                    </a:moveTo>
                    <a:cubicBezTo>
                      <a:pt x="13" y="13"/>
                      <a:pt x="13" y="13"/>
                      <a:pt x="13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81">
                <a:extLst>
                  <a:ext uri="{FF2B5EF4-FFF2-40B4-BE49-F238E27FC236}">
                    <a16:creationId xmlns:a16="http://schemas.microsoft.com/office/drawing/2014/main" id="{AC0C7DF6-8F41-46FC-A167-1DB45EE774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3526" y="885826"/>
                <a:ext cx="50800" cy="49213"/>
              </a:xfrm>
              <a:custGeom>
                <a:avLst/>
                <a:gdLst>
                  <a:gd name="T0" fmla="*/ 7 w 39"/>
                  <a:gd name="T1" fmla="*/ 39 h 39"/>
                  <a:gd name="T2" fmla="*/ 33 w 39"/>
                  <a:gd name="T3" fmla="*/ 39 h 39"/>
                  <a:gd name="T4" fmla="*/ 39 w 39"/>
                  <a:gd name="T5" fmla="*/ 33 h 39"/>
                  <a:gd name="T6" fmla="*/ 39 w 39"/>
                  <a:gd name="T7" fmla="*/ 7 h 39"/>
                  <a:gd name="T8" fmla="*/ 33 w 39"/>
                  <a:gd name="T9" fmla="*/ 0 h 39"/>
                  <a:gd name="T10" fmla="*/ 7 w 39"/>
                  <a:gd name="T11" fmla="*/ 0 h 39"/>
                  <a:gd name="T12" fmla="*/ 0 w 39"/>
                  <a:gd name="T13" fmla="*/ 7 h 39"/>
                  <a:gd name="T14" fmla="*/ 0 w 39"/>
                  <a:gd name="T15" fmla="*/ 33 h 39"/>
                  <a:gd name="T16" fmla="*/ 7 w 39"/>
                  <a:gd name="T17" fmla="*/ 39 h 39"/>
                  <a:gd name="T18" fmla="*/ 13 w 39"/>
                  <a:gd name="T19" fmla="*/ 13 h 39"/>
                  <a:gd name="T20" fmla="*/ 26 w 39"/>
                  <a:gd name="T21" fmla="*/ 13 h 39"/>
                  <a:gd name="T22" fmla="*/ 26 w 39"/>
                  <a:gd name="T23" fmla="*/ 26 h 39"/>
                  <a:gd name="T24" fmla="*/ 13 w 39"/>
                  <a:gd name="T25" fmla="*/ 26 h 39"/>
                  <a:gd name="T26" fmla="*/ 13 w 39"/>
                  <a:gd name="T27" fmla="*/ 13 h 39"/>
                  <a:gd name="T28" fmla="*/ 13 w 39"/>
                  <a:gd name="T29" fmla="*/ 13 h 39"/>
                  <a:gd name="T30" fmla="*/ 13 w 39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39">
                    <a:moveTo>
                      <a:pt x="7" y="39"/>
                    </a:moveTo>
                    <a:cubicBezTo>
                      <a:pt x="33" y="39"/>
                      <a:pt x="33" y="39"/>
                      <a:pt x="33" y="39"/>
                    </a:cubicBezTo>
                    <a:cubicBezTo>
                      <a:pt x="36" y="39"/>
                      <a:pt x="39" y="36"/>
                      <a:pt x="39" y="33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3"/>
                      <a:pt x="36" y="0"/>
                      <a:pt x="3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6"/>
                      <a:pt x="3" y="39"/>
                      <a:pt x="7" y="39"/>
                    </a:cubicBezTo>
                    <a:close/>
                    <a:moveTo>
                      <a:pt x="13" y="13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3" y="26"/>
                      <a:pt x="13" y="26"/>
                      <a:pt x="13" y="26"/>
                    </a:cubicBezTo>
                    <a:lnTo>
                      <a:pt x="13" y="13"/>
                    </a:lnTo>
                    <a:close/>
                    <a:moveTo>
                      <a:pt x="13" y="13"/>
                    </a:moveTo>
                    <a:cubicBezTo>
                      <a:pt x="13" y="13"/>
                      <a:pt x="13" y="13"/>
                      <a:pt x="13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:a16="http://schemas.microsoft.com/office/drawing/2014/main" id="{216EDFB5-9CD6-4145-A782-28021EC14F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20201" y="885826"/>
                <a:ext cx="52388" cy="49213"/>
              </a:xfrm>
              <a:custGeom>
                <a:avLst/>
                <a:gdLst>
                  <a:gd name="T0" fmla="*/ 7 w 40"/>
                  <a:gd name="T1" fmla="*/ 39 h 39"/>
                  <a:gd name="T2" fmla="*/ 33 w 40"/>
                  <a:gd name="T3" fmla="*/ 39 h 39"/>
                  <a:gd name="T4" fmla="*/ 40 w 40"/>
                  <a:gd name="T5" fmla="*/ 33 h 39"/>
                  <a:gd name="T6" fmla="*/ 40 w 40"/>
                  <a:gd name="T7" fmla="*/ 7 h 39"/>
                  <a:gd name="T8" fmla="*/ 33 w 40"/>
                  <a:gd name="T9" fmla="*/ 0 h 39"/>
                  <a:gd name="T10" fmla="*/ 7 w 40"/>
                  <a:gd name="T11" fmla="*/ 0 h 39"/>
                  <a:gd name="T12" fmla="*/ 0 w 40"/>
                  <a:gd name="T13" fmla="*/ 7 h 39"/>
                  <a:gd name="T14" fmla="*/ 0 w 40"/>
                  <a:gd name="T15" fmla="*/ 33 h 39"/>
                  <a:gd name="T16" fmla="*/ 7 w 40"/>
                  <a:gd name="T17" fmla="*/ 39 h 39"/>
                  <a:gd name="T18" fmla="*/ 14 w 40"/>
                  <a:gd name="T19" fmla="*/ 13 h 39"/>
                  <a:gd name="T20" fmla="*/ 27 w 40"/>
                  <a:gd name="T21" fmla="*/ 13 h 39"/>
                  <a:gd name="T22" fmla="*/ 27 w 40"/>
                  <a:gd name="T23" fmla="*/ 26 h 39"/>
                  <a:gd name="T24" fmla="*/ 14 w 40"/>
                  <a:gd name="T25" fmla="*/ 26 h 39"/>
                  <a:gd name="T26" fmla="*/ 14 w 40"/>
                  <a:gd name="T27" fmla="*/ 13 h 39"/>
                  <a:gd name="T28" fmla="*/ 14 w 40"/>
                  <a:gd name="T29" fmla="*/ 13 h 39"/>
                  <a:gd name="T30" fmla="*/ 14 w 40"/>
                  <a:gd name="T3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9">
                    <a:moveTo>
                      <a:pt x="7" y="39"/>
                    </a:moveTo>
                    <a:cubicBezTo>
                      <a:pt x="33" y="39"/>
                      <a:pt x="33" y="39"/>
                      <a:pt x="33" y="39"/>
                    </a:cubicBezTo>
                    <a:cubicBezTo>
                      <a:pt x="37" y="39"/>
                      <a:pt x="40" y="36"/>
                      <a:pt x="40" y="33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6"/>
                      <a:pt x="3" y="39"/>
                      <a:pt x="7" y="39"/>
                    </a:cubicBezTo>
                    <a:close/>
                    <a:moveTo>
                      <a:pt x="14" y="13"/>
                    </a:move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4" y="13"/>
                    </a:ln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3">
                <a:extLst>
                  <a:ext uri="{FF2B5EF4-FFF2-40B4-BE49-F238E27FC236}">
                    <a16:creationId xmlns:a16="http://schemas.microsoft.com/office/drawing/2014/main" id="{65A4E9E2-EDDC-4B20-BAD9-778C25A9F4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3189" y="549276"/>
                <a:ext cx="506413" cy="504825"/>
              </a:xfrm>
              <a:custGeom>
                <a:avLst/>
                <a:gdLst>
                  <a:gd name="T0" fmla="*/ 348 w 394"/>
                  <a:gd name="T1" fmla="*/ 137 h 393"/>
                  <a:gd name="T2" fmla="*/ 243 w 394"/>
                  <a:gd name="T3" fmla="*/ 81 h 393"/>
                  <a:gd name="T4" fmla="*/ 250 w 394"/>
                  <a:gd name="T5" fmla="*/ 39 h 393"/>
                  <a:gd name="T6" fmla="*/ 256 w 394"/>
                  <a:gd name="T7" fmla="*/ 6 h 393"/>
                  <a:gd name="T8" fmla="*/ 40 w 394"/>
                  <a:gd name="T9" fmla="*/ 0 h 393"/>
                  <a:gd name="T10" fmla="*/ 33 w 394"/>
                  <a:gd name="T11" fmla="*/ 33 h 393"/>
                  <a:gd name="T12" fmla="*/ 46 w 394"/>
                  <a:gd name="T13" fmla="*/ 39 h 393"/>
                  <a:gd name="T14" fmla="*/ 0 w 394"/>
                  <a:gd name="T15" fmla="*/ 380 h 393"/>
                  <a:gd name="T16" fmla="*/ 394 w 394"/>
                  <a:gd name="T17" fmla="*/ 393 h 393"/>
                  <a:gd name="T18" fmla="*/ 348 w 394"/>
                  <a:gd name="T19" fmla="*/ 380 h 393"/>
                  <a:gd name="T20" fmla="*/ 243 w 394"/>
                  <a:gd name="T21" fmla="*/ 13 h 393"/>
                  <a:gd name="T22" fmla="*/ 46 w 394"/>
                  <a:gd name="T23" fmla="*/ 26 h 393"/>
                  <a:gd name="T24" fmla="*/ 138 w 394"/>
                  <a:gd name="T25" fmla="*/ 380 h 393"/>
                  <a:gd name="T26" fmla="*/ 112 w 394"/>
                  <a:gd name="T27" fmla="*/ 328 h 393"/>
                  <a:gd name="T28" fmla="*/ 138 w 394"/>
                  <a:gd name="T29" fmla="*/ 380 h 393"/>
                  <a:gd name="T30" fmla="*/ 151 w 394"/>
                  <a:gd name="T31" fmla="*/ 380 h 393"/>
                  <a:gd name="T32" fmla="*/ 177 w 394"/>
                  <a:gd name="T33" fmla="*/ 328 h 393"/>
                  <a:gd name="T34" fmla="*/ 230 w 394"/>
                  <a:gd name="T35" fmla="*/ 380 h 393"/>
                  <a:gd name="T36" fmla="*/ 191 w 394"/>
                  <a:gd name="T37" fmla="*/ 321 h 393"/>
                  <a:gd name="T38" fmla="*/ 105 w 394"/>
                  <a:gd name="T39" fmla="*/ 314 h 393"/>
                  <a:gd name="T40" fmla="*/ 99 w 394"/>
                  <a:gd name="T41" fmla="*/ 380 h 393"/>
                  <a:gd name="T42" fmla="*/ 59 w 394"/>
                  <a:gd name="T43" fmla="*/ 39 h 393"/>
                  <a:gd name="T44" fmla="*/ 230 w 394"/>
                  <a:gd name="T45" fmla="*/ 380 h 393"/>
                  <a:gd name="T46" fmla="*/ 276 w 394"/>
                  <a:gd name="T47" fmla="*/ 144 h 393"/>
                  <a:gd name="T48" fmla="*/ 335 w 394"/>
                  <a:gd name="T49" fmla="*/ 157 h 393"/>
                  <a:gd name="T50" fmla="*/ 276 w 394"/>
                  <a:gd name="T51" fmla="*/ 183 h 393"/>
                  <a:gd name="T52" fmla="*/ 335 w 394"/>
                  <a:gd name="T53" fmla="*/ 196 h 393"/>
                  <a:gd name="T54" fmla="*/ 276 w 394"/>
                  <a:gd name="T55" fmla="*/ 223 h 393"/>
                  <a:gd name="T56" fmla="*/ 335 w 394"/>
                  <a:gd name="T57" fmla="*/ 236 h 393"/>
                  <a:gd name="T58" fmla="*/ 276 w 394"/>
                  <a:gd name="T59" fmla="*/ 262 h 393"/>
                  <a:gd name="T60" fmla="*/ 335 w 394"/>
                  <a:gd name="T61" fmla="*/ 275 h 393"/>
                  <a:gd name="T62" fmla="*/ 276 w 394"/>
                  <a:gd name="T63" fmla="*/ 301 h 393"/>
                  <a:gd name="T64" fmla="*/ 335 w 394"/>
                  <a:gd name="T65" fmla="*/ 314 h 393"/>
                  <a:gd name="T66" fmla="*/ 276 w 394"/>
                  <a:gd name="T67" fmla="*/ 341 h 393"/>
                  <a:gd name="T68" fmla="*/ 335 w 394"/>
                  <a:gd name="T69" fmla="*/ 354 h 393"/>
                  <a:gd name="T70" fmla="*/ 243 w 394"/>
                  <a:gd name="T71" fmla="*/ 380 h 393"/>
                  <a:gd name="T72" fmla="*/ 335 w 394"/>
                  <a:gd name="T73" fmla="*/ 142 h 393"/>
                  <a:gd name="T74" fmla="*/ 335 w 394"/>
                  <a:gd name="T75" fmla="*/ 144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4" h="393">
                    <a:moveTo>
                      <a:pt x="348" y="380"/>
                    </a:moveTo>
                    <a:cubicBezTo>
                      <a:pt x="348" y="137"/>
                      <a:pt x="348" y="137"/>
                      <a:pt x="348" y="137"/>
                    </a:cubicBezTo>
                    <a:cubicBezTo>
                      <a:pt x="348" y="135"/>
                      <a:pt x="346" y="133"/>
                      <a:pt x="344" y="132"/>
                    </a:cubicBezTo>
                    <a:cubicBezTo>
                      <a:pt x="243" y="81"/>
                      <a:pt x="243" y="81"/>
                      <a:pt x="243" y="81"/>
                    </a:cubicBezTo>
                    <a:cubicBezTo>
                      <a:pt x="243" y="39"/>
                      <a:pt x="243" y="39"/>
                      <a:pt x="243" y="39"/>
                    </a:cubicBezTo>
                    <a:cubicBezTo>
                      <a:pt x="250" y="39"/>
                      <a:pt x="250" y="39"/>
                      <a:pt x="250" y="39"/>
                    </a:cubicBezTo>
                    <a:cubicBezTo>
                      <a:pt x="253" y="39"/>
                      <a:pt x="256" y="36"/>
                      <a:pt x="256" y="33"/>
                    </a:cubicBezTo>
                    <a:cubicBezTo>
                      <a:pt x="256" y="6"/>
                      <a:pt x="256" y="6"/>
                      <a:pt x="256" y="6"/>
                    </a:cubicBezTo>
                    <a:cubicBezTo>
                      <a:pt x="256" y="3"/>
                      <a:pt x="253" y="0"/>
                      <a:pt x="25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3" y="3"/>
                      <a:pt x="33" y="6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36"/>
                      <a:pt x="36" y="39"/>
                      <a:pt x="40" y="39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380"/>
                      <a:pt x="46" y="380"/>
                      <a:pt x="46" y="380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394" y="393"/>
                      <a:pt x="394" y="393"/>
                      <a:pt x="394" y="393"/>
                    </a:cubicBezTo>
                    <a:cubicBezTo>
                      <a:pt x="394" y="380"/>
                      <a:pt x="394" y="380"/>
                      <a:pt x="394" y="380"/>
                    </a:cubicBezTo>
                    <a:lnTo>
                      <a:pt x="348" y="380"/>
                    </a:lnTo>
                    <a:close/>
                    <a:moveTo>
                      <a:pt x="46" y="13"/>
                    </a:moveTo>
                    <a:cubicBezTo>
                      <a:pt x="243" y="13"/>
                      <a:pt x="243" y="13"/>
                      <a:pt x="243" y="13"/>
                    </a:cubicBezTo>
                    <a:cubicBezTo>
                      <a:pt x="243" y="26"/>
                      <a:pt x="243" y="26"/>
                      <a:pt x="243" y="26"/>
                    </a:cubicBezTo>
                    <a:cubicBezTo>
                      <a:pt x="46" y="26"/>
                      <a:pt x="46" y="26"/>
                      <a:pt x="46" y="26"/>
                    </a:cubicBezTo>
                    <a:lnTo>
                      <a:pt x="46" y="13"/>
                    </a:lnTo>
                    <a:close/>
                    <a:moveTo>
                      <a:pt x="138" y="380"/>
                    </a:moveTo>
                    <a:cubicBezTo>
                      <a:pt x="112" y="380"/>
                      <a:pt x="112" y="380"/>
                      <a:pt x="112" y="380"/>
                    </a:cubicBezTo>
                    <a:cubicBezTo>
                      <a:pt x="112" y="328"/>
                      <a:pt x="112" y="328"/>
                      <a:pt x="112" y="328"/>
                    </a:cubicBezTo>
                    <a:cubicBezTo>
                      <a:pt x="138" y="328"/>
                      <a:pt x="138" y="328"/>
                      <a:pt x="138" y="328"/>
                    </a:cubicBezTo>
                    <a:lnTo>
                      <a:pt x="138" y="380"/>
                    </a:lnTo>
                    <a:close/>
                    <a:moveTo>
                      <a:pt x="177" y="380"/>
                    </a:moveTo>
                    <a:cubicBezTo>
                      <a:pt x="151" y="380"/>
                      <a:pt x="151" y="380"/>
                      <a:pt x="151" y="380"/>
                    </a:cubicBezTo>
                    <a:cubicBezTo>
                      <a:pt x="151" y="328"/>
                      <a:pt x="151" y="328"/>
                      <a:pt x="151" y="328"/>
                    </a:cubicBezTo>
                    <a:cubicBezTo>
                      <a:pt x="177" y="328"/>
                      <a:pt x="177" y="328"/>
                      <a:pt x="177" y="328"/>
                    </a:cubicBezTo>
                    <a:lnTo>
                      <a:pt x="177" y="380"/>
                    </a:lnTo>
                    <a:close/>
                    <a:moveTo>
                      <a:pt x="230" y="380"/>
                    </a:moveTo>
                    <a:cubicBezTo>
                      <a:pt x="191" y="380"/>
                      <a:pt x="191" y="380"/>
                      <a:pt x="191" y="380"/>
                    </a:cubicBezTo>
                    <a:cubicBezTo>
                      <a:pt x="191" y="321"/>
                      <a:pt x="191" y="321"/>
                      <a:pt x="191" y="321"/>
                    </a:cubicBezTo>
                    <a:cubicBezTo>
                      <a:pt x="191" y="317"/>
                      <a:pt x="188" y="314"/>
                      <a:pt x="184" y="314"/>
                    </a:cubicBezTo>
                    <a:cubicBezTo>
                      <a:pt x="105" y="314"/>
                      <a:pt x="105" y="314"/>
                      <a:pt x="105" y="314"/>
                    </a:cubicBezTo>
                    <a:cubicBezTo>
                      <a:pt x="102" y="314"/>
                      <a:pt x="99" y="317"/>
                      <a:pt x="99" y="321"/>
                    </a:cubicBezTo>
                    <a:cubicBezTo>
                      <a:pt x="99" y="380"/>
                      <a:pt x="99" y="380"/>
                      <a:pt x="99" y="380"/>
                    </a:cubicBezTo>
                    <a:cubicBezTo>
                      <a:pt x="59" y="380"/>
                      <a:pt x="59" y="380"/>
                      <a:pt x="59" y="380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230" y="39"/>
                      <a:pt x="230" y="39"/>
                      <a:pt x="230" y="39"/>
                    </a:cubicBezTo>
                    <a:lnTo>
                      <a:pt x="230" y="380"/>
                    </a:lnTo>
                    <a:close/>
                    <a:moveTo>
                      <a:pt x="335" y="144"/>
                    </a:moveTo>
                    <a:cubicBezTo>
                      <a:pt x="276" y="144"/>
                      <a:pt x="276" y="144"/>
                      <a:pt x="276" y="144"/>
                    </a:cubicBezTo>
                    <a:cubicBezTo>
                      <a:pt x="276" y="157"/>
                      <a:pt x="276" y="157"/>
                      <a:pt x="276" y="157"/>
                    </a:cubicBezTo>
                    <a:cubicBezTo>
                      <a:pt x="335" y="157"/>
                      <a:pt x="335" y="157"/>
                      <a:pt x="335" y="157"/>
                    </a:cubicBezTo>
                    <a:cubicBezTo>
                      <a:pt x="335" y="183"/>
                      <a:pt x="335" y="183"/>
                      <a:pt x="335" y="183"/>
                    </a:cubicBezTo>
                    <a:cubicBezTo>
                      <a:pt x="276" y="183"/>
                      <a:pt x="276" y="183"/>
                      <a:pt x="276" y="183"/>
                    </a:cubicBezTo>
                    <a:cubicBezTo>
                      <a:pt x="276" y="196"/>
                      <a:pt x="276" y="196"/>
                      <a:pt x="276" y="196"/>
                    </a:cubicBezTo>
                    <a:cubicBezTo>
                      <a:pt x="335" y="196"/>
                      <a:pt x="335" y="196"/>
                      <a:pt x="335" y="196"/>
                    </a:cubicBezTo>
                    <a:cubicBezTo>
                      <a:pt x="335" y="223"/>
                      <a:pt x="335" y="223"/>
                      <a:pt x="335" y="223"/>
                    </a:cubicBezTo>
                    <a:cubicBezTo>
                      <a:pt x="276" y="223"/>
                      <a:pt x="276" y="223"/>
                      <a:pt x="276" y="223"/>
                    </a:cubicBezTo>
                    <a:cubicBezTo>
                      <a:pt x="276" y="236"/>
                      <a:pt x="276" y="236"/>
                      <a:pt x="276" y="236"/>
                    </a:cubicBezTo>
                    <a:cubicBezTo>
                      <a:pt x="335" y="236"/>
                      <a:pt x="335" y="236"/>
                      <a:pt x="335" y="236"/>
                    </a:cubicBezTo>
                    <a:cubicBezTo>
                      <a:pt x="335" y="262"/>
                      <a:pt x="335" y="262"/>
                      <a:pt x="335" y="262"/>
                    </a:cubicBezTo>
                    <a:cubicBezTo>
                      <a:pt x="276" y="262"/>
                      <a:pt x="276" y="262"/>
                      <a:pt x="276" y="262"/>
                    </a:cubicBezTo>
                    <a:cubicBezTo>
                      <a:pt x="276" y="275"/>
                      <a:pt x="276" y="275"/>
                      <a:pt x="276" y="275"/>
                    </a:cubicBezTo>
                    <a:cubicBezTo>
                      <a:pt x="335" y="275"/>
                      <a:pt x="335" y="275"/>
                      <a:pt x="335" y="275"/>
                    </a:cubicBezTo>
                    <a:cubicBezTo>
                      <a:pt x="335" y="301"/>
                      <a:pt x="335" y="301"/>
                      <a:pt x="335" y="301"/>
                    </a:cubicBezTo>
                    <a:cubicBezTo>
                      <a:pt x="276" y="301"/>
                      <a:pt x="276" y="301"/>
                      <a:pt x="276" y="301"/>
                    </a:cubicBezTo>
                    <a:cubicBezTo>
                      <a:pt x="276" y="314"/>
                      <a:pt x="276" y="314"/>
                      <a:pt x="276" y="314"/>
                    </a:cubicBezTo>
                    <a:cubicBezTo>
                      <a:pt x="335" y="314"/>
                      <a:pt x="335" y="314"/>
                      <a:pt x="335" y="314"/>
                    </a:cubicBezTo>
                    <a:cubicBezTo>
                      <a:pt x="335" y="341"/>
                      <a:pt x="335" y="341"/>
                      <a:pt x="335" y="341"/>
                    </a:cubicBezTo>
                    <a:cubicBezTo>
                      <a:pt x="276" y="341"/>
                      <a:pt x="276" y="341"/>
                      <a:pt x="276" y="341"/>
                    </a:cubicBezTo>
                    <a:cubicBezTo>
                      <a:pt x="276" y="354"/>
                      <a:pt x="276" y="354"/>
                      <a:pt x="276" y="354"/>
                    </a:cubicBezTo>
                    <a:cubicBezTo>
                      <a:pt x="335" y="354"/>
                      <a:pt x="335" y="354"/>
                      <a:pt x="335" y="354"/>
                    </a:cubicBezTo>
                    <a:cubicBezTo>
                      <a:pt x="335" y="380"/>
                      <a:pt x="335" y="380"/>
                      <a:pt x="335" y="380"/>
                    </a:cubicBezTo>
                    <a:cubicBezTo>
                      <a:pt x="243" y="380"/>
                      <a:pt x="243" y="380"/>
                      <a:pt x="243" y="380"/>
                    </a:cubicBezTo>
                    <a:cubicBezTo>
                      <a:pt x="243" y="96"/>
                      <a:pt x="243" y="96"/>
                      <a:pt x="243" y="96"/>
                    </a:cubicBezTo>
                    <a:cubicBezTo>
                      <a:pt x="335" y="142"/>
                      <a:pt x="335" y="142"/>
                      <a:pt x="335" y="142"/>
                    </a:cubicBezTo>
                    <a:lnTo>
                      <a:pt x="335" y="144"/>
                    </a:lnTo>
                    <a:close/>
                    <a:moveTo>
                      <a:pt x="335" y="144"/>
                    </a:moveTo>
                    <a:cubicBezTo>
                      <a:pt x="335" y="144"/>
                      <a:pt x="335" y="144"/>
                      <a:pt x="335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Rectangle 589">
              <a:extLst>
                <a:ext uri="{FF2B5EF4-FFF2-40B4-BE49-F238E27FC236}">
                  <a16:creationId xmlns:a16="http://schemas.microsoft.com/office/drawing/2014/main" id="{665D27AE-5A6C-4FC8-9CDD-AECC530126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73401" y="4861912"/>
              <a:ext cx="504000" cy="50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805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00C8688-CC13-44A9-99EC-51985BEE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6" y="2281170"/>
            <a:ext cx="3871608" cy="2295660"/>
          </a:xfrm>
        </p:spPr>
        <p:txBody>
          <a:bodyPr/>
          <a:lstStyle/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Dobrowolnych Nabyć. Procedowanie zgłoszeń</a:t>
            </a:r>
            <a:endParaRPr lang="pl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C9A4C-F89E-42ED-8654-A348B0834955}"/>
              </a:ext>
            </a:extLst>
          </p:cNvPr>
          <p:cNvSpPr txBox="1">
            <a:spLocks/>
          </p:cNvSpPr>
          <p:nvPr/>
        </p:nvSpPr>
        <p:spPr>
          <a:xfrm>
            <a:off x="4693920" y="4026187"/>
            <a:ext cx="6952074" cy="1876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Każdy zgłaszający się w ramach PDN otrzyma od CPK odpowiedź.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Każdy zgłaszający się powinien zaznaczyć, czy jest zainteresowany jedynie 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sprzedażą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 również 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zamianą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jeśli tak, to jakie nieruchomości znajdują się w obszarze jego zainteresowań.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E73C313-C3A5-4F57-9F2A-892D9B116D5A}"/>
              </a:ext>
            </a:extLst>
          </p:cNvPr>
          <p:cNvSpPr txBox="1">
            <a:spLocks/>
          </p:cNvSpPr>
          <p:nvPr/>
        </p:nvSpPr>
        <p:spPr>
          <a:xfrm>
            <a:off x="4693920" y="762344"/>
            <a:ext cx="6952074" cy="2295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Oczekujemy na zgłoszenia ofert nabycia nieruchomości :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mailem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pdn@cpk.pl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pocztą tradycyjną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adres spółki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Centralny Port Komunikacyjny 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dopiskiem 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„Program Dobrowolnych Nabyć”</a:t>
            </a:r>
          </a:p>
        </p:txBody>
      </p:sp>
      <p:grpSp>
        <p:nvGrpSpPr>
          <p:cNvPr id="7" name="Group 224">
            <a:extLst>
              <a:ext uri="{FF2B5EF4-FFF2-40B4-BE49-F238E27FC236}">
                <a16:creationId xmlns:a16="http://schemas.microsoft.com/office/drawing/2014/main" id="{2591BCEE-6497-4AAF-9612-C16DBD8A2F92}"/>
              </a:ext>
            </a:extLst>
          </p:cNvPr>
          <p:cNvGrpSpPr/>
          <p:nvPr/>
        </p:nvGrpSpPr>
        <p:grpSpPr>
          <a:xfrm>
            <a:off x="224271" y="2414534"/>
            <a:ext cx="643470" cy="643470"/>
            <a:chOff x="6408444" y="2183941"/>
            <a:chExt cx="643470" cy="643470"/>
          </a:xfrm>
        </p:grpSpPr>
        <p:grpSp>
          <p:nvGrpSpPr>
            <p:cNvPr id="8" name="Group 185">
              <a:extLst>
                <a:ext uri="{FF2B5EF4-FFF2-40B4-BE49-F238E27FC236}">
                  <a16:creationId xmlns:a16="http://schemas.microsoft.com/office/drawing/2014/main" id="{D1364193-0BD1-42F6-AF2F-DC28D3481F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86450" y="2248641"/>
              <a:ext cx="487456" cy="514071"/>
              <a:chOff x="6827838" y="4679950"/>
              <a:chExt cx="552450" cy="582613"/>
            </a:xfrm>
            <a:solidFill>
              <a:schemeClr val="accent2"/>
            </a:solidFill>
          </p:grpSpPr>
          <p:sp>
            <p:nvSpPr>
              <p:cNvPr id="10" name="Freeform 140">
                <a:extLst>
                  <a:ext uri="{FF2B5EF4-FFF2-40B4-BE49-F238E27FC236}">
                    <a16:creationId xmlns:a16="http://schemas.microsoft.com/office/drawing/2014/main" id="{B4218344-33A6-4281-9DCF-FEBE7E5BC8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8013" y="4718050"/>
                <a:ext cx="39688" cy="17463"/>
              </a:xfrm>
              <a:custGeom>
                <a:avLst/>
                <a:gdLst>
                  <a:gd name="T0" fmla="*/ 24 w 30"/>
                  <a:gd name="T1" fmla="*/ 0 h 13"/>
                  <a:gd name="T2" fmla="*/ 6 w 30"/>
                  <a:gd name="T3" fmla="*/ 0 h 13"/>
                  <a:gd name="T4" fmla="*/ 0 w 30"/>
                  <a:gd name="T5" fmla="*/ 6 h 13"/>
                  <a:gd name="T6" fmla="*/ 6 w 30"/>
                  <a:gd name="T7" fmla="*/ 13 h 13"/>
                  <a:gd name="T8" fmla="*/ 24 w 30"/>
                  <a:gd name="T9" fmla="*/ 13 h 13"/>
                  <a:gd name="T10" fmla="*/ 30 w 30"/>
                  <a:gd name="T11" fmla="*/ 6 h 13"/>
                  <a:gd name="T12" fmla="*/ 24 w 30"/>
                  <a:gd name="T13" fmla="*/ 0 h 13"/>
                  <a:gd name="T14" fmla="*/ 24 w 30"/>
                  <a:gd name="T15" fmla="*/ 0 h 13"/>
                  <a:gd name="T16" fmla="*/ 24 w 30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3">
                    <a:moveTo>
                      <a:pt x="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3"/>
                      <a:pt x="30" y="10"/>
                      <a:pt x="30" y="6"/>
                    </a:cubicBezTo>
                    <a:cubicBezTo>
                      <a:pt x="30" y="2"/>
                      <a:pt x="27" y="0"/>
                      <a:pt x="24" y="0"/>
                    </a:cubicBezTo>
                    <a:close/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41">
                <a:extLst>
                  <a:ext uri="{FF2B5EF4-FFF2-40B4-BE49-F238E27FC236}">
                    <a16:creationId xmlns:a16="http://schemas.microsoft.com/office/drawing/2014/main" id="{9955BA4D-A6BF-4FE3-88B8-CA5FE4D80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8813" y="4718050"/>
                <a:ext cx="60325" cy="17463"/>
              </a:xfrm>
              <a:custGeom>
                <a:avLst/>
                <a:gdLst>
                  <a:gd name="T0" fmla="*/ 39 w 46"/>
                  <a:gd name="T1" fmla="*/ 0 h 13"/>
                  <a:gd name="T2" fmla="*/ 6 w 46"/>
                  <a:gd name="T3" fmla="*/ 0 h 13"/>
                  <a:gd name="T4" fmla="*/ 0 w 46"/>
                  <a:gd name="T5" fmla="*/ 6 h 13"/>
                  <a:gd name="T6" fmla="*/ 6 w 46"/>
                  <a:gd name="T7" fmla="*/ 13 h 13"/>
                  <a:gd name="T8" fmla="*/ 39 w 46"/>
                  <a:gd name="T9" fmla="*/ 13 h 13"/>
                  <a:gd name="T10" fmla="*/ 46 w 46"/>
                  <a:gd name="T11" fmla="*/ 6 h 13"/>
                  <a:gd name="T12" fmla="*/ 39 w 46"/>
                  <a:gd name="T13" fmla="*/ 0 h 13"/>
                  <a:gd name="T14" fmla="*/ 39 w 46"/>
                  <a:gd name="T15" fmla="*/ 0 h 13"/>
                  <a:gd name="T16" fmla="*/ 39 w 46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3">
                    <a:moveTo>
                      <a:pt x="3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3" y="13"/>
                      <a:pt x="46" y="10"/>
                      <a:pt x="46" y="6"/>
                    </a:cubicBezTo>
                    <a:cubicBezTo>
                      <a:pt x="46" y="2"/>
                      <a:pt x="43" y="0"/>
                      <a:pt x="39" y="0"/>
                    </a:cubicBezTo>
                    <a:close/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42">
                <a:extLst>
                  <a:ext uri="{FF2B5EF4-FFF2-40B4-BE49-F238E27FC236}">
                    <a16:creationId xmlns:a16="http://schemas.microsoft.com/office/drawing/2014/main" id="{7C1232B1-1BA9-483F-8FE7-7ACE31B99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0238" y="5208588"/>
                <a:ext cx="66675" cy="15875"/>
              </a:xfrm>
              <a:custGeom>
                <a:avLst/>
                <a:gdLst>
                  <a:gd name="T0" fmla="*/ 7 w 51"/>
                  <a:gd name="T1" fmla="*/ 13 h 13"/>
                  <a:gd name="T2" fmla="*/ 45 w 51"/>
                  <a:gd name="T3" fmla="*/ 13 h 13"/>
                  <a:gd name="T4" fmla="*/ 51 w 51"/>
                  <a:gd name="T5" fmla="*/ 6 h 13"/>
                  <a:gd name="T6" fmla="*/ 45 w 51"/>
                  <a:gd name="T7" fmla="*/ 0 h 13"/>
                  <a:gd name="T8" fmla="*/ 7 w 51"/>
                  <a:gd name="T9" fmla="*/ 0 h 13"/>
                  <a:gd name="T10" fmla="*/ 0 w 51"/>
                  <a:gd name="T11" fmla="*/ 6 h 13"/>
                  <a:gd name="T12" fmla="*/ 7 w 51"/>
                  <a:gd name="T13" fmla="*/ 13 h 13"/>
                  <a:gd name="T14" fmla="*/ 7 w 51"/>
                  <a:gd name="T15" fmla="*/ 13 h 13"/>
                  <a:gd name="T16" fmla="*/ 7 w 51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3">
                    <a:moveTo>
                      <a:pt x="7" y="13"/>
                    </a:moveTo>
                    <a:cubicBezTo>
                      <a:pt x="45" y="13"/>
                      <a:pt x="45" y="13"/>
                      <a:pt x="45" y="13"/>
                    </a:cubicBezTo>
                    <a:cubicBezTo>
                      <a:pt x="48" y="13"/>
                      <a:pt x="51" y="10"/>
                      <a:pt x="51" y="6"/>
                    </a:cubicBezTo>
                    <a:cubicBezTo>
                      <a:pt x="51" y="3"/>
                      <a:pt x="48" y="0"/>
                      <a:pt x="4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lose/>
                    <a:moveTo>
                      <a:pt x="7" y="13"/>
                    </a:moveTo>
                    <a:cubicBezTo>
                      <a:pt x="7" y="13"/>
                      <a:pt x="7" y="13"/>
                      <a:pt x="7" y="13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43">
                <a:extLst>
                  <a:ext uri="{FF2B5EF4-FFF2-40B4-BE49-F238E27FC236}">
                    <a16:creationId xmlns:a16="http://schemas.microsoft.com/office/drawing/2014/main" id="{A5CD96BC-A61E-4DFE-92D6-A707B30695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0226" y="4962525"/>
                <a:ext cx="141288" cy="17463"/>
              </a:xfrm>
              <a:custGeom>
                <a:avLst/>
                <a:gdLst>
                  <a:gd name="T0" fmla="*/ 0 w 108"/>
                  <a:gd name="T1" fmla="*/ 6 h 13"/>
                  <a:gd name="T2" fmla="*/ 7 w 108"/>
                  <a:gd name="T3" fmla="*/ 13 h 13"/>
                  <a:gd name="T4" fmla="*/ 102 w 108"/>
                  <a:gd name="T5" fmla="*/ 13 h 13"/>
                  <a:gd name="T6" fmla="*/ 108 w 108"/>
                  <a:gd name="T7" fmla="*/ 6 h 13"/>
                  <a:gd name="T8" fmla="*/ 102 w 108"/>
                  <a:gd name="T9" fmla="*/ 0 h 13"/>
                  <a:gd name="T10" fmla="*/ 7 w 108"/>
                  <a:gd name="T11" fmla="*/ 0 h 13"/>
                  <a:gd name="T12" fmla="*/ 0 w 108"/>
                  <a:gd name="T13" fmla="*/ 6 h 13"/>
                  <a:gd name="T14" fmla="*/ 0 w 108"/>
                  <a:gd name="T15" fmla="*/ 6 h 13"/>
                  <a:gd name="T16" fmla="*/ 0 w 108"/>
                  <a:gd name="T1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3">
                    <a:moveTo>
                      <a:pt x="0" y="6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5" y="13"/>
                      <a:pt x="108" y="10"/>
                      <a:pt x="108" y="6"/>
                    </a:cubicBezTo>
                    <a:cubicBezTo>
                      <a:pt x="108" y="3"/>
                      <a:pt x="105" y="0"/>
                      <a:pt x="10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44">
                <a:extLst>
                  <a:ext uri="{FF2B5EF4-FFF2-40B4-BE49-F238E27FC236}">
                    <a16:creationId xmlns:a16="http://schemas.microsoft.com/office/drawing/2014/main" id="{DF3B3637-18CB-40D5-A15A-78C0CE903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32613" y="5010150"/>
                <a:ext cx="120650" cy="17463"/>
              </a:xfrm>
              <a:custGeom>
                <a:avLst/>
                <a:gdLst>
                  <a:gd name="T0" fmla="*/ 85 w 92"/>
                  <a:gd name="T1" fmla="*/ 0 h 13"/>
                  <a:gd name="T2" fmla="*/ 7 w 92"/>
                  <a:gd name="T3" fmla="*/ 0 h 13"/>
                  <a:gd name="T4" fmla="*/ 0 w 92"/>
                  <a:gd name="T5" fmla="*/ 6 h 13"/>
                  <a:gd name="T6" fmla="*/ 7 w 92"/>
                  <a:gd name="T7" fmla="*/ 13 h 13"/>
                  <a:gd name="T8" fmla="*/ 85 w 92"/>
                  <a:gd name="T9" fmla="*/ 13 h 13"/>
                  <a:gd name="T10" fmla="*/ 92 w 92"/>
                  <a:gd name="T11" fmla="*/ 6 h 13"/>
                  <a:gd name="T12" fmla="*/ 85 w 92"/>
                  <a:gd name="T13" fmla="*/ 0 h 13"/>
                  <a:gd name="T14" fmla="*/ 85 w 92"/>
                  <a:gd name="T15" fmla="*/ 0 h 13"/>
                  <a:gd name="T16" fmla="*/ 85 w 92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9" y="13"/>
                      <a:pt x="92" y="10"/>
                      <a:pt x="92" y="6"/>
                    </a:cubicBezTo>
                    <a:cubicBezTo>
                      <a:pt x="92" y="3"/>
                      <a:pt x="89" y="0"/>
                      <a:pt x="85" y="0"/>
                    </a:cubicBezTo>
                    <a:close/>
                    <a:moveTo>
                      <a:pt x="85" y="0"/>
                    </a:moveTo>
                    <a:cubicBezTo>
                      <a:pt x="85" y="0"/>
                      <a:pt x="85" y="0"/>
                      <a:pt x="85" y="0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5">
                <a:extLst>
                  <a:ext uri="{FF2B5EF4-FFF2-40B4-BE49-F238E27FC236}">
                    <a16:creationId xmlns:a16="http://schemas.microsoft.com/office/drawing/2014/main" id="{57A7E4EB-663F-4E43-B6A0-5A6DB7777E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0238" y="4914900"/>
                <a:ext cx="73025" cy="17463"/>
              </a:xfrm>
              <a:custGeom>
                <a:avLst/>
                <a:gdLst>
                  <a:gd name="T0" fmla="*/ 49 w 56"/>
                  <a:gd name="T1" fmla="*/ 0 h 13"/>
                  <a:gd name="T2" fmla="*/ 6 w 56"/>
                  <a:gd name="T3" fmla="*/ 0 h 13"/>
                  <a:gd name="T4" fmla="*/ 0 w 56"/>
                  <a:gd name="T5" fmla="*/ 7 h 13"/>
                  <a:gd name="T6" fmla="*/ 6 w 56"/>
                  <a:gd name="T7" fmla="*/ 13 h 13"/>
                  <a:gd name="T8" fmla="*/ 49 w 56"/>
                  <a:gd name="T9" fmla="*/ 13 h 13"/>
                  <a:gd name="T10" fmla="*/ 56 w 56"/>
                  <a:gd name="T11" fmla="*/ 7 h 13"/>
                  <a:gd name="T12" fmla="*/ 49 w 56"/>
                  <a:gd name="T13" fmla="*/ 0 h 13"/>
                  <a:gd name="T14" fmla="*/ 49 w 56"/>
                  <a:gd name="T15" fmla="*/ 0 h 13"/>
                  <a:gd name="T16" fmla="*/ 49 w 56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3">
                    <a:moveTo>
                      <a:pt x="4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3" y="13"/>
                      <a:pt x="56" y="10"/>
                      <a:pt x="56" y="7"/>
                    </a:cubicBezTo>
                    <a:cubicBezTo>
                      <a:pt x="56" y="3"/>
                      <a:pt x="53" y="0"/>
                      <a:pt x="49" y="0"/>
                    </a:cubicBezTo>
                    <a:close/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46">
                <a:extLst>
                  <a:ext uri="{FF2B5EF4-FFF2-40B4-BE49-F238E27FC236}">
                    <a16:creationId xmlns:a16="http://schemas.microsoft.com/office/drawing/2014/main" id="{C73BE68F-B88C-4A49-AE33-1551573F8E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7838" y="4679950"/>
                <a:ext cx="552450" cy="582613"/>
              </a:xfrm>
              <a:custGeom>
                <a:avLst/>
                <a:gdLst>
                  <a:gd name="T0" fmla="*/ 355 w 421"/>
                  <a:gd name="T1" fmla="*/ 132 h 444"/>
                  <a:gd name="T2" fmla="*/ 355 w 421"/>
                  <a:gd name="T3" fmla="*/ 145 h 444"/>
                  <a:gd name="T4" fmla="*/ 317 w 421"/>
                  <a:gd name="T5" fmla="*/ 218 h 444"/>
                  <a:gd name="T6" fmla="*/ 224 w 421"/>
                  <a:gd name="T7" fmla="*/ 145 h 444"/>
                  <a:gd name="T8" fmla="*/ 332 w 421"/>
                  <a:gd name="T9" fmla="*/ 139 h 444"/>
                  <a:gd name="T10" fmla="*/ 284 w 421"/>
                  <a:gd name="T11" fmla="*/ 132 h 444"/>
                  <a:gd name="T12" fmla="*/ 264 w 421"/>
                  <a:gd name="T13" fmla="*/ 0 h 444"/>
                  <a:gd name="T14" fmla="*/ 0 w 421"/>
                  <a:gd name="T15" fmla="*/ 20 h 444"/>
                  <a:gd name="T16" fmla="*/ 6 w 421"/>
                  <a:gd name="T17" fmla="*/ 288 h 444"/>
                  <a:gd name="T18" fmla="*/ 13 w 421"/>
                  <a:gd name="T19" fmla="*/ 66 h 444"/>
                  <a:gd name="T20" fmla="*/ 271 w 421"/>
                  <a:gd name="T21" fmla="*/ 132 h 444"/>
                  <a:gd name="T22" fmla="*/ 191 w 421"/>
                  <a:gd name="T23" fmla="*/ 147 h 444"/>
                  <a:gd name="T24" fmla="*/ 206 w 421"/>
                  <a:gd name="T25" fmla="*/ 312 h 444"/>
                  <a:gd name="T26" fmla="*/ 271 w 421"/>
                  <a:gd name="T27" fmla="*/ 380 h 444"/>
                  <a:gd name="T28" fmla="*/ 13 w 421"/>
                  <a:gd name="T29" fmla="*/ 310 h 444"/>
                  <a:gd name="T30" fmla="*/ 0 w 421"/>
                  <a:gd name="T31" fmla="*/ 310 h 444"/>
                  <a:gd name="T32" fmla="*/ 19 w 421"/>
                  <a:gd name="T33" fmla="*/ 444 h 444"/>
                  <a:gd name="T34" fmla="*/ 284 w 421"/>
                  <a:gd name="T35" fmla="*/ 425 h 444"/>
                  <a:gd name="T36" fmla="*/ 405 w 421"/>
                  <a:gd name="T37" fmla="*/ 312 h 444"/>
                  <a:gd name="T38" fmla="*/ 421 w 421"/>
                  <a:gd name="T39" fmla="*/ 147 h 444"/>
                  <a:gd name="T40" fmla="*/ 13 w 421"/>
                  <a:gd name="T41" fmla="*/ 53 h 444"/>
                  <a:gd name="T42" fmla="*/ 19 w 421"/>
                  <a:gd name="T43" fmla="*/ 13 h 444"/>
                  <a:gd name="T44" fmla="*/ 271 w 421"/>
                  <a:gd name="T45" fmla="*/ 20 h 444"/>
                  <a:gd name="T46" fmla="*/ 13 w 421"/>
                  <a:gd name="T47" fmla="*/ 53 h 444"/>
                  <a:gd name="T48" fmla="*/ 264 w 421"/>
                  <a:gd name="T49" fmla="*/ 431 h 444"/>
                  <a:gd name="T50" fmla="*/ 13 w 421"/>
                  <a:gd name="T51" fmla="*/ 425 h 444"/>
                  <a:gd name="T52" fmla="*/ 271 w 421"/>
                  <a:gd name="T53" fmla="*/ 393 h 444"/>
                  <a:gd name="T54" fmla="*/ 405 w 421"/>
                  <a:gd name="T55" fmla="*/ 145 h 444"/>
                  <a:gd name="T56" fmla="*/ 408 w 421"/>
                  <a:gd name="T57" fmla="*/ 297 h 444"/>
                  <a:gd name="T58" fmla="*/ 349 w 421"/>
                  <a:gd name="T59" fmla="*/ 210 h 444"/>
                  <a:gd name="T60" fmla="*/ 405 w 421"/>
                  <a:gd name="T61" fmla="*/ 145 h 444"/>
                  <a:gd name="T62" fmla="*/ 262 w 421"/>
                  <a:gd name="T63" fmla="*/ 210 h 444"/>
                  <a:gd name="T64" fmla="*/ 204 w 421"/>
                  <a:gd name="T65" fmla="*/ 297 h 444"/>
                  <a:gd name="T66" fmla="*/ 206 w 421"/>
                  <a:gd name="T67" fmla="*/ 145 h 444"/>
                  <a:gd name="T68" fmla="*/ 265 w 421"/>
                  <a:gd name="T69" fmla="*/ 206 h 444"/>
                  <a:gd name="T70" fmla="*/ 273 w 421"/>
                  <a:gd name="T71" fmla="*/ 217 h 444"/>
                  <a:gd name="T72" fmla="*/ 285 w 421"/>
                  <a:gd name="T73" fmla="*/ 227 h 444"/>
                  <a:gd name="T74" fmla="*/ 306 w 421"/>
                  <a:gd name="T75" fmla="*/ 236 h 444"/>
                  <a:gd name="T76" fmla="*/ 326 w 421"/>
                  <a:gd name="T77" fmla="*/ 227 h 444"/>
                  <a:gd name="T78" fmla="*/ 338 w 421"/>
                  <a:gd name="T79" fmla="*/ 217 h 444"/>
                  <a:gd name="T80" fmla="*/ 220 w 421"/>
                  <a:gd name="T81" fmla="*/ 299 h 444"/>
                  <a:gd name="T82" fmla="*/ 220 w 421"/>
                  <a:gd name="T83" fmla="*/ 299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1" h="444">
                    <a:moveTo>
                      <a:pt x="405" y="132"/>
                    </a:moveTo>
                    <a:cubicBezTo>
                      <a:pt x="355" y="132"/>
                      <a:pt x="355" y="132"/>
                      <a:pt x="355" y="132"/>
                    </a:cubicBezTo>
                    <a:cubicBezTo>
                      <a:pt x="352" y="132"/>
                      <a:pt x="349" y="135"/>
                      <a:pt x="349" y="139"/>
                    </a:cubicBezTo>
                    <a:cubicBezTo>
                      <a:pt x="349" y="142"/>
                      <a:pt x="352" y="145"/>
                      <a:pt x="355" y="145"/>
                    </a:cubicBezTo>
                    <a:cubicBezTo>
                      <a:pt x="387" y="145"/>
                      <a:pt x="387" y="145"/>
                      <a:pt x="387" y="145"/>
                    </a:cubicBezTo>
                    <a:cubicBezTo>
                      <a:pt x="317" y="218"/>
                      <a:pt x="317" y="218"/>
                      <a:pt x="317" y="218"/>
                    </a:cubicBezTo>
                    <a:cubicBezTo>
                      <a:pt x="311" y="224"/>
                      <a:pt x="301" y="224"/>
                      <a:pt x="295" y="218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325" y="145"/>
                      <a:pt x="325" y="145"/>
                      <a:pt x="325" y="145"/>
                    </a:cubicBezTo>
                    <a:cubicBezTo>
                      <a:pt x="329" y="145"/>
                      <a:pt x="332" y="142"/>
                      <a:pt x="332" y="139"/>
                    </a:cubicBezTo>
                    <a:cubicBezTo>
                      <a:pt x="332" y="135"/>
                      <a:pt x="329" y="132"/>
                      <a:pt x="325" y="132"/>
                    </a:cubicBezTo>
                    <a:cubicBezTo>
                      <a:pt x="284" y="132"/>
                      <a:pt x="284" y="132"/>
                      <a:pt x="284" y="132"/>
                    </a:cubicBezTo>
                    <a:cubicBezTo>
                      <a:pt x="284" y="20"/>
                      <a:pt x="284" y="20"/>
                      <a:pt x="284" y="20"/>
                    </a:cubicBezTo>
                    <a:cubicBezTo>
                      <a:pt x="284" y="9"/>
                      <a:pt x="275" y="0"/>
                      <a:pt x="26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5"/>
                      <a:pt x="2" y="288"/>
                      <a:pt x="6" y="288"/>
                    </a:cubicBezTo>
                    <a:cubicBezTo>
                      <a:pt x="10" y="288"/>
                      <a:pt x="13" y="285"/>
                      <a:pt x="13" y="281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1" y="132"/>
                      <a:pt x="271" y="132"/>
                      <a:pt x="271" y="132"/>
                    </a:cubicBezTo>
                    <a:cubicBezTo>
                      <a:pt x="206" y="132"/>
                      <a:pt x="206" y="132"/>
                      <a:pt x="206" y="132"/>
                    </a:cubicBezTo>
                    <a:cubicBezTo>
                      <a:pt x="198" y="132"/>
                      <a:pt x="191" y="139"/>
                      <a:pt x="191" y="147"/>
                    </a:cubicBezTo>
                    <a:cubicBezTo>
                      <a:pt x="191" y="297"/>
                      <a:pt x="191" y="297"/>
                      <a:pt x="191" y="297"/>
                    </a:cubicBezTo>
                    <a:cubicBezTo>
                      <a:pt x="191" y="305"/>
                      <a:pt x="198" y="312"/>
                      <a:pt x="206" y="312"/>
                    </a:cubicBezTo>
                    <a:cubicBezTo>
                      <a:pt x="271" y="312"/>
                      <a:pt x="271" y="312"/>
                      <a:pt x="271" y="312"/>
                    </a:cubicBezTo>
                    <a:cubicBezTo>
                      <a:pt x="271" y="380"/>
                      <a:pt x="271" y="380"/>
                      <a:pt x="271" y="380"/>
                    </a:cubicBezTo>
                    <a:cubicBezTo>
                      <a:pt x="13" y="380"/>
                      <a:pt x="13" y="380"/>
                      <a:pt x="13" y="380"/>
                    </a:cubicBezTo>
                    <a:cubicBezTo>
                      <a:pt x="13" y="310"/>
                      <a:pt x="13" y="310"/>
                      <a:pt x="13" y="310"/>
                    </a:cubicBezTo>
                    <a:cubicBezTo>
                      <a:pt x="13" y="307"/>
                      <a:pt x="10" y="304"/>
                      <a:pt x="6" y="304"/>
                    </a:cubicBezTo>
                    <a:cubicBezTo>
                      <a:pt x="2" y="304"/>
                      <a:pt x="0" y="307"/>
                      <a:pt x="0" y="31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0" y="435"/>
                      <a:pt x="8" y="444"/>
                      <a:pt x="19" y="444"/>
                    </a:cubicBezTo>
                    <a:cubicBezTo>
                      <a:pt x="264" y="444"/>
                      <a:pt x="264" y="444"/>
                      <a:pt x="264" y="444"/>
                    </a:cubicBezTo>
                    <a:cubicBezTo>
                      <a:pt x="275" y="444"/>
                      <a:pt x="284" y="435"/>
                      <a:pt x="284" y="425"/>
                    </a:cubicBezTo>
                    <a:cubicBezTo>
                      <a:pt x="284" y="312"/>
                      <a:pt x="284" y="312"/>
                      <a:pt x="284" y="312"/>
                    </a:cubicBezTo>
                    <a:cubicBezTo>
                      <a:pt x="405" y="312"/>
                      <a:pt x="405" y="312"/>
                      <a:pt x="405" y="312"/>
                    </a:cubicBezTo>
                    <a:cubicBezTo>
                      <a:pt x="414" y="312"/>
                      <a:pt x="421" y="305"/>
                      <a:pt x="421" y="297"/>
                    </a:cubicBezTo>
                    <a:cubicBezTo>
                      <a:pt x="421" y="147"/>
                      <a:pt x="421" y="147"/>
                      <a:pt x="421" y="147"/>
                    </a:cubicBezTo>
                    <a:cubicBezTo>
                      <a:pt x="421" y="139"/>
                      <a:pt x="414" y="132"/>
                      <a:pt x="405" y="132"/>
                    </a:cubicBezTo>
                    <a:close/>
                    <a:moveTo>
                      <a:pt x="13" y="53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6"/>
                      <a:pt x="15" y="13"/>
                      <a:pt x="19" y="13"/>
                    </a:cubicBezTo>
                    <a:cubicBezTo>
                      <a:pt x="264" y="13"/>
                      <a:pt x="264" y="13"/>
                      <a:pt x="264" y="13"/>
                    </a:cubicBezTo>
                    <a:cubicBezTo>
                      <a:pt x="268" y="13"/>
                      <a:pt x="271" y="16"/>
                      <a:pt x="271" y="20"/>
                    </a:cubicBezTo>
                    <a:cubicBezTo>
                      <a:pt x="271" y="53"/>
                      <a:pt x="271" y="53"/>
                      <a:pt x="271" y="53"/>
                    </a:cubicBezTo>
                    <a:lnTo>
                      <a:pt x="13" y="53"/>
                    </a:lnTo>
                    <a:close/>
                    <a:moveTo>
                      <a:pt x="271" y="425"/>
                    </a:moveTo>
                    <a:cubicBezTo>
                      <a:pt x="271" y="428"/>
                      <a:pt x="268" y="431"/>
                      <a:pt x="264" y="431"/>
                    </a:cubicBezTo>
                    <a:cubicBezTo>
                      <a:pt x="19" y="431"/>
                      <a:pt x="19" y="431"/>
                      <a:pt x="19" y="431"/>
                    </a:cubicBezTo>
                    <a:cubicBezTo>
                      <a:pt x="15" y="431"/>
                      <a:pt x="13" y="428"/>
                      <a:pt x="13" y="425"/>
                    </a:cubicBezTo>
                    <a:cubicBezTo>
                      <a:pt x="13" y="393"/>
                      <a:pt x="13" y="393"/>
                      <a:pt x="13" y="393"/>
                    </a:cubicBezTo>
                    <a:cubicBezTo>
                      <a:pt x="271" y="393"/>
                      <a:pt x="271" y="393"/>
                      <a:pt x="271" y="393"/>
                    </a:cubicBezTo>
                    <a:lnTo>
                      <a:pt x="271" y="425"/>
                    </a:lnTo>
                    <a:close/>
                    <a:moveTo>
                      <a:pt x="405" y="145"/>
                    </a:moveTo>
                    <a:cubicBezTo>
                      <a:pt x="407" y="145"/>
                      <a:pt x="408" y="146"/>
                      <a:pt x="408" y="147"/>
                    </a:cubicBezTo>
                    <a:cubicBezTo>
                      <a:pt x="408" y="297"/>
                      <a:pt x="408" y="297"/>
                      <a:pt x="408" y="297"/>
                    </a:cubicBezTo>
                    <a:cubicBezTo>
                      <a:pt x="408" y="298"/>
                      <a:pt x="407" y="298"/>
                      <a:pt x="407" y="299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48" y="209"/>
                      <a:pt x="347" y="207"/>
                      <a:pt x="347" y="206"/>
                    </a:cubicBezTo>
                    <a:cubicBezTo>
                      <a:pt x="405" y="145"/>
                      <a:pt x="405" y="145"/>
                      <a:pt x="405" y="145"/>
                    </a:cubicBezTo>
                    <a:close/>
                    <a:moveTo>
                      <a:pt x="265" y="206"/>
                    </a:moveTo>
                    <a:cubicBezTo>
                      <a:pt x="264" y="207"/>
                      <a:pt x="263" y="209"/>
                      <a:pt x="262" y="210"/>
                    </a:cubicBezTo>
                    <a:cubicBezTo>
                      <a:pt x="205" y="299"/>
                      <a:pt x="205" y="299"/>
                      <a:pt x="205" y="299"/>
                    </a:cubicBezTo>
                    <a:cubicBezTo>
                      <a:pt x="204" y="298"/>
                      <a:pt x="204" y="298"/>
                      <a:pt x="204" y="297"/>
                    </a:cubicBezTo>
                    <a:cubicBezTo>
                      <a:pt x="204" y="147"/>
                      <a:pt x="204" y="147"/>
                      <a:pt x="204" y="147"/>
                    </a:cubicBezTo>
                    <a:cubicBezTo>
                      <a:pt x="204" y="146"/>
                      <a:pt x="205" y="145"/>
                      <a:pt x="206" y="145"/>
                    </a:cubicBezTo>
                    <a:cubicBezTo>
                      <a:pt x="206" y="145"/>
                      <a:pt x="206" y="145"/>
                      <a:pt x="206" y="145"/>
                    </a:cubicBezTo>
                    <a:lnTo>
                      <a:pt x="265" y="206"/>
                    </a:lnTo>
                    <a:close/>
                    <a:moveTo>
                      <a:pt x="220" y="299"/>
                    </a:moveTo>
                    <a:cubicBezTo>
                      <a:pt x="273" y="217"/>
                      <a:pt x="273" y="217"/>
                      <a:pt x="273" y="217"/>
                    </a:cubicBezTo>
                    <a:cubicBezTo>
                      <a:pt x="274" y="217"/>
                      <a:pt x="274" y="216"/>
                      <a:pt x="274" y="216"/>
                    </a:cubicBezTo>
                    <a:cubicBezTo>
                      <a:pt x="285" y="227"/>
                      <a:pt x="285" y="227"/>
                      <a:pt x="285" y="227"/>
                    </a:cubicBezTo>
                    <a:cubicBezTo>
                      <a:pt x="286" y="228"/>
                      <a:pt x="286" y="228"/>
                      <a:pt x="286" y="228"/>
                    </a:cubicBezTo>
                    <a:cubicBezTo>
                      <a:pt x="291" y="233"/>
                      <a:pt x="299" y="236"/>
                      <a:pt x="306" y="236"/>
                    </a:cubicBezTo>
                    <a:cubicBezTo>
                      <a:pt x="313" y="236"/>
                      <a:pt x="320" y="233"/>
                      <a:pt x="326" y="228"/>
                    </a:cubicBezTo>
                    <a:cubicBezTo>
                      <a:pt x="326" y="228"/>
                      <a:pt x="326" y="228"/>
                      <a:pt x="326" y="227"/>
                    </a:cubicBezTo>
                    <a:cubicBezTo>
                      <a:pt x="337" y="216"/>
                      <a:pt x="337" y="216"/>
                      <a:pt x="337" y="216"/>
                    </a:cubicBezTo>
                    <a:cubicBezTo>
                      <a:pt x="338" y="216"/>
                      <a:pt x="338" y="217"/>
                      <a:pt x="338" y="217"/>
                    </a:cubicBezTo>
                    <a:cubicBezTo>
                      <a:pt x="391" y="299"/>
                      <a:pt x="391" y="299"/>
                      <a:pt x="391" y="299"/>
                    </a:cubicBezTo>
                    <a:lnTo>
                      <a:pt x="220" y="299"/>
                    </a:lnTo>
                    <a:close/>
                    <a:moveTo>
                      <a:pt x="220" y="299"/>
                    </a:moveTo>
                    <a:cubicBezTo>
                      <a:pt x="220" y="299"/>
                      <a:pt x="220" y="299"/>
                      <a:pt x="220" y="2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Rectangle 194">
              <a:extLst>
                <a:ext uri="{FF2B5EF4-FFF2-40B4-BE49-F238E27FC236}">
                  <a16:creationId xmlns:a16="http://schemas.microsoft.com/office/drawing/2014/main" id="{0B1BBF7B-5E9D-4015-A242-04AE9A8C45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8444" y="2183941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710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EB5FBC-E951-4A0C-9B64-54F76E45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325228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C94596-8DF6-4FFC-8741-613B6220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35" y="2281170"/>
            <a:ext cx="3589507" cy="2295660"/>
          </a:xfrm>
        </p:spPr>
        <p:txBody>
          <a:bodyPr/>
          <a:lstStyle/>
          <a:p>
            <a:r>
              <a:rPr lang="pl-PL" dirty="0"/>
              <a:t>Źródła zasilania </a:t>
            </a:r>
            <a:br>
              <a:rPr lang="pl-PL" dirty="0"/>
            </a:br>
            <a:r>
              <a:rPr lang="pl-PL" dirty="0"/>
              <a:t>Zasobu Nieruchomości CPK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2EDE5C8-F705-4095-A9B5-945C4FF37B6A}"/>
              </a:ext>
            </a:extLst>
          </p:cNvPr>
          <p:cNvSpPr>
            <a:spLocks/>
          </p:cNvSpPr>
          <p:nvPr/>
        </p:nvSpPr>
        <p:spPr>
          <a:xfrm>
            <a:off x="4873584" y="800621"/>
            <a:ext cx="243172" cy="303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 defTabSz="914355">
              <a:lnSpc>
                <a:spcPct val="95000"/>
              </a:lnSpc>
              <a:defRPr/>
            </a:pPr>
            <a:r>
              <a:rPr lang="pl-PL" sz="4000" dirty="0">
                <a:solidFill>
                  <a:srgbClr val="BDE2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29AB999-BE94-4B57-8BB1-F83C568EE0E9}"/>
              </a:ext>
            </a:extLst>
          </p:cNvPr>
          <p:cNvSpPr>
            <a:spLocks/>
          </p:cNvSpPr>
          <p:nvPr/>
        </p:nvSpPr>
        <p:spPr>
          <a:xfrm>
            <a:off x="4873584" y="1686792"/>
            <a:ext cx="243172" cy="303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 defTabSz="914355">
              <a:lnSpc>
                <a:spcPct val="95000"/>
              </a:lnSpc>
              <a:defRPr/>
            </a:pPr>
            <a:r>
              <a:rPr lang="pl-PL" sz="4000" dirty="0">
                <a:solidFill>
                  <a:srgbClr val="BDE2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6EAFFC36-C13B-4116-8719-F53AB00224AE}"/>
              </a:ext>
            </a:extLst>
          </p:cNvPr>
          <p:cNvSpPr>
            <a:spLocks/>
          </p:cNvSpPr>
          <p:nvPr/>
        </p:nvSpPr>
        <p:spPr>
          <a:xfrm>
            <a:off x="4873584" y="2783171"/>
            <a:ext cx="243172" cy="303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 defTabSz="914355">
              <a:lnSpc>
                <a:spcPct val="95000"/>
              </a:lnSpc>
              <a:defRPr/>
            </a:pPr>
            <a:r>
              <a:rPr lang="pl-PL" sz="4000" dirty="0">
                <a:solidFill>
                  <a:srgbClr val="BDE2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C0EE4534-5B41-4A44-99ED-0368E4CA8A2A}"/>
              </a:ext>
            </a:extLst>
          </p:cNvPr>
          <p:cNvSpPr>
            <a:spLocks/>
          </p:cNvSpPr>
          <p:nvPr/>
        </p:nvSpPr>
        <p:spPr>
          <a:xfrm>
            <a:off x="4873584" y="3883993"/>
            <a:ext cx="243172" cy="303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 defTabSz="914355">
              <a:lnSpc>
                <a:spcPct val="95000"/>
              </a:lnSpc>
              <a:defRPr/>
            </a:pPr>
            <a:r>
              <a:rPr lang="pl-PL" sz="4000" dirty="0">
                <a:solidFill>
                  <a:srgbClr val="BDE2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B20A6A93-2B0C-40BF-A269-DB9E9B2D9970}"/>
              </a:ext>
            </a:extLst>
          </p:cNvPr>
          <p:cNvSpPr>
            <a:spLocks/>
          </p:cNvSpPr>
          <p:nvPr/>
        </p:nvSpPr>
        <p:spPr>
          <a:xfrm>
            <a:off x="4873584" y="4908644"/>
            <a:ext cx="243172" cy="303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 defTabSz="914355">
              <a:lnSpc>
                <a:spcPct val="95000"/>
              </a:lnSpc>
              <a:defRPr/>
            </a:pPr>
            <a:r>
              <a:rPr lang="pl-PL" sz="4000" dirty="0">
                <a:solidFill>
                  <a:srgbClr val="BDE2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B577B922-51D2-4EAB-B832-32C9A92C2B2F}"/>
              </a:ext>
            </a:extLst>
          </p:cNvPr>
          <p:cNvCxnSpPr>
            <a:cxnSpLocks/>
          </p:cNvCxnSpPr>
          <p:nvPr/>
        </p:nvCxnSpPr>
        <p:spPr>
          <a:xfrm>
            <a:off x="5304035" y="1402472"/>
            <a:ext cx="52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870D3BB-99E4-40CA-9DDB-39F2DF34520A}"/>
              </a:ext>
            </a:extLst>
          </p:cNvPr>
          <p:cNvCxnSpPr>
            <a:cxnSpLocks/>
          </p:cNvCxnSpPr>
          <p:nvPr/>
        </p:nvCxnSpPr>
        <p:spPr>
          <a:xfrm>
            <a:off x="5304035" y="2461023"/>
            <a:ext cx="52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3B84D5A4-1462-45A0-B7EC-7E0A082C683B}"/>
              </a:ext>
            </a:extLst>
          </p:cNvPr>
          <p:cNvSpPr txBox="1">
            <a:spLocks/>
          </p:cNvSpPr>
          <p:nvPr/>
        </p:nvSpPr>
        <p:spPr>
          <a:xfrm>
            <a:off x="5299465" y="826265"/>
            <a:ext cx="6739045" cy="262128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b="1" dirty="0">
                <a:solidFill>
                  <a:srgbClr val="575757"/>
                </a:solidFill>
              </a:rPr>
              <a:t>Program Dobrowolnych Nabyć </a:t>
            </a:r>
            <a:r>
              <a:rPr lang="pl-PL" sz="1600" dirty="0">
                <a:solidFill>
                  <a:srgbClr val="575757"/>
                </a:solidFill>
              </a:rPr>
              <a:t>(PDN)</a:t>
            </a:r>
          </a:p>
        </p:txBody>
      </p:sp>
      <p:cxnSp>
        <p:nvCxnSpPr>
          <p:cNvPr id="14" name="Straight Connector 25">
            <a:extLst>
              <a:ext uri="{FF2B5EF4-FFF2-40B4-BE49-F238E27FC236}">
                <a16:creationId xmlns:a16="http://schemas.microsoft.com/office/drawing/2014/main" id="{4F6711CE-87BE-46C3-80F2-88C89A065DFF}"/>
              </a:ext>
            </a:extLst>
          </p:cNvPr>
          <p:cNvCxnSpPr>
            <a:cxnSpLocks/>
          </p:cNvCxnSpPr>
          <p:nvPr/>
        </p:nvCxnSpPr>
        <p:spPr>
          <a:xfrm>
            <a:off x="5299465" y="3506807"/>
            <a:ext cx="52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5">
            <a:extLst>
              <a:ext uri="{FF2B5EF4-FFF2-40B4-BE49-F238E27FC236}">
                <a16:creationId xmlns:a16="http://schemas.microsoft.com/office/drawing/2014/main" id="{43DD9462-DB10-45FB-BACF-5D75C3993115}"/>
              </a:ext>
            </a:extLst>
          </p:cNvPr>
          <p:cNvCxnSpPr>
            <a:cxnSpLocks/>
          </p:cNvCxnSpPr>
          <p:nvPr/>
        </p:nvCxnSpPr>
        <p:spPr>
          <a:xfrm>
            <a:off x="5299465" y="4572123"/>
            <a:ext cx="52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ymbol zastępczy tekstu 3">
            <a:extLst>
              <a:ext uri="{FF2B5EF4-FFF2-40B4-BE49-F238E27FC236}">
                <a16:creationId xmlns:a16="http://schemas.microsoft.com/office/drawing/2014/main" id="{A525C54E-17CC-448C-88B5-F495376CC91C}"/>
              </a:ext>
            </a:extLst>
          </p:cNvPr>
          <p:cNvSpPr txBox="1">
            <a:spLocks/>
          </p:cNvSpPr>
          <p:nvPr/>
        </p:nvSpPr>
        <p:spPr>
          <a:xfrm>
            <a:off x="5299465" y="1631730"/>
            <a:ext cx="5625209" cy="676830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solidFill>
                  <a:srgbClr val="575757"/>
                </a:solidFill>
              </a:rPr>
              <a:t>Przyjmowanie do zasobu nieruchomości Skarbu Państwa </a:t>
            </a:r>
            <a:br>
              <a:rPr lang="pl-PL" sz="1600" dirty="0">
                <a:solidFill>
                  <a:srgbClr val="575757"/>
                </a:solidFill>
              </a:rPr>
            </a:br>
            <a:r>
              <a:rPr lang="pl-PL" sz="1600" b="1" dirty="0">
                <a:solidFill>
                  <a:srgbClr val="575757"/>
                </a:solidFill>
              </a:rPr>
              <a:t>jednostek samorządu terytorialnego</a:t>
            </a:r>
          </a:p>
        </p:txBody>
      </p:sp>
      <p:sp>
        <p:nvSpPr>
          <p:cNvPr id="19" name="Symbol zastępczy tekstu 3">
            <a:extLst>
              <a:ext uri="{FF2B5EF4-FFF2-40B4-BE49-F238E27FC236}">
                <a16:creationId xmlns:a16="http://schemas.microsoft.com/office/drawing/2014/main" id="{38E3943F-8DDA-473E-99B5-ABECFA8D5107}"/>
              </a:ext>
            </a:extLst>
          </p:cNvPr>
          <p:cNvSpPr txBox="1">
            <a:spLocks/>
          </p:cNvSpPr>
          <p:nvPr/>
        </p:nvSpPr>
        <p:spPr>
          <a:xfrm>
            <a:off x="5299465" y="2729329"/>
            <a:ext cx="5625209" cy="676827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b="1" dirty="0">
                <a:solidFill>
                  <a:srgbClr val="575757"/>
                </a:solidFill>
              </a:rPr>
              <a:t>Nieruchomości zamienne </a:t>
            </a:r>
            <a:r>
              <a:rPr lang="pl-PL" sz="1600" dirty="0">
                <a:solidFill>
                  <a:srgbClr val="575757"/>
                </a:solidFill>
              </a:rPr>
              <a:t>przeznaczone </a:t>
            </a:r>
            <a:br>
              <a:rPr lang="pl-PL" sz="1600" dirty="0">
                <a:solidFill>
                  <a:srgbClr val="575757"/>
                </a:solidFill>
              </a:rPr>
            </a:br>
            <a:r>
              <a:rPr lang="pl-PL" sz="1600" dirty="0">
                <a:solidFill>
                  <a:srgbClr val="575757"/>
                </a:solidFill>
              </a:rPr>
              <a:t>na finalizację transakcji w ramach PDN</a:t>
            </a:r>
          </a:p>
        </p:txBody>
      </p:sp>
      <p:sp>
        <p:nvSpPr>
          <p:cNvPr id="21" name="Symbol zastępczy tekstu 3">
            <a:extLst>
              <a:ext uri="{FF2B5EF4-FFF2-40B4-BE49-F238E27FC236}">
                <a16:creationId xmlns:a16="http://schemas.microsoft.com/office/drawing/2014/main" id="{08C16D96-D899-4329-9724-553772DD946F}"/>
              </a:ext>
            </a:extLst>
          </p:cNvPr>
          <p:cNvSpPr txBox="1">
            <a:spLocks/>
          </p:cNvSpPr>
          <p:nvPr/>
        </p:nvSpPr>
        <p:spPr>
          <a:xfrm>
            <a:off x="5299465" y="3904691"/>
            <a:ext cx="6739045" cy="262128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b="1" dirty="0">
                <a:solidFill>
                  <a:srgbClr val="575757"/>
                </a:solidFill>
              </a:rPr>
              <a:t>Komercyjne </a:t>
            </a:r>
            <a:r>
              <a:rPr lang="pl-PL" sz="1600" dirty="0">
                <a:solidFill>
                  <a:srgbClr val="575757"/>
                </a:solidFill>
              </a:rPr>
              <a:t>nabywanie nieruchomości</a:t>
            </a:r>
          </a:p>
        </p:txBody>
      </p:sp>
      <p:sp>
        <p:nvSpPr>
          <p:cNvPr id="23" name="Symbol zastępczy tekstu 3">
            <a:extLst>
              <a:ext uri="{FF2B5EF4-FFF2-40B4-BE49-F238E27FC236}">
                <a16:creationId xmlns:a16="http://schemas.microsoft.com/office/drawing/2014/main" id="{2A3AB5BA-5A45-47CF-9093-165AA3776025}"/>
              </a:ext>
            </a:extLst>
          </p:cNvPr>
          <p:cNvSpPr txBox="1">
            <a:spLocks/>
          </p:cNvSpPr>
          <p:nvPr/>
        </p:nvSpPr>
        <p:spPr>
          <a:xfrm>
            <a:off x="5299465" y="4948039"/>
            <a:ext cx="6739045" cy="262128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solidFill>
                  <a:srgbClr val="575757"/>
                </a:solidFill>
              </a:rPr>
              <a:t>Aporty nieruchomości</a:t>
            </a:r>
            <a:r>
              <a:rPr lang="pl-PL" sz="1600" b="1" dirty="0">
                <a:solidFill>
                  <a:srgbClr val="575757"/>
                </a:solidFill>
              </a:rPr>
              <a:t> Skarbu Państwa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FA9BF5D6-8A29-4B86-BAA9-5AFC59BA9FFC}"/>
              </a:ext>
            </a:extLst>
          </p:cNvPr>
          <p:cNvSpPr>
            <a:spLocks/>
          </p:cNvSpPr>
          <p:nvPr/>
        </p:nvSpPr>
        <p:spPr>
          <a:xfrm>
            <a:off x="4873584" y="5907215"/>
            <a:ext cx="243172" cy="303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 defTabSz="914355">
              <a:lnSpc>
                <a:spcPct val="95000"/>
              </a:lnSpc>
              <a:defRPr/>
            </a:pPr>
            <a:r>
              <a:rPr lang="pl-PL" sz="4000" dirty="0">
                <a:solidFill>
                  <a:srgbClr val="BDE2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7" name="Symbol zastępczy tekstu 3">
            <a:extLst>
              <a:ext uri="{FF2B5EF4-FFF2-40B4-BE49-F238E27FC236}">
                <a16:creationId xmlns:a16="http://schemas.microsoft.com/office/drawing/2014/main" id="{5A8BD31A-2FB7-4FCA-AD00-B0FEF7EE3386}"/>
              </a:ext>
            </a:extLst>
          </p:cNvPr>
          <p:cNvSpPr txBox="1">
            <a:spLocks/>
          </p:cNvSpPr>
          <p:nvPr/>
        </p:nvSpPr>
        <p:spPr>
          <a:xfrm>
            <a:off x="5299465" y="5932478"/>
            <a:ext cx="6739045" cy="262128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b="1" dirty="0">
                <a:solidFill>
                  <a:srgbClr val="575757"/>
                </a:solidFill>
              </a:rPr>
              <a:t>Wywłaszczenie</a:t>
            </a:r>
          </a:p>
        </p:txBody>
      </p:sp>
      <p:cxnSp>
        <p:nvCxnSpPr>
          <p:cNvPr id="28" name="Straight Connector 25">
            <a:extLst>
              <a:ext uri="{FF2B5EF4-FFF2-40B4-BE49-F238E27FC236}">
                <a16:creationId xmlns:a16="http://schemas.microsoft.com/office/drawing/2014/main" id="{BEF74864-26BC-4A16-A7D0-899AAF0077B0}"/>
              </a:ext>
            </a:extLst>
          </p:cNvPr>
          <p:cNvCxnSpPr>
            <a:cxnSpLocks/>
          </p:cNvCxnSpPr>
          <p:nvPr/>
        </p:nvCxnSpPr>
        <p:spPr>
          <a:xfrm>
            <a:off x="5299465" y="5617169"/>
            <a:ext cx="52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615">
            <a:extLst>
              <a:ext uri="{FF2B5EF4-FFF2-40B4-BE49-F238E27FC236}">
                <a16:creationId xmlns:a16="http://schemas.microsoft.com/office/drawing/2014/main" id="{55AD5690-CEF7-40E6-96BE-A2B1CD0A89EA}"/>
              </a:ext>
            </a:extLst>
          </p:cNvPr>
          <p:cNvGrpSpPr/>
          <p:nvPr/>
        </p:nvGrpSpPr>
        <p:grpSpPr>
          <a:xfrm>
            <a:off x="468000" y="2164850"/>
            <a:ext cx="643470" cy="643470"/>
            <a:chOff x="6080582" y="4514007"/>
            <a:chExt cx="643470" cy="643470"/>
          </a:xfrm>
        </p:grpSpPr>
        <p:grpSp>
          <p:nvGrpSpPr>
            <p:cNvPr id="30" name="Group 507">
              <a:extLst>
                <a:ext uri="{FF2B5EF4-FFF2-40B4-BE49-F238E27FC236}">
                  <a16:creationId xmlns:a16="http://schemas.microsoft.com/office/drawing/2014/main" id="{DEC8BC07-92FE-4D3E-9F0A-01C2F2A3A6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78735" y="4610753"/>
              <a:ext cx="447164" cy="449978"/>
              <a:chOff x="5810250" y="5895975"/>
              <a:chExt cx="252413" cy="254001"/>
            </a:xfrm>
            <a:solidFill>
              <a:schemeClr val="accent2"/>
            </a:solidFill>
          </p:grpSpPr>
          <p:sp>
            <p:nvSpPr>
              <p:cNvPr id="32" name="Freeform 302">
                <a:extLst>
                  <a:ext uri="{FF2B5EF4-FFF2-40B4-BE49-F238E27FC236}">
                    <a16:creationId xmlns:a16="http://schemas.microsoft.com/office/drawing/2014/main" id="{87B2D870-D7CB-48E2-8486-94F2C6A5F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2650" y="6049963"/>
                <a:ext cx="100013" cy="100013"/>
              </a:xfrm>
              <a:custGeom>
                <a:avLst/>
                <a:gdLst>
                  <a:gd name="T0" fmla="*/ 90 w 127"/>
                  <a:gd name="T1" fmla="*/ 125 h 125"/>
                  <a:gd name="T2" fmla="*/ 64 w 127"/>
                  <a:gd name="T3" fmla="*/ 114 h 125"/>
                  <a:gd name="T4" fmla="*/ 1 w 127"/>
                  <a:gd name="T5" fmla="*/ 53 h 125"/>
                  <a:gd name="T6" fmla="*/ 0 w 127"/>
                  <a:gd name="T7" fmla="*/ 49 h 125"/>
                  <a:gd name="T8" fmla="*/ 1 w 127"/>
                  <a:gd name="T9" fmla="*/ 45 h 125"/>
                  <a:gd name="T10" fmla="*/ 46 w 127"/>
                  <a:gd name="T11" fmla="*/ 2 h 125"/>
                  <a:gd name="T12" fmla="*/ 53 w 127"/>
                  <a:gd name="T13" fmla="*/ 2 h 125"/>
                  <a:gd name="T14" fmla="*/ 116 w 127"/>
                  <a:gd name="T15" fmla="*/ 63 h 125"/>
                  <a:gd name="T16" fmla="*/ 127 w 127"/>
                  <a:gd name="T17" fmla="*/ 88 h 125"/>
                  <a:gd name="T18" fmla="*/ 116 w 127"/>
                  <a:gd name="T19" fmla="*/ 114 h 125"/>
                  <a:gd name="T20" fmla="*/ 90 w 127"/>
                  <a:gd name="T21" fmla="*/ 125 h 125"/>
                  <a:gd name="T22" fmla="*/ 12 w 127"/>
                  <a:gd name="T23" fmla="*/ 49 h 125"/>
                  <a:gd name="T24" fmla="*/ 71 w 127"/>
                  <a:gd name="T25" fmla="*/ 107 h 125"/>
                  <a:gd name="T26" fmla="*/ 109 w 127"/>
                  <a:gd name="T27" fmla="*/ 107 h 125"/>
                  <a:gd name="T28" fmla="*/ 117 w 127"/>
                  <a:gd name="T29" fmla="*/ 88 h 125"/>
                  <a:gd name="T30" fmla="*/ 109 w 127"/>
                  <a:gd name="T31" fmla="*/ 70 h 125"/>
                  <a:gd name="T32" fmla="*/ 50 w 127"/>
                  <a:gd name="T33" fmla="*/ 13 h 125"/>
                  <a:gd name="T34" fmla="*/ 12 w 127"/>
                  <a:gd name="T35" fmla="*/ 49 h 125"/>
                  <a:gd name="T36" fmla="*/ 12 w 127"/>
                  <a:gd name="T37" fmla="*/ 49 h 125"/>
                  <a:gd name="T38" fmla="*/ 12 w 127"/>
                  <a:gd name="T39" fmla="*/ 4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7" h="125">
                    <a:moveTo>
                      <a:pt x="90" y="125"/>
                    </a:moveTo>
                    <a:cubicBezTo>
                      <a:pt x="81" y="125"/>
                      <a:pt x="71" y="121"/>
                      <a:pt x="64" y="114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2"/>
                      <a:pt x="0" y="50"/>
                      <a:pt x="0" y="49"/>
                    </a:cubicBezTo>
                    <a:cubicBezTo>
                      <a:pt x="0" y="48"/>
                      <a:pt x="0" y="46"/>
                      <a:pt x="1" y="45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8" y="0"/>
                      <a:pt x="51" y="0"/>
                      <a:pt x="53" y="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23" y="70"/>
                      <a:pt x="127" y="79"/>
                      <a:pt x="127" y="88"/>
                    </a:cubicBezTo>
                    <a:cubicBezTo>
                      <a:pt x="127" y="98"/>
                      <a:pt x="123" y="107"/>
                      <a:pt x="116" y="114"/>
                    </a:cubicBezTo>
                    <a:cubicBezTo>
                      <a:pt x="109" y="121"/>
                      <a:pt x="100" y="125"/>
                      <a:pt x="90" y="125"/>
                    </a:cubicBezTo>
                    <a:close/>
                    <a:moveTo>
                      <a:pt x="12" y="49"/>
                    </a:moveTo>
                    <a:cubicBezTo>
                      <a:pt x="71" y="107"/>
                      <a:pt x="71" y="107"/>
                      <a:pt x="71" y="107"/>
                    </a:cubicBezTo>
                    <a:cubicBezTo>
                      <a:pt x="82" y="117"/>
                      <a:pt x="99" y="117"/>
                      <a:pt x="109" y="107"/>
                    </a:cubicBezTo>
                    <a:cubicBezTo>
                      <a:pt x="114" y="102"/>
                      <a:pt x="117" y="95"/>
                      <a:pt x="117" y="88"/>
                    </a:cubicBezTo>
                    <a:cubicBezTo>
                      <a:pt x="117" y="82"/>
                      <a:pt x="114" y="75"/>
                      <a:pt x="109" y="70"/>
                    </a:cubicBezTo>
                    <a:cubicBezTo>
                      <a:pt x="50" y="13"/>
                      <a:pt x="50" y="13"/>
                      <a:pt x="50" y="13"/>
                    </a:cubicBezTo>
                    <a:lnTo>
                      <a:pt x="12" y="49"/>
                    </a:lnTo>
                    <a:close/>
                    <a:moveTo>
                      <a:pt x="12" y="49"/>
                    </a:moveTo>
                    <a:cubicBezTo>
                      <a:pt x="12" y="49"/>
                      <a:pt x="12" y="49"/>
                      <a:pt x="12" y="4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3">
                <a:extLst>
                  <a:ext uri="{FF2B5EF4-FFF2-40B4-BE49-F238E27FC236}">
                    <a16:creationId xmlns:a16="http://schemas.microsoft.com/office/drawing/2014/main" id="{77C1C9BD-95BC-4BD8-8FF8-FF5D97A182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1538" y="6057900"/>
                <a:ext cx="26988" cy="26988"/>
              </a:xfrm>
              <a:custGeom>
                <a:avLst/>
                <a:gdLst>
                  <a:gd name="T0" fmla="*/ 30 w 35"/>
                  <a:gd name="T1" fmla="*/ 35 h 35"/>
                  <a:gd name="T2" fmla="*/ 26 w 35"/>
                  <a:gd name="T3" fmla="*/ 33 h 35"/>
                  <a:gd name="T4" fmla="*/ 2 w 35"/>
                  <a:gd name="T5" fmla="*/ 9 h 35"/>
                  <a:gd name="T6" fmla="*/ 2 w 35"/>
                  <a:gd name="T7" fmla="*/ 2 h 35"/>
                  <a:gd name="T8" fmla="*/ 9 w 35"/>
                  <a:gd name="T9" fmla="*/ 2 h 35"/>
                  <a:gd name="T10" fmla="*/ 33 w 35"/>
                  <a:gd name="T11" fmla="*/ 26 h 35"/>
                  <a:gd name="T12" fmla="*/ 33 w 35"/>
                  <a:gd name="T13" fmla="*/ 33 h 35"/>
                  <a:gd name="T14" fmla="*/ 30 w 35"/>
                  <a:gd name="T15" fmla="*/ 35 h 35"/>
                  <a:gd name="T16" fmla="*/ 30 w 35"/>
                  <a:gd name="T17" fmla="*/ 35 h 35"/>
                  <a:gd name="T18" fmla="*/ 30 w 35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30" y="35"/>
                    </a:moveTo>
                    <a:cubicBezTo>
                      <a:pt x="28" y="35"/>
                      <a:pt x="27" y="34"/>
                      <a:pt x="26" y="3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5" y="28"/>
                      <a:pt x="35" y="31"/>
                      <a:pt x="33" y="33"/>
                    </a:cubicBezTo>
                    <a:cubicBezTo>
                      <a:pt x="32" y="34"/>
                      <a:pt x="31" y="35"/>
                      <a:pt x="30" y="35"/>
                    </a:cubicBezTo>
                    <a:close/>
                    <a:moveTo>
                      <a:pt x="30" y="35"/>
                    </a:moveTo>
                    <a:cubicBezTo>
                      <a:pt x="30" y="35"/>
                      <a:pt x="30" y="35"/>
                      <a:pt x="30" y="3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04">
                <a:extLst>
                  <a:ext uri="{FF2B5EF4-FFF2-40B4-BE49-F238E27FC236}">
                    <a16:creationId xmlns:a16="http://schemas.microsoft.com/office/drawing/2014/main" id="{F99E3E06-217B-4057-B735-6E6B28CC95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9000" y="6040438"/>
                <a:ext cx="28575" cy="26988"/>
              </a:xfrm>
              <a:custGeom>
                <a:avLst/>
                <a:gdLst>
                  <a:gd name="T0" fmla="*/ 30 w 36"/>
                  <a:gd name="T1" fmla="*/ 34 h 34"/>
                  <a:gd name="T2" fmla="*/ 27 w 36"/>
                  <a:gd name="T3" fmla="*/ 32 h 34"/>
                  <a:gd name="T4" fmla="*/ 2 w 36"/>
                  <a:gd name="T5" fmla="*/ 10 h 34"/>
                  <a:gd name="T6" fmla="*/ 2 w 36"/>
                  <a:gd name="T7" fmla="*/ 2 h 34"/>
                  <a:gd name="T8" fmla="*/ 9 w 36"/>
                  <a:gd name="T9" fmla="*/ 2 h 34"/>
                  <a:gd name="T10" fmla="*/ 34 w 36"/>
                  <a:gd name="T11" fmla="*/ 24 h 34"/>
                  <a:gd name="T12" fmla="*/ 34 w 36"/>
                  <a:gd name="T13" fmla="*/ 32 h 34"/>
                  <a:gd name="T14" fmla="*/ 30 w 36"/>
                  <a:gd name="T15" fmla="*/ 34 h 34"/>
                  <a:gd name="T16" fmla="*/ 30 w 36"/>
                  <a:gd name="T17" fmla="*/ 34 h 34"/>
                  <a:gd name="T18" fmla="*/ 30 w 36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4">
                    <a:moveTo>
                      <a:pt x="30" y="34"/>
                    </a:moveTo>
                    <a:cubicBezTo>
                      <a:pt x="29" y="34"/>
                      <a:pt x="28" y="33"/>
                      <a:pt x="27" y="32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6" y="26"/>
                      <a:pt x="36" y="30"/>
                      <a:pt x="34" y="32"/>
                    </a:cubicBezTo>
                    <a:cubicBezTo>
                      <a:pt x="33" y="33"/>
                      <a:pt x="32" y="34"/>
                      <a:pt x="30" y="34"/>
                    </a:cubicBezTo>
                    <a:close/>
                    <a:moveTo>
                      <a:pt x="30" y="34"/>
                    </a:moveTo>
                    <a:cubicBezTo>
                      <a:pt x="30" y="34"/>
                      <a:pt x="30" y="34"/>
                      <a:pt x="30" y="3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05">
                <a:extLst>
                  <a:ext uri="{FF2B5EF4-FFF2-40B4-BE49-F238E27FC236}">
                    <a16:creationId xmlns:a16="http://schemas.microsoft.com/office/drawing/2014/main" id="{2640C8E7-DEA9-4876-BFAB-0C5B180EA1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1863" y="6099175"/>
                <a:ext cx="44450" cy="42863"/>
              </a:xfrm>
              <a:custGeom>
                <a:avLst/>
                <a:gdLst>
                  <a:gd name="T0" fmla="*/ 6 w 56"/>
                  <a:gd name="T1" fmla="*/ 55 h 55"/>
                  <a:gd name="T2" fmla="*/ 2 w 56"/>
                  <a:gd name="T3" fmla="*/ 53 h 55"/>
                  <a:gd name="T4" fmla="*/ 2 w 56"/>
                  <a:gd name="T5" fmla="*/ 46 h 55"/>
                  <a:gd name="T6" fmla="*/ 47 w 56"/>
                  <a:gd name="T7" fmla="*/ 2 h 55"/>
                  <a:gd name="T8" fmla="*/ 54 w 56"/>
                  <a:gd name="T9" fmla="*/ 2 h 55"/>
                  <a:gd name="T10" fmla="*/ 54 w 56"/>
                  <a:gd name="T11" fmla="*/ 9 h 55"/>
                  <a:gd name="T12" fmla="*/ 9 w 56"/>
                  <a:gd name="T13" fmla="*/ 53 h 55"/>
                  <a:gd name="T14" fmla="*/ 6 w 56"/>
                  <a:gd name="T15" fmla="*/ 55 h 55"/>
                  <a:gd name="T16" fmla="*/ 6 w 56"/>
                  <a:gd name="T17" fmla="*/ 55 h 55"/>
                  <a:gd name="T18" fmla="*/ 6 w 56"/>
                  <a:gd name="T1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5">
                    <a:moveTo>
                      <a:pt x="6" y="55"/>
                    </a:moveTo>
                    <a:cubicBezTo>
                      <a:pt x="4" y="55"/>
                      <a:pt x="3" y="54"/>
                      <a:pt x="2" y="53"/>
                    </a:cubicBezTo>
                    <a:cubicBezTo>
                      <a:pt x="0" y="51"/>
                      <a:pt x="0" y="48"/>
                      <a:pt x="2" y="46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9" y="0"/>
                      <a:pt x="52" y="0"/>
                      <a:pt x="54" y="2"/>
                    </a:cubicBezTo>
                    <a:cubicBezTo>
                      <a:pt x="56" y="4"/>
                      <a:pt x="56" y="7"/>
                      <a:pt x="54" y="9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8" y="54"/>
                      <a:pt x="7" y="55"/>
                      <a:pt x="6" y="55"/>
                    </a:cubicBezTo>
                    <a:close/>
                    <a:moveTo>
                      <a:pt x="6" y="55"/>
                    </a:moveTo>
                    <a:cubicBezTo>
                      <a:pt x="6" y="55"/>
                      <a:pt x="6" y="55"/>
                      <a:pt x="6" y="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06">
                <a:extLst>
                  <a:ext uri="{FF2B5EF4-FFF2-40B4-BE49-F238E27FC236}">
                    <a16:creationId xmlns:a16="http://schemas.microsoft.com/office/drawing/2014/main" id="{4183298A-042F-4C91-9535-F1C7F3D65A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0250" y="5895975"/>
                <a:ext cx="187325" cy="187325"/>
              </a:xfrm>
              <a:custGeom>
                <a:avLst/>
                <a:gdLst>
                  <a:gd name="T0" fmla="*/ 117 w 235"/>
                  <a:gd name="T1" fmla="*/ 235 h 235"/>
                  <a:gd name="T2" fmla="*/ 0 w 235"/>
                  <a:gd name="T3" fmla="*/ 118 h 235"/>
                  <a:gd name="T4" fmla="*/ 117 w 235"/>
                  <a:gd name="T5" fmla="*/ 0 h 235"/>
                  <a:gd name="T6" fmla="*/ 235 w 235"/>
                  <a:gd name="T7" fmla="*/ 118 h 235"/>
                  <a:gd name="T8" fmla="*/ 117 w 235"/>
                  <a:gd name="T9" fmla="*/ 235 h 235"/>
                  <a:gd name="T10" fmla="*/ 117 w 235"/>
                  <a:gd name="T11" fmla="*/ 11 h 235"/>
                  <a:gd name="T12" fmla="*/ 11 w 235"/>
                  <a:gd name="T13" fmla="*/ 118 h 235"/>
                  <a:gd name="T14" fmla="*/ 117 w 235"/>
                  <a:gd name="T15" fmla="*/ 224 h 235"/>
                  <a:gd name="T16" fmla="*/ 224 w 235"/>
                  <a:gd name="T17" fmla="*/ 118 h 235"/>
                  <a:gd name="T18" fmla="*/ 117 w 235"/>
                  <a:gd name="T19" fmla="*/ 11 h 235"/>
                  <a:gd name="T20" fmla="*/ 117 w 235"/>
                  <a:gd name="T21" fmla="*/ 11 h 235"/>
                  <a:gd name="T22" fmla="*/ 117 w 235"/>
                  <a:gd name="T23" fmla="*/ 11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5" h="235">
                    <a:moveTo>
                      <a:pt x="117" y="235"/>
                    </a:moveTo>
                    <a:cubicBezTo>
                      <a:pt x="53" y="235"/>
                      <a:pt x="0" y="182"/>
                      <a:pt x="0" y="118"/>
                    </a:cubicBezTo>
                    <a:cubicBezTo>
                      <a:pt x="0" y="53"/>
                      <a:pt x="53" y="0"/>
                      <a:pt x="117" y="0"/>
                    </a:cubicBezTo>
                    <a:cubicBezTo>
                      <a:pt x="182" y="0"/>
                      <a:pt x="235" y="53"/>
                      <a:pt x="235" y="118"/>
                    </a:cubicBezTo>
                    <a:cubicBezTo>
                      <a:pt x="235" y="182"/>
                      <a:pt x="182" y="235"/>
                      <a:pt x="117" y="235"/>
                    </a:cubicBezTo>
                    <a:close/>
                    <a:moveTo>
                      <a:pt x="117" y="11"/>
                    </a:moveTo>
                    <a:cubicBezTo>
                      <a:pt x="59" y="11"/>
                      <a:pt x="11" y="59"/>
                      <a:pt x="11" y="118"/>
                    </a:cubicBezTo>
                    <a:cubicBezTo>
                      <a:pt x="11" y="176"/>
                      <a:pt x="59" y="224"/>
                      <a:pt x="117" y="224"/>
                    </a:cubicBezTo>
                    <a:cubicBezTo>
                      <a:pt x="176" y="224"/>
                      <a:pt x="224" y="176"/>
                      <a:pt x="224" y="118"/>
                    </a:cubicBezTo>
                    <a:cubicBezTo>
                      <a:pt x="224" y="59"/>
                      <a:pt x="176" y="11"/>
                      <a:pt x="117" y="11"/>
                    </a:cubicBezTo>
                    <a:close/>
                    <a:moveTo>
                      <a:pt x="117" y="11"/>
                    </a:moveTo>
                    <a:cubicBezTo>
                      <a:pt x="117" y="11"/>
                      <a:pt x="117" y="11"/>
                      <a:pt x="117" y="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07">
                <a:extLst>
                  <a:ext uri="{FF2B5EF4-FFF2-40B4-BE49-F238E27FC236}">
                    <a16:creationId xmlns:a16="http://schemas.microsoft.com/office/drawing/2014/main" id="{C12622D8-DB93-46B9-A34F-3CF0B87894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0413" y="5926138"/>
                <a:ext cx="68263" cy="68263"/>
              </a:xfrm>
              <a:custGeom>
                <a:avLst/>
                <a:gdLst>
                  <a:gd name="T0" fmla="*/ 5 w 86"/>
                  <a:gd name="T1" fmla="*/ 86 h 86"/>
                  <a:gd name="T2" fmla="*/ 0 w 86"/>
                  <a:gd name="T3" fmla="*/ 81 h 86"/>
                  <a:gd name="T4" fmla="*/ 80 w 86"/>
                  <a:gd name="T5" fmla="*/ 0 h 86"/>
                  <a:gd name="T6" fmla="*/ 86 w 86"/>
                  <a:gd name="T7" fmla="*/ 6 h 86"/>
                  <a:gd name="T8" fmla="*/ 80 w 86"/>
                  <a:gd name="T9" fmla="*/ 11 h 86"/>
                  <a:gd name="T10" fmla="*/ 11 w 86"/>
                  <a:gd name="T11" fmla="*/ 81 h 86"/>
                  <a:gd name="T12" fmla="*/ 5 w 86"/>
                  <a:gd name="T13" fmla="*/ 86 h 86"/>
                  <a:gd name="T14" fmla="*/ 5 w 86"/>
                  <a:gd name="T15" fmla="*/ 86 h 86"/>
                  <a:gd name="T16" fmla="*/ 5 w 86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5" y="86"/>
                    </a:moveTo>
                    <a:cubicBezTo>
                      <a:pt x="3" y="86"/>
                      <a:pt x="0" y="83"/>
                      <a:pt x="0" y="81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83" y="0"/>
                      <a:pt x="86" y="3"/>
                      <a:pt x="86" y="6"/>
                    </a:cubicBezTo>
                    <a:cubicBezTo>
                      <a:pt x="86" y="9"/>
                      <a:pt x="83" y="11"/>
                      <a:pt x="80" y="11"/>
                    </a:cubicBezTo>
                    <a:cubicBezTo>
                      <a:pt x="42" y="11"/>
                      <a:pt x="11" y="42"/>
                      <a:pt x="11" y="81"/>
                    </a:cubicBezTo>
                    <a:cubicBezTo>
                      <a:pt x="11" y="83"/>
                      <a:pt x="8" y="86"/>
                      <a:pt x="5" y="86"/>
                    </a:cubicBezTo>
                    <a:close/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BDE2F8"/>
                  </a:solidFill>
                </a:endParaRPr>
              </a:p>
            </p:txBody>
          </p:sp>
        </p:grpSp>
        <p:sp>
          <p:nvSpPr>
            <p:cNvPr id="31" name="Rectangle 533">
              <a:extLst>
                <a:ext uri="{FF2B5EF4-FFF2-40B4-BE49-F238E27FC236}">
                  <a16:creationId xmlns:a16="http://schemas.microsoft.com/office/drawing/2014/main" id="{952FB42C-CA43-4E91-9B4D-C22832728E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0582" y="451400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100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85">
            <a:extLst>
              <a:ext uri="{FF2B5EF4-FFF2-40B4-BE49-F238E27FC236}">
                <a16:creationId xmlns:a16="http://schemas.microsoft.com/office/drawing/2014/main" id="{A007F416-4E65-42F4-80D6-C6D3CF2DAC26}"/>
              </a:ext>
            </a:extLst>
          </p:cNvPr>
          <p:cNvGrpSpPr/>
          <p:nvPr/>
        </p:nvGrpSpPr>
        <p:grpSpPr>
          <a:xfrm>
            <a:off x="325821" y="1295350"/>
            <a:ext cx="720000" cy="720000"/>
            <a:chOff x="5363326" y="3058673"/>
            <a:chExt cx="643470" cy="643470"/>
          </a:xfrm>
        </p:grpSpPr>
        <p:sp>
          <p:nvSpPr>
            <p:cNvPr id="27" name="Rectangle 45">
              <a:extLst>
                <a:ext uri="{FF2B5EF4-FFF2-40B4-BE49-F238E27FC236}">
                  <a16:creationId xmlns:a16="http://schemas.microsoft.com/office/drawing/2014/main" id="{6123EB8A-092A-40C9-B80C-E0147A225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3326" y="3058673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495">
              <a:extLst>
                <a:ext uri="{FF2B5EF4-FFF2-40B4-BE49-F238E27FC236}">
                  <a16:creationId xmlns:a16="http://schemas.microsoft.com/office/drawing/2014/main" id="{F064BDFA-B038-484F-B8DF-EE3F967FA8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14217" y="3116604"/>
              <a:ext cx="341688" cy="527607"/>
              <a:chOff x="5314950" y="4881563"/>
              <a:chExt cx="215900" cy="333375"/>
            </a:xfrm>
            <a:solidFill>
              <a:schemeClr val="accent2"/>
            </a:solidFill>
          </p:grpSpPr>
          <p:sp>
            <p:nvSpPr>
              <p:cNvPr id="29" name="Freeform 325">
                <a:extLst>
                  <a:ext uri="{FF2B5EF4-FFF2-40B4-BE49-F238E27FC236}">
                    <a16:creationId xmlns:a16="http://schemas.microsoft.com/office/drawing/2014/main" id="{700ADEC1-0310-4EBD-9F39-325457AD6E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14950" y="4881563"/>
                <a:ext cx="215900" cy="333375"/>
              </a:xfrm>
              <a:custGeom>
                <a:avLst/>
                <a:gdLst>
                  <a:gd name="T0" fmla="*/ 194 w 272"/>
                  <a:gd name="T1" fmla="*/ 21 h 420"/>
                  <a:gd name="T2" fmla="*/ 1 w 272"/>
                  <a:gd name="T3" fmla="*/ 136 h 420"/>
                  <a:gd name="T4" fmla="*/ 81 w 272"/>
                  <a:gd name="T5" fmla="*/ 289 h 420"/>
                  <a:gd name="T6" fmla="*/ 68 w 272"/>
                  <a:gd name="T7" fmla="*/ 306 h 420"/>
                  <a:gd name="T8" fmla="*/ 75 w 272"/>
                  <a:gd name="T9" fmla="*/ 331 h 420"/>
                  <a:gd name="T10" fmla="*/ 75 w 272"/>
                  <a:gd name="T11" fmla="*/ 346 h 420"/>
                  <a:gd name="T12" fmla="*/ 95 w 272"/>
                  <a:gd name="T13" fmla="*/ 360 h 420"/>
                  <a:gd name="T14" fmla="*/ 101 w 272"/>
                  <a:gd name="T15" fmla="*/ 393 h 420"/>
                  <a:gd name="T16" fmla="*/ 108 w 272"/>
                  <a:gd name="T17" fmla="*/ 400 h 420"/>
                  <a:gd name="T18" fmla="*/ 141 w 272"/>
                  <a:gd name="T19" fmla="*/ 420 h 420"/>
                  <a:gd name="T20" fmla="*/ 161 w 272"/>
                  <a:gd name="T21" fmla="*/ 393 h 420"/>
                  <a:gd name="T22" fmla="*/ 175 w 272"/>
                  <a:gd name="T23" fmla="*/ 386 h 420"/>
                  <a:gd name="T24" fmla="*/ 181 w 272"/>
                  <a:gd name="T25" fmla="*/ 360 h 420"/>
                  <a:gd name="T26" fmla="*/ 195 w 272"/>
                  <a:gd name="T27" fmla="*/ 333 h 420"/>
                  <a:gd name="T28" fmla="*/ 201 w 272"/>
                  <a:gd name="T29" fmla="*/ 320 h 420"/>
                  <a:gd name="T30" fmla="*/ 188 w 272"/>
                  <a:gd name="T31" fmla="*/ 293 h 420"/>
                  <a:gd name="T32" fmla="*/ 209 w 272"/>
                  <a:gd name="T33" fmla="*/ 250 h 420"/>
                  <a:gd name="T34" fmla="*/ 148 w 272"/>
                  <a:gd name="T35" fmla="*/ 400 h 420"/>
                  <a:gd name="T36" fmla="*/ 128 w 272"/>
                  <a:gd name="T37" fmla="*/ 406 h 420"/>
                  <a:gd name="T38" fmla="*/ 121 w 272"/>
                  <a:gd name="T39" fmla="*/ 393 h 420"/>
                  <a:gd name="T40" fmla="*/ 148 w 272"/>
                  <a:gd name="T41" fmla="*/ 400 h 420"/>
                  <a:gd name="T42" fmla="*/ 108 w 272"/>
                  <a:gd name="T43" fmla="*/ 380 h 420"/>
                  <a:gd name="T44" fmla="*/ 161 w 272"/>
                  <a:gd name="T45" fmla="*/ 360 h 420"/>
                  <a:gd name="T46" fmla="*/ 88 w 272"/>
                  <a:gd name="T47" fmla="*/ 346 h 420"/>
                  <a:gd name="T48" fmla="*/ 181 w 272"/>
                  <a:gd name="T49" fmla="*/ 333 h 420"/>
                  <a:gd name="T50" fmla="*/ 88 w 272"/>
                  <a:gd name="T51" fmla="*/ 346 h 420"/>
                  <a:gd name="T52" fmla="*/ 81 w 272"/>
                  <a:gd name="T53" fmla="*/ 320 h 420"/>
                  <a:gd name="T54" fmla="*/ 188 w 272"/>
                  <a:gd name="T55" fmla="*/ 306 h 420"/>
                  <a:gd name="T56" fmla="*/ 121 w 272"/>
                  <a:gd name="T57" fmla="*/ 160 h 420"/>
                  <a:gd name="T58" fmla="*/ 148 w 272"/>
                  <a:gd name="T59" fmla="*/ 293 h 420"/>
                  <a:gd name="T60" fmla="*/ 121 w 272"/>
                  <a:gd name="T61" fmla="*/ 160 h 420"/>
                  <a:gd name="T62" fmla="*/ 175 w 272"/>
                  <a:gd name="T63" fmla="*/ 289 h 420"/>
                  <a:gd name="T64" fmla="*/ 161 w 272"/>
                  <a:gd name="T65" fmla="*/ 293 h 420"/>
                  <a:gd name="T66" fmla="*/ 175 w 272"/>
                  <a:gd name="T67" fmla="*/ 160 h 420"/>
                  <a:gd name="T68" fmla="*/ 178 w 272"/>
                  <a:gd name="T69" fmla="*/ 160 h 420"/>
                  <a:gd name="T70" fmla="*/ 199 w 272"/>
                  <a:gd name="T71" fmla="*/ 109 h 420"/>
                  <a:gd name="T72" fmla="*/ 148 w 272"/>
                  <a:gd name="T73" fmla="*/ 130 h 420"/>
                  <a:gd name="T74" fmla="*/ 148 w 272"/>
                  <a:gd name="T75" fmla="*/ 133 h 420"/>
                  <a:gd name="T76" fmla="*/ 121 w 272"/>
                  <a:gd name="T77" fmla="*/ 146 h 420"/>
                  <a:gd name="T78" fmla="*/ 121 w 272"/>
                  <a:gd name="T79" fmla="*/ 131 h 420"/>
                  <a:gd name="T80" fmla="*/ 103 w 272"/>
                  <a:gd name="T81" fmla="*/ 102 h 420"/>
                  <a:gd name="T82" fmla="*/ 64 w 272"/>
                  <a:gd name="T83" fmla="*/ 141 h 420"/>
                  <a:gd name="T84" fmla="*/ 93 w 272"/>
                  <a:gd name="T85" fmla="*/ 159 h 420"/>
                  <a:gd name="T86" fmla="*/ 108 w 272"/>
                  <a:gd name="T87" fmla="*/ 160 h 420"/>
                  <a:gd name="T88" fmla="*/ 95 w 272"/>
                  <a:gd name="T89" fmla="*/ 293 h 420"/>
                  <a:gd name="T90" fmla="*/ 68 w 272"/>
                  <a:gd name="T91" fmla="*/ 239 h 420"/>
                  <a:gd name="T92" fmla="*/ 73 w 272"/>
                  <a:gd name="T93" fmla="*/ 37 h 420"/>
                  <a:gd name="T94" fmla="*/ 254 w 272"/>
                  <a:gd name="T95" fmla="*/ 128 h 420"/>
                  <a:gd name="T96" fmla="*/ 161 w 272"/>
                  <a:gd name="T97" fmla="*/ 131 h 420"/>
                  <a:gd name="T98" fmla="*/ 172 w 272"/>
                  <a:gd name="T99" fmla="*/ 114 h 420"/>
                  <a:gd name="T100" fmla="*/ 193 w 272"/>
                  <a:gd name="T101" fmla="*/ 136 h 420"/>
                  <a:gd name="T102" fmla="*/ 176 w 272"/>
                  <a:gd name="T103" fmla="*/ 147 h 420"/>
                  <a:gd name="T104" fmla="*/ 161 w 272"/>
                  <a:gd name="T105" fmla="*/ 146 h 420"/>
                  <a:gd name="T106" fmla="*/ 161 w 272"/>
                  <a:gd name="T107" fmla="*/ 131 h 420"/>
                  <a:gd name="T108" fmla="*/ 93 w 272"/>
                  <a:gd name="T109" fmla="*/ 147 h 420"/>
                  <a:gd name="T110" fmla="*/ 76 w 272"/>
                  <a:gd name="T111" fmla="*/ 136 h 420"/>
                  <a:gd name="T112" fmla="*/ 98 w 272"/>
                  <a:gd name="T113" fmla="*/ 114 h 420"/>
                  <a:gd name="T114" fmla="*/ 108 w 272"/>
                  <a:gd name="T115" fmla="*/ 131 h 420"/>
                  <a:gd name="T116" fmla="*/ 108 w 272"/>
                  <a:gd name="T117" fmla="*/ 146 h 420"/>
                  <a:gd name="T118" fmla="*/ 95 w 272"/>
                  <a:gd name="T119" fmla="*/ 146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2" h="420">
                    <a:moveTo>
                      <a:pt x="267" y="126"/>
                    </a:moveTo>
                    <a:cubicBezTo>
                      <a:pt x="263" y="81"/>
                      <a:pt x="235" y="41"/>
                      <a:pt x="194" y="21"/>
                    </a:cubicBezTo>
                    <a:cubicBezTo>
                      <a:pt x="154" y="0"/>
                      <a:pt x="105" y="2"/>
                      <a:pt x="66" y="25"/>
                    </a:cubicBezTo>
                    <a:cubicBezTo>
                      <a:pt x="27" y="49"/>
                      <a:pt x="3" y="91"/>
                      <a:pt x="1" y="136"/>
                    </a:cubicBezTo>
                    <a:cubicBezTo>
                      <a:pt x="0" y="182"/>
                      <a:pt x="22" y="225"/>
                      <a:pt x="60" y="250"/>
                    </a:cubicBezTo>
                    <a:cubicBezTo>
                      <a:pt x="73" y="259"/>
                      <a:pt x="81" y="274"/>
                      <a:pt x="81" y="289"/>
                    </a:cubicBezTo>
                    <a:cubicBezTo>
                      <a:pt x="81" y="293"/>
                      <a:pt x="81" y="293"/>
                      <a:pt x="81" y="293"/>
                    </a:cubicBezTo>
                    <a:cubicBezTo>
                      <a:pt x="74" y="293"/>
                      <a:pt x="68" y="299"/>
                      <a:pt x="68" y="306"/>
                    </a:cubicBezTo>
                    <a:cubicBezTo>
                      <a:pt x="68" y="320"/>
                      <a:pt x="68" y="320"/>
                      <a:pt x="68" y="320"/>
                    </a:cubicBezTo>
                    <a:cubicBezTo>
                      <a:pt x="68" y="325"/>
                      <a:pt x="71" y="329"/>
                      <a:pt x="75" y="331"/>
                    </a:cubicBezTo>
                    <a:cubicBezTo>
                      <a:pt x="75" y="332"/>
                      <a:pt x="75" y="333"/>
                      <a:pt x="75" y="333"/>
                    </a:cubicBezTo>
                    <a:cubicBezTo>
                      <a:pt x="75" y="346"/>
                      <a:pt x="75" y="346"/>
                      <a:pt x="75" y="346"/>
                    </a:cubicBezTo>
                    <a:cubicBezTo>
                      <a:pt x="75" y="354"/>
                      <a:pt x="81" y="360"/>
                      <a:pt x="88" y="360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95" y="386"/>
                      <a:pt x="95" y="386"/>
                      <a:pt x="95" y="386"/>
                    </a:cubicBezTo>
                    <a:cubicBezTo>
                      <a:pt x="95" y="390"/>
                      <a:pt x="98" y="393"/>
                      <a:pt x="101" y="393"/>
                    </a:cubicBezTo>
                    <a:cubicBezTo>
                      <a:pt x="108" y="393"/>
                      <a:pt x="108" y="393"/>
                      <a:pt x="108" y="393"/>
                    </a:cubicBezTo>
                    <a:cubicBezTo>
                      <a:pt x="108" y="400"/>
                      <a:pt x="108" y="400"/>
                      <a:pt x="108" y="400"/>
                    </a:cubicBezTo>
                    <a:cubicBezTo>
                      <a:pt x="108" y="411"/>
                      <a:pt x="117" y="420"/>
                      <a:pt x="128" y="420"/>
                    </a:cubicBezTo>
                    <a:cubicBezTo>
                      <a:pt x="141" y="420"/>
                      <a:pt x="141" y="420"/>
                      <a:pt x="141" y="420"/>
                    </a:cubicBezTo>
                    <a:cubicBezTo>
                      <a:pt x="152" y="420"/>
                      <a:pt x="161" y="411"/>
                      <a:pt x="161" y="400"/>
                    </a:cubicBezTo>
                    <a:cubicBezTo>
                      <a:pt x="161" y="393"/>
                      <a:pt x="161" y="393"/>
                      <a:pt x="161" y="393"/>
                    </a:cubicBezTo>
                    <a:cubicBezTo>
                      <a:pt x="168" y="393"/>
                      <a:pt x="168" y="393"/>
                      <a:pt x="168" y="393"/>
                    </a:cubicBezTo>
                    <a:cubicBezTo>
                      <a:pt x="172" y="393"/>
                      <a:pt x="175" y="390"/>
                      <a:pt x="175" y="386"/>
                    </a:cubicBezTo>
                    <a:cubicBezTo>
                      <a:pt x="175" y="360"/>
                      <a:pt x="175" y="360"/>
                      <a:pt x="175" y="360"/>
                    </a:cubicBezTo>
                    <a:cubicBezTo>
                      <a:pt x="181" y="360"/>
                      <a:pt x="181" y="360"/>
                      <a:pt x="181" y="360"/>
                    </a:cubicBezTo>
                    <a:cubicBezTo>
                      <a:pt x="189" y="360"/>
                      <a:pt x="195" y="354"/>
                      <a:pt x="195" y="346"/>
                    </a:cubicBezTo>
                    <a:cubicBezTo>
                      <a:pt x="195" y="333"/>
                      <a:pt x="195" y="333"/>
                      <a:pt x="195" y="333"/>
                    </a:cubicBezTo>
                    <a:cubicBezTo>
                      <a:pt x="195" y="333"/>
                      <a:pt x="195" y="332"/>
                      <a:pt x="194" y="331"/>
                    </a:cubicBezTo>
                    <a:cubicBezTo>
                      <a:pt x="199" y="329"/>
                      <a:pt x="201" y="325"/>
                      <a:pt x="201" y="320"/>
                    </a:cubicBezTo>
                    <a:cubicBezTo>
                      <a:pt x="201" y="306"/>
                      <a:pt x="201" y="306"/>
                      <a:pt x="201" y="306"/>
                    </a:cubicBezTo>
                    <a:cubicBezTo>
                      <a:pt x="201" y="299"/>
                      <a:pt x="195" y="293"/>
                      <a:pt x="188" y="293"/>
                    </a:cubicBezTo>
                    <a:cubicBezTo>
                      <a:pt x="188" y="289"/>
                      <a:pt x="188" y="289"/>
                      <a:pt x="188" y="289"/>
                    </a:cubicBezTo>
                    <a:cubicBezTo>
                      <a:pt x="188" y="274"/>
                      <a:pt x="196" y="259"/>
                      <a:pt x="209" y="250"/>
                    </a:cubicBezTo>
                    <a:cubicBezTo>
                      <a:pt x="250" y="223"/>
                      <a:pt x="272" y="175"/>
                      <a:pt x="267" y="126"/>
                    </a:cubicBezTo>
                    <a:close/>
                    <a:moveTo>
                      <a:pt x="148" y="400"/>
                    </a:moveTo>
                    <a:cubicBezTo>
                      <a:pt x="148" y="403"/>
                      <a:pt x="145" y="406"/>
                      <a:pt x="141" y="406"/>
                    </a:cubicBezTo>
                    <a:cubicBezTo>
                      <a:pt x="128" y="406"/>
                      <a:pt x="128" y="406"/>
                      <a:pt x="128" y="406"/>
                    </a:cubicBezTo>
                    <a:cubicBezTo>
                      <a:pt x="124" y="406"/>
                      <a:pt x="121" y="403"/>
                      <a:pt x="121" y="400"/>
                    </a:cubicBezTo>
                    <a:cubicBezTo>
                      <a:pt x="121" y="393"/>
                      <a:pt x="121" y="393"/>
                      <a:pt x="121" y="393"/>
                    </a:cubicBezTo>
                    <a:cubicBezTo>
                      <a:pt x="148" y="393"/>
                      <a:pt x="148" y="393"/>
                      <a:pt x="148" y="393"/>
                    </a:cubicBezTo>
                    <a:lnTo>
                      <a:pt x="148" y="400"/>
                    </a:lnTo>
                    <a:close/>
                    <a:moveTo>
                      <a:pt x="161" y="380"/>
                    </a:moveTo>
                    <a:cubicBezTo>
                      <a:pt x="108" y="380"/>
                      <a:pt x="108" y="380"/>
                      <a:pt x="108" y="380"/>
                    </a:cubicBezTo>
                    <a:cubicBezTo>
                      <a:pt x="108" y="360"/>
                      <a:pt x="108" y="360"/>
                      <a:pt x="108" y="360"/>
                    </a:cubicBezTo>
                    <a:cubicBezTo>
                      <a:pt x="161" y="360"/>
                      <a:pt x="161" y="360"/>
                      <a:pt x="161" y="360"/>
                    </a:cubicBezTo>
                    <a:lnTo>
                      <a:pt x="161" y="380"/>
                    </a:lnTo>
                    <a:close/>
                    <a:moveTo>
                      <a:pt x="88" y="346"/>
                    </a:moveTo>
                    <a:cubicBezTo>
                      <a:pt x="88" y="333"/>
                      <a:pt x="88" y="333"/>
                      <a:pt x="88" y="333"/>
                    </a:cubicBezTo>
                    <a:cubicBezTo>
                      <a:pt x="181" y="333"/>
                      <a:pt x="181" y="333"/>
                      <a:pt x="181" y="333"/>
                    </a:cubicBezTo>
                    <a:cubicBezTo>
                      <a:pt x="181" y="346"/>
                      <a:pt x="181" y="346"/>
                      <a:pt x="181" y="346"/>
                    </a:cubicBezTo>
                    <a:lnTo>
                      <a:pt x="88" y="346"/>
                    </a:lnTo>
                    <a:close/>
                    <a:moveTo>
                      <a:pt x="188" y="320"/>
                    </a:moveTo>
                    <a:cubicBezTo>
                      <a:pt x="81" y="320"/>
                      <a:pt x="81" y="320"/>
                      <a:pt x="81" y="320"/>
                    </a:cubicBezTo>
                    <a:cubicBezTo>
                      <a:pt x="81" y="306"/>
                      <a:pt x="81" y="306"/>
                      <a:pt x="81" y="306"/>
                    </a:cubicBezTo>
                    <a:cubicBezTo>
                      <a:pt x="188" y="306"/>
                      <a:pt x="188" y="306"/>
                      <a:pt x="188" y="306"/>
                    </a:cubicBezTo>
                    <a:lnTo>
                      <a:pt x="188" y="320"/>
                    </a:lnTo>
                    <a:close/>
                    <a:moveTo>
                      <a:pt x="121" y="160"/>
                    </a:moveTo>
                    <a:cubicBezTo>
                      <a:pt x="148" y="160"/>
                      <a:pt x="148" y="160"/>
                      <a:pt x="148" y="160"/>
                    </a:cubicBezTo>
                    <a:cubicBezTo>
                      <a:pt x="148" y="293"/>
                      <a:pt x="148" y="293"/>
                      <a:pt x="148" y="293"/>
                    </a:cubicBezTo>
                    <a:cubicBezTo>
                      <a:pt x="121" y="293"/>
                      <a:pt x="121" y="293"/>
                      <a:pt x="121" y="293"/>
                    </a:cubicBezTo>
                    <a:lnTo>
                      <a:pt x="121" y="160"/>
                    </a:lnTo>
                    <a:close/>
                    <a:moveTo>
                      <a:pt x="202" y="239"/>
                    </a:moveTo>
                    <a:cubicBezTo>
                      <a:pt x="185" y="250"/>
                      <a:pt x="175" y="269"/>
                      <a:pt x="175" y="289"/>
                    </a:cubicBezTo>
                    <a:cubicBezTo>
                      <a:pt x="175" y="293"/>
                      <a:pt x="175" y="293"/>
                      <a:pt x="175" y="293"/>
                    </a:cubicBezTo>
                    <a:cubicBezTo>
                      <a:pt x="161" y="293"/>
                      <a:pt x="161" y="293"/>
                      <a:pt x="161" y="293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75" y="160"/>
                      <a:pt x="175" y="160"/>
                      <a:pt x="175" y="160"/>
                    </a:cubicBezTo>
                    <a:cubicBezTo>
                      <a:pt x="175" y="160"/>
                      <a:pt x="176" y="160"/>
                      <a:pt x="176" y="159"/>
                    </a:cubicBezTo>
                    <a:cubicBezTo>
                      <a:pt x="177" y="160"/>
                      <a:pt x="177" y="160"/>
                      <a:pt x="178" y="160"/>
                    </a:cubicBezTo>
                    <a:cubicBezTo>
                      <a:pt x="190" y="160"/>
                      <a:pt x="201" y="153"/>
                      <a:pt x="206" y="141"/>
                    </a:cubicBezTo>
                    <a:cubicBezTo>
                      <a:pt x="210" y="130"/>
                      <a:pt x="208" y="117"/>
                      <a:pt x="199" y="109"/>
                    </a:cubicBezTo>
                    <a:cubicBezTo>
                      <a:pt x="191" y="100"/>
                      <a:pt x="178" y="97"/>
                      <a:pt x="166" y="102"/>
                    </a:cubicBezTo>
                    <a:cubicBezTo>
                      <a:pt x="155" y="107"/>
                      <a:pt x="148" y="118"/>
                      <a:pt x="148" y="130"/>
                    </a:cubicBezTo>
                    <a:cubicBezTo>
                      <a:pt x="148" y="130"/>
                      <a:pt x="148" y="131"/>
                      <a:pt x="148" y="131"/>
                    </a:cubicBezTo>
                    <a:cubicBezTo>
                      <a:pt x="148" y="132"/>
                      <a:pt x="148" y="133"/>
                      <a:pt x="148" y="133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121" y="146"/>
                      <a:pt x="121" y="146"/>
                      <a:pt x="121" y="146"/>
                    </a:cubicBezTo>
                    <a:cubicBezTo>
                      <a:pt x="121" y="133"/>
                      <a:pt x="121" y="133"/>
                      <a:pt x="121" y="133"/>
                    </a:cubicBezTo>
                    <a:cubicBezTo>
                      <a:pt x="121" y="133"/>
                      <a:pt x="121" y="132"/>
                      <a:pt x="121" y="131"/>
                    </a:cubicBezTo>
                    <a:cubicBezTo>
                      <a:pt x="121" y="131"/>
                      <a:pt x="121" y="130"/>
                      <a:pt x="121" y="130"/>
                    </a:cubicBezTo>
                    <a:cubicBezTo>
                      <a:pt x="121" y="118"/>
                      <a:pt x="114" y="107"/>
                      <a:pt x="103" y="102"/>
                    </a:cubicBezTo>
                    <a:cubicBezTo>
                      <a:pt x="92" y="97"/>
                      <a:pt x="79" y="100"/>
                      <a:pt x="70" y="109"/>
                    </a:cubicBezTo>
                    <a:cubicBezTo>
                      <a:pt x="62" y="117"/>
                      <a:pt x="59" y="130"/>
                      <a:pt x="64" y="141"/>
                    </a:cubicBezTo>
                    <a:cubicBezTo>
                      <a:pt x="68" y="153"/>
                      <a:pt x="79" y="160"/>
                      <a:pt x="91" y="160"/>
                    </a:cubicBezTo>
                    <a:cubicBezTo>
                      <a:pt x="92" y="160"/>
                      <a:pt x="92" y="160"/>
                      <a:pt x="93" y="159"/>
                    </a:cubicBezTo>
                    <a:cubicBezTo>
                      <a:pt x="94" y="160"/>
                      <a:pt x="94" y="160"/>
                      <a:pt x="95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8" y="293"/>
                      <a:pt x="108" y="293"/>
                      <a:pt x="108" y="293"/>
                    </a:cubicBezTo>
                    <a:cubicBezTo>
                      <a:pt x="95" y="293"/>
                      <a:pt x="95" y="293"/>
                      <a:pt x="95" y="293"/>
                    </a:cubicBezTo>
                    <a:cubicBezTo>
                      <a:pt x="95" y="289"/>
                      <a:pt x="95" y="289"/>
                      <a:pt x="95" y="289"/>
                    </a:cubicBezTo>
                    <a:cubicBezTo>
                      <a:pt x="95" y="269"/>
                      <a:pt x="85" y="251"/>
                      <a:pt x="68" y="239"/>
                    </a:cubicBezTo>
                    <a:cubicBezTo>
                      <a:pt x="34" y="217"/>
                      <a:pt x="14" y="178"/>
                      <a:pt x="15" y="137"/>
                    </a:cubicBezTo>
                    <a:cubicBezTo>
                      <a:pt x="16" y="96"/>
                      <a:pt x="38" y="58"/>
                      <a:pt x="73" y="37"/>
                    </a:cubicBezTo>
                    <a:cubicBezTo>
                      <a:pt x="108" y="16"/>
                      <a:pt x="152" y="14"/>
                      <a:pt x="188" y="33"/>
                    </a:cubicBezTo>
                    <a:cubicBezTo>
                      <a:pt x="225" y="51"/>
                      <a:pt x="250" y="87"/>
                      <a:pt x="254" y="128"/>
                    </a:cubicBezTo>
                    <a:cubicBezTo>
                      <a:pt x="258" y="172"/>
                      <a:pt x="238" y="215"/>
                      <a:pt x="202" y="239"/>
                    </a:cubicBezTo>
                    <a:close/>
                    <a:moveTo>
                      <a:pt x="161" y="131"/>
                    </a:moveTo>
                    <a:cubicBezTo>
                      <a:pt x="161" y="131"/>
                      <a:pt x="161" y="130"/>
                      <a:pt x="161" y="130"/>
                    </a:cubicBezTo>
                    <a:cubicBezTo>
                      <a:pt x="161" y="123"/>
                      <a:pt x="165" y="117"/>
                      <a:pt x="172" y="114"/>
                    </a:cubicBezTo>
                    <a:cubicBezTo>
                      <a:pt x="178" y="112"/>
                      <a:pt x="185" y="113"/>
                      <a:pt x="190" y="118"/>
                    </a:cubicBezTo>
                    <a:cubicBezTo>
                      <a:pt x="195" y="123"/>
                      <a:pt x="196" y="130"/>
                      <a:pt x="193" y="136"/>
                    </a:cubicBezTo>
                    <a:cubicBezTo>
                      <a:pt x="191" y="142"/>
                      <a:pt x="185" y="146"/>
                      <a:pt x="178" y="146"/>
                    </a:cubicBezTo>
                    <a:cubicBezTo>
                      <a:pt x="177" y="147"/>
                      <a:pt x="177" y="147"/>
                      <a:pt x="176" y="147"/>
                    </a:cubicBezTo>
                    <a:cubicBezTo>
                      <a:pt x="176" y="147"/>
                      <a:pt x="175" y="147"/>
                      <a:pt x="175" y="146"/>
                    </a:cubicBezTo>
                    <a:cubicBezTo>
                      <a:pt x="161" y="146"/>
                      <a:pt x="161" y="146"/>
                      <a:pt x="161" y="146"/>
                    </a:cubicBezTo>
                    <a:cubicBezTo>
                      <a:pt x="161" y="133"/>
                      <a:pt x="161" y="133"/>
                      <a:pt x="161" y="133"/>
                    </a:cubicBezTo>
                    <a:cubicBezTo>
                      <a:pt x="161" y="133"/>
                      <a:pt x="161" y="132"/>
                      <a:pt x="161" y="131"/>
                    </a:cubicBezTo>
                    <a:close/>
                    <a:moveTo>
                      <a:pt x="95" y="146"/>
                    </a:moveTo>
                    <a:cubicBezTo>
                      <a:pt x="94" y="147"/>
                      <a:pt x="94" y="147"/>
                      <a:pt x="93" y="147"/>
                    </a:cubicBezTo>
                    <a:cubicBezTo>
                      <a:pt x="92" y="147"/>
                      <a:pt x="92" y="147"/>
                      <a:pt x="91" y="146"/>
                    </a:cubicBezTo>
                    <a:cubicBezTo>
                      <a:pt x="85" y="146"/>
                      <a:pt x="78" y="142"/>
                      <a:pt x="76" y="136"/>
                    </a:cubicBezTo>
                    <a:cubicBezTo>
                      <a:pt x="73" y="130"/>
                      <a:pt x="75" y="123"/>
                      <a:pt x="80" y="118"/>
                    </a:cubicBezTo>
                    <a:cubicBezTo>
                      <a:pt x="84" y="113"/>
                      <a:pt x="91" y="112"/>
                      <a:pt x="98" y="114"/>
                    </a:cubicBezTo>
                    <a:cubicBezTo>
                      <a:pt x="104" y="117"/>
                      <a:pt x="108" y="123"/>
                      <a:pt x="108" y="130"/>
                    </a:cubicBezTo>
                    <a:cubicBezTo>
                      <a:pt x="108" y="130"/>
                      <a:pt x="108" y="131"/>
                      <a:pt x="108" y="131"/>
                    </a:cubicBezTo>
                    <a:cubicBezTo>
                      <a:pt x="108" y="132"/>
                      <a:pt x="108" y="133"/>
                      <a:pt x="108" y="133"/>
                    </a:cubicBezTo>
                    <a:cubicBezTo>
                      <a:pt x="108" y="146"/>
                      <a:pt x="108" y="146"/>
                      <a:pt x="108" y="146"/>
                    </a:cubicBezTo>
                    <a:lnTo>
                      <a:pt x="95" y="146"/>
                    </a:lnTo>
                    <a:close/>
                    <a:moveTo>
                      <a:pt x="95" y="146"/>
                    </a:moveTo>
                    <a:cubicBezTo>
                      <a:pt x="95" y="146"/>
                      <a:pt x="95" y="146"/>
                      <a:pt x="95" y="1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26">
                <a:extLst>
                  <a:ext uri="{FF2B5EF4-FFF2-40B4-BE49-F238E27FC236}">
                    <a16:creationId xmlns:a16="http://schemas.microsoft.com/office/drawing/2014/main" id="{B049BA93-DD22-4B19-9A85-34DB0766B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7175" y="4908550"/>
                <a:ext cx="90488" cy="88900"/>
              </a:xfrm>
              <a:custGeom>
                <a:avLst/>
                <a:gdLst>
                  <a:gd name="T0" fmla="*/ 107 w 113"/>
                  <a:gd name="T1" fmla="*/ 0 h 113"/>
                  <a:gd name="T2" fmla="*/ 0 w 113"/>
                  <a:gd name="T3" fmla="*/ 107 h 113"/>
                  <a:gd name="T4" fmla="*/ 7 w 113"/>
                  <a:gd name="T5" fmla="*/ 113 h 113"/>
                  <a:gd name="T6" fmla="*/ 13 w 113"/>
                  <a:gd name="T7" fmla="*/ 107 h 113"/>
                  <a:gd name="T8" fmla="*/ 107 w 113"/>
                  <a:gd name="T9" fmla="*/ 13 h 113"/>
                  <a:gd name="T10" fmla="*/ 113 w 113"/>
                  <a:gd name="T11" fmla="*/ 7 h 113"/>
                  <a:gd name="T12" fmla="*/ 107 w 113"/>
                  <a:gd name="T13" fmla="*/ 0 h 113"/>
                  <a:gd name="T14" fmla="*/ 107 w 113"/>
                  <a:gd name="T15" fmla="*/ 0 h 113"/>
                  <a:gd name="T16" fmla="*/ 107 w 113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13">
                    <a:moveTo>
                      <a:pt x="107" y="0"/>
                    </a:moveTo>
                    <a:cubicBezTo>
                      <a:pt x="48" y="0"/>
                      <a:pt x="0" y="48"/>
                      <a:pt x="0" y="107"/>
                    </a:cubicBezTo>
                    <a:cubicBezTo>
                      <a:pt x="0" y="111"/>
                      <a:pt x="3" y="113"/>
                      <a:pt x="7" y="113"/>
                    </a:cubicBezTo>
                    <a:cubicBezTo>
                      <a:pt x="10" y="113"/>
                      <a:pt x="13" y="111"/>
                      <a:pt x="13" y="107"/>
                    </a:cubicBezTo>
                    <a:cubicBezTo>
                      <a:pt x="13" y="55"/>
                      <a:pt x="55" y="14"/>
                      <a:pt x="107" y="13"/>
                    </a:cubicBezTo>
                    <a:cubicBezTo>
                      <a:pt x="110" y="13"/>
                      <a:pt x="113" y="11"/>
                      <a:pt x="113" y="7"/>
                    </a:cubicBezTo>
                    <a:cubicBezTo>
                      <a:pt x="113" y="3"/>
                      <a:pt x="110" y="0"/>
                      <a:pt x="107" y="0"/>
                    </a:cubicBezTo>
                    <a:close/>
                    <a:moveTo>
                      <a:pt x="107" y="0"/>
                    </a:moveTo>
                    <a:cubicBezTo>
                      <a:pt x="107" y="0"/>
                      <a:pt x="107" y="0"/>
                      <a:pt x="107" y="0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7">
                <a:extLst>
                  <a:ext uri="{FF2B5EF4-FFF2-40B4-BE49-F238E27FC236}">
                    <a16:creationId xmlns:a16="http://schemas.microsoft.com/office/drawing/2014/main" id="{AEABCCFA-513D-4272-9177-13BE4ED0B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0350" y="5008563"/>
                <a:ext cx="14288" cy="20638"/>
              </a:xfrm>
              <a:custGeom>
                <a:avLst/>
                <a:gdLst>
                  <a:gd name="T0" fmla="*/ 14 w 19"/>
                  <a:gd name="T1" fmla="*/ 6 h 27"/>
                  <a:gd name="T2" fmla="*/ 11 w 19"/>
                  <a:gd name="T3" fmla="*/ 2 h 27"/>
                  <a:gd name="T4" fmla="*/ 5 w 19"/>
                  <a:gd name="T5" fmla="*/ 1 h 27"/>
                  <a:gd name="T6" fmla="*/ 1 w 19"/>
                  <a:gd name="T7" fmla="*/ 4 h 27"/>
                  <a:gd name="T8" fmla="*/ 1 w 19"/>
                  <a:gd name="T9" fmla="*/ 9 h 27"/>
                  <a:gd name="T10" fmla="*/ 6 w 19"/>
                  <a:gd name="T11" fmla="*/ 23 h 27"/>
                  <a:gd name="T12" fmla="*/ 12 w 19"/>
                  <a:gd name="T13" fmla="*/ 27 h 27"/>
                  <a:gd name="T14" fmla="*/ 18 w 19"/>
                  <a:gd name="T15" fmla="*/ 24 h 27"/>
                  <a:gd name="T16" fmla="*/ 18 w 19"/>
                  <a:gd name="T17" fmla="*/ 18 h 27"/>
                  <a:gd name="T18" fmla="*/ 14 w 19"/>
                  <a:gd name="T19" fmla="*/ 6 h 27"/>
                  <a:gd name="T20" fmla="*/ 14 w 19"/>
                  <a:gd name="T21" fmla="*/ 6 h 27"/>
                  <a:gd name="T22" fmla="*/ 14 w 19"/>
                  <a:gd name="T23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27">
                    <a:moveTo>
                      <a:pt x="14" y="6"/>
                    </a:moveTo>
                    <a:cubicBezTo>
                      <a:pt x="13" y="4"/>
                      <a:pt x="12" y="2"/>
                      <a:pt x="11" y="2"/>
                    </a:cubicBezTo>
                    <a:cubicBezTo>
                      <a:pt x="9" y="1"/>
                      <a:pt x="7" y="0"/>
                      <a:pt x="5" y="1"/>
                    </a:cubicBezTo>
                    <a:cubicBezTo>
                      <a:pt x="4" y="1"/>
                      <a:pt x="2" y="3"/>
                      <a:pt x="1" y="4"/>
                    </a:cubicBezTo>
                    <a:cubicBezTo>
                      <a:pt x="0" y="6"/>
                      <a:pt x="0" y="8"/>
                      <a:pt x="1" y="9"/>
                    </a:cubicBezTo>
                    <a:cubicBezTo>
                      <a:pt x="2" y="14"/>
                      <a:pt x="4" y="19"/>
                      <a:pt x="6" y="23"/>
                    </a:cubicBezTo>
                    <a:cubicBezTo>
                      <a:pt x="7" y="26"/>
                      <a:pt x="9" y="27"/>
                      <a:pt x="12" y="27"/>
                    </a:cubicBezTo>
                    <a:cubicBezTo>
                      <a:pt x="14" y="27"/>
                      <a:pt x="16" y="26"/>
                      <a:pt x="18" y="24"/>
                    </a:cubicBezTo>
                    <a:cubicBezTo>
                      <a:pt x="19" y="23"/>
                      <a:pt x="19" y="20"/>
                      <a:pt x="18" y="18"/>
                    </a:cubicBezTo>
                    <a:cubicBezTo>
                      <a:pt x="16" y="14"/>
                      <a:pt x="15" y="10"/>
                      <a:pt x="14" y="6"/>
                    </a:cubicBezTo>
                    <a:close/>
                    <a:moveTo>
                      <a:pt x="14" y="6"/>
                    </a:moveTo>
                    <a:cubicBezTo>
                      <a:pt x="14" y="6"/>
                      <a:pt x="14" y="6"/>
                      <a:pt x="14" y="6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C07A21C-B873-4CFE-9C80-D351BBAF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0" y="2015350"/>
            <a:ext cx="5163735" cy="659922"/>
          </a:xfrm>
        </p:spPr>
        <p:txBody>
          <a:bodyPr/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Czym jest Program Dobrowolnych Nabyć?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0289EE1-E3B2-46C7-A8E0-1A86591B093E}"/>
              </a:ext>
            </a:extLst>
          </p:cNvPr>
          <p:cNvSpPr txBox="1"/>
          <p:nvPr/>
        </p:nvSpPr>
        <p:spPr>
          <a:xfrm>
            <a:off x="0" y="2799205"/>
            <a:ext cx="5629016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PDN to program nabywania nieruchomości na podstawie </a:t>
            </a:r>
            <a:r>
              <a:rPr lang="pl-PL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umów sprzedaży i umów zamiany </a:t>
            </a:r>
            <a:r>
              <a:rPr lang="pl-PL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spółkę CPK</a:t>
            </a:r>
            <a:r>
              <a:rPr lang="pl-PL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od podmiotów innych niż Skarb Państwa </a:t>
            </a:r>
            <a:r>
              <a:rPr lang="pl-PL" sz="1600" dirty="0">
                <a:solidFill>
                  <a:schemeClr val="bg1"/>
                </a:solidFill>
              </a:rPr>
              <a:t>i podmioty gospodarujące mieniem Skarbu Państwa </a:t>
            </a:r>
            <a:r>
              <a:rPr lang="pl-PL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CEDE4D4-3AF1-4AA5-B328-445C017A2CC8}"/>
              </a:ext>
            </a:extLst>
          </p:cNvPr>
          <p:cNvSpPr txBox="1"/>
          <p:nvPr/>
        </p:nvSpPr>
        <p:spPr>
          <a:xfrm>
            <a:off x="5948852" y="2113005"/>
            <a:ext cx="589630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002A4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Podstawowe zasady Programu: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F87CBBA-5F62-4204-9FF5-4F2D4731D939}"/>
              </a:ext>
            </a:extLst>
          </p:cNvPr>
          <p:cNvSpPr txBox="1"/>
          <p:nvPr/>
        </p:nvSpPr>
        <p:spPr>
          <a:xfrm>
            <a:off x="5990169" y="2815657"/>
            <a:ext cx="5896307" cy="166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342900">
              <a:lnSpc>
                <a:spcPct val="107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b="1" dirty="0">
                <a:solidFill>
                  <a:srgbClr val="575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600" b="1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obrowolność</a:t>
            </a:r>
            <a:r>
              <a:rPr lang="pl-PL" sz="1600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obu stronach transakcji</a:t>
            </a:r>
          </a:p>
          <a:p>
            <a:pPr marL="800100" indent="-342900">
              <a:lnSpc>
                <a:spcPct val="107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dirty="0">
                <a:solidFill>
                  <a:srgbClr val="575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l-PL" sz="1600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ywilistyczna </a:t>
            </a:r>
            <a:r>
              <a:rPr lang="pl-PL" sz="1600" b="1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swoboda umów</a:t>
            </a:r>
          </a:p>
          <a:p>
            <a:pPr marL="800100" indent="-342900">
              <a:lnSpc>
                <a:spcPct val="107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dirty="0">
                <a:solidFill>
                  <a:srgbClr val="575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600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artość rynkowa nieruchomości określana w oparciu o </a:t>
            </a:r>
            <a:r>
              <a:rPr lang="pl-PL" sz="1600" b="1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 szacunkowy</a:t>
            </a:r>
          </a:p>
          <a:p>
            <a:pPr marL="800100" indent="-342900">
              <a:lnSpc>
                <a:spcPct val="107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dirty="0">
                <a:solidFill>
                  <a:srgbClr val="575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ełna </a:t>
            </a:r>
            <a:r>
              <a:rPr lang="pl-PL" sz="1600" b="1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transparentność</a:t>
            </a:r>
            <a:r>
              <a:rPr lang="pl-PL" sz="1600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procesu nabywania nieruchomości</a:t>
            </a:r>
          </a:p>
          <a:p>
            <a:pPr marL="800100" indent="-342900">
              <a:lnSpc>
                <a:spcPct val="107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b="1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poufność </a:t>
            </a:r>
            <a:r>
              <a:rPr lang="pl-PL" sz="1600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trybu negocjacyjnego</a:t>
            </a:r>
          </a:p>
        </p:txBody>
      </p:sp>
      <p:grpSp>
        <p:nvGrpSpPr>
          <p:cNvPr id="32" name="Group 554">
            <a:extLst>
              <a:ext uri="{FF2B5EF4-FFF2-40B4-BE49-F238E27FC236}">
                <a16:creationId xmlns:a16="http://schemas.microsoft.com/office/drawing/2014/main" id="{855413C8-E9E5-4E43-9BCD-92E0AD5C6A37}"/>
              </a:ext>
            </a:extLst>
          </p:cNvPr>
          <p:cNvGrpSpPr/>
          <p:nvPr/>
        </p:nvGrpSpPr>
        <p:grpSpPr>
          <a:xfrm>
            <a:off x="6443161" y="1333614"/>
            <a:ext cx="643470" cy="643470"/>
            <a:chOff x="6797838" y="945258"/>
            <a:chExt cx="643470" cy="643470"/>
          </a:xfrm>
        </p:grpSpPr>
        <p:sp>
          <p:nvSpPr>
            <p:cNvPr id="33" name="Rectangle 17">
              <a:extLst>
                <a:ext uri="{FF2B5EF4-FFF2-40B4-BE49-F238E27FC236}">
                  <a16:creationId xmlns:a16="http://schemas.microsoft.com/office/drawing/2014/main" id="{DDD405DC-09C0-47BC-912A-97C6E56522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7838" y="945258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A6D02691-C043-43E0-9B92-F2E7445EF2D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859877" y="1027507"/>
              <a:ext cx="519392" cy="478972"/>
            </a:xfrm>
            <a:custGeom>
              <a:avLst/>
              <a:gdLst>
                <a:gd name="T0" fmla="*/ 477 w 515"/>
                <a:gd name="T1" fmla="*/ 294 h 473"/>
                <a:gd name="T2" fmla="*/ 445 w 515"/>
                <a:gd name="T3" fmla="*/ 158 h 473"/>
                <a:gd name="T4" fmla="*/ 455 w 515"/>
                <a:gd name="T5" fmla="*/ 110 h 473"/>
                <a:gd name="T6" fmla="*/ 408 w 515"/>
                <a:gd name="T7" fmla="*/ 8 h 473"/>
                <a:gd name="T8" fmla="*/ 340 w 515"/>
                <a:gd name="T9" fmla="*/ 85 h 473"/>
                <a:gd name="T10" fmla="*/ 325 w 515"/>
                <a:gd name="T11" fmla="*/ 139 h 473"/>
                <a:gd name="T12" fmla="*/ 333 w 515"/>
                <a:gd name="T13" fmla="*/ 270 h 473"/>
                <a:gd name="T14" fmla="*/ 312 w 515"/>
                <a:gd name="T15" fmla="*/ 307 h 473"/>
                <a:gd name="T16" fmla="*/ 332 w 515"/>
                <a:gd name="T17" fmla="*/ 198 h 473"/>
                <a:gd name="T18" fmla="*/ 266 w 515"/>
                <a:gd name="T19" fmla="*/ 95 h 473"/>
                <a:gd name="T20" fmla="*/ 250 w 515"/>
                <a:gd name="T21" fmla="*/ 95 h 473"/>
                <a:gd name="T22" fmla="*/ 184 w 515"/>
                <a:gd name="T23" fmla="*/ 198 h 473"/>
                <a:gd name="T24" fmla="*/ 203 w 515"/>
                <a:gd name="T25" fmla="*/ 307 h 473"/>
                <a:gd name="T26" fmla="*/ 183 w 515"/>
                <a:gd name="T27" fmla="*/ 270 h 473"/>
                <a:gd name="T28" fmla="*/ 190 w 515"/>
                <a:gd name="T29" fmla="*/ 139 h 473"/>
                <a:gd name="T30" fmla="*/ 176 w 515"/>
                <a:gd name="T31" fmla="*/ 85 h 473"/>
                <a:gd name="T32" fmla="*/ 108 w 515"/>
                <a:gd name="T33" fmla="*/ 8 h 473"/>
                <a:gd name="T34" fmla="*/ 61 w 515"/>
                <a:gd name="T35" fmla="*/ 110 h 473"/>
                <a:gd name="T36" fmla="*/ 71 w 515"/>
                <a:gd name="T37" fmla="*/ 158 h 473"/>
                <a:gd name="T38" fmla="*/ 38 w 515"/>
                <a:gd name="T39" fmla="*/ 294 h 473"/>
                <a:gd name="T40" fmla="*/ 0 w 515"/>
                <a:gd name="T41" fmla="*/ 364 h 473"/>
                <a:gd name="T42" fmla="*/ 157 w 515"/>
                <a:gd name="T43" fmla="*/ 425 h 473"/>
                <a:gd name="T44" fmla="*/ 150 w 515"/>
                <a:gd name="T45" fmla="*/ 473 h 473"/>
                <a:gd name="T46" fmla="*/ 365 w 515"/>
                <a:gd name="T47" fmla="*/ 425 h 473"/>
                <a:gd name="T48" fmla="*/ 515 w 515"/>
                <a:gd name="T49" fmla="*/ 395 h 473"/>
                <a:gd name="T50" fmla="*/ 342 w 515"/>
                <a:gd name="T51" fmla="*/ 139 h 473"/>
                <a:gd name="T52" fmla="*/ 423 w 515"/>
                <a:gd name="T53" fmla="*/ 118 h 473"/>
                <a:gd name="T54" fmla="*/ 400 w 515"/>
                <a:gd name="T55" fmla="*/ 41 h 473"/>
                <a:gd name="T56" fmla="*/ 440 w 515"/>
                <a:gd name="T57" fmla="*/ 126 h 473"/>
                <a:gd name="T58" fmla="*/ 455 w 515"/>
                <a:gd name="T59" fmla="*/ 141 h 473"/>
                <a:gd name="T60" fmla="*/ 445 w 515"/>
                <a:gd name="T61" fmla="*/ 263 h 473"/>
                <a:gd name="T62" fmla="*/ 451 w 515"/>
                <a:gd name="T63" fmla="*/ 280 h 473"/>
                <a:gd name="T64" fmla="*/ 322 w 515"/>
                <a:gd name="T65" fmla="*/ 334 h 473"/>
                <a:gd name="T66" fmla="*/ 327 w 515"/>
                <a:gd name="T67" fmla="*/ 356 h 473"/>
                <a:gd name="T68" fmla="*/ 202 w 515"/>
                <a:gd name="T69" fmla="*/ 211 h 473"/>
                <a:gd name="T70" fmla="*/ 272 w 515"/>
                <a:gd name="T71" fmla="*/ 195 h 473"/>
                <a:gd name="T72" fmla="*/ 214 w 515"/>
                <a:gd name="T73" fmla="*/ 154 h 473"/>
                <a:gd name="T74" fmla="*/ 290 w 515"/>
                <a:gd name="T75" fmla="*/ 191 h 473"/>
                <a:gd name="T76" fmla="*/ 316 w 515"/>
                <a:gd name="T77" fmla="*/ 208 h 473"/>
                <a:gd name="T78" fmla="*/ 286 w 515"/>
                <a:gd name="T79" fmla="*/ 227 h 473"/>
                <a:gd name="T80" fmla="*/ 206 w 515"/>
                <a:gd name="T81" fmla="*/ 349 h 473"/>
                <a:gd name="T82" fmla="*/ 206 w 515"/>
                <a:gd name="T83" fmla="*/ 349 h 473"/>
                <a:gd name="T84" fmla="*/ 174 w 515"/>
                <a:gd name="T85" fmla="*/ 425 h 473"/>
                <a:gd name="T86" fmla="*/ 58 w 515"/>
                <a:gd name="T87" fmla="*/ 139 h 473"/>
                <a:gd name="T88" fmla="*/ 139 w 515"/>
                <a:gd name="T89" fmla="*/ 118 h 473"/>
                <a:gd name="T90" fmla="*/ 116 w 515"/>
                <a:gd name="T91" fmla="*/ 41 h 473"/>
                <a:gd name="T92" fmla="*/ 156 w 515"/>
                <a:gd name="T93" fmla="*/ 126 h 473"/>
                <a:gd name="T94" fmla="*/ 171 w 515"/>
                <a:gd name="T95" fmla="*/ 141 h 473"/>
                <a:gd name="T96" fmla="*/ 161 w 515"/>
                <a:gd name="T97" fmla="*/ 263 h 473"/>
                <a:gd name="T98" fmla="*/ 168 w 515"/>
                <a:gd name="T99" fmla="*/ 280 h 473"/>
                <a:gd name="T100" fmla="*/ 45 w 515"/>
                <a:gd name="T101" fmla="*/ 311 h 473"/>
                <a:gd name="T102" fmla="*/ 191 w 515"/>
                <a:gd name="T103" fmla="*/ 339 h 473"/>
                <a:gd name="T104" fmla="*/ 17 w 515"/>
                <a:gd name="T105" fmla="*/ 387 h 473"/>
                <a:gd name="T106" fmla="*/ 17 w 515"/>
                <a:gd name="T107" fmla="*/ 387 h 473"/>
                <a:gd name="T108" fmla="*/ 159 w 515"/>
                <a:gd name="T109" fmla="*/ 441 h 473"/>
                <a:gd name="T110" fmla="*/ 499 w 515"/>
                <a:gd name="T111" fmla="*/ 387 h 473"/>
                <a:gd name="T112" fmla="*/ 499 w 515"/>
                <a:gd name="T113" fmla="*/ 38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5" h="473">
                  <a:moveTo>
                    <a:pt x="507" y="356"/>
                  </a:moveTo>
                  <a:cubicBezTo>
                    <a:pt x="500" y="356"/>
                    <a:pt x="500" y="356"/>
                    <a:pt x="500" y="356"/>
                  </a:cubicBezTo>
                  <a:cubicBezTo>
                    <a:pt x="485" y="300"/>
                    <a:pt x="485" y="300"/>
                    <a:pt x="485" y="300"/>
                  </a:cubicBezTo>
                  <a:cubicBezTo>
                    <a:pt x="484" y="297"/>
                    <a:pt x="481" y="294"/>
                    <a:pt x="477" y="294"/>
                  </a:cubicBezTo>
                  <a:cubicBezTo>
                    <a:pt x="471" y="294"/>
                    <a:pt x="471" y="294"/>
                    <a:pt x="471" y="294"/>
                  </a:cubicBezTo>
                  <a:cubicBezTo>
                    <a:pt x="466" y="270"/>
                    <a:pt x="466" y="270"/>
                    <a:pt x="466" y="270"/>
                  </a:cubicBezTo>
                  <a:cubicBezTo>
                    <a:pt x="466" y="268"/>
                    <a:pt x="464" y="266"/>
                    <a:pt x="463" y="264"/>
                  </a:cubicBezTo>
                  <a:cubicBezTo>
                    <a:pt x="443" y="209"/>
                    <a:pt x="443" y="172"/>
                    <a:pt x="445" y="158"/>
                  </a:cubicBezTo>
                  <a:cubicBezTo>
                    <a:pt x="455" y="158"/>
                    <a:pt x="455" y="158"/>
                    <a:pt x="455" y="158"/>
                  </a:cubicBezTo>
                  <a:cubicBezTo>
                    <a:pt x="466" y="158"/>
                    <a:pt x="474" y="149"/>
                    <a:pt x="474" y="139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74" y="118"/>
                    <a:pt x="466" y="110"/>
                    <a:pt x="455" y="110"/>
                  </a:cubicBezTo>
                  <a:cubicBezTo>
                    <a:pt x="454" y="110"/>
                    <a:pt x="454" y="110"/>
                    <a:pt x="454" y="110"/>
                  </a:cubicBezTo>
                  <a:cubicBezTo>
                    <a:pt x="458" y="102"/>
                    <a:pt x="460" y="93"/>
                    <a:pt x="460" y="85"/>
                  </a:cubicBezTo>
                  <a:cubicBezTo>
                    <a:pt x="460" y="54"/>
                    <a:pt x="437" y="29"/>
                    <a:pt x="408" y="25"/>
                  </a:cubicBezTo>
                  <a:cubicBezTo>
                    <a:pt x="408" y="8"/>
                    <a:pt x="408" y="8"/>
                    <a:pt x="408" y="8"/>
                  </a:cubicBezTo>
                  <a:cubicBezTo>
                    <a:pt x="408" y="4"/>
                    <a:pt x="404" y="0"/>
                    <a:pt x="400" y="0"/>
                  </a:cubicBezTo>
                  <a:cubicBezTo>
                    <a:pt x="395" y="0"/>
                    <a:pt x="392" y="4"/>
                    <a:pt x="392" y="8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62" y="29"/>
                    <a:pt x="340" y="54"/>
                    <a:pt x="340" y="85"/>
                  </a:cubicBezTo>
                  <a:cubicBezTo>
                    <a:pt x="340" y="93"/>
                    <a:pt x="342" y="102"/>
                    <a:pt x="345" y="110"/>
                  </a:cubicBezTo>
                  <a:cubicBezTo>
                    <a:pt x="344" y="110"/>
                    <a:pt x="344" y="110"/>
                    <a:pt x="344" y="110"/>
                  </a:cubicBezTo>
                  <a:cubicBezTo>
                    <a:pt x="334" y="110"/>
                    <a:pt x="325" y="118"/>
                    <a:pt x="325" y="128"/>
                  </a:cubicBezTo>
                  <a:cubicBezTo>
                    <a:pt x="325" y="139"/>
                    <a:pt x="325" y="139"/>
                    <a:pt x="325" y="139"/>
                  </a:cubicBezTo>
                  <a:cubicBezTo>
                    <a:pt x="325" y="149"/>
                    <a:pt x="334" y="158"/>
                    <a:pt x="344" y="158"/>
                  </a:cubicBezTo>
                  <a:cubicBezTo>
                    <a:pt x="355" y="158"/>
                    <a:pt x="355" y="158"/>
                    <a:pt x="355" y="158"/>
                  </a:cubicBezTo>
                  <a:cubicBezTo>
                    <a:pt x="356" y="172"/>
                    <a:pt x="357" y="209"/>
                    <a:pt x="337" y="264"/>
                  </a:cubicBezTo>
                  <a:cubicBezTo>
                    <a:pt x="335" y="266"/>
                    <a:pt x="334" y="268"/>
                    <a:pt x="333" y="270"/>
                  </a:cubicBezTo>
                  <a:cubicBezTo>
                    <a:pt x="329" y="294"/>
                    <a:pt x="329" y="294"/>
                    <a:pt x="329" y="294"/>
                  </a:cubicBezTo>
                  <a:cubicBezTo>
                    <a:pt x="322" y="294"/>
                    <a:pt x="322" y="294"/>
                    <a:pt x="322" y="294"/>
                  </a:cubicBezTo>
                  <a:cubicBezTo>
                    <a:pt x="318" y="294"/>
                    <a:pt x="315" y="297"/>
                    <a:pt x="314" y="300"/>
                  </a:cubicBezTo>
                  <a:cubicBezTo>
                    <a:pt x="312" y="307"/>
                    <a:pt x="312" y="307"/>
                    <a:pt x="312" y="307"/>
                  </a:cubicBezTo>
                  <a:cubicBezTo>
                    <a:pt x="301" y="267"/>
                    <a:pt x="302" y="239"/>
                    <a:pt x="303" y="227"/>
                  </a:cubicBezTo>
                  <a:cubicBezTo>
                    <a:pt x="313" y="227"/>
                    <a:pt x="313" y="227"/>
                    <a:pt x="313" y="227"/>
                  </a:cubicBezTo>
                  <a:cubicBezTo>
                    <a:pt x="324" y="227"/>
                    <a:pt x="332" y="219"/>
                    <a:pt x="332" y="208"/>
                  </a:cubicBezTo>
                  <a:cubicBezTo>
                    <a:pt x="332" y="198"/>
                    <a:pt x="332" y="198"/>
                    <a:pt x="332" y="198"/>
                  </a:cubicBezTo>
                  <a:cubicBezTo>
                    <a:pt x="332" y="188"/>
                    <a:pt x="324" y="179"/>
                    <a:pt x="313" y="179"/>
                  </a:cubicBezTo>
                  <a:cubicBezTo>
                    <a:pt x="313" y="179"/>
                    <a:pt x="313" y="179"/>
                    <a:pt x="313" y="179"/>
                  </a:cubicBezTo>
                  <a:cubicBezTo>
                    <a:pt x="316" y="171"/>
                    <a:pt x="318" y="163"/>
                    <a:pt x="318" y="154"/>
                  </a:cubicBezTo>
                  <a:cubicBezTo>
                    <a:pt x="318" y="124"/>
                    <a:pt x="295" y="99"/>
                    <a:pt x="266" y="95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6" y="73"/>
                    <a:pt x="262" y="70"/>
                    <a:pt x="258" y="70"/>
                  </a:cubicBezTo>
                  <a:cubicBezTo>
                    <a:pt x="253" y="70"/>
                    <a:pt x="250" y="73"/>
                    <a:pt x="250" y="78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20" y="99"/>
                    <a:pt x="198" y="124"/>
                    <a:pt x="198" y="154"/>
                  </a:cubicBezTo>
                  <a:cubicBezTo>
                    <a:pt x="198" y="163"/>
                    <a:pt x="200" y="171"/>
                    <a:pt x="203" y="179"/>
                  </a:cubicBezTo>
                  <a:cubicBezTo>
                    <a:pt x="202" y="179"/>
                    <a:pt x="202" y="179"/>
                    <a:pt x="202" y="179"/>
                  </a:cubicBezTo>
                  <a:cubicBezTo>
                    <a:pt x="192" y="179"/>
                    <a:pt x="184" y="188"/>
                    <a:pt x="184" y="198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4" y="219"/>
                    <a:pt x="192" y="227"/>
                    <a:pt x="202" y="227"/>
                  </a:cubicBezTo>
                  <a:cubicBezTo>
                    <a:pt x="213" y="227"/>
                    <a:pt x="213" y="227"/>
                    <a:pt x="213" y="227"/>
                  </a:cubicBezTo>
                  <a:cubicBezTo>
                    <a:pt x="214" y="239"/>
                    <a:pt x="215" y="267"/>
                    <a:pt x="203" y="307"/>
                  </a:cubicBezTo>
                  <a:cubicBezTo>
                    <a:pt x="202" y="300"/>
                    <a:pt x="202" y="300"/>
                    <a:pt x="202" y="300"/>
                  </a:cubicBezTo>
                  <a:cubicBezTo>
                    <a:pt x="201" y="297"/>
                    <a:pt x="197" y="294"/>
                    <a:pt x="194" y="294"/>
                  </a:cubicBezTo>
                  <a:cubicBezTo>
                    <a:pt x="187" y="294"/>
                    <a:pt x="187" y="294"/>
                    <a:pt x="187" y="294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2" y="268"/>
                    <a:pt x="181" y="266"/>
                    <a:pt x="179" y="264"/>
                  </a:cubicBezTo>
                  <a:cubicBezTo>
                    <a:pt x="159" y="209"/>
                    <a:pt x="160" y="172"/>
                    <a:pt x="161" y="158"/>
                  </a:cubicBezTo>
                  <a:cubicBezTo>
                    <a:pt x="171" y="158"/>
                    <a:pt x="171" y="158"/>
                    <a:pt x="171" y="158"/>
                  </a:cubicBezTo>
                  <a:cubicBezTo>
                    <a:pt x="182" y="158"/>
                    <a:pt x="190" y="149"/>
                    <a:pt x="190" y="13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18"/>
                    <a:pt x="182" y="110"/>
                    <a:pt x="171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4" y="102"/>
                    <a:pt x="176" y="93"/>
                    <a:pt x="176" y="85"/>
                  </a:cubicBezTo>
                  <a:cubicBezTo>
                    <a:pt x="176" y="54"/>
                    <a:pt x="153" y="29"/>
                    <a:pt x="124" y="25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4"/>
                    <a:pt x="121" y="0"/>
                    <a:pt x="116" y="0"/>
                  </a:cubicBezTo>
                  <a:cubicBezTo>
                    <a:pt x="111" y="0"/>
                    <a:pt x="108" y="4"/>
                    <a:pt x="108" y="8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79" y="29"/>
                    <a:pt x="56" y="54"/>
                    <a:pt x="56" y="85"/>
                  </a:cubicBezTo>
                  <a:cubicBezTo>
                    <a:pt x="56" y="93"/>
                    <a:pt x="58" y="102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50" y="110"/>
                    <a:pt x="42" y="118"/>
                    <a:pt x="42" y="12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2" y="149"/>
                    <a:pt x="50" y="158"/>
                    <a:pt x="61" y="158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3" y="172"/>
                    <a:pt x="73" y="209"/>
                    <a:pt x="53" y="264"/>
                  </a:cubicBezTo>
                  <a:cubicBezTo>
                    <a:pt x="51" y="266"/>
                    <a:pt x="50" y="268"/>
                    <a:pt x="50" y="270"/>
                  </a:cubicBezTo>
                  <a:cubicBezTo>
                    <a:pt x="45" y="294"/>
                    <a:pt x="45" y="294"/>
                    <a:pt x="45" y="294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5" y="294"/>
                    <a:pt x="31" y="297"/>
                    <a:pt x="30" y="300"/>
                  </a:cubicBezTo>
                  <a:cubicBezTo>
                    <a:pt x="15" y="356"/>
                    <a:pt x="15" y="356"/>
                    <a:pt x="15" y="356"/>
                  </a:cubicBezTo>
                  <a:cubicBezTo>
                    <a:pt x="9" y="356"/>
                    <a:pt x="9" y="356"/>
                    <a:pt x="9" y="356"/>
                  </a:cubicBezTo>
                  <a:cubicBezTo>
                    <a:pt x="4" y="356"/>
                    <a:pt x="0" y="359"/>
                    <a:pt x="0" y="36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9"/>
                    <a:pt x="4" y="403"/>
                    <a:pt x="9" y="403"/>
                  </a:cubicBezTo>
                  <a:cubicBezTo>
                    <a:pt x="163" y="403"/>
                    <a:pt x="163" y="403"/>
                    <a:pt x="163" y="403"/>
                  </a:cubicBezTo>
                  <a:cubicBezTo>
                    <a:pt x="157" y="425"/>
                    <a:pt x="157" y="425"/>
                    <a:pt x="157" y="425"/>
                  </a:cubicBezTo>
                  <a:cubicBezTo>
                    <a:pt x="150" y="425"/>
                    <a:pt x="150" y="425"/>
                    <a:pt x="150" y="425"/>
                  </a:cubicBezTo>
                  <a:cubicBezTo>
                    <a:pt x="146" y="425"/>
                    <a:pt x="142" y="429"/>
                    <a:pt x="142" y="433"/>
                  </a:cubicBezTo>
                  <a:cubicBezTo>
                    <a:pt x="142" y="464"/>
                    <a:pt x="142" y="464"/>
                    <a:pt x="142" y="464"/>
                  </a:cubicBezTo>
                  <a:cubicBezTo>
                    <a:pt x="142" y="469"/>
                    <a:pt x="146" y="473"/>
                    <a:pt x="150" y="473"/>
                  </a:cubicBezTo>
                  <a:cubicBezTo>
                    <a:pt x="365" y="473"/>
                    <a:pt x="365" y="473"/>
                    <a:pt x="365" y="473"/>
                  </a:cubicBezTo>
                  <a:cubicBezTo>
                    <a:pt x="370" y="473"/>
                    <a:pt x="374" y="469"/>
                    <a:pt x="374" y="464"/>
                  </a:cubicBezTo>
                  <a:cubicBezTo>
                    <a:pt x="374" y="433"/>
                    <a:pt x="374" y="433"/>
                    <a:pt x="374" y="433"/>
                  </a:cubicBezTo>
                  <a:cubicBezTo>
                    <a:pt x="374" y="429"/>
                    <a:pt x="370" y="425"/>
                    <a:pt x="365" y="425"/>
                  </a:cubicBezTo>
                  <a:cubicBezTo>
                    <a:pt x="358" y="425"/>
                    <a:pt x="358" y="425"/>
                    <a:pt x="358" y="425"/>
                  </a:cubicBezTo>
                  <a:cubicBezTo>
                    <a:pt x="352" y="403"/>
                    <a:pt x="352" y="403"/>
                    <a:pt x="352" y="403"/>
                  </a:cubicBezTo>
                  <a:cubicBezTo>
                    <a:pt x="507" y="403"/>
                    <a:pt x="507" y="403"/>
                    <a:pt x="507" y="403"/>
                  </a:cubicBezTo>
                  <a:cubicBezTo>
                    <a:pt x="512" y="403"/>
                    <a:pt x="515" y="399"/>
                    <a:pt x="515" y="395"/>
                  </a:cubicBezTo>
                  <a:cubicBezTo>
                    <a:pt x="515" y="364"/>
                    <a:pt x="515" y="364"/>
                    <a:pt x="515" y="364"/>
                  </a:cubicBezTo>
                  <a:cubicBezTo>
                    <a:pt x="515" y="359"/>
                    <a:pt x="512" y="356"/>
                    <a:pt x="507" y="356"/>
                  </a:cubicBezTo>
                  <a:close/>
                  <a:moveTo>
                    <a:pt x="344" y="141"/>
                  </a:moveTo>
                  <a:cubicBezTo>
                    <a:pt x="343" y="141"/>
                    <a:pt x="342" y="140"/>
                    <a:pt x="342" y="139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2" y="127"/>
                    <a:pt x="343" y="126"/>
                    <a:pt x="344" y="126"/>
                  </a:cubicBezTo>
                  <a:cubicBezTo>
                    <a:pt x="414" y="126"/>
                    <a:pt x="414" y="126"/>
                    <a:pt x="414" y="126"/>
                  </a:cubicBezTo>
                  <a:cubicBezTo>
                    <a:pt x="419" y="126"/>
                    <a:pt x="423" y="122"/>
                    <a:pt x="423" y="118"/>
                  </a:cubicBezTo>
                  <a:cubicBezTo>
                    <a:pt x="423" y="113"/>
                    <a:pt x="419" y="110"/>
                    <a:pt x="414" y="110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59" y="102"/>
                    <a:pt x="356" y="94"/>
                    <a:pt x="356" y="85"/>
                  </a:cubicBezTo>
                  <a:cubicBezTo>
                    <a:pt x="356" y="61"/>
                    <a:pt x="376" y="41"/>
                    <a:pt x="400" y="41"/>
                  </a:cubicBezTo>
                  <a:cubicBezTo>
                    <a:pt x="424" y="41"/>
                    <a:pt x="443" y="61"/>
                    <a:pt x="443" y="85"/>
                  </a:cubicBezTo>
                  <a:cubicBezTo>
                    <a:pt x="443" y="95"/>
                    <a:pt x="440" y="105"/>
                    <a:pt x="433" y="113"/>
                  </a:cubicBezTo>
                  <a:cubicBezTo>
                    <a:pt x="431" y="115"/>
                    <a:pt x="431" y="118"/>
                    <a:pt x="432" y="121"/>
                  </a:cubicBezTo>
                  <a:cubicBezTo>
                    <a:pt x="434" y="124"/>
                    <a:pt x="437" y="126"/>
                    <a:pt x="440" y="126"/>
                  </a:cubicBezTo>
                  <a:cubicBezTo>
                    <a:pt x="455" y="126"/>
                    <a:pt x="455" y="126"/>
                    <a:pt x="455" y="126"/>
                  </a:cubicBezTo>
                  <a:cubicBezTo>
                    <a:pt x="457" y="126"/>
                    <a:pt x="458" y="127"/>
                    <a:pt x="458" y="128"/>
                  </a:cubicBezTo>
                  <a:cubicBezTo>
                    <a:pt x="458" y="139"/>
                    <a:pt x="458" y="139"/>
                    <a:pt x="458" y="139"/>
                  </a:cubicBezTo>
                  <a:cubicBezTo>
                    <a:pt x="458" y="140"/>
                    <a:pt x="457" y="141"/>
                    <a:pt x="455" y="141"/>
                  </a:cubicBezTo>
                  <a:lnTo>
                    <a:pt x="344" y="141"/>
                  </a:lnTo>
                  <a:close/>
                  <a:moveTo>
                    <a:pt x="371" y="158"/>
                  </a:moveTo>
                  <a:cubicBezTo>
                    <a:pt x="428" y="158"/>
                    <a:pt x="428" y="158"/>
                    <a:pt x="428" y="158"/>
                  </a:cubicBezTo>
                  <a:cubicBezTo>
                    <a:pt x="427" y="174"/>
                    <a:pt x="427" y="211"/>
                    <a:pt x="445" y="263"/>
                  </a:cubicBezTo>
                  <a:cubicBezTo>
                    <a:pt x="355" y="263"/>
                    <a:pt x="355" y="263"/>
                    <a:pt x="355" y="263"/>
                  </a:cubicBezTo>
                  <a:cubicBezTo>
                    <a:pt x="372" y="211"/>
                    <a:pt x="373" y="174"/>
                    <a:pt x="371" y="158"/>
                  </a:cubicBezTo>
                  <a:close/>
                  <a:moveTo>
                    <a:pt x="348" y="280"/>
                  </a:moveTo>
                  <a:cubicBezTo>
                    <a:pt x="451" y="280"/>
                    <a:pt x="451" y="280"/>
                    <a:pt x="451" y="280"/>
                  </a:cubicBezTo>
                  <a:cubicBezTo>
                    <a:pt x="454" y="294"/>
                    <a:pt x="454" y="294"/>
                    <a:pt x="454" y="294"/>
                  </a:cubicBezTo>
                  <a:cubicBezTo>
                    <a:pt x="346" y="294"/>
                    <a:pt x="346" y="294"/>
                    <a:pt x="346" y="294"/>
                  </a:cubicBezTo>
                  <a:lnTo>
                    <a:pt x="348" y="280"/>
                  </a:lnTo>
                  <a:close/>
                  <a:moveTo>
                    <a:pt x="322" y="334"/>
                  </a:moveTo>
                  <a:cubicBezTo>
                    <a:pt x="328" y="311"/>
                    <a:pt x="328" y="311"/>
                    <a:pt x="328" y="311"/>
                  </a:cubicBezTo>
                  <a:cubicBezTo>
                    <a:pt x="471" y="311"/>
                    <a:pt x="471" y="311"/>
                    <a:pt x="471" y="311"/>
                  </a:cubicBezTo>
                  <a:cubicBezTo>
                    <a:pt x="483" y="356"/>
                    <a:pt x="483" y="356"/>
                    <a:pt x="483" y="356"/>
                  </a:cubicBezTo>
                  <a:cubicBezTo>
                    <a:pt x="327" y="356"/>
                    <a:pt x="327" y="356"/>
                    <a:pt x="327" y="356"/>
                  </a:cubicBezTo>
                  <a:cubicBezTo>
                    <a:pt x="324" y="339"/>
                    <a:pt x="324" y="339"/>
                    <a:pt x="324" y="339"/>
                  </a:cubicBezTo>
                  <a:cubicBezTo>
                    <a:pt x="324" y="338"/>
                    <a:pt x="323" y="336"/>
                    <a:pt x="322" y="335"/>
                  </a:cubicBezTo>
                  <a:cubicBezTo>
                    <a:pt x="322" y="335"/>
                    <a:pt x="322" y="334"/>
                    <a:pt x="322" y="334"/>
                  </a:cubicBezTo>
                  <a:close/>
                  <a:moveTo>
                    <a:pt x="202" y="211"/>
                  </a:moveTo>
                  <a:cubicBezTo>
                    <a:pt x="201" y="211"/>
                    <a:pt x="200" y="210"/>
                    <a:pt x="200" y="208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200" y="197"/>
                    <a:pt x="201" y="195"/>
                    <a:pt x="202" y="195"/>
                  </a:cubicBezTo>
                  <a:cubicBezTo>
                    <a:pt x="272" y="195"/>
                    <a:pt x="272" y="195"/>
                    <a:pt x="272" y="195"/>
                  </a:cubicBezTo>
                  <a:cubicBezTo>
                    <a:pt x="277" y="195"/>
                    <a:pt x="281" y="192"/>
                    <a:pt x="281" y="187"/>
                  </a:cubicBezTo>
                  <a:cubicBezTo>
                    <a:pt x="281" y="183"/>
                    <a:pt x="277" y="179"/>
                    <a:pt x="272" y="179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17" y="172"/>
                    <a:pt x="214" y="163"/>
                    <a:pt x="214" y="154"/>
                  </a:cubicBezTo>
                  <a:cubicBezTo>
                    <a:pt x="214" y="130"/>
                    <a:pt x="234" y="111"/>
                    <a:pt x="258" y="111"/>
                  </a:cubicBezTo>
                  <a:cubicBezTo>
                    <a:pt x="282" y="111"/>
                    <a:pt x="301" y="130"/>
                    <a:pt x="301" y="154"/>
                  </a:cubicBezTo>
                  <a:cubicBezTo>
                    <a:pt x="301" y="164"/>
                    <a:pt x="298" y="174"/>
                    <a:pt x="292" y="182"/>
                  </a:cubicBezTo>
                  <a:cubicBezTo>
                    <a:pt x="290" y="184"/>
                    <a:pt x="289" y="188"/>
                    <a:pt x="290" y="191"/>
                  </a:cubicBezTo>
                  <a:cubicBezTo>
                    <a:pt x="292" y="194"/>
                    <a:pt x="295" y="195"/>
                    <a:pt x="298" y="195"/>
                  </a:cubicBezTo>
                  <a:cubicBezTo>
                    <a:pt x="313" y="195"/>
                    <a:pt x="313" y="195"/>
                    <a:pt x="313" y="195"/>
                  </a:cubicBezTo>
                  <a:cubicBezTo>
                    <a:pt x="315" y="195"/>
                    <a:pt x="316" y="197"/>
                    <a:pt x="316" y="198"/>
                  </a:cubicBezTo>
                  <a:cubicBezTo>
                    <a:pt x="316" y="208"/>
                    <a:pt x="316" y="208"/>
                    <a:pt x="316" y="208"/>
                  </a:cubicBezTo>
                  <a:cubicBezTo>
                    <a:pt x="316" y="210"/>
                    <a:pt x="315" y="211"/>
                    <a:pt x="313" y="211"/>
                  </a:cubicBezTo>
                  <a:lnTo>
                    <a:pt x="202" y="211"/>
                  </a:lnTo>
                  <a:close/>
                  <a:moveTo>
                    <a:pt x="230" y="227"/>
                  </a:moveTo>
                  <a:cubicBezTo>
                    <a:pt x="286" y="227"/>
                    <a:pt x="286" y="227"/>
                    <a:pt x="286" y="227"/>
                  </a:cubicBezTo>
                  <a:cubicBezTo>
                    <a:pt x="285" y="244"/>
                    <a:pt x="285" y="280"/>
                    <a:pt x="303" y="333"/>
                  </a:cubicBezTo>
                  <a:cubicBezTo>
                    <a:pt x="213" y="333"/>
                    <a:pt x="213" y="333"/>
                    <a:pt x="213" y="333"/>
                  </a:cubicBezTo>
                  <a:cubicBezTo>
                    <a:pt x="231" y="280"/>
                    <a:pt x="231" y="244"/>
                    <a:pt x="230" y="227"/>
                  </a:cubicBezTo>
                  <a:close/>
                  <a:moveTo>
                    <a:pt x="206" y="349"/>
                  </a:moveTo>
                  <a:cubicBezTo>
                    <a:pt x="309" y="349"/>
                    <a:pt x="309" y="349"/>
                    <a:pt x="309" y="349"/>
                  </a:cubicBezTo>
                  <a:cubicBezTo>
                    <a:pt x="312" y="364"/>
                    <a:pt x="312" y="364"/>
                    <a:pt x="312" y="364"/>
                  </a:cubicBezTo>
                  <a:cubicBezTo>
                    <a:pt x="204" y="364"/>
                    <a:pt x="204" y="364"/>
                    <a:pt x="204" y="364"/>
                  </a:cubicBezTo>
                  <a:lnTo>
                    <a:pt x="206" y="349"/>
                  </a:lnTo>
                  <a:close/>
                  <a:moveTo>
                    <a:pt x="322" y="380"/>
                  </a:moveTo>
                  <a:cubicBezTo>
                    <a:pt x="329" y="380"/>
                    <a:pt x="329" y="380"/>
                    <a:pt x="329" y="380"/>
                  </a:cubicBezTo>
                  <a:cubicBezTo>
                    <a:pt x="341" y="425"/>
                    <a:pt x="341" y="425"/>
                    <a:pt x="341" y="425"/>
                  </a:cubicBezTo>
                  <a:cubicBezTo>
                    <a:pt x="174" y="425"/>
                    <a:pt x="174" y="425"/>
                    <a:pt x="174" y="425"/>
                  </a:cubicBezTo>
                  <a:cubicBezTo>
                    <a:pt x="186" y="380"/>
                    <a:pt x="186" y="380"/>
                    <a:pt x="186" y="380"/>
                  </a:cubicBezTo>
                  <a:lnTo>
                    <a:pt x="322" y="380"/>
                  </a:lnTo>
                  <a:close/>
                  <a:moveTo>
                    <a:pt x="61" y="141"/>
                  </a:moveTo>
                  <a:cubicBezTo>
                    <a:pt x="59" y="141"/>
                    <a:pt x="58" y="140"/>
                    <a:pt x="58" y="139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8" y="127"/>
                    <a:pt x="59" y="126"/>
                    <a:pt x="6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5" y="126"/>
                    <a:pt x="139" y="122"/>
                    <a:pt x="139" y="118"/>
                  </a:cubicBezTo>
                  <a:cubicBezTo>
                    <a:pt x="139" y="113"/>
                    <a:pt x="135" y="110"/>
                    <a:pt x="131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5" y="102"/>
                    <a:pt x="72" y="94"/>
                    <a:pt x="72" y="85"/>
                  </a:cubicBezTo>
                  <a:cubicBezTo>
                    <a:pt x="72" y="61"/>
                    <a:pt x="92" y="41"/>
                    <a:pt x="116" y="41"/>
                  </a:cubicBezTo>
                  <a:cubicBezTo>
                    <a:pt x="140" y="41"/>
                    <a:pt x="160" y="61"/>
                    <a:pt x="160" y="85"/>
                  </a:cubicBezTo>
                  <a:cubicBezTo>
                    <a:pt x="160" y="95"/>
                    <a:pt x="156" y="105"/>
                    <a:pt x="150" y="113"/>
                  </a:cubicBezTo>
                  <a:cubicBezTo>
                    <a:pt x="148" y="115"/>
                    <a:pt x="147" y="118"/>
                    <a:pt x="149" y="121"/>
                  </a:cubicBezTo>
                  <a:cubicBezTo>
                    <a:pt x="150" y="124"/>
                    <a:pt x="153" y="126"/>
                    <a:pt x="156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3" y="126"/>
                    <a:pt x="174" y="127"/>
                    <a:pt x="174" y="129"/>
                  </a:cubicBezTo>
                  <a:cubicBezTo>
                    <a:pt x="174" y="139"/>
                    <a:pt x="174" y="139"/>
                    <a:pt x="174" y="139"/>
                  </a:cubicBezTo>
                  <a:cubicBezTo>
                    <a:pt x="174" y="140"/>
                    <a:pt x="173" y="141"/>
                    <a:pt x="171" y="141"/>
                  </a:cubicBezTo>
                  <a:lnTo>
                    <a:pt x="61" y="141"/>
                  </a:lnTo>
                  <a:close/>
                  <a:moveTo>
                    <a:pt x="88" y="158"/>
                  </a:moveTo>
                  <a:cubicBezTo>
                    <a:pt x="144" y="158"/>
                    <a:pt x="144" y="158"/>
                    <a:pt x="144" y="158"/>
                  </a:cubicBezTo>
                  <a:cubicBezTo>
                    <a:pt x="143" y="174"/>
                    <a:pt x="143" y="211"/>
                    <a:pt x="161" y="263"/>
                  </a:cubicBezTo>
                  <a:cubicBezTo>
                    <a:pt x="71" y="263"/>
                    <a:pt x="71" y="263"/>
                    <a:pt x="71" y="263"/>
                  </a:cubicBezTo>
                  <a:cubicBezTo>
                    <a:pt x="89" y="211"/>
                    <a:pt x="89" y="174"/>
                    <a:pt x="88" y="158"/>
                  </a:cubicBezTo>
                  <a:close/>
                  <a:moveTo>
                    <a:pt x="64" y="280"/>
                  </a:moveTo>
                  <a:cubicBezTo>
                    <a:pt x="168" y="280"/>
                    <a:pt x="168" y="280"/>
                    <a:pt x="168" y="280"/>
                  </a:cubicBezTo>
                  <a:cubicBezTo>
                    <a:pt x="170" y="294"/>
                    <a:pt x="170" y="294"/>
                    <a:pt x="170" y="294"/>
                  </a:cubicBezTo>
                  <a:cubicBezTo>
                    <a:pt x="62" y="294"/>
                    <a:pt x="62" y="294"/>
                    <a:pt x="62" y="294"/>
                  </a:cubicBezTo>
                  <a:lnTo>
                    <a:pt x="64" y="280"/>
                  </a:lnTo>
                  <a:close/>
                  <a:moveTo>
                    <a:pt x="45" y="311"/>
                  </a:moveTo>
                  <a:cubicBezTo>
                    <a:pt x="187" y="311"/>
                    <a:pt x="187" y="311"/>
                    <a:pt x="187" y="311"/>
                  </a:cubicBezTo>
                  <a:cubicBezTo>
                    <a:pt x="194" y="334"/>
                    <a:pt x="194" y="334"/>
                    <a:pt x="194" y="334"/>
                  </a:cubicBezTo>
                  <a:cubicBezTo>
                    <a:pt x="194" y="334"/>
                    <a:pt x="194" y="335"/>
                    <a:pt x="194" y="335"/>
                  </a:cubicBezTo>
                  <a:cubicBezTo>
                    <a:pt x="193" y="336"/>
                    <a:pt x="192" y="338"/>
                    <a:pt x="191" y="339"/>
                  </a:cubicBezTo>
                  <a:cubicBezTo>
                    <a:pt x="188" y="356"/>
                    <a:pt x="188" y="356"/>
                    <a:pt x="188" y="356"/>
                  </a:cubicBezTo>
                  <a:cubicBezTo>
                    <a:pt x="32" y="356"/>
                    <a:pt x="32" y="356"/>
                    <a:pt x="32" y="356"/>
                  </a:cubicBezTo>
                  <a:lnTo>
                    <a:pt x="45" y="311"/>
                  </a:lnTo>
                  <a:close/>
                  <a:moveTo>
                    <a:pt x="17" y="387"/>
                  </a:moveTo>
                  <a:cubicBezTo>
                    <a:pt x="17" y="372"/>
                    <a:pt x="17" y="372"/>
                    <a:pt x="17" y="372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68" y="387"/>
                    <a:pt x="168" y="387"/>
                    <a:pt x="168" y="387"/>
                  </a:cubicBezTo>
                  <a:lnTo>
                    <a:pt x="17" y="387"/>
                  </a:lnTo>
                  <a:close/>
                  <a:moveTo>
                    <a:pt x="357" y="441"/>
                  </a:moveTo>
                  <a:cubicBezTo>
                    <a:pt x="357" y="456"/>
                    <a:pt x="357" y="456"/>
                    <a:pt x="357" y="456"/>
                  </a:cubicBezTo>
                  <a:cubicBezTo>
                    <a:pt x="159" y="456"/>
                    <a:pt x="159" y="456"/>
                    <a:pt x="159" y="456"/>
                  </a:cubicBezTo>
                  <a:cubicBezTo>
                    <a:pt x="159" y="441"/>
                    <a:pt x="159" y="441"/>
                    <a:pt x="159" y="441"/>
                  </a:cubicBezTo>
                  <a:cubicBezTo>
                    <a:pt x="352" y="441"/>
                    <a:pt x="352" y="441"/>
                    <a:pt x="352" y="441"/>
                  </a:cubicBezTo>
                  <a:cubicBezTo>
                    <a:pt x="352" y="441"/>
                    <a:pt x="352" y="441"/>
                    <a:pt x="352" y="441"/>
                  </a:cubicBezTo>
                  <a:lnTo>
                    <a:pt x="357" y="441"/>
                  </a:lnTo>
                  <a:close/>
                  <a:moveTo>
                    <a:pt x="499" y="387"/>
                  </a:moveTo>
                  <a:cubicBezTo>
                    <a:pt x="348" y="387"/>
                    <a:pt x="348" y="387"/>
                    <a:pt x="348" y="387"/>
                  </a:cubicBezTo>
                  <a:cubicBezTo>
                    <a:pt x="344" y="372"/>
                    <a:pt x="344" y="372"/>
                    <a:pt x="344" y="372"/>
                  </a:cubicBezTo>
                  <a:cubicBezTo>
                    <a:pt x="499" y="372"/>
                    <a:pt x="499" y="372"/>
                    <a:pt x="499" y="372"/>
                  </a:cubicBezTo>
                  <a:lnTo>
                    <a:pt x="499" y="387"/>
                  </a:lnTo>
                  <a:close/>
                  <a:moveTo>
                    <a:pt x="499" y="387"/>
                  </a:moveTo>
                  <a:cubicBezTo>
                    <a:pt x="499" y="387"/>
                    <a:pt x="499" y="387"/>
                    <a:pt x="499" y="3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771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trzałka: w prawo 74">
            <a:extLst>
              <a:ext uri="{FF2B5EF4-FFF2-40B4-BE49-F238E27FC236}">
                <a16:creationId xmlns:a16="http://schemas.microsoft.com/office/drawing/2014/main" id="{CE546A07-5934-40B0-9A6C-BDF809AA6A7A}"/>
              </a:ext>
            </a:extLst>
          </p:cNvPr>
          <p:cNvSpPr/>
          <p:nvPr/>
        </p:nvSpPr>
        <p:spPr>
          <a:xfrm>
            <a:off x="9969162" y="5790906"/>
            <a:ext cx="2098907" cy="782600"/>
          </a:xfrm>
          <a:prstGeom prst="rightArrow">
            <a:avLst/>
          </a:prstGeom>
          <a:solidFill>
            <a:srgbClr val="0B1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Strzałka: w prawo 63">
            <a:extLst>
              <a:ext uri="{FF2B5EF4-FFF2-40B4-BE49-F238E27FC236}">
                <a16:creationId xmlns:a16="http://schemas.microsoft.com/office/drawing/2014/main" id="{FEA19C47-7E16-49E6-82DD-25018DCF4838}"/>
              </a:ext>
            </a:extLst>
          </p:cNvPr>
          <p:cNvSpPr/>
          <p:nvPr/>
        </p:nvSpPr>
        <p:spPr>
          <a:xfrm>
            <a:off x="7416050" y="5041216"/>
            <a:ext cx="3613685" cy="782600"/>
          </a:xfrm>
          <a:prstGeom prst="rightArrow">
            <a:avLst/>
          </a:prstGeom>
          <a:solidFill>
            <a:srgbClr val="10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Strzałka: w prawo 59">
            <a:extLst>
              <a:ext uri="{FF2B5EF4-FFF2-40B4-BE49-F238E27FC236}">
                <a16:creationId xmlns:a16="http://schemas.microsoft.com/office/drawing/2014/main" id="{1FCE5C17-6CBC-4C6C-A464-5A9930279B9E}"/>
              </a:ext>
            </a:extLst>
          </p:cNvPr>
          <p:cNvSpPr/>
          <p:nvPr/>
        </p:nvSpPr>
        <p:spPr>
          <a:xfrm>
            <a:off x="1700312" y="4043890"/>
            <a:ext cx="8268851" cy="782600"/>
          </a:xfrm>
          <a:prstGeom prst="rightArrow">
            <a:avLst/>
          </a:prstGeom>
          <a:solidFill>
            <a:srgbClr val="1B4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0ABAFC5B-E7B1-4A8D-AC24-D1C0C9E072F7}"/>
              </a:ext>
            </a:extLst>
          </p:cNvPr>
          <p:cNvGrpSpPr/>
          <p:nvPr/>
        </p:nvGrpSpPr>
        <p:grpSpPr>
          <a:xfrm>
            <a:off x="274336" y="3307366"/>
            <a:ext cx="8889698" cy="782600"/>
            <a:chOff x="274336" y="3307366"/>
            <a:chExt cx="8889698" cy="782600"/>
          </a:xfrm>
        </p:grpSpPr>
        <p:sp>
          <p:nvSpPr>
            <p:cNvPr id="58" name="Strzałka: w prawo 57">
              <a:extLst>
                <a:ext uri="{FF2B5EF4-FFF2-40B4-BE49-F238E27FC236}">
                  <a16:creationId xmlns:a16="http://schemas.microsoft.com/office/drawing/2014/main" id="{925D5419-AB83-4E0A-97EC-01DB72C09390}"/>
                </a:ext>
              </a:extLst>
            </p:cNvPr>
            <p:cNvSpPr/>
            <p:nvPr/>
          </p:nvSpPr>
          <p:spPr>
            <a:xfrm>
              <a:off x="772471" y="3307366"/>
              <a:ext cx="8391563" cy="782600"/>
            </a:xfrm>
            <a:prstGeom prst="rightArrow">
              <a:avLst/>
            </a:prstGeom>
            <a:solidFill>
              <a:srgbClr val="256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Strzałka: pięciokąt 58">
              <a:extLst>
                <a:ext uri="{FF2B5EF4-FFF2-40B4-BE49-F238E27FC236}">
                  <a16:creationId xmlns:a16="http://schemas.microsoft.com/office/drawing/2014/main" id="{2FD69601-7C7A-4B59-A572-12FF25271C9D}"/>
                </a:ext>
              </a:extLst>
            </p:cNvPr>
            <p:cNvSpPr/>
            <p:nvPr/>
          </p:nvSpPr>
          <p:spPr>
            <a:xfrm>
              <a:off x="274336" y="3339302"/>
              <a:ext cx="835509" cy="72000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3" name="Strzałka: w prawo 52">
            <a:extLst>
              <a:ext uri="{FF2B5EF4-FFF2-40B4-BE49-F238E27FC236}">
                <a16:creationId xmlns:a16="http://schemas.microsoft.com/office/drawing/2014/main" id="{CC8F7FDC-4866-4451-B82F-75036C1DD5E2}"/>
              </a:ext>
            </a:extLst>
          </p:cNvPr>
          <p:cNvSpPr/>
          <p:nvPr/>
        </p:nvSpPr>
        <p:spPr>
          <a:xfrm>
            <a:off x="1309544" y="2569578"/>
            <a:ext cx="9720191" cy="782600"/>
          </a:xfrm>
          <a:prstGeom prst="rightArrow">
            <a:avLst/>
          </a:prstGeom>
          <a:solidFill>
            <a:srgbClr val="467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Strzałka: w prawo 51">
            <a:extLst>
              <a:ext uri="{FF2B5EF4-FFF2-40B4-BE49-F238E27FC236}">
                <a16:creationId xmlns:a16="http://schemas.microsoft.com/office/drawing/2014/main" id="{D9F7CB09-BD3A-4F12-9B61-F9CA774FF6E5}"/>
              </a:ext>
            </a:extLst>
          </p:cNvPr>
          <p:cNvSpPr/>
          <p:nvPr/>
        </p:nvSpPr>
        <p:spPr>
          <a:xfrm>
            <a:off x="1309724" y="1854110"/>
            <a:ext cx="7854490" cy="782600"/>
          </a:xfrm>
          <a:prstGeom prst="rightArrow">
            <a:avLst/>
          </a:prstGeom>
          <a:solidFill>
            <a:srgbClr val="5F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4C39E99A-8C4E-4125-A301-FDDABF0579E4}"/>
              </a:ext>
            </a:extLst>
          </p:cNvPr>
          <p:cNvSpPr/>
          <p:nvPr/>
        </p:nvSpPr>
        <p:spPr>
          <a:xfrm>
            <a:off x="1309724" y="968400"/>
            <a:ext cx="7854490" cy="782600"/>
          </a:xfrm>
          <a:prstGeom prst="rightArrow">
            <a:avLst/>
          </a:prstGeom>
          <a:solidFill>
            <a:srgbClr val="BDE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DACF80FB-8CBE-4923-91CD-D2C7E1A6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11999"/>
            <a:ext cx="10284000" cy="332399"/>
          </a:xfrm>
        </p:spPr>
        <p:txBody>
          <a:bodyPr/>
          <a:lstStyle/>
          <a:p>
            <a:r>
              <a:rPr lang="pl-PL" altLang="pl-PL" sz="2400" dirty="0">
                <a:solidFill>
                  <a:srgbClr val="002A4E"/>
                </a:solidFill>
                <a:latin typeface="+mj-lt"/>
                <a:ea typeface="+mj-ea"/>
                <a:cs typeface="+mj-cs"/>
              </a:rPr>
              <a:t>Proces budowania Zasobu CPK</a:t>
            </a:r>
            <a:endParaRPr lang="pl-PL" dirty="0"/>
          </a:p>
        </p:txBody>
      </p:sp>
      <p:sp>
        <p:nvSpPr>
          <p:cNvPr id="82" name="Romb 81">
            <a:extLst>
              <a:ext uri="{FF2B5EF4-FFF2-40B4-BE49-F238E27FC236}">
                <a16:creationId xmlns:a16="http://schemas.microsoft.com/office/drawing/2014/main" id="{49D5CE09-1755-4D92-9F7F-1DD57A44E2CE}"/>
              </a:ext>
            </a:extLst>
          </p:cNvPr>
          <p:cNvSpPr/>
          <p:nvPr/>
        </p:nvSpPr>
        <p:spPr>
          <a:xfrm>
            <a:off x="1411848" y="4154434"/>
            <a:ext cx="576000" cy="576000"/>
          </a:xfrm>
          <a:prstGeom prst="diamond">
            <a:avLst/>
          </a:prstGeom>
          <a:solidFill>
            <a:srgbClr val="B8C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3" name="Łącznik prosty 92">
            <a:extLst>
              <a:ext uri="{FF2B5EF4-FFF2-40B4-BE49-F238E27FC236}">
                <a16:creationId xmlns:a16="http://schemas.microsoft.com/office/drawing/2014/main" id="{7301F803-A8DF-42C1-989C-EB558FCEADAB}"/>
              </a:ext>
            </a:extLst>
          </p:cNvPr>
          <p:cNvCxnSpPr>
            <a:cxnSpLocks/>
          </p:cNvCxnSpPr>
          <p:nvPr/>
        </p:nvCxnSpPr>
        <p:spPr>
          <a:xfrm>
            <a:off x="1312275" y="6485708"/>
            <a:ext cx="10092604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pole tekstowe 93">
            <a:extLst>
              <a:ext uri="{FF2B5EF4-FFF2-40B4-BE49-F238E27FC236}">
                <a16:creationId xmlns:a16="http://schemas.microsoft.com/office/drawing/2014/main" id="{8D8E950E-EE53-4773-B87D-791E4AC8A0F3}"/>
              </a:ext>
            </a:extLst>
          </p:cNvPr>
          <p:cNvSpPr txBox="1"/>
          <p:nvPr/>
        </p:nvSpPr>
        <p:spPr>
          <a:xfrm>
            <a:off x="1036964" y="6469333"/>
            <a:ext cx="91056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/>
              </a:rPr>
              <a:t>XII 2020</a:t>
            </a:r>
          </a:p>
        </p:txBody>
      </p:sp>
      <p:sp>
        <p:nvSpPr>
          <p:cNvPr id="95" name="pole tekstowe 94">
            <a:extLst>
              <a:ext uri="{FF2B5EF4-FFF2-40B4-BE49-F238E27FC236}">
                <a16:creationId xmlns:a16="http://schemas.microsoft.com/office/drawing/2014/main" id="{4DC397A5-A45C-4E9A-BCE4-2445D9F5EDDC}"/>
              </a:ext>
            </a:extLst>
          </p:cNvPr>
          <p:cNvSpPr txBox="1"/>
          <p:nvPr/>
        </p:nvSpPr>
        <p:spPr>
          <a:xfrm>
            <a:off x="9969164" y="6475001"/>
            <a:ext cx="91056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/>
              </a:rPr>
              <a:t>XII 2023</a:t>
            </a:r>
          </a:p>
        </p:txBody>
      </p:sp>
      <p:sp>
        <p:nvSpPr>
          <p:cNvPr id="96" name="pole tekstowe 95">
            <a:extLst>
              <a:ext uri="{FF2B5EF4-FFF2-40B4-BE49-F238E27FC236}">
                <a16:creationId xmlns:a16="http://schemas.microsoft.com/office/drawing/2014/main" id="{D1B063D3-81B2-4110-8183-5D2BD3A6A3E0}"/>
              </a:ext>
            </a:extLst>
          </p:cNvPr>
          <p:cNvSpPr txBox="1"/>
          <p:nvPr/>
        </p:nvSpPr>
        <p:spPr>
          <a:xfrm>
            <a:off x="4058824" y="6469333"/>
            <a:ext cx="91056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/>
              </a:rPr>
              <a:t>XII 2021</a:t>
            </a:r>
          </a:p>
        </p:txBody>
      </p:sp>
      <p:sp>
        <p:nvSpPr>
          <p:cNvPr id="97" name="pole tekstowe 96">
            <a:extLst>
              <a:ext uri="{FF2B5EF4-FFF2-40B4-BE49-F238E27FC236}">
                <a16:creationId xmlns:a16="http://schemas.microsoft.com/office/drawing/2014/main" id="{9E747A73-7949-419C-8A11-D4044546438B}"/>
              </a:ext>
            </a:extLst>
          </p:cNvPr>
          <p:cNvSpPr txBox="1"/>
          <p:nvPr/>
        </p:nvSpPr>
        <p:spPr>
          <a:xfrm>
            <a:off x="7080684" y="6502084"/>
            <a:ext cx="91056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/>
              </a:rPr>
              <a:t>XII 2022</a:t>
            </a:r>
          </a:p>
        </p:txBody>
      </p:sp>
      <p:sp>
        <p:nvSpPr>
          <p:cNvPr id="99" name="pole tekstowe 98">
            <a:extLst>
              <a:ext uri="{FF2B5EF4-FFF2-40B4-BE49-F238E27FC236}">
                <a16:creationId xmlns:a16="http://schemas.microsoft.com/office/drawing/2014/main" id="{80834160-91F8-4220-ADAE-56829C518B12}"/>
              </a:ext>
            </a:extLst>
          </p:cNvPr>
          <p:cNvSpPr txBox="1"/>
          <p:nvPr/>
        </p:nvSpPr>
        <p:spPr>
          <a:xfrm>
            <a:off x="1612964" y="2065498"/>
            <a:ext cx="4848932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chemeClr val="bg1"/>
                </a:solidFill>
                <a:cs typeface="Times New Roman"/>
              </a:rPr>
              <a:t>ZBIERANIE OFERT I NABYCIA Z OBSZARU</a:t>
            </a:r>
          </a:p>
        </p:txBody>
      </p:sp>
      <p:sp>
        <p:nvSpPr>
          <p:cNvPr id="100" name="pole tekstowe 99">
            <a:extLst>
              <a:ext uri="{FF2B5EF4-FFF2-40B4-BE49-F238E27FC236}">
                <a16:creationId xmlns:a16="http://schemas.microsoft.com/office/drawing/2014/main" id="{6E8018CE-A41F-447B-8A3B-408F33B9B0D5}"/>
              </a:ext>
            </a:extLst>
          </p:cNvPr>
          <p:cNvSpPr txBox="1"/>
          <p:nvPr/>
        </p:nvSpPr>
        <p:spPr>
          <a:xfrm>
            <a:off x="1612964" y="2793066"/>
            <a:ext cx="334031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chemeClr val="bg1"/>
                </a:solidFill>
                <a:cs typeface="Times New Roman"/>
              </a:rPr>
              <a:t>POROZUMIENIA ZE STAROSTWAMI</a:t>
            </a:r>
          </a:p>
        </p:txBody>
      </p:sp>
      <p:sp>
        <p:nvSpPr>
          <p:cNvPr id="101" name="pole tekstowe 100">
            <a:extLst>
              <a:ext uri="{FF2B5EF4-FFF2-40B4-BE49-F238E27FC236}">
                <a16:creationId xmlns:a16="http://schemas.microsoft.com/office/drawing/2014/main" id="{34EACD25-10AE-4E97-8A43-E7E63DDC6489}"/>
              </a:ext>
            </a:extLst>
          </p:cNvPr>
          <p:cNvSpPr txBox="1"/>
          <p:nvPr/>
        </p:nvSpPr>
        <p:spPr>
          <a:xfrm>
            <a:off x="1615697" y="3522473"/>
            <a:ext cx="747522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chemeClr val="bg1"/>
                </a:solidFill>
                <a:cs typeface="Times New Roman"/>
              </a:rPr>
              <a:t>ANALIZA WYKAZÓW I PRZYJMOWANIE DO ZASOBU NIERUCHOMOŚCI SP</a:t>
            </a:r>
          </a:p>
        </p:txBody>
      </p:sp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B182C8F1-32A8-480B-9E8A-B4259E8247D6}"/>
              </a:ext>
            </a:extLst>
          </p:cNvPr>
          <p:cNvSpPr txBox="1"/>
          <p:nvPr/>
        </p:nvSpPr>
        <p:spPr>
          <a:xfrm>
            <a:off x="2210970" y="4263156"/>
            <a:ext cx="334031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chemeClr val="bg1"/>
                </a:solidFill>
                <a:cs typeface="Times New Roman"/>
              </a:rPr>
              <a:t>ROZPORZĄDZENIE Z ART. 28 UCPK</a:t>
            </a:r>
          </a:p>
        </p:txBody>
      </p:sp>
      <p:sp>
        <p:nvSpPr>
          <p:cNvPr id="104" name="pole tekstowe 103">
            <a:extLst>
              <a:ext uri="{FF2B5EF4-FFF2-40B4-BE49-F238E27FC236}">
                <a16:creationId xmlns:a16="http://schemas.microsoft.com/office/drawing/2014/main" id="{C971283A-916E-4563-8D9F-EF46E3B28087}"/>
              </a:ext>
            </a:extLst>
          </p:cNvPr>
          <p:cNvSpPr txBox="1"/>
          <p:nvPr/>
        </p:nvSpPr>
        <p:spPr>
          <a:xfrm>
            <a:off x="802231" y="4758395"/>
            <a:ext cx="9399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100" dirty="0">
                <a:solidFill>
                  <a:srgbClr val="102B4D"/>
                </a:solidFill>
                <a:cs typeface="Times New Roman"/>
              </a:rPr>
              <a:t>przyjęcie przez Radę Ministrów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F0F21949-EBAA-4C33-8ED0-490B9F2E6CC4}"/>
              </a:ext>
            </a:extLst>
          </p:cNvPr>
          <p:cNvGrpSpPr/>
          <p:nvPr/>
        </p:nvGrpSpPr>
        <p:grpSpPr>
          <a:xfrm>
            <a:off x="1634970" y="4384452"/>
            <a:ext cx="108000" cy="621547"/>
            <a:chOff x="1252102" y="4006440"/>
            <a:chExt cx="108000" cy="621547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7612AF18-E6F9-4A2E-A6C8-0E65A41C9340}"/>
                </a:ext>
              </a:extLst>
            </p:cNvPr>
            <p:cNvCxnSpPr/>
            <p:nvPr/>
          </p:nvCxnSpPr>
          <p:spPr>
            <a:xfrm>
              <a:off x="1308465" y="4118467"/>
              <a:ext cx="12689" cy="50952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B77DE89F-E296-4817-AC8D-2E2B9066A3CB}"/>
                </a:ext>
              </a:extLst>
            </p:cNvPr>
            <p:cNvSpPr/>
            <p:nvPr/>
          </p:nvSpPr>
          <p:spPr>
            <a:xfrm>
              <a:off x="1252102" y="4006440"/>
              <a:ext cx="108000" cy="108000"/>
            </a:xfrm>
            <a:prstGeom prst="ellips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0" name="pole tekstowe 109">
            <a:extLst>
              <a:ext uri="{FF2B5EF4-FFF2-40B4-BE49-F238E27FC236}">
                <a16:creationId xmlns:a16="http://schemas.microsoft.com/office/drawing/2014/main" id="{8034E15E-347F-44A4-B6A4-C4D9076A02C0}"/>
              </a:ext>
            </a:extLst>
          </p:cNvPr>
          <p:cNvSpPr txBox="1"/>
          <p:nvPr/>
        </p:nvSpPr>
        <p:spPr>
          <a:xfrm>
            <a:off x="9991401" y="6011373"/>
            <a:ext cx="183170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chemeClr val="bg1"/>
                </a:solidFill>
                <a:cs typeface="Times New Roman"/>
              </a:rPr>
              <a:t>WYWŁASZCZENIE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574A770F-C2DC-4AB0-87ED-DE0697796C31}"/>
              </a:ext>
            </a:extLst>
          </p:cNvPr>
          <p:cNvSpPr txBox="1"/>
          <p:nvPr/>
        </p:nvSpPr>
        <p:spPr>
          <a:xfrm>
            <a:off x="7416050" y="5276191"/>
            <a:ext cx="361368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chemeClr val="bg1"/>
                </a:solidFill>
                <a:cs typeface="Times New Roman"/>
              </a:rPr>
              <a:t>KOMERCYJNE NABYWANIE NIERUCHOMOŚCI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DC552089-9C4A-4B98-BDC4-CFD24569A4FA}"/>
              </a:ext>
            </a:extLst>
          </p:cNvPr>
          <p:cNvSpPr txBox="1"/>
          <p:nvPr/>
        </p:nvSpPr>
        <p:spPr>
          <a:xfrm>
            <a:off x="2666435" y="1544809"/>
            <a:ext cx="15893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solidFill>
                  <a:srgbClr val="102B4D"/>
                </a:solidFill>
                <a:cs typeface="Times New Roman"/>
              </a:rPr>
              <a:t>wnioski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DD7DFD1D-BB2E-406C-9366-EE26571738E3}"/>
              </a:ext>
            </a:extLst>
          </p:cNvPr>
          <p:cNvSpPr txBox="1"/>
          <p:nvPr/>
        </p:nvSpPr>
        <p:spPr>
          <a:xfrm>
            <a:off x="4391265" y="1543629"/>
            <a:ext cx="15893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solidFill>
                  <a:srgbClr val="102B4D"/>
                </a:solidFill>
                <a:cs typeface="Times New Roman"/>
              </a:rPr>
              <a:t>analizy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78FA1FAB-BE87-4E4D-A67C-8366502358DC}"/>
              </a:ext>
            </a:extLst>
          </p:cNvPr>
          <p:cNvSpPr txBox="1"/>
          <p:nvPr/>
        </p:nvSpPr>
        <p:spPr>
          <a:xfrm>
            <a:off x="6128137" y="1539803"/>
            <a:ext cx="15893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solidFill>
                  <a:srgbClr val="102B4D"/>
                </a:solidFill>
                <a:cs typeface="Times New Roman"/>
              </a:rPr>
              <a:t>decyzje</a:t>
            </a:r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49B8660B-17BD-44EB-B689-D616FCE90F01}"/>
              </a:ext>
            </a:extLst>
          </p:cNvPr>
          <p:cNvGrpSpPr/>
          <p:nvPr/>
        </p:nvGrpSpPr>
        <p:grpSpPr>
          <a:xfrm flipV="1">
            <a:off x="3128085" y="1127194"/>
            <a:ext cx="108000" cy="606075"/>
            <a:chOff x="1254465" y="4043509"/>
            <a:chExt cx="108000" cy="606075"/>
          </a:xfrm>
        </p:grpSpPr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74A461A5-512E-4A92-8F3D-1EA2BC3A4349}"/>
                </a:ext>
              </a:extLst>
            </p:cNvPr>
            <p:cNvCxnSpPr>
              <a:cxnSpLocks/>
            </p:cNvCxnSpPr>
            <p:nvPr/>
          </p:nvCxnSpPr>
          <p:spPr>
            <a:xfrm>
              <a:off x="1308465" y="4145584"/>
              <a:ext cx="0" cy="504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wal 62">
              <a:extLst>
                <a:ext uri="{FF2B5EF4-FFF2-40B4-BE49-F238E27FC236}">
                  <a16:creationId xmlns:a16="http://schemas.microsoft.com/office/drawing/2014/main" id="{AFF98B13-38F8-477E-9ABB-9B32AE82C8CA}"/>
                </a:ext>
              </a:extLst>
            </p:cNvPr>
            <p:cNvSpPr/>
            <p:nvPr/>
          </p:nvSpPr>
          <p:spPr>
            <a:xfrm>
              <a:off x="1254465" y="4043509"/>
              <a:ext cx="108000" cy="108000"/>
            </a:xfrm>
            <a:prstGeom prst="ellips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65" name="Romb 64">
            <a:extLst>
              <a:ext uri="{FF2B5EF4-FFF2-40B4-BE49-F238E27FC236}">
                <a16:creationId xmlns:a16="http://schemas.microsoft.com/office/drawing/2014/main" id="{DB579BB8-D9BA-47EF-9B01-EAA9368585E9}"/>
              </a:ext>
            </a:extLst>
          </p:cNvPr>
          <p:cNvSpPr/>
          <p:nvPr/>
        </p:nvSpPr>
        <p:spPr>
          <a:xfrm>
            <a:off x="2250552" y="4815569"/>
            <a:ext cx="540000" cy="540000"/>
          </a:xfrm>
          <a:prstGeom prst="diamond">
            <a:avLst/>
          </a:prstGeom>
          <a:solidFill>
            <a:srgbClr val="B8C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6" name="Grupa 65">
            <a:extLst>
              <a:ext uri="{FF2B5EF4-FFF2-40B4-BE49-F238E27FC236}">
                <a16:creationId xmlns:a16="http://schemas.microsoft.com/office/drawing/2014/main" id="{5CF9D353-95EC-478B-9FA9-4164AED1547C}"/>
              </a:ext>
            </a:extLst>
          </p:cNvPr>
          <p:cNvGrpSpPr/>
          <p:nvPr/>
        </p:nvGrpSpPr>
        <p:grpSpPr>
          <a:xfrm>
            <a:off x="2466552" y="5085569"/>
            <a:ext cx="108000" cy="621547"/>
            <a:chOff x="1252102" y="4006440"/>
            <a:chExt cx="108000" cy="621547"/>
          </a:xfrm>
        </p:grpSpPr>
        <p:cxnSp>
          <p:nvCxnSpPr>
            <p:cNvPr id="67" name="Łącznik prosty 66">
              <a:extLst>
                <a:ext uri="{FF2B5EF4-FFF2-40B4-BE49-F238E27FC236}">
                  <a16:creationId xmlns:a16="http://schemas.microsoft.com/office/drawing/2014/main" id="{6021A735-1EB4-4EF2-AF91-F775F35FA3AE}"/>
                </a:ext>
              </a:extLst>
            </p:cNvPr>
            <p:cNvCxnSpPr/>
            <p:nvPr/>
          </p:nvCxnSpPr>
          <p:spPr>
            <a:xfrm>
              <a:off x="1308465" y="4118467"/>
              <a:ext cx="12689" cy="50952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wal 67">
              <a:extLst>
                <a:ext uri="{FF2B5EF4-FFF2-40B4-BE49-F238E27FC236}">
                  <a16:creationId xmlns:a16="http://schemas.microsoft.com/office/drawing/2014/main" id="{D7505538-91C0-4418-B339-C8F618B7195D}"/>
                </a:ext>
              </a:extLst>
            </p:cNvPr>
            <p:cNvSpPr/>
            <p:nvPr/>
          </p:nvSpPr>
          <p:spPr>
            <a:xfrm>
              <a:off x="1252102" y="4006440"/>
              <a:ext cx="108000" cy="108000"/>
            </a:xfrm>
            <a:prstGeom prst="ellips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70DC3325-8B37-4ECA-9567-0F81A6A50834}"/>
              </a:ext>
            </a:extLst>
          </p:cNvPr>
          <p:cNvSpPr txBox="1"/>
          <p:nvPr/>
        </p:nvSpPr>
        <p:spPr>
          <a:xfrm>
            <a:off x="2574552" y="5284416"/>
            <a:ext cx="33403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100" dirty="0">
                <a:solidFill>
                  <a:srgbClr val="102B4D"/>
                </a:solidFill>
                <a:cs typeface="Times New Roman"/>
              </a:rPr>
              <a:t>Nowelizacja </a:t>
            </a:r>
            <a:r>
              <a:rPr lang="pl-PL" sz="1100" dirty="0" err="1">
                <a:solidFill>
                  <a:srgbClr val="102B4D"/>
                </a:solidFill>
                <a:cs typeface="Times New Roman"/>
              </a:rPr>
              <a:t>uCPK</a:t>
            </a:r>
            <a:r>
              <a:rPr lang="pl-PL" sz="1100" dirty="0">
                <a:solidFill>
                  <a:srgbClr val="102B4D"/>
                </a:solidFill>
                <a:cs typeface="Times New Roman"/>
              </a:rPr>
              <a:t> </a:t>
            </a:r>
          </a:p>
          <a:p>
            <a:pPr algn="just"/>
            <a:r>
              <a:rPr lang="pl-PL" sz="1100" dirty="0">
                <a:solidFill>
                  <a:srgbClr val="102B4D"/>
                </a:solidFill>
                <a:cs typeface="Times New Roman"/>
              </a:rPr>
              <a:t>- przyjęcie przez Radę Ministrów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D8FE6D8C-3DB2-4F90-A189-CCDE8593790B}"/>
              </a:ext>
            </a:extLst>
          </p:cNvPr>
          <p:cNvSpPr txBox="1"/>
          <p:nvPr/>
        </p:nvSpPr>
        <p:spPr>
          <a:xfrm>
            <a:off x="1615697" y="1179234"/>
            <a:ext cx="419063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chemeClr val="bg1"/>
                </a:solidFill>
                <a:cs typeface="Times New Roman"/>
              </a:rPr>
              <a:t>PROGRAM DOBROWOLNYCH NABYĆ</a:t>
            </a:r>
          </a:p>
        </p:txBody>
      </p:sp>
      <p:grpSp>
        <p:nvGrpSpPr>
          <p:cNvPr id="47" name="Grupa 46">
            <a:extLst>
              <a:ext uri="{FF2B5EF4-FFF2-40B4-BE49-F238E27FC236}">
                <a16:creationId xmlns:a16="http://schemas.microsoft.com/office/drawing/2014/main" id="{5C09F883-26B5-49CB-B6AC-E3952D71A4D7}"/>
              </a:ext>
            </a:extLst>
          </p:cNvPr>
          <p:cNvGrpSpPr/>
          <p:nvPr/>
        </p:nvGrpSpPr>
        <p:grpSpPr>
          <a:xfrm flipV="1">
            <a:off x="4845283" y="1123891"/>
            <a:ext cx="108000" cy="606075"/>
            <a:chOff x="1254465" y="4043509"/>
            <a:chExt cx="108000" cy="606075"/>
          </a:xfrm>
        </p:grpSpPr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19491530-E1C9-47F1-9CA4-B30C55821C79}"/>
                </a:ext>
              </a:extLst>
            </p:cNvPr>
            <p:cNvCxnSpPr>
              <a:cxnSpLocks/>
            </p:cNvCxnSpPr>
            <p:nvPr/>
          </p:nvCxnSpPr>
          <p:spPr>
            <a:xfrm>
              <a:off x="1308465" y="4145584"/>
              <a:ext cx="0" cy="504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153AE460-955E-4532-8385-80C682899244}"/>
                </a:ext>
              </a:extLst>
            </p:cNvPr>
            <p:cNvSpPr/>
            <p:nvPr/>
          </p:nvSpPr>
          <p:spPr>
            <a:xfrm>
              <a:off x="1254465" y="4043509"/>
              <a:ext cx="108000" cy="108000"/>
            </a:xfrm>
            <a:prstGeom prst="ellips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1A558478-D3C9-4033-8FBE-49E7B679D16B}"/>
              </a:ext>
            </a:extLst>
          </p:cNvPr>
          <p:cNvGrpSpPr/>
          <p:nvPr/>
        </p:nvGrpSpPr>
        <p:grpSpPr>
          <a:xfrm flipV="1">
            <a:off x="6570113" y="1111277"/>
            <a:ext cx="108000" cy="606075"/>
            <a:chOff x="1254465" y="4043509"/>
            <a:chExt cx="108000" cy="606075"/>
          </a:xfrm>
        </p:grpSpPr>
        <p:cxnSp>
          <p:nvCxnSpPr>
            <p:cNvPr id="56" name="Łącznik prosty 55">
              <a:extLst>
                <a:ext uri="{FF2B5EF4-FFF2-40B4-BE49-F238E27FC236}">
                  <a16:creationId xmlns:a16="http://schemas.microsoft.com/office/drawing/2014/main" id="{98AABB86-039F-40BD-8CFD-BC1514AB654C}"/>
                </a:ext>
              </a:extLst>
            </p:cNvPr>
            <p:cNvCxnSpPr>
              <a:cxnSpLocks/>
            </p:cNvCxnSpPr>
            <p:nvPr/>
          </p:nvCxnSpPr>
          <p:spPr>
            <a:xfrm>
              <a:off x="1308465" y="4145584"/>
              <a:ext cx="0" cy="5040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wal 75">
              <a:extLst>
                <a:ext uri="{FF2B5EF4-FFF2-40B4-BE49-F238E27FC236}">
                  <a16:creationId xmlns:a16="http://schemas.microsoft.com/office/drawing/2014/main" id="{20156BE3-3EC3-4DB7-AD33-15196DBC729A}"/>
                </a:ext>
              </a:extLst>
            </p:cNvPr>
            <p:cNvSpPr/>
            <p:nvPr/>
          </p:nvSpPr>
          <p:spPr>
            <a:xfrm>
              <a:off x="1254465" y="4043509"/>
              <a:ext cx="108000" cy="108000"/>
            </a:xfrm>
            <a:prstGeom prst="ellips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40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A2FA453-6585-4F31-AA8E-49BF197D21CF}"/>
              </a:ext>
            </a:extLst>
          </p:cNvPr>
          <p:cNvSpPr txBox="1"/>
          <p:nvPr/>
        </p:nvSpPr>
        <p:spPr>
          <a:xfrm>
            <a:off x="5517078" y="937849"/>
            <a:ext cx="6363183" cy="1974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pl-PL" sz="1600" b="1" dirty="0">
                <a:ea typeface="+mn-lt"/>
                <a:cs typeface="+mn-lt"/>
              </a:rPr>
              <a:t>Obszar inwestycji: </a:t>
            </a:r>
            <a:r>
              <a:rPr lang="pl-PL" sz="1600" dirty="0">
                <a:ea typeface="+mn-lt"/>
                <a:cs typeface="+mn-lt"/>
              </a:rPr>
              <a:t>teren</a:t>
            </a:r>
            <a:r>
              <a:rPr lang="pl-PL" sz="1600" dirty="0"/>
              <a:t> na zachód od Warszawy, w trójkącie między miastami: </a:t>
            </a:r>
            <a:r>
              <a:rPr lang="pl-PL" sz="1600" b="1" dirty="0"/>
              <a:t>Żyrardów, Grodzisk Mazowiecki, Sochaczew</a:t>
            </a:r>
          </a:p>
          <a:p>
            <a:pPr lvl="0">
              <a:lnSpc>
                <a:spcPct val="110000"/>
              </a:lnSpc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Teren wytyczają:</a:t>
            </a:r>
          </a:p>
          <a:p>
            <a:pPr marL="285750" lvl="0" indent="-285750">
              <a:lnSpc>
                <a:spcPct val="11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południa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autostrada A2</a:t>
            </a:r>
          </a:p>
          <a:p>
            <a:pPr marL="285750" lvl="0" indent="-285750">
              <a:lnSpc>
                <a:spcPct val="11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zachodu: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droga krajowa nr 50</a:t>
            </a:r>
          </a:p>
          <a:p>
            <a:pPr marL="285750" lvl="0" indent="-285750">
              <a:lnSpc>
                <a:spcPct val="11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północy: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wieś Szymanów i rzeka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Pisia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0000"/>
              </a:lnSpc>
              <a:buClr>
                <a:srgbClr val="BDE2F8"/>
              </a:buClr>
              <a:buFont typeface="Calibri" panose="020F0502020204030204" pitchFamily="34" charset="0"/>
              <a:buChar char="›"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wschodu: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rzeka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Pisia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Tuczna i miejscowość Baranów</a:t>
            </a:r>
            <a:endParaRPr lang="pl-P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558">
            <a:extLst>
              <a:ext uri="{FF2B5EF4-FFF2-40B4-BE49-F238E27FC236}">
                <a16:creationId xmlns:a16="http://schemas.microsoft.com/office/drawing/2014/main" id="{7F4AFD53-8029-4F2A-8BBB-95A71B9484A8}"/>
              </a:ext>
            </a:extLst>
          </p:cNvPr>
          <p:cNvGrpSpPr/>
          <p:nvPr/>
        </p:nvGrpSpPr>
        <p:grpSpPr>
          <a:xfrm>
            <a:off x="4873608" y="3444506"/>
            <a:ext cx="643470" cy="643470"/>
            <a:chOff x="2494302" y="1653767"/>
            <a:chExt cx="643470" cy="6434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444C64-F758-4D7A-A512-4E7ABC39E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4302" y="165376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472">
              <a:extLst>
                <a:ext uri="{FF2B5EF4-FFF2-40B4-BE49-F238E27FC236}">
                  <a16:creationId xmlns:a16="http://schemas.microsoft.com/office/drawing/2014/main" id="{BE6077B3-ED50-4854-A594-1780CE307347}"/>
                </a:ext>
              </a:extLst>
            </p:cNvPr>
            <p:cNvGrpSpPr/>
            <p:nvPr/>
          </p:nvGrpSpPr>
          <p:grpSpPr>
            <a:xfrm>
              <a:off x="2566498" y="1725963"/>
              <a:ext cx="499078" cy="499078"/>
              <a:chOff x="6726238" y="3373438"/>
              <a:chExt cx="395287" cy="395287"/>
            </a:xfrm>
            <a:solidFill>
              <a:schemeClr val="accent2"/>
            </a:solidFill>
          </p:grpSpPr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0390F46C-EE1F-4E9D-8B0D-38A845DA0F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6413" y="3373438"/>
                <a:ext cx="133350" cy="177800"/>
              </a:xfrm>
              <a:custGeom>
                <a:avLst/>
                <a:gdLst>
                  <a:gd name="T0" fmla="*/ 61 w 168"/>
                  <a:gd name="T1" fmla="*/ 128 h 224"/>
                  <a:gd name="T2" fmla="*/ 28 w 168"/>
                  <a:gd name="T3" fmla="*/ 145 h 224"/>
                  <a:gd name="T4" fmla="*/ 0 w 168"/>
                  <a:gd name="T5" fmla="*/ 216 h 224"/>
                  <a:gd name="T6" fmla="*/ 28 w 168"/>
                  <a:gd name="T7" fmla="*/ 224 h 224"/>
                  <a:gd name="T8" fmla="*/ 28 w 168"/>
                  <a:gd name="T9" fmla="*/ 209 h 224"/>
                  <a:gd name="T10" fmla="*/ 16 w 168"/>
                  <a:gd name="T11" fmla="*/ 188 h 224"/>
                  <a:gd name="T12" fmla="*/ 34 w 168"/>
                  <a:gd name="T13" fmla="*/ 160 h 224"/>
                  <a:gd name="T14" fmla="*/ 79 w 168"/>
                  <a:gd name="T15" fmla="*/ 164 h 224"/>
                  <a:gd name="T16" fmla="*/ 85 w 168"/>
                  <a:gd name="T17" fmla="*/ 166 h 224"/>
                  <a:gd name="T18" fmla="*/ 105 w 168"/>
                  <a:gd name="T19" fmla="*/ 148 h 224"/>
                  <a:gd name="T20" fmla="*/ 135 w 168"/>
                  <a:gd name="T21" fmla="*/ 160 h 224"/>
                  <a:gd name="T22" fmla="*/ 153 w 168"/>
                  <a:gd name="T23" fmla="*/ 209 h 224"/>
                  <a:gd name="T24" fmla="*/ 45 w 168"/>
                  <a:gd name="T25" fmla="*/ 216 h 224"/>
                  <a:gd name="T26" fmla="*/ 161 w 168"/>
                  <a:gd name="T27" fmla="*/ 224 h 224"/>
                  <a:gd name="T28" fmla="*/ 168 w 168"/>
                  <a:gd name="T29" fmla="*/ 188 h 224"/>
                  <a:gd name="T30" fmla="*/ 109 w 168"/>
                  <a:gd name="T31" fmla="*/ 133 h 224"/>
                  <a:gd name="T32" fmla="*/ 127 w 168"/>
                  <a:gd name="T33" fmla="*/ 106 h 224"/>
                  <a:gd name="T34" fmla="*/ 139 w 168"/>
                  <a:gd name="T35" fmla="*/ 66 h 224"/>
                  <a:gd name="T36" fmla="*/ 87 w 168"/>
                  <a:gd name="T37" fmla="*/ 0 h 224"/>
                  <a:gd name="T38" fmla="*/ 30 w 168"/>
                  <a:gd name="T39" fmla="*/ 52 h 224"/>
                  <a:gd name="T40" fmla="*/ 22 w 168"/>
                  <a:gd name="T41" fmla="*/ 84 h 224"/>
                  <a:gd name="T42" fmla="*/ 129 w 168"/>
                  <a:gd name="T43" fmla="*/ 79 h 224"/>
                  <a:gd name="T44" fmla="*/ 132 w 168"/>
                  <a:gd name="T45" fmla="*/ 84 h 224"/>
                  <a:gd name="T46" fmla="*/ 129 w 168"/>
                  <a:gd name="T47" fmla="*/ 79 h 224"/>
                  <a:gd name="T48" fmla="*/ 84 w 168"/>
                  <a:gd name="T49" fmla="*/ 147 h 224"/>
                  <a:gd name="T50" fmla="*/ 76 w 168"/>
                  <a:gd name="T51" fmla="*/ 134 h 224"/>
                  <a:gd name="T52" fmla="*/ 88 w 168"/>
                  <a:gd name="T53" fmla="*/ 134 h 224"/>
                  <a:gd name="T54" fmla="*/ 93 w 168"/>
                  <a:gd name="T55" fmla="*/ 138 h 224"/>
                  <a:gd name="T56" fmla="*/ 88 w 168"/>
                  <a:gd name="T57" fmla="*/ 118 h 224"/>
                  <a:gd name="T58" fmla="*/ 56 w 168"/>
                  <a:gd name="T59" fmla="*/ 93 h 224"/>
                  <a:gd name="T60" fmla="*/ 98 w 168"/>
                  <a:gd name="T61" fmla="*/ 56 h 224"/>
                  <a:gd name="T62" fmla="*/ 113 w 168"/>
                  <a:gd name="T63" fmla="*/ 93 h 224"/>
                  <a:gd name="T64" fmla="*/ 83 w 168"/>
                  <a:gd name="T65" fmla="*/ 15 h 224"/>
                  <a:gd name="T66" fmla="*/ 124 w 168"/>
                  <a:gd name="T67" fmla="*/ 52 h 224"/>
                  <a:gd name="T68" fmla="*/ 123 w 168"/>
                  <a:gd name="T69" fmla="*/ 57 h 224"/>
                  <a:gd name="T70" fmla="*/ 109 w 168"/>
                  <a:gd name="T71" fmla="*/ 40 h 224"/>
                  <a:gd name="T72" fmla="*/ 94 w 168"/>
                  <a:gd name="T73" fmla="*/ 37 h 224"/>
                  <a:gd name="T74" fmla="*/ 48 w 168"/>
                  <a:gd name="T75" fmla="*/ 57 h 224"/>
                  <a:gd name="T76" fmla="*/ 47 w 168"/>
                  <a:gd name="T77" fmla="*/ 57 h 224"/>
                  <a:gd name="T78" fmla="*/ 46 w 168"/>
                  <a:gd name="T79" fmla="*/ 57 h 224"/>
                  <a:gd name="T80" fmla="*/ 46 w 168"/>
                  <a:gd name="T81" fmla="*/ 58 h 224"/>
                  <a:gd name="T82" fmla="*/ 39 w 168"/>
                  <a:gd name="T83" fmla="*/ 79 h 224"/>
                  <a:gd name="T84" fmla="*/ 40 w 168"/>
                  <a:gd name="T85" fmla="*/ 89 h 224"/>
                  <a:gd name="T86" fmla="*/ 39 w 168"/>
                  <a:gd name="T87" fmla="*/ 79 h 224"/>
                  <a:gd name="T88" fmla="*/ 39 w 168"/>
                  <a:gd name="T89" fmla="*/ 79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8" h="224">
                    <a:moveTo>
                      <a:pt x="42" y="106"/>
                    </a:moveTo>
                    <a:cubicBezTo>
                      <a:pt x="46" y="115"/>
                      <a:pt x="52" y="123"/>
                      <a:pt x="61" y="128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25" y="146"/>
                      <a:pt x="0" y="156"/>
                      <a:pt x="0" y="188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1"/>
                      <a:pt x="4" y="224"/>
                      <a:pt x="8" y="224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32" y="224"/>
                      <a:pt x="36" y="221"/>
                      <a:pt x="36" y="216"/>
                    </a:cubicBezTo>
                    <a:cubicBezTo>
                      <a:pt x="36" y="212"/>
                      <a:pt x="32" y="209"/>
                      <a:pt x="28" y="209"/>
                    </a:cubicBezTo>
                    <a:cubicBezTo>
                      <a:pt x="16" y="209"/>
                      <a:pt x="16" y="209"/>
                      <a:pt x="16" y="209"/>
                    </a:cubicBezTo>
                    <a:cubicBezTo>
                      <a:pt x="16" y="188"/>
                      <a:pt x="16" y="188"/>
                      <a:pt x="16" y="188"/>
                    </a:cubicBezTo>
                    <a:cubicBezTo>
                      <a:pt x="16" y="167"/>
                      <a:pt x="33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79" y="164"/>
                      <a:pt x="79" y="164"/>
                      <a:pt x="79" y="164"/>
                    </a:cubicBezTo>
                    <a:cubicBezTo>
                      <a:pt x="81" y="165"/>
                      <a:pt x="83" y="166"/>
                      <a:pt x="85" y="166"/>
                    </a:cubicBezTo>
                    <a:cubicBezTo>
                      <a:pt x="85" y="166"/>
                      <a:pt x="85" y="166"/>
                      <a:pt x="85" y="166"/>
                    </a:cubicBezTo>
                    <a:cubicBezTo>
                      <a:pt x="87" y="166"/>
                      <a:pt x="89" y="165"/>
                      <a:pt x="90" y="163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135" y="160"/>
                      <a:pt x="135" y="160"/>
                      <a:pt x="135" y="160"/>
                    </a:cubicBezTo>
                    <a:cubicBezTo>
                      <a:pt x="135" y="160"/>
                      <a:pt x="135" y="160"/>
                      <a:pt x="135" y="160"/>
                    </a:cubicBezTo>
                    <a:cubicBezTo>
                      <a:pt x="135" y="160"/>
                      <a:pt x="153" y="166"/>
                      <a:pt x="153" y="188"/>
                    </a:cubicBezTo>
                    <a:cubicBezTo>
                      <a:pt x="153" y="209"/>
                      <a:pt x="153" y="209"/>
                      <a:pt x="153" y="209"/>
                    </a:cubicBezTo>
                    <a:cubicBezTo>
                      <a:pt x="53" y="209"/>
                      <a:pt x="53" y="209"/>
                      <a:pt x="53" y="209"/>
                    </a:cubicBezTo>
                    <a:cubicBezTo>
                      <a:pt x="49" y="209"/>
                      <a:pt x="45" y="212"/>
                      <a:pt x="45" y="216"/>
                    </a:cubicBezTo>
                    <a:cubicBezTo>
                      <a:pt x="45" y="221"/>
                      <a:pt x="49" y="224"/>
                      <a:pt x="53" y="224"/>
                    </a:cubicBezTo>
                    <a:cubicBezTo>
                      <a:pt x="161" y="224"/>
                      <a:pt x="161" y="224"/>
                      <a:pt x="161" y="224"/>
                    </a:cubicBezTo>
                    <a:cubicBezTo>
                      <a:pt x="165" y="224"/>
                      <a:pt x="168" y="221"/>
                      <a:pt x="168" y="216"/>
                    </a:cubicBezTo>
                    <a:cubicBezTo>
                      <a:pt x="168" y="188"/>
                      <a:pt x="168" y="188"/>
                      <a:pt x="168" y="188"/>
                    </a:cubicBezTo>
                    <a:cubicBezTo>
                      <a:pt x="168" y="156"/>
                      <a:pt x="143" y="146"/>
                      <a:pt x="140" y="14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17" y="123"/>
                      <a:pt x="124" y="115"/>
                      <a:pt x="127" y="106"/>
                    </a:cubicBezTo>
                    <a:cubicBezTo>
                      <a:pt x="139" y="105"/>
                      <a:pt x="148" y="95"/>
                      <a:pt x="148" y="84"/>
                    </a:cubicBezTo>
                    <a:cubicBezTo>
                      <a:pt x="148" y="77"/>
                      <a:pt x="144" y="70"/>
                      <a:pt x="139" y="66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9" y="23"/>
                      <a:pt x="116" y="0"/>
                      <a:pt x="87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54" y="0"/>
                      <a:pt x="30" y="23"/>
                      <a:pt x="30" y="52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25" y="70"/>
                      <a:pt x="22" y="77"/>
                      <a:pt x="22" y="84"/>
                    </a:cubicBezTo>
                    <a:cubicBezTo>
                      <a:pt x="22" y="95"/>
                      <a:pt x="31" y="105"/>
                      <a:pt x="42" y="106"/>
                    </a:cubicBezTo>
                    <a:close/>
                    <a:moveTo>
                      <a:pt x="129" y="79"/>
                    </a:moveTo>
                    <a:cubicBezTo>
                      <a:pt x="129" y="79"/>
                      <a:pt x="130" y="79"/>
                      <a:pt x="130" y="79"/>
                    </a:cubicBezTo>
                    <a:cubicBezTo>
                      <a:pt x="131" y="80"/>
                      <a:pt x="132" y="82"/>
                      <a:pt x="132" y="84"/>
                    </a:cubicBezTo>
                    <a:cubicBezTo>
                      <a:pt x="132" y="86"/>
                      <a:pt x="131" y="88"/>
                      <a:pt x="129" y="89"/>
                    </a:cubicBezTo>
                    <a:lnTo>
                      <a:pt x="129" y="79"/>
                    </a:lnTo>
                    <a:close/>
                    <a:moveTo>
                      <a:pt x="93" y="138"/>
                    </a:moveTo>
                    <a:cubicBezTo>
                      <a:pt x="84" y="147"/>
                      <a:pt x="84" y="147"/>
                      <a:pt x="84" y="147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8" y="134"/>
                      <a:pt x="80" y="134"/>
                      <a:pt x="81" y="134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90" y="134"/>
                      <a:pt x="92" y="134"/>
                      <a:pt x="93" y="134"/>
                    </a:cubicBezTo>
                    <a:lnTo>
                      <a:pt x="93" y="138"/>
                    </a:lnTo>
                    <a:close/>
                    <a:moveTo>
                      <a:pt x="113" y="93"/>
                    </a:moveTo>
                    <a:cubicBezTo>
                      <a:pt x="113" y="107"/>
                      <a:pt x="102" y="118"/>
                      <a:pt x="88" y="118"/>
                    </a:cubicBezTo>
                    <a:cubicBezTo>
                      <a:pt x="81" y="118"/>
                      <a:pt x="81" y="118"/>
                      <a:pt x="81" y="118"/>
                    </a:cubicBezTo>
                    <a:cubicBezTo>
                      <a:pt x="67" y="118"/>
                      <a:pt x="56" y="107"/>
                      <a:pt x="56" y="9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66" y="71"/>
                      <a:pt x="84" y="68"/>
                      <a:pt x="98" y="56"/>
                    </a:cubicBezTo>
                    <a:cubicBezTo>
                      <a:pt x="101" y="61"/>
                      <a:pt x="106" y="67"/>
                      <a:pt x="113" y="71"/>
                    </a:cubicBezTo>
                    <a:lnTo>
                      <a:pt x="113" y="93"/>
                    </a:lnTo>
                    <a:close/>
                    <a:moveTo>
                      <a:pt x="46" y="52"/>
                    </a:moveTo>
                    <a:cubicBezTo>
                      <a:pt x="46" y="32"/>
                      <a:pt x="62" y="15"/>
                      <a:pt x="83" y="15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107" y="15"/>
                      <a:pt x="124" y="32"/>
                      <a:pt x="124" y="52"/>
                    </a:cubicBezTo>
                    <a:cubicBezTo>
                      <a:pt x="124" y="57"/>
                      <a:pt x="124" y="57"/>
                      <a:pt x="124" y="57"/>
                    </a:cubicBezTo>
                    <a:cubicBezTo>
                      <a:pt x="123" y="57"/>
                      <a:pt x="123" y="57"/>
                      <a:pt x="123" y="57"/>
                    </a:cubicBezTo>
                    <a:cubicBezTo>
                      <a:pt x="123" y="57"/>
                      <a:pt x="123" y="57"/>
                      <a:pt x="123" y="57"/>
                    </a:cubicBezTo>
                    <a:cubicBezTo>
                      <a:pt x="112" y="55"/>
                      <a:pt x="109" y="40"/>
                      <a:pt x="109" y="40"/>
                    </a:cubicBezTo>
                    <a:cubicBezTo>
                      <a:pt x="108" y="37"/>
                      <a:pt x="105" y="35"/>
                      <a:pt x="102" y="34"/>
                    </a:cubicBezTo>
                    <a:cubicBezTo>
                      <a:pt x="99" y="34"/>
                      <a:pt x="96" y="35"/>
                      <a:pt x="94" y="37"/>
                    </a:cubicBezTo>
                    <a:cubicBezTo>
                      <a:pt x="80" y="57"/>
                      <a:pt x="49" y="57"/>
                      <a:pt x="48" y="57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57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8"/>
                    </a:cubicBezTo>
                    <a:lnTo>
                      <a:pt x="46" y="52"/>
                    </a:lnTo>
                    <a:close/>
                    <a:moveTo>
                      <a:pt x="39" y="79"/>
                    </a:move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39" y="88"/>
                      <a:pt x="37" y="86"/>
                      <a:pt x="37" y="84"/>
                    </a:cubicBezTo>
                    <a:cubicBezTo>
                      <a:pt x="37" y="82"/>
                      <a:pt x="38" y="80"/>
                      <a:pt x="39" y="79"/>
                    </a:cubicBezTo>
                    <a:close/>
                    <a:moveTo>
                      <a:pt x="39" y="79"/>
                    </a:moveTo>
                    <a:cubicBezTo>
                      <a:pt x="39" y="79"/>
                      <a:pt x="39" y="79"/>
                      <a:pt x="39" y="7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251D4B3C-C582-4432-BAE9-5E56BC5C0F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5475" y="3381375"/>
                <a:ext cx="115888" cy="92075"/>
              </a:xfrm>
              <a:custGeom>
                <a:avLst/>
                <a:gdLst>
                  <a:gd name="T0" fmla="*/ 6 w 146"/>
                  <a:gd name="T1" fmla="*/ 16 h 116"/>
                  <a:gd name="T2" fmla="*/ 130 w 146"/>
                  <a:gd name="T3" fmla="*/ 112 h 116"/>
                  <a:gd name="T4" fmla="*/ 137 w 146"/>
                  <a:gd name="T5" fmla="*/ 116 h 116"/>
                  <a:gd name="T6" fmla="*/ 141 w 146"/>
                  <a:gd name="T7" fmla="*/ 115 h 116"/>
                  <a:gd name="T8" fmla="*/ 143 w 146"/>
                  <a:gd name="T9" fmla="*/ 104 h 116"/>
                  <a:gd name="T10" fmla="*/ 11 w 146"/>
                  <a:gd name="T11" fmla="*/ 1 h 116"/>
                  <a:gd name="T12" fmla="*/ 1 w 146"/>
                  <a:gd name="T13" fmla="*/ 6 h 116"/>
                  <a:gd name="T14" fmla="*/ 6 w 146"/>
                  <a:gd name="T15" fmla="*/ 16 h 116"/>
                  <a:gd name="T16" fmla="*/ 6 w 146"/>
                  <a:gd name="T17" fmla="*/ 16 h 116"/>
                  <a:gd name="T18" fmla="*/ 6 w 146"/>
                  <a:gd name="T19" fmla="*/ 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16">
                    <a:moveTo>
                      <a:pt x="6" y="16"/>
                    </a:moveTo>
                    <a:cubicBezTo>
                      <a:pt x="57" y="33"/>
                      <a:pt x="101" y="67"/>
                      <a:pt x="130" y="112"/>
                    </a:cubicBezTo>
                    <a:cubicBezTo>
                      <a:pt x="132" y="114"/>
                      <a:pt x="134" y="116"/>
                      <a:pt x="137" y="116"/>
                    </a:cubicBezTo>
                    <a:cubicBezTo>
                      <a:pt x="138" y="116"/>
                      <a:pt x="140" y="115"/>
                      <a:pt x="141" y="115"/>
                    </a:cubicBezTo>
                    <a:cubicBezTo>
                      <a:pt x="145" y="112"/>
                      <a:pt x="146" y="107"/>
                      <a:pt x="143" y="104"/>
                    </a:cubicBezTo>
                    <a:cubicBezTo>
                      <a:pt x="112" y="55"/>
                      <a:pt x="65" y="19"/>
                      <a:pt x="11" y="1"/>
                    </a:cubicBezTo>
                    <a:cubicBezTo>
                      <a:pt x="7" y="0"/>
                      <a:pt x="2" y="2"/>
                      <a:pt x="1" y="6"/>
                    </a:cubicBezTo>
                    <a:cubicBezTo>
                      <a:pt x="0" y="10"/>
                      <a:pt x="2" y="15"/>
                      <a:pt x="6" y="16"/>
                    </a:cubicBezTo>
                    <a:close/>
                    <a:moveTo>
                      <a:pt x="6" y="16"/>
                    </a:moveTo>
                    <a:cubicBezTo>
                      <a:pt x="6" y="16"/>
                      <a:pt x="6" y="16"/>
                      <a:pt x="6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1">
                <a:extLst>
                  <a:ext uri="{FF2B5EF4-FFF2-40B4-BE49-F238E27FC236}">
                    <a16:creationId xmlns:a16="http://schemas.microsoft.com/office/drawing/2014/main" id="{3852310A-BFDD-4938-A2E4-0959A6E5D8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4813" y="3381375"/>
                <a:ext cx="117475" cy="92075"/>
              </a:xfrm>
              <a:custGeom>
                <a:avLst/>
                <a:gdLst>
                  <a:gd name="T0" fmla="*/ 5 w 148"/>
                  <a:gd name="T1" fmla="*/ 116 h 117"/>
                  <a:gd name="T2" fmla="*/ 9 w 148"/>
                  <a:gd name="T3" fmla="*/ 117 h 117"/>
                  <a:gd name="T4" fmla="*/ 15 w 148"/>
                  <a:gd name="T5" fmla="*/ 113 h 117"/>
                  <a:gd name="T6" fmla="*/ 141 w 148"/>
                  <a:gd name="T7" fmla="*/ 16 h 117"/>
                  <a:gd name="T8" fmla="*/ 146 w 148"/>
                  <a:gd name="T9" fmla="*/ 7 h 117"/>
                  <a:gd name="T10" fmla="*/ 136 w 148"/>
                  <a:gd name="T11" fmla="*/ 1 h 117"/>
                  <a:gd name="T12" fmla="*/ 2 w 148"/>
                  <a:gd name="T13" fmla="*/ 105 h 117"/>
                  <a:gd name="T14" fmla="*/ 5 w 148"/>
                  <a:gd name="T15" fmla="*/ 116 h 117"/>
                  <a:gd name="T16" fmla="*/ 5 w 148"/>
                  <a:gd name="T17" fmla="*/ 116 h 117"/>
                  <a:gd name="T18" fmla="*/ 5 w 148"/>
                  <a:gd name="T1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17">
                    <a:moveTo>
                      <a:pt x="5" y="116"/>
                    </a:moveTo>
                    <a:cubicBezTo>
                      <a:pt x="6" y="116"/>
                      <a:pt x="7" y="117"/>
                      <a:pt x="9" y="117"/>
                    </a:cubicBezTo>
                    <a:cubicBezTo>
                      <a:pt x="11" y="117"/>
                      <a:pt x="14" y="115"/>
                      <a:pt x="15" y="113"/>
                    </a:cubicBezTo>
                    <a:cubicBezTo>
                      <a:pt x="45" y="67"/>
                      <a:pt x="89" y="33"/>
                      <a:pt x="141" y="16"/>
                    </a:cubicBezTo>
                    <a:cubicBezTo>
                      <a:pt x="145" y="15"/>
                      <a:pt x="148" y="11"/>
                      <a:pt x="146" y="7"/>
                    </a:cubicBezTo>
                    <a:cubicBezTo>
                      <a:pt x="145" y="2"/>
                      <a:pt x="140" y="0"/>
                      <a:pt x="136" y="1"/>
                    </a:cubicBezTo>
                    <a:cubicBezTo>
                      <a:pt x="81" y="19"/>
                      <a:pt x="34" y="56"/>
                      <a:pt x="2" y="105"/>
                    </a:cubicBezTo>
                    <a:cubicBezTo>
                      <a:pt x="0" y="108"/>
                      <a:pt x="1" y="113"/>
                      <a:pt x="5" y="116"/>
                    </a:cubicBezTo>
                    <a:close/>
                    <a:moveTo>
                      <a:pt x="5" y="116"/>
                    </a:moveTo>
                    <a:cubicBezTo>
                      <a:pt x="5" y="116"/>
                      <a:pt x="5" y="116"/>
                      <a:pt x="5" y="1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42">
                <a:extLst>
                  <a:ext uri="{FF2B5EF4-FFF2-40B4-BE49-F238E27FC236}">
                    <a16:creationId xmlns:a16="http://schemas.microsoft.com/office/drawing/2014/main" id="{7B2E5EE7-6974-4F81-A85D-FF40183A14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4813" y="3667125"/>
                <a:ext cx="95250" cy="84138"/>
              </a:xfrm>
              <a:custGeom>
                <a:avLst/>
                <a:gdLst>
                  <a:gd name="T0" fmla="*/ 115 w 120"/>
                  <a:gd name="T1" fmla="*/ 92 h 107"/>
                  <a:gd name="T2" fmla="*/ 15 w 120"/>
                  <a:gd name="T3" fmla="*/ 5 h 107"/>
                  <a:gd name="T4" fmla="*/ 5 w 120"/>
                  <a:gd name="T5" fmla="*/ 3 h 107"/>
                  <a:gd name="T6" fmla="*/ 2 w 120"/>
                  <a:gd name="T7" fmla="*/ 14 h 107"/>
                  <a:gd name="T8" fmla="*/ 108 w 120"/>
                  <a:gd name="T9" fmla="*/ 106 h 107"/>
                  <a:gd name="T10" fmla="*/ 112 w 120"/>
                  <a:gd name="T11" fmla="*/ 107 h 107"/>
                  <a:gd name="T12" fmla="*/ 119 w 120"/>
                  <a:gd name="T13" fmla="*/ 102 h 107"/>
                  <a:gd name="T14" fmla="*/ 115 w 120"/>
                  <a:gd name="T15" fmla="*/ 92 h 107"/>
                  <a:gd name="T16" fmla="*/ 115 w 120"/>
                  <a:gd name="T17" fmla="*/ 92 h 107"/>
                  <a:gd name="T18" fmla="*/ 115 w 120"/>
                  <a:gd name="T19" fmla="*/ 9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07">
                    <a:moveTo>
                      <a:pt x="115" y="92"/>
                    </a:moveTo>
                    <a:cubicBezTo>
                      <a:pt x="74" y="73"/>
                      <a:pt x="40" y="43"/>
                      <a:pt x="15" y="5"/>
                    </a:cubicBezTo>
                    <a:cubicBezTo>
                      <a:pt x="13" y="1"/>
                      <a:pt x="8" y="0"/>
                      <a:pt x="5" y="3"/>
                    </a:cubicBezTo>
                    <a:cubicBezTo>
                      <a:pt x="1" y="5"/>
                      <a:pt x="0" y="10"/>
                      <a:pt x="2" y="14"/>
                    </a:cubicBezTo>
                    <a:cubicBezTo>
                      <a:pt x="28" y="54"/>
                      <a:pt x="65" y="86"/>
                      <a:pt x="108" y="106"/>
                    </a:cubicBezTo>
                    <a:cubicBezTo>
                      <a:pt x="109" y="106"/>
                      <a:pt x="110" y="107"/>
                      <a:pt x="112" y="107"/>
                    </a:cubicBezTo>
                    <a:cubicBezTo>
                      <a:pt x="114" y="107"/>
                      <a:pt x="117" y="105"/>
                      <a:pt x="119" y="102"/>
                    </a:cubicBezTo>
                    <a:cubicBezTo>
                      <a:pt x="120" y="98"/>
                      <a:pt x="119" y="93"/>
                      <a:pt x="115" y="92"/>
                    </a:cubicBez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3">
                <a:extLst>
                  <a:ext uri="{FF2B5EF4-FFF2-40B4-BE49-F238E27FC236}">
                    <a16:creationId xmlns:a16="http://schemas.microsoft.com/office/drawing/2014/main" id="{E0D290FA-2E1C-4167-A60B-DD36BEB334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97700" y="3667125"/>
                <a:ext cx="93663" cy="84138"/>
              </a:xfrm>
              <a:custGeom>
                <a:avLst/>
                <a:gdLst>
                  <a:gd name="T0" fmla="*/ 114 w 119"/>
                  <a:gd name="T1" fmla="*/ 3 h 106"/>
                  <a:gd name="T2" fmla="*/ 103 w 119"/>
                  <a:gd name="T3" fmla="*/ 5 h 106"/>
                  <a:gd name="T4" fmla="*/ 5 w 119"/>
                  <a:gd name="T5" fmla="*/ 91 h 106"/>
                  <a:gd name="T6" fmla="*/ 2 w 119"/>
                  <a:gd name="T7" fmla="*/ 101 h 106"/>
                  <a:gd name="T8" fmla="*/ 9 w 119"/>
                  <a:gd name="T9" fmla="*/ 106 h 106"/>
                  <a:gd name="T10" fmla="*/ 12 w 119"/>
                  <a:gd name="T11" fmla="*/ 105 h 106"/>
                  <a:gd name="T12" fmla="*/ 116 w 119"/>
                  <a:gd name="T13" fmla="*/ 14 h 106"/>
                  <a:gd name="T14" fmla="*/ 114 w 119"/>
                  <a:gd name="T15" fmla="*/ 3 h 106"/>
                  <a:gd name="T16" fmla="*/ 114 w 119"/>
                  <a:gd name="T17" fmla="*/ 3 h 106"/>
                  <a:gd name="T18" fmla="*/ 114 w 119"/>
                  <a:gd name="T19" fmla="*/ 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06">
                    <a:moveTo>
                      <a:pt x="114" y="3"/>
                    </a:moveTo>
                    <a:cubicBezTo>
                      <a:pt x="110" y="0"/>
                      <a:pt x="106" y="1"/>
                      <a:pt x="103" y="5"/>
                    </a:cubicBezTo>
                    <a:cubicBezTo>
                      <a:pt x="79" y="42"/>
                      <a:pt x="45" y="72"/>
                      <a:pt x="5" y="91"/>
                    </a:cubicBezTo>
                    <a:cubicBezTo>
                      <a:pt x="1" y="93"/>
                      <a:pt x="0" y="97"/>
                      <a:pt x="2" y="101"/>
                    </a:cubicBezTo>
                    <a:cubicBezTo>
                      <a:pt x="3" y="104"/>
                      <a:pt x="6" y="106"/>
                      <a:pt x="9" y="106"/>
                    </a:cubicBezTo>
                    <a:cubicBezTo>
                      <a:pt x="10" y="106"/>
                      <a:pt x="11" y="106"/>
                      <a:pt x="12" y="105"/>
                    </a:cubicBezTo>
                    <a:cubicBezTo>
                      <a:pt x="55" y="85"/>
                      <a:pt x="91" y="53"/>
                      <a:pt x="116" y="14"/>
                    </a:cubicBezTo>
                    <a:cubicBezTo>
                      <a:pt x="119" y="10"/>
                      <a:pt x="118" y="5"/>
                      <a:pt x="114" y="3"/>
                    </a:cubicBezTo>
                    <a:close/>
                    <a:moveTo>
                      <a:pt x="114" y="3"/>
                    </a:moveTo>
                    <a:cubicBezTo>
                      <a:pt x="114" y="3"/>
                      <a:pt x="114" y="3"/>
                      <a:pt x="11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4">
                <a:extLst>
                  <a:ext uri="{FF2B5EF4-FFF2-40B4-BE49-F238E27FC236}">
                    <a16:creationId xmlns:a16="http://schemas.microsoft.com/office/drawing/2014/main" id="{A9057BB0-13D4-4641-A351-08EC29DC9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26238" y="3481388"/>
                <a:ext cx="131763" cy="177800"/>
              </a:xfrm>
              <a:custGeom>
                <a:avLst/>
                <a:gdLst>
                  <a:gd name="T0" fmla="*/ 168 w 168"/>
                  <a:gd name="T1" fmla="*/ 189 h 224"/>
                  <a:gd name="T2" fmla="*/ 109 w 168"/>
                  <a:gd name="T3" fmla="*/ 133 h 224"/>
                  <a:gd name="T4" fmla="*/ 127 w 168"/>
                  <a:gd name="T5" fmla="*/ 106 h 224"/>
                  <a:gd name="T6" fmla="*/ 139 w 168"/>
                  <a:gd name="T7" fmla="*/ 67 h 224"/>
                  <a:gd name="T8" fmla="*/ 87 w 168"/>
                  <a:gd name="T9" fmla="*/ 0 h 224"/>
                  <a:gd name="T10" fmla="*/ 30 w 168"/>
                  <a:gd name="T11" fmla="*/ 53 h 224"/>
                  <a:gd name="T12" fmla="*/ 22 w 168"/>
                  <a:gd name="T13" fmla="*/ 84 h 224"/>
                  <a:gd name="T14" fmla="*/ 61 w 168"/>
                  <a:gd name="T15" fmla="*/ 128 h 224"/>
                  <a:gd name="T16" fmla="*/ 28 w 168"/>
                  <a:gd name="T17" fmla="*/ 145 h 224"/>
                  <a:gd name="T18" fmla="*/ 0 w 168"/>
                  <a:gd name="T19" fmla="*/ 217 h 224"/>
                  <a:gd name="T20" fmla="*/ 28 w 168"/>
                  <a:gd name="T21" fmla="*/ 224 h 224"/>
                  <a:gd name="T22" fmla="*/ 28 w 168"/>
                  <a:gd name="T23" fmla="*/ 209 h 224"/>
                  <a:gd name="T24" fmla="*/ 16 w 168"/>
                  <a:gd name="T25" fmla="*/ 189 h 224"/>
                  <a:gd name="T26" fmla="*/ 34 w 168"/>
                  <a:gd name="T27" fmla="*/ 160 h 224"/>
                  <a:gd name="T28" fmla="*/ 79 w 168"/>
                  <a:gd name="T29" fmla="*/ 164 h 224"/>
                  <a:gd name="T30" fmla="*/ 85 w 168"/>
                  <a:gd name="T31" fmla="*/ 166 h 224"/>
                  <a:gd name="T32" fmla="*/ 105 w 168"/>
                  <a:gd name="T33" fmla="*/ 148 h 224"/>
                  <a:gd name="T34" fmla="*/ 135 w 168"/>
                  <a:gd name="T35" fmla="*/ 160 h 224"/>
                  <a:gd name="T36" fmla="*/ 153 w 168"/>
                  <a:gd name="T37" fmla="*/ 209 h 224"/>
                  <a:gd name="T38" fmla="*/ 45 w 168"/>
                  <a:gd name="T39" fmla="*/ 217 h 224"/>
                  <a:gd name="T40" fmla="*/ 161 w 168"/>
                  <a:gd name="T41" fmla="*/ 224 h 224"/>
                  <a:gd name="T42" fmla="*/ 129 w 168"/>
                  <a:gd name="T43" fmla="*/ 79 h 224"/>
                  <a:gd name="T44" fmla="*/ 132 w 168"/>
                  <a:gd name="T45" fmla="*/ 84 h 224"/>
                  <a:gd name="T46" fmla="*/ 129 w 168"/>
                  <a:gd name="T47" fmla="*/ 79 h 224"/>
                  <a:gd name="T48" fmla="*/ 38 w 168"/>
                  <a:gd name="T49" fmla="*/ 84 h 224"/>
                  <a:gd name="T50" fmla="*/ 40 w 168"/>
                  <a:gd name="T51" fmla="*/ 79 h 224"/>
                  <a:gd name="T52" fmla="*/ 48 w 168"/>
                  <a:gd name="T53" fmla="*/ 57 h 224"/>
                  <a:gd name="T54" fmla="*/ 47 w 168"/>
                  <a:gd name="T55" fmla="*/ 57 h 224"/>
                  <a:gd name="T56" fmla="*/ 47 w 168"/>
                  <a:gd name="T57" fmla="*/ 57 h 224"/>
                  <a:gd name="T58" fmla="*/ 46 w 168"/>
                  <a:gd name="T59" fmla="*/ 58 h 224"/>
                  <a:gd name="T60" fmla="*/ 46 w 168"/>
                  <a:gd name="T61" fmla="*/ 53 h 224"/>
                  <a:gd name="T62" fmla="*/ 87 w 168"/>
                  <a:gd name="T63" fmla="*/ 16 h 224"/>
                  <a:gd name="T64" fmla="*/ 124 w 168"/>
                  <a:gd name="T65" fmla="*/ 58 h 224"/>
                  <a:gd name="T66" fmla="*/ 123 w 168"/>
                  <a:gd name="T67" fmla="*/ 57 h 224"/>
                  <a:gd name="T68" fmla="*/ 102 w 168"/>
                  <a:gd name="T69" fmla="*/ 34 h 224"/>
                  <a:gd name="T70" fmla="*/ 48 w 168"/>
                  <a:gd name="T71" fmla="*/ 57 h 224"/>
                  <a:gd name="T72" fmla="*/ 85 w 168"/>
                  <a:gd name="T73" fmla="*/ 147 h 224"/>
                  <a:gd name="T74" fmla="*/ 76 w 168"/>
                  <a:gd name="T75" fmla="*/ 134 h 224"/>
                  <a:gd name="T76" fmla="*/ 88 w 168"/>
                  <a:gd name="T77" fmla="*/ 134 h 224"/>
                  <a:gd name="T78" fmla="*/ 93 w 168"/>
                  <a:gd name="T79" fmla="*/ 138 h 224"/>
                  <a:gd name="T80" fmla="*/ 81 w 168"/>
                  <a:gd name="T81" fmla="*/ 118 h 224"/>
                  <a:gd name="T82" fmla="*/ 56 w 168"/>
                  <a:gd name="T83" fmla="*/ 72 h 224"/>
                  <a:gd name="T84" fmla="*/ 113 w 168"/>
                  <a:gd name="T85" fmla="*/ 71 h 224"/>
                  <a:gd name="T86" fmla="*/ 88 w 168"/>
                  <a:gd name="T87" fmla="*/ 118 h 224"/>
                  <a:gd name="T88" fmla="*/ 88 w 168"/>
                  <a:gd name="T89" fmla="*/ 11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8" h="224">
                    <a:moveTo>
                      <a:pt x="168" y="217"/>
                    </a:moveTo>
                    <a:cubicBezTo>
                      <a:pt x="168" y="189"/>
                      <a:pt x="168" y="189"/>
                      <a:pt x="168" y="189"/>
                    </a:cubicBezTo>
                    <a:cubicBezTo>
                      <a:pt x="168" y="157"/>
                      <a:pt x="143" y="146"/>
                      <a:pt x="140" y="14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17" y="123"/>
                      <a:pt x="124" y="115"/>
                      <a:pt x="127" y="106"/>
                    </a:cubicBezTo>
                    <a:cubicBezTo>
                      <a:pt x="139" y="105"/>
                      <a:pt x="148" y="95"/>
                      <a:pt x="148" y="84"/>
                    </a:cubicBezTo>
                    <a:cubicBezTo>
                      <a:pt x="148" y="77"/>
                      <a:pt x="144" y="71"/>
                      <a:pt x="139" y="67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23"/>
                      <a:pt x="116" y="0"/>
                      <a:pt x="87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54" y="0"/>
                      <a:pt x="30" y="23"/>
                      <a:pt x="30" y="5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25" y="71"/>
                      <a:pt x="22" y="77"/>
                      <a:pt x="22" y="84"/>
                    </a:cubicBezTo>
                    <a:cubicBezTo>
                      <a:pt x="22" y="95"/>
                      <a:pt x="31" y="105"/>
                      <a:pt x="42" y="106"/>
                    </a:cubicBezTo>
                    <a:cubicBezTo>
                      <a:pt x="46" y="115"/>
                      <a:pt x="52" y="123"/>
                      <a:pt x="61" y="128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25" y="146"/>
                      <a:pt x="0" y="156"/>
                      <a:pt x="0" y="189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21"/>
                      <a:pt x="4" y="224"/>
                      <a:pt x="8" y="224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32" y="224"/>
                      <a:pt x="36" y="221"/>
                      <a:pt x="36" y="217"/>
                    </a:cubicBezTo>
                    <a:cubicBezTo>
                      <a:pt x="36" y="212"/>
                      <a:pt x="32" y="209"/>
                      <a:pt x="28" y="209"/>
                    </a:cubicBezTo>
                    <a:cubicBezTo>
                      <a:pt x="16" y="209"/>
                      <a:pt x="16" y="209"/>
                      <a:pt x="16" y="209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16" y="167"/>
                      <a:pt x="33" y="160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64" y="148"/>
                      <a:pt x="64" y="148"/>
                      <a:pt x="64" y="148"/>
                    </a:cubicBezTo>
                    <a:cubicBezTo>
                      <a:pt x="79" y="164"/>
                      <a:pt x="79" y="164"/>
                      <a:pt x="79" y="164"/>
                    </a:cubicBezTo>
                    <a:cubicBezTo>
                      <a:pt x="81" y="165"/>
                      <a:pt x="83" y="166"/>
                      <a:pt x="85" y="166"/>
                    </a:cubicBezTo>
                    <a:cubicBezTo>
                      <a:pt x="85" y="166"/>
                      <a:pt x="85" y="166"/>
                      <a:pt x="85" y="166"/>
                    </a:cubicBezTo>
                    <a:cubicBezTo>
                      <a:pt x="87" y="166"/>
                      <a:pt x="89" y="165"/>
                      <a:pt x="90" y="164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135" y="160"/>
                      <a:pt x="135" y="160"/>
                      <a:pt x="135" y="160"/>
                    </a:cubicBezTo>
                    <a:cubicBezTo>
                      <a:pt x="135" y="160"/>
                      <a:pt x="135" y="160"/>
                      <a:pt x="135" y="160"/>
                    </a:cubicBezTo>
                    <a:cubicBezTo>
                      <a:pt x="136" y="160"/>
                      <a:pt x="153" y="167"/>
                      <a:pt x="153" y="189"/>
                    </a:cubicBezTo>
                    <a:cubicBezTo>
                      <a:pt x="153" y="209"/>
                      <a:pt x="153" y="209"/>
                      <a:pt x="153" y="209"/>
                    </a:cubicBezTo>
                    <a:cubicBezTo>
                      <a:pt x="53" y="209"/>
                      <a:pt x="53" y="209"/>
                      <a:pt x="53" y="209"/>
                    </a:cubicBezTo>
                    <a:cubicBezTo>
                      <a:pt x="49" y="209"/>
                      <a:pt x="45" y="212"/>
                      <a:pt x="45" y="217"/>
                    </a:cubicBezTo>
                    <a:cubicBezTo>
                      <a:pt x="45" y="221"/>
                      <a:pt x="49" y="224"/>
                      <a:pt x="53" y="224"/>
                    </a:cubicBezTo>
                    <a:cubicBezTo>
                      <a:pt x="161" y="224"/>
                      <a:pt x="161" y="224"/>
                      <a:pt x="161" y="224"/>
                    </a:cubicBezTo>
                    <a:cubicBezTo>
                      <a:pt x="165" y="224"/>
                      <a:pt x="168" y="221"/>
                      <a:pt x="168" y="217"/>
                    </a:cubicBezTo>
                    <a:close/>
                    <a:moveTo>
                      <a:pt x="129" y="79"/>
                    </a:moveTo>
                    <a:cubicBezTo>
                      <a:pt x="129" y="79"/>
                      <a:pt x="130" y="79"/>
                      <a:pt x="130" y="79"/>
                    </a:cubicBezTo>
                    <a:cubicBezTo>
                      <a:pt x="131" y="80"/>
                      <a:pt x="132" y="82"/>
                      <a:pt x="132" y="84"/>
                    </a:cubicBezTo>
                    <a:cubicBezTo>
                      <a:pt x="132" y="86"/>
                      <a:pt x="131" y="88"/>
                      <a:pt x="129" y="89"/>
                    </a:cubicBezTo>
                    <a:lnTo>
                      <a:pt x="129" y="79"/>
                    </a:lnTo>
                    <a:close/>
                    <a:moveTo>
                      <a:pt x="40" y="89"/>
                    </a:moveTo>
                    <a:cubicBezTo>
                      <a:pt x="39" y="88"/>
                      <a:pt x="38" y="86"/>
                      <a:pt x="38" y="84"/>
                    </a:cubicBezTo>
                    <a:cubicBezTo>
                      <a:pt x="38" y="82"/>
                      <a:pt x="38" y="81"/>
                      <a:pt x="39" y="79"/>
                    </a:cubicBezTo>
                    <a:cubicBezTo>
                      <a:pt x="40" y="79"/>
                      <a:pt x="40" y="79"/>
                      <a:pt x="40" y="79"/>
                    </a:cubicBezTo>
                    <a:lnTo>
                      <a:pt x="40" y="89"/>
                    </a:lnTo>
                    <a:close/>
                    <a:moveTo>
                      <a:pt x="48" y="57"/>
                    </a:move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57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6" y="57"/>
                      <a:pt x="46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32"/>
                      <a:pt x="62" y="16"/>
                      <a:pt x="83" y="1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107" y="16"/>
                      <a:pt x="124" y="32"/>
                      <a:pt x="124" y="53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3" y="58"/>
                      <a:pt x="123" y="58"/>
                      <a:pt x="123" y="57"/>
                    </a:cubicBezTo>
                    <a:cubicBezTo>
                      <a:pt x="123" y="57"/>
                      <a:pt x="123" y="57"/>
                      <a:pt x="123" y="57"/>
                    </a:cubicBezTo>
                    <a:cubicBezTo>
                      <a:pt x="112" y="55"/>
                      <a:pt x="109" y="40"/>
                      <a:pt x="109" y="40"/>
                    </a:cubicBezTo>
                    <a:cubicBezTo>
                      <a:pt x="108" y="37"/>
                      <a:pt x="105" y="35"/>
                      <a:pt x="102" y="34"/>
                    </a:cubicBezTo>
                    <a:cubicBezTo>
                      <a:pt x="99" y="34"/>
                      <a:pt x="96" y="35"/>
                      <a:pt x="94" y="37"/>
                    </a:cubicBezTo>
                    <a:cubicBezTo>
                      <a:pt x="80" y="57"/>
                      <a:pt x="49" y="57"/>
                      <a:pt x="48" y="57"/>
                    </a:cubicBezTo>
                    <a:close/>
                    <a:moveTo>
                      <a:pt x="93" y="138"/>
                    </a:moveTo>
                    <a:cubicBezTo>
                      <a:pt x="85" y="147"/>
                      <a:pt x="85" y="147"/>
                      <a:pt x="85" y="147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8" y="134"/>
                      <a:pt x="80" y="134"/>
                      <a:pt x="81" y="134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90" y="134"/>
                      <a:pt x="92" y="134"/>
                      <a:pt x="93" y="134"/>
                    </a:cubicBezTo>
                    <a:lnTo>
                      <a:pt x="93" y="138"/>
                    </a:lnTo>
                    <a:close/>
                    <a:moveTo>
                      <a:pt x="88" y="118"/>
                    </a:moveTo>
                    <a:cubicBezTo>
                      <a:pt x="81" y="118"/>
                      <a:pt x="81" y="118"/>
                      <a:pt x="81" y="118"/>
                    </a:cubicBezTo>
                    <a:cubicBezTo>
                      <a:pt x="67" y="118"/>
                      <a:pt x="56" y="107"/>
                      <a:pt x="56" y="9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66" y="71"/>
                      <a:pt x="84" y="68"/>
                      <a:pt x="98" y="56"/>
                    </a:cubicBezTo>
                    <a:cubicBezTo>
                      <a:pt x="101" y="62"/>
                      <a:pt x="106" y="67"/>
                      <a:pt x="113" y="71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107"/>
                      <a:pt x="102" y="118"/>
                      <a:pt x="88" y="118"/>
                    </a:cubicBezTo>
                    <a:close/>
                    <a:moveTo>
                      <a:pt x="88" y="118"/>
                    </a:moveTo>
                    <a:cubicBezTo>
                      <a:pt x="88" y="118"/>
                      <a:pt x="88" y="118"/>
                      <a:pt x="88" y="1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5">
                <a:extLst>
                  <a:ext uri="{FF2B5EF4-FFF2-40B4-BE49-F238E27FC236}">
                    <a16:creationId xmlns:a16="http://schemas.microsoft.com/office/drawing/2014/main" id="{14299623-1737-44D3-843F-1AB167D6A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8175" y="3481388"/>
                <a:ext cx="133350" cy="177800"/>
              </a:xfrm>
              <a:custGeom>
                <a:avLst/>
                <a:gdLst>
                  <a:gd name="T0" fmla="*/ 109 w 168"/>
                  <a:gd name="T1" fmla="*/ 133 h 224"/>
                  <a:gd name="T2" fmla="*/ 127 w 168"/>
                  <a:gd name="T3" fmla="*/ 106 h 224"/>
                  <a:gd name="T4" fmla="*/ 139 w 168"/>
                  <a:gd name="T5" fmla="*/ 67 h 224"/>
                  <a:gd name="T6" fmla="*/ 86 w 168"/>
                  <a:gd name="T7" fmla="*/ 0 h 224"/>
                  <a:gd name="T8" fmla="*/ 30 w 168"/>
                  <a:gd name="T9" fmla="*/ 53 h 224"/>
                  <a:gd name="T10" fmla="*/ 21 w 168"/>
                  <a:gd name="T11" fmla="*/ 84 h 224"/>
                  <a:gd name="T12" fmla="*/ 60 w 168"/>
                  <a:gd name="T13" fmla="*/ 128 h 224"/>
                  <a:gd name="T14" fmla="*/ 28 w 168"/>
                  <a:gd name="T15" fmla="*/ 145 h 224"/>
                  <a:gd name="T16" fmla="*/ 0 w 168"/>
                  <a:gd name="T17" fmla="*/ 217 h 224"/>
                  <a:gd name="T18" fmla="*/ 28 w 168"/>
                  <a:gd name="T19" fmla="*/ 224 h 224"/>
                  <a:gd name="T20" fmla="*/ 28 w 168"/>
                  <a:gd name="T21" fmla="*/ 209 h 224"/>
                  <a:gd name="T22" fmla="*/ 16 w 168"/>
                  <a:gd name="T23" fmla="*/ 189 h 224"/>
                  <a:gd name="T24" fmla="*/ 34 w 168"/>
                  <a:gd name="T25" fmla="*/ 160 h 224"/>
                  <a:gd name="T26" fmla="*/ 79 w 168"/>
                  <a:gd name="T27" fmla="*/ 164 h 224"/>
                  <a:gd name="T28" fmla="*/ 84 w 168"/>
                  <a:gd name="T29" fmla="*/ 166 h 224"/>
                  <a:gd name="T30" fmla="*/ 105 w 168"/>
                  <a:gd name="T31" fmla="*/ 148 h 224"/>
                  <a:gd name="T32" fmla="*/ 135 w 168"/>
                  <a:gd name="T33" fmla="*/ 160 h 224"/>
                  <a:gd name="T34" fmla="*/ 152 w 168"/>
                  <a:gd name="T35" fmla="*/ 209 h 224"/>
                  <a:gd name="T36" fmla="*/ 45 w 168"/>
                  <a:gd name="T37" fmla="*/ 217 h 224"/>
                  <a:gd name="T38" fmla="*/ 160 w 168"/>
                  <a:gd name="T39" fmla="*/ 224 h 224"/>
                  <a:gd name="T40" fmla="*/ 168 w 168"/>
                  <a:gd name="T41" fmla="*/ 189 h 224"/>
                  <a:gd name="T42" fmla="*/ 129 w 168"/>
                  <a:gd name="T43" fmla="*/ 79 h 224"/>
                  <a:gd name="T44" fmla="*/ 131 w 168"/>
                  <a:gd name="T45" fmla="*/ 84 h 224"/>
                  <a:gd name="T46" fmla="*/ 129 w 168"/>
                  <a:gd name="T47" fmla="*/ 79 h 224"/>
                  <a:gd name="T48" fmla="*/ 37 w 168"/>
                  <a:gd name="T49" fmla="*/ 84 h 224"/>
                  <a:gd name="T50" fmla="*/ 40 w 168"/>
                  <a:gd name="T51" fmla="*/ 79 h 224"/>
                  <a:gd name="T52" fmla="*/ 48 w 168"/>
                  <a:gd name="T53" fmla="*/ 57 h 224"/>
                  <a:gd name="T54" fmla="*/ 47 w 168"/>
                  <a:gd name="T55" fmla="*/ 57 h 224"/>
                  <a:gd name="T56" fmla="*/ 46 w 168"/>
                  <a:gd name="T57" fmla="*/ 57 h 224"/>
                  <a:gd name="T58" fmla="*/ 46 w 168"/>
                  <a:gd name="T59" fmla="*/ 58 h 224"/>
                  <a:gd name="T60" fmla="*/ 45 w 168"/>
                  <a:gd name="T61" fmla="*/ 53 h 224"/>
                  <a:gd name="T62" fmla="*/ 86 w 168"/>
                  <a:gd name="T63" fmla="*/ 16 h 224"/>
                  <a:gd name="T64" fmla="*/ 123 w 168"/>
                  <a:gd name="T65" fmla="*/ 58 h 224"/>
                  <a:gd name="T66" fmla="*/ 123 w 168"/>
                  <a:gd name="T67" fmla="*/ 57 h 224"/>
                  <a:gd name="T68" fmla="*/ 102 w 168"/>
                  <a:gd name="T69" fmla="*/ 34 h 224"/>
                  <a:gd name="T70" fmla="*/ 48 w 168"/>
                  <a:gd name="T71" fmla="*/ 57 h 224"/>
                  <a:gd name="T72" fmla="*/ 84 w 168"/>
                  <a:gd name="T73" fmla="*/ 147 h 224"/>
                  <a:gd name="T74" fmla="*/ 76 w 168"/>
                  <a:gd name="T75" fmla="*/ 134 h 224"/>
                  <a:gd name="T76" fmla="*/ 88 w 168"/>
                  <a:gd name="T77" fmla="*/ 134 h 224"/>
                  <a:gd name="T78" fmla="*/ 93 w 168"/>
                  <a:gd name="T79" fmla="*/ 138 h 224"/>
                  <a:gd name="T80" fmla="*/ 81 w 168"/>
                  <a:gd name="T81" fmla="*/ 118 h 224"/>
                  <a:gd name="T82" fmla="*/ 56 w 168"/>
                  <a:gd name="T83" fmla="*/ 72 h 224"/>
                  <a:gd name="T84" fmla="*/ 113 w 168"/>
                  <a:gd name="T85" fmla="*/ 71 h 224"/>
                  <a:gd name="T86" fmla="*/ 88 w 168"/>
                  <a:gd name="T87" fmla="*/ 118 h 224"/>
                  <a:gd name="T88" fmla="*/ 88 w 168"/>
                  <a:gd name="T89" fmla="*/ 11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8" h="224">
                    <a:moveTo>
                      <a:pt x="140" y="145"/>
                    </a:move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17" y="123"/>
                      <a:pt x="124" y="115"/>
                      <a:pt x="127" y="106"/>
                    </a:cubicBezTo>
                    <a:cubicBezTo>
                      <a:pt x="138" y="105"/>
                      <a:pt x="147" y="95"/>
                      <a:pt x="147" y="84"/>
                    </a:cubicBezTo>
                    <a:cubicBezTo>
                      <a:pt x="147" y="77"/>
                      <a:pt x="144" y="71"/>
                      <a:pt x="139" y="67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23"/>
                      <a:pt x="115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53" y="0"/>
                      <a:pt x="30" y="23"/>
                      <a:pt x="30" y="5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25" y="71"/>
                      <a:pt x="21" y="77"/>
                      <a:pt x="21" y="84"/>
                    </a:cubicBezTo>
                    <a:cubicBezTo>
                      <a:pt x="21" y="95"/>
                      <a:pt x="31" y="105"/>
                      <a:pt x="42" y="106"/>
                    </a:cubicBezTo>
                    <a:cubicBezTo>
                      <a:pt x="45" y="115"/>
                      <a:pt x="52" y="123"/>
                      <a:pt x="60" y="128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25" y="146"/>
                      <a:pt x="0" y="156"/>
                      <a:pt x="0" y="189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21"/>
                      <a:pt x="3" y="224"/>
                      <a:pt x="8" y="224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32" y="224"/>
                      <a:pt x="36" y="221"/>
                      <a:pt x="36" y="217"/>
                    </a:cubicBezTo>
                    <a:cubicBezTo>
                      <a:pt x="36" y="212"/>
                      <a:pt x="32" y="209"/>
                      <a:pt x="28" y="209"/>
                    </a:cubicBezTo>
                    <a:cubicBezTo>
                      <a:pt x="16" y="209"/>
                      <a:pt x="16" y="209"/>
                      <a:pt x="16" y="209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16" y="167"/>
                      <a:pt x="33" y="160"/>
                      <a:pt x="33" y="160"/>
                    </a:cubicBezTo>
                    <a:cubicBezTo>
                      <a:pt x="33" y="160"/>
                      <a:pt x="34" y="160"/>
                      <a:pt x="34" y="160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79" y="164"/>
                      <a:pt x="79" y="164"/>
                      <a:pt x="79" y="164"/>
                    </a:cubicBezTo>
                    <a:cubicBezTo>
                      <a:pt x="80" y="165"/>
                      <a:pt x="82" y="166"/>
                      <a:pt x="84" y="166"/>
                    </a:cubicBezTo>
                    <a:cubicBezTo>
                      <a:pt x="84" y="166"/>
                      <a:pt x="84" y="166"/>
                      <a:pt x="84" y="166"/>
                    </a:cubicBezTo>
                    <a:cubicBezTo>
                      <a:pt x="87" y="166"/>
                      <a:pt x="89" y="165"/>
                      <a:pt x="90" y="164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134" y="160"/>
                      <a:pt x="134" y="160"/>
                      <a:pt x="134" y="160"/>
                    </a:cubicBezTo>
                    <a:cubicBezTo>
                      <a:pt x="134" y="160"/>
                      <a:pt x="134" y="160"/>
                      <a:pt x="135" y="160"/>
                    </a:cubicBezTo>
                    <a:cubicBezTo>
                      <a:pt x="135" y="160"/>
                      <a:pt x="152" y="167"/>
                      <a:pt x="152" y="189"/>
                    </a:cubicBezTo>
                    <a:cubicBezTo>
                      <a:pt x="152" y="209"/>
                      <a:pt x="152" y="209"/>
                      <a:pt x="152" y="209"/>
                    </a:cubicBezTo>
                    <a:cubicBezTo>
                      <a:pt x="53" y="209"/>
                      <a:pt x="53" y="209"/>
                      <a:pt x="53" y="209"/>
                    </a:cubicBezTo>
                    <a:cubicBezTo>
                      <a:pt x="48" y="209"/>
                      <a:pt x="45" y="212"/>
                      <a:pt x="45" y="217"/>
                    </a:cubicBezTo>
                    <a:cubicBezTo>
                      <a:pt x="45" y="221"/>
                      <a:pt x="48" y="224"/>
                      <a:pt x="53" y="224"/>
                    </a:cubicBezTo>
                    <a:cubicBezTo>
                      <a:pt x="160" y="224"/>
                      <a:pt x="160" y="224"/>
                      <a:pt x="160" y="224"/>
                    </a:cubicBezTo>
                    <a:cubicBezTo>
                      <a:pt x="165" y="224"/>
                      <a:pt x="168" y="221"/>
                      <a:pt x="168" y="217"/>
                    </a:cubicBezTo>
                    <a:cubicBezTo>
                      <a:pt x="168" y="189"/>
                      <a:pt x="168" y="189"/>
                      <a:pt x="168" y="189"/>
                    </a:cubicBezTo>
                    <a:cubicBezTo>
                      <a:pt x="168" y="157"/>
                      <a:pt x="143" y="146"/>
                      <a:pt x="140" y="145"/>
                    </a:cubicBezTo>
                    <a:close/>
                    <a:moveTo>
                      <a:pt x="129" y="79"/>
                    </a:moveTo>
                    <a:cubicBezTo>
                      <a:pt x="129" y="79"/>
                      <a:pt x="129" y="79"/>
                      <a:pt x="130" y="79"/>
                    </a:cubicBezTo>
                    <a:cubicBezTo>
                      <a:pt x="131" y="80"/>
                      <a:pt x="131" y="82"/>
                      <a:pt x="131" y="84"/>
                    </a:cubicBezTo>
                    <a:cubicBezTo>
                      <a:pt x="131" y="86"/>
                      <a:pt x="130" y="88"/>
                      <a:pt x="129" y="89"/>
                    </a:cubicBezTo>
                    <a:lnTo>
                      <a:pt x="129" y="79"/>
                    </a:lnTo>
                    <a:close/>
                    <a:moveTo>
                      <a:pt x="40" y="89"/>
                    </a:moveTo>
                    <a:cubicBezTo>
                      <a:pt x="38" y="88"/>
                      <a:pt x="37" y="86"/>
                      <a:pt x="37" y="84"/>
                    </a:cubicBezTo>
                    <a:cubicBezTo>
                      <a:pt x="37" y="82"/>
                      <a:pt x="38" y="81"/>
                      <a:pt x="39" y="79"/>
                    </a:cubicBezTo>
                    <a:cubicBezTo>
                      <a:pt x="39" y="79"/>
                      <a:pt x="40" y="79"/>
                      <a:pt x="40" y="79"/>
                    </a:cubicBezTo>
                    <a:lnTo>
                      <a:pt x="40" y="89"/>
                    </a:lnTo>
                    <a:close/>
                    <a:moveTo>
                      <a:pt x="48" y="57"/>
                    </a:move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5" y="58"/>
                      <a:pt x="45" y="58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32"/>
                      <a:pt x="62" y="16"/>
                      <a:pt x="82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107" y="16"/>
                      <a:pt x="123" y="32"/>
                      <a:pt x="123" y="53"/>
                    </a:cubicBezTo>
                    <a:cubicBezTo>
                      <a:pt x="123" y="58"/>
                      <a:pt x="123" y="58"/>
                      <a:pt x="123" y="58"/>
                    </a:cubicBezTo>
                    <a:cubicBezTo>
                      <a:pt x="123" y="58"/>
                      <a:pt x="123" y="58"/>
                      <a:pt x="123" y="57"/>
                    </a:cubicBezTo>
                    <a:cubicBezTo>
                      <a:pt x="123" y="57"/>
                      <a:pt x="123" y="57"/>
                      <a:pt x="123" y="57"/>
                    </a:cubicBezTo>
                    <a:cubicBezTo>
                      <a:pt x="112" y="55"/>
                      <a:pt x="108" y="40"/>
                      <a:pt x="108" y="40"/>
                    </a:cubicBezTo>
                    <a:cubicBezTo>
                      <a:pt x="108" y="37"/>
                      <a:pt x="105" y="35"/>
                      <a:pt x="102" y="34"/>
                    </a:cubicBezTo>
                    <a:cubicBezTo>
                      <a:pt x="99" y="34"/>
                      <a:pt x="96" y="35"/>
                      <a:pt x="94" y="37"/>
                    </a:cubicBezTo>
                    <a:cubicBezTo>
                      <a:pt x="80" y="57"/>
                      <a:pt x="48" y="57"/>
                      <a:pt x="48" y="57"/>
                    </a:cubicBezTo>
                    <a:close/>
                    <a:moveTo>
                      <a:pt x="93" y="138"/>
                    </a:moveTo>
                    <a:cubicBezTo>
                      <a:pt x="84" y="147"/>
                      <a:pt x="84" y="147"/>
                      <a:pt x="84" y="147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8" y="134"/>
                      <a:pt x="79" y="134"/>
                      <a:pt x="81" y="134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90" y="134"/>
                      <a:pt x="91" y="134"/>
                      <a:pt x="93" y="134"/>
                    </a:cubicBezTo>
                    <a:lnTo>
                      <a:pt x="93" y="138"/>
                    </a:lnTo>
                    <a:close/>
                    <a:moveTo>
                      <a:pt x="88" y="118"/>
                    </a:moveTo>
                    <a:cubicBezTo>
                      <a:pt x="81" y="118"/>
                      <a:pt x="81" y="118"/>
                      <a:pt x="81" y="118"/>
                    </a:cubicBezTo>
                    <a:cubicBezTo>
                      <a:pt x="67" y="118"/>
                      <a:pt x="56" y="107"/>
                      <a:pt x="56" y="9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66" y="71"/>
                      <a:pt x="84" y="68"/>
                      <a:pt x="98" y="56"/>
                    </a:cubicBezTo>
                    <a:cubicBezTo>
                      <a:pt x="101" y="62"/>
                      <a:pt x="106" y="67"/>
                      <a:pt x="113" y="71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107"/>
                      <a:pt x="102" y="118"/>
                      <a:pt x="88" y="118"/>
                    </a:cubicBezTo>
                    <a:close/>
                    <a:moveTo>
                      <a:pt x="88" y="118"/>
                    </a:moveTo>
                    <a:cubicBezTo>
                      <a:pt x="88" y="118"/>
                      <a:pt x="88" y="118"/>
                      <a:pt x="88" y="1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6">
                <a:extLst>
                  <a:ext uri="{FF2B5EF4-FFF2-40B4-BE49-F238E27FC236}">
                    <a16:creationId xmlns:a16="http://schemas.microsoft.com/office/drawing/2014/main" id="{07E59D05-83BC-4B38-BC8A-3D8F0BBF2E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6413" y="3590925"/>
                <a:ext cx="133350" cy="177800"/>
              </a:xfrm>
              <a:custGeom>
                <a:avLst/>
                <a:gdLst>
                  <a:gd name="T0" fmla="*/ 109 w 168"/>
                  <a:gd name="T1" fmla="*/ 133 h 225"/>
                  <a:gd name="T2" fmla="*/ 127 w 168"/>
                  <a:gd name="T3" fmla="*/ 106 h 225"/>
                  <a:gd name="T4" fmla="*/ 139 w 168"/>
                  <a:gd name="T5" fmla="*/ 67 h 225"/>
                  <a:gd name="T6" fmla="*/ 87 w 168"/>
                  <a:gd name="T7" fmla="*/ 0 h 225"/>
                  <a:gd name="T8" fmla="*/ 30 w 168"/>
                  <a:gd name="T9" fmla="*/ 53 h 225"/>
                  <a:gd name="T10" fmla="*/ 22 w 168"/>
                  <a:gd name="T11" fmla="*/ 84 h 225"/>
                  <a:gd name="T12" fmla="*/ 61 w 168"/>
                  <a:gd name="T13" fmla="*/ 129 h 225"/>
                  <a:gd name="T14" fmla="*/ 28 w 168"/>
                  <a:gd name="T15" fmla="*/ 145 h 225"/>
                  <a:gd name="T16" fmla="*/ 0 w 168"/>
                  <a:gd name="T17" fmla="*/ 217 h 225"/>
                  <a:gd name="T18" fmla="*/ 28 w 168"/>
                  <a:gd name="T19" fmla="*/ 225 h 225"/>
                  <a:gd name="T20" fmla="*/ 28 w 168"/>
                  <a:gd name="T21" fmla="*/ 209 h 225"/>
                  <a:gd name="T22" fmla="*/ 16 w 168"/>
                  <a:gd name="T23" fmla="*/ 189 h 225"/>
                  <a:gd name="T24" fmla="*/ 34 w 168"/>
                  <a:gd name="T25" fmla="*/ 160 h 225"/>
                  <a:gd name="T26" fmla="*/ 79 w 168"/>
                  <a:gd name="T27" fmla="*/ 164 h 225"/>
                  <a:gd name="T28" fmla="*/ 85 w 168"/>
                  <a:gd name="T29" fmla="*/ 166 h 225"/>
                  <a:gd name="T30" fmla="*/ 105 w 168"/>
                  <a:gd name="T31" fmla="*/ 148 h 225"/>
                  <a:gd name="T32" fmla="*/ 135 w 168"/>
                  <a:gd name="T33" fmla="*/ 160 h 225"/>
                  <a:gd name="T34" fmla="*/ 153 w 168"/>
                  <a:gd name="T35" fmla="*/ 209 h 225"/>
                  <a:gd name="T36" fmla="*/ 45 w 168"/>
                  <a:gd name="T37" fmla="*/ 217 h 225"/>
                  <a:gd name="T38" fmla="*/ 161 w 168"/>
                  <a:gd name="T39" fmla="*/ 225 h 225"/>
                  <a:gd name="T40" fmla="*/ 168 w 168"/>
                  <a:gd name="T41" fmla="*/ 189 h 225"/>
                  <a:gd name="T42" fmla="*/ 129 w 168"/>
                  <a:gd name="T43" fmla="*/ 79 h 225"/>
                  <a:gd name="T44" fmla="*/ 132 w 168"/>
                  <a:gd name="T45" fmla="*/ 84 h 225"/>
                  <a:gd name="T46" fmla="*/ 129 w 168"/>
                  <a:gd name="T47" fmla="*/ 79 h 225"/>
                  <a:gd name="T48" fmla="*/ 37 w 168"/>
                  <a:gd name="T49" fmla="*/ 84 h 225"/>
                  <a:gd name="T50" fmla="*/ 40 w 168"/>
                  <a:gd name="T51" fmla="*/ 79 h 225"/>
                  <a:gd name="T52" fmla="*/ 48 w 168"/>
                  <a:gd name="T53" fmla="*/ 57 h 225"/>
                  <a:gd name="T54" fmla="*/ 47 w 168"/>
                  <a:gd name="T55" fmla="*/ 57 h 225"/>
                  <a:gd name="T56" fmla="*/ 47 w 168"/>
                  <a:gd name="T57" fmla="*/ 58 h 225"/>
                  <a:gd name="T58" fmla="*/ 46 w 168"/>
                  <a:gd name="T59" fmla="*/ 58 h 225"/>
                  <a:gd name="T60" fmla="*/ 46 w 168"/>
                  <a:gd name="T61" fmla="*/ 53 h 225"/>
                  <a:gd name="T62" fmla="*/ 87 w 168"/>
                  <a:gd name="T63" fmla="*/ 16 h 225"/>
                  <a:gd name="T64" fmla="*/ 124 w 168"/>
                  <a:gd name="T65" fmla="*/ 58 h 225"/>
                  <a:gd name="T66" fmla="*/ 123 w 168"/>
                  <a:gd name="T67" fmla="*/ 58 h 225"/>
                  <a:gd name="T68" fmla="*/ 102 w 168"/>
                  <a:gd name="T69" fmla="*/ 34 h 225"/>
                  <a:gd name="T70" fmla="*/ 48 w 168"/>
                  <a:gd name="T71" fmla="*/ 57 h 225"/>
                  <a:gd name="T72" fmla="*/ 84 w 168"/>
                  <a:gd name="T73" fmla="*/ 147 h 225"/>
                  <a:gd name="T74" fmla="*/ 76 w 168"/>
                  <a:gd name="T75" fmla="*/ 134 h 225"/>
                  <a:gd name="T76" fmla="*/ 88 w 168"/>
                  <a:gd name="T77" fmla="*/ 134 h 225"/>
                  <a:gd name="T78" fmla="*/ 93 w 168"/>
                  <a:gd name="T79" fmla="*/ 138 h 225"/>
                  <a:gd name="T80" fmla="*/ 81 w 168"/>
                  <a:gd name="T81" fmla="*/ 118 h 225"/>
                  <a:gd name="T82" fmla="*/ 56 w 168"/>
                  <a:gd name="T83" fmla="*/ 73 h 225"/>
                  <a:gd name="T84" fmla="*/ 113 w 168"/>
                  <a:gd name="T85" fmla="*/ 71 h 225"/>
                  <a:gd name="T86" fmla="*/ 88 w 168"/>
                  <a:gd name="T87" fmla="*/ 118 h 225"/>
                  <a:gd name="T88" fmla="*/ 88 w 168"/>
                  <a:gd name="T89" fmla="*/ 11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8" h="225">
                    <a:moveTo>
                      <a:pt x="140" y="145"/>
                    </a:move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09" y="129"/>
                      <a:pt x="109" y="129"/>
                      <a:pt x="109" y="129"/>
                    </a:cubicBezTo>
                    <a:cubicBezTo>
                      <a:pt x="117" y="124"/>
                      <a:pt x="124" y="115"/>
                      <a:pt x="127" y="106"/>
                    </a:cubicBezTo>
                    <a:cubicBezTo>
                      <a:pt x="139" y="105"/>
                      <a:pt x="148" y="95"/>
                      <a:pt x="148" y="84"/>
                    </a:cubicBezTo>
                    <a:cubicBezTo>
                      <a:pt x="148" y="77"/>
                      <a:pt x="144" y="71"/>
                      <a:pt x="139" y="67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24"/>
                      <a:pt x="116" y="0"/>
                      <a:pt x="87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54" y="0"/>
                      <a:pt x="30" y="24"/>
                      <a:pt x="30" y="53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5" y="71"/>
                      <a:pt x="22" y="77"/>
                      <a:pt x="22" y="84"/>
                    </a:cubicBezTo>
                    <a:cubicBezTo>
                      <a:pt x="22" y="96"/>
                      <a:pt x="31" y="105"/>
                      <a:pt x="42" y="106"/>
                    </a:cubicBezTo>
                    <a:cubicBezTo>
                      <a:pt x="46" y="116"/>
                      <a:pt x="52" y="124"/>
                      <a:pt x="61" y="129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25" y="147"/>
                      <a:pt x="0" y="157"/>
                      <a:pt x="0" y="189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21"/>
                      <a:pt x="4" y="225"/>
                      <a:pt x="8" y="225"/>
                    </a:cubicBezTo>
                    <a:cubicBezTo>
                      <a:pt x="28" y="225"/>
                      <a:pt x="28" y="225"/>
                      <a:pt x="28" y="225"/>
                    </a:cubicBezTo>
                    <a:cubicBezTo>
                      <a:pt x="32" y="225"/>
                      <a:pt x="36" y="221"/>
                      <a:pt x="36" y="217"/>
                    </a:cubicBezTo>
                    <a:cubicBezTo>
                      <a:pt x="36" y="212"/>
                      <a:pt x="32" y="209"/>
                      <a:pt x="28" y="209"/>
                    </a:cubicBezTo>
                    <a:cubicBezTo>
                      <a:pt x="16" y="209"/>
                      <a:pt x="16" y="209"/>
                      <a:pt x="16" y="209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16" y="167"/>
                      <a:pt x="33" y="161"/>
                      <a:pt x="34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79" y="164"/>
                      <a:pt x="79" y="164"/>
                      <a:pt x="79" y="164"/>
                    </a:cubicBezTo>
                    <a:cubicBezTo>
                      <a:pt x="81" y="165"/>
                      <a:pt x="83" y="166"/>
                      <a:pt x="85" y="166"/>
                    </a:cubicBezTo>
                    <a:cubicBezTo>
                      <a:pt x="85" y="166"/>
                      <a:pt x="85" y="166"/>
                      <a:pt x="85" y="166"/>
                    </a:cubicBezTo>
                    <a:cubicBezTo>
                      <a:pt x="87" y="166"/>
                      <a:pt x="89" y="165"/>
                      <a:pt x="90" y="164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135" y="160"/>
                      <a:pt x="135" y="160"/>
                      <a:pt x="135" y="160"/>
                    </a:cubicBezTo>
                    <a:cubicBezTo>
                      <a:pt x="135" y="160"/>
                      <a:pt x="135" y="160"/>
                      <a:pt x="135" y="160"/>
                    </a:cubicBezTo>
                    <a:cubicBezTo>
                      <a:pt x="136" y="161"/>
                      <a:pt x="153" y="167"/>
                      <a:pt x="153" y="189"/>
                    </a:cubicBezTo>
                    <a:cubicBezTo>
                      <a:pt x="153" y="209"/>
                      <a:pt x="153" y="209"/>
                      <a:pt x="153" y="209"/>
                    </a:cubicBezTo>
                    <a:cubicBezTo>
                      <a:pt x="53" y="209"/>
                      <a:pt x="53" y="209"/>
                      <a:pt x="53" y="209"/>
                    </a:cubicBezTo>
                    <a:cubicBezTo>
                      <a:pt x="49" y="209"/>
                      <a:pt x="45" y="212"/>
                      <a:pt x="45" y="217"/>
                    </a:cubicBezTo>
                    <a:cubicBezTo>
                      <a:pt x="45" y="221"/>
                      <a:pt x="49" y="225"/>
                      <a:pt x="53" y="225"/>
                    </a:cubicBezTo>
                    <a:cubicBezTo>
                      <a:pt x="161" y="225"/>
                      <a:pt x="161" y="225"/>
                      <a:pt x="161" y="225"/>
                    </a:cubicBezTo>
                    <a:cubicBezTo>
                      <a:pt x="165" y="225"/>
                      <a:pt x="168" y="221"/>
                      <a:pt x="168" y="217"/>
                    </a:cubicBezTo>
                    <a:cubicBezTo>
                      <a:pt x="168" y="189"/>
                      <a:pt x="168" y="189"/>
                      <a:pt x="168" y="189"/>
                    </a:cubicBezTo>
                    <a:cubicBezTo>
                      <a:pt x="168" y="157"/>
                      <a:pt x="143" y="147"/>
                      <a:pt x="140" y="145"/>
                    </a:cubicBezTo>
                    <a:close/>
                    <a:moveTo>
                      <a:pt x="129" y="79"/>
                    </a:moveTo>
                    <a:cubicBezTo>
                      <a:pt x="129" y="79"/>
                      <a:pt x="130" y="79"/>
                      <a:pt x="130" y="79"/>
                    </a:cubicBezTo>
                    <a:cubicBezTo>
                      <a:pt x="131" y="81"/>
                      <a:pt x="132" y="82"/>
                      <a:pt x="132" y="84"/>
                    </a:cubicBezTo>
                    <a:cubicBezTo>
                      <a:pt x="132" y="86"/>
                      <a:pt x="131" y="88"/>
                      <a:pt x="129" y="89"/>
                    </a:cubicBezTo>
                    <a:lnTo>
                      <a:pt x="129" y="79"/>
                    </a:lnTo>
                    <a:close/>
                    <a:moveTo>
                      <a:pt x="40" y="89"/>
                    </a:moveTo>
                    <a:cubicBezTo>
                      <a:pt x="39" y="88"/>
                      <a:pt x="37" y="86"/>
                      <a:pt x="37" y="84"/>
                    </a:cubicBezTo>
                    <a:cubicBezTo>
                      <a:pt x="37" y="82"/>
                      <a:pt x="38" y="81"/>
                      <a:pt x="39" y="80"/>
                    </a:cubicBezTo>
                    <a:cubicBezTo>
                      <a:pt x="40" y="80"/>
                      <a:pt x="40" y="79"/>
                      <a:pt x="40" y="79"/>
                    </a:cubicBezTo>
                    <a:lnTo>
                      <a:pt x="40" y="89"/>
                    </a:lnTo>
                    <a:close/>
                    <a:moveTo>
                      <a:pt x="48" y="57"/>
                    </a:move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57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8"/>
                      <a:pt x="47" y="58"/>
                    </a:cubicBezTo>
                    <a:cubicBezTo>
                      <a:pt x="47" y="58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32"/>
                      <a:pt x="62" y="16"/>
                      <a:pt x="83" y="1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107" y="16"/>
                      <a:pt x="124" y="32"/>
                      <a:pt x="124" y="53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3" y="58"/>
                      <a:pt x="123" y="58"/>
                      <a:pt x="123" y="58"/>
                    </a:cubicBezTo>
                    <a:cubicBezTo>
                      <a:pt x="123" y="58"/>
                      <a:pt x="123" y="58"/>
                      <a:pt x="123" y="58"/>
                    </a:cubicBezTo>
                    <a:cubicBezTo>
                      <a:pt x="112" y="55"/>
                      <a:pt x="109" y="41"/>
                      <a:pt x="109" y="40"/>
                    </a:cubicBezTo>
                    <a:cubicBezTo>
                      <a:pt x="108" y="37"/>
                      <a:pt x="105" y="35"/>
                      <a:pt x="102" y="34"/>
                    </a:cubicBezTo>
                    <a:cubicBezTo>
                      <a:pt x="99" y="34"/>
                      <a:pt x="96" y="35"/>
                      <a:pt x="94" y="38"/>
                    </a:cubicBezTo>
                    <a:cubicBezTo>
                      <a:pt x="80" y="57"/>
                      <a:pt x="49" y="57"/>
                      <a:pt x="48" y="57"/>
                    </a:cubicBezTo>
                    <a:close/>
                    <a:moveTo>
                      <a:pt x="93" y="138"/>
                    </a:moveTo>
                    <a:cubicBezTo>
                      <a:pt x="84" y="147"/>
                      <a:pt x="84" y="147"/>
                      <a:pt x="84" y="147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8" y="134"/>
                      <a:pt x="80" y="134"/>
                      <a:pt x="81" y="134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90" y="134"/>
                      <a:pt x="92" y="134"/>
                      <a:pt x="93" y="134"/>
                    </a:cubicBezTo>
                    <a:lnTo>
                      <a:pt x="93" y="138"/>
                    </a:lnTo>
                    <a:close/>
                    <a:moveTo>
                      <a:pt x="88" y="118"/>
                    </a:moveTo>
                    <a:cubicBezTo>
                      <a:pt x="81" y="118"/>
                      <a:pt x="81" y="118"/>
                      <a:pt x="81" y="118"/>
                    </a:cubicBezTo>
                    <a:cubicBezTo>
                      <a:pt x="67" y="118"/>
                      <a:pt x="56" y="107"/>
                      <a:pt x="56" y="9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66" y="72"/>
                      <a:pt x="84" y="68"/>
                      <a:pt x="98" y="56"/>
                    </a:cubicBezTo>
                    <a:cubicBezTo>
                      <a:pt x="101" y="62"/>
                      <a:pt x="106" y="67"/>
                      <a:pt x="113" y="71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107"/>
                      <a:pt x="102" y="118"/>
                      <a:pt x="88" y="118"/>
                    </a:cubicBezTo>
                    <a:close/>
                    <a:moveTo>
                      <a:pt x="88" y="118"/>
                    </a:moveTo>
                    <a:cubicBezTo>
                      <a:pt x="88" y="118"/>
                      <a:pt x="88" y="118"/>
                      <a:pt x="88" y="1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7CC772E-206A-4FBB-B6B7-C9A26C5E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BDE2F8"/>
                </a:solidFill>
              </a:rPr>
              <a:t>Gdzie, od kogo i kiedy? </a:t>
            </a:r>
            <a:r>
              <a:rPr lang="pl-PL" dirty="0"/>
              <a:t>Zasady Programu Dobrowolnych Nabyć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091C69D-9BF7-4F49-BAE8-D237E82C36C4}"/>
              </a:ext>
            </a:extLst>
          </p:cNvPr>
          <p:cNvSpPr txBox="1"/>
          <p:nvPr/>
        </p:nvSpPr>
        <p:spPr>
          <a:xfrm>
            <a:off x="5537080" y="3486546"/>
            <a:ext cx="6363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/>
              <a:t>Adresaci:</a:t>
            </a:r>
            <a:r>
              <a:rPr lang="pl-PL" sz="1600" dirty="0"/>
              <a:t> właściciele/współwłaściciele </a:t>
            </a:r>
            <a:br>
              <a:rPr lang="pl-PL" sz="1600" dirty="0"/>
            </a:br>
            <a:r>
              <a:rPr lang="pl-PL" sz="1600" dirty="0"/>
              <a:t>lub użytkownicy/współużytkownicy wieczyści nieruchomości 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A6E570D-ED40-4DE4-8E97-DA10AC8BF8CC}"/>
              </a:ext>
            </a:extLst>
          </p:cNvPr>
          <p:cNvSpPr txBox="1"/>
          <p:nvPr/>
        </p:nvSpPr>
        <p:spPr>
          <a:xfrm>
            <a:off x="5511712" y="4475603"/>
            <a:ext cx="63631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/>
              <a:t>Okres trwania programu:</a:t>
            </a:r>
            <a:r>
              <a:rPr lang="pl-PL" sz="1600" dirty="0"/>
              <a:t> grudzień 2020 r. - grudzień 2023 r.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A6547CF-D523-4C7B-9DCD-86B67F8F3261}"/>
              </a:ext>
            </a:extLst>
          </p:cNvPr>
          <p:cNvSpPr txBox="1"/>
          <p:nvPr/>
        </p:nvSpPr>
        <p:spPr>
          <a:xfrm>
            <a:off x="5521294" y="5196455"/>
            <a:ext cx="6363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Możliwość zbycia na rzecz spółki CPK wszystkich nieruchomości położonych na tym terenie (z uwzględnieniem priorytetów nabywania </a:t>
            </a:r>
            <a:br>
              <a:rPr lang="pl-PL" sz="1600" dirty="0"/>
            </a:br>
            <a:r>
              <a:rPr lang="pl-PL" sz="1600" dirty="0"/>
              <a:t>i przyszłego dookreślania obszaru)</a:t>
            </a:r>
          </a:p>
        </p:txBody>
      </p:sp>
      <p:grpSp>
        <p:nvGrpSpPr>
          <p:cNvPr id="14" name="Group 564">
            <a:extLst>
              <a:ext uri="{FF2B5EF4-FFF2-40B4-BE49-F238E27FC236}">
                <a16:creationId xmlns:a16="http://schemas.microsoft.com/office/drawing/2014/main" id="{FE520714-1848-4CBD-9C71-6EFFEC92678F}"/>
              </a:ext>
            </a:extLst>
          </p:cNvPr>
          <p:cNvGrpSpPr/>
          <p:nvPr/>
        </p:nvGrpSpPr>
        <p:grpSpPr>
          <a:xfrm>
            <a:off x="4873608" y="924160"/>
            <a:ext cx="643470" cy="643470"/>
            <a:chOff x="4775305" y="2848899"/>
            <a:chExt cx="643470" cy="643470"/>
          </a:xfrm>
        </p:grpSpPr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ED09DAF8-A4C8-4BD2-937A-8C93F31F15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5305" y="2848899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31">
              <a:extLst>
                <a:ext uri="{FF2B5EF4-FFF2-40B4-BE49-F238E27FC236}">
                  <a16:creationId xmlns:a16="http://schemas.microsoft.com/office/drawing/2014/main" id="{7EF16676-11F8-45E5-A862-292E268830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8803" y="2931235"/>
              <a:ext cx="476474" cy="478798"/>
              <a:chOff x="5162550" y="5549900"/>
              <a:chExt cx="325438" cy="327025"/>
            </a:xfrm>
            <a:solidFill>
              <a:schemeClr val="accent2"/>
            </a:solidFill>
          </p:grpSpPr>
          <p:sp>
            <p:nvSpPr>
              <p:cNvPr id="17" name="Freeform 303">
                <a:extLst>
                  <a:ext uri="{FF2B5EF4-FFF2-40B4-BE49-F238E27FC236}">
                    <a16:creationId xmlns:a16="http://schemas.microsoft.com/office/drawing/2014/main" id="{D32A1736-93A3-4A0D-B551-E3C44072A9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2550" y="5784850"/>
                <a:ext cx="11113" cy="12700"/>
              </a:xfrm>
              <a:custGeom>
                <a:avLst/>
                <a:gdLst>
                  <a:gd name="T0" fmla="*/ 11 w 13"/>
                  <a:gd name="T1" fmla="*/ 2 h 14"/>
                  <a:gd name="T2" fmla="*/ 6 w 13"/>
                  <a:gd name="T3" fmla="*/ 0 h 14"/>
                  <a:gd name="T4" fmla="*/ 2 w 13"/>
                  <a:gd name="T5" fmla="*/ 2 h 14"/>
                  <a:gd name="T6" fmla="*/ 0 w 13"/>
                  <a:gd name="T7" fmla="*/ 7 h 14"/>
                  <a:gd name="T8" fmla="*/ 2 w 13"/>
                  <a:gd name="T9" fmla="*/ 12 h 14"/>
                  <a:gd name="T10" fmla="*/ 6 w 13"/>
                  <a:gd name="T11" fmla="*/ 14 h 14"/>
                  <a:gd name="T12" fmla="*/ 11 w 13"/>
                  <a:gd name="T13" fmla="*/ 12 h 14"/>
                  <a:gd name="T14" fmla="*/ 13 w 13"/>
                  <a:gd name="T15" fmla="*/ 7 h 14"/>
                  <a:gd name="T16" fmla="*/ 11 w 13"/>
                  <a:gd name="T17" fmla="*/ 2 h 14"/>
                  <a:gd name="T18" fmla="*/ 11 w 13"/>
                  <a:gd name="T19" fmla="*/ 2 h 14"/>
                  <a:gd name="T20" fmla="*/ 11 w 13"/>
                  <a:gd name="T2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4">
                    <a:moveTo>
                      <a:pt x="11" y="2"/>
                    </a:moveTo>
                    <a:cubicBezTo>
                      <a:pt x="10" y="1"/>
                      <a:pt x="8" y="0"/>
                      <a:pt x="6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0" y="9"/>
                      <a:pt x="0" y="11"/>
                      <a:pt x="2" y="12"/>
                    </a:cubicBezTo>
                    <a:cubicBezTo>
                      <a:pt x="3" y="13"/>
                      <a:pt x="5" y="14"/>
                      <a:pt x="6" y="14"/>
                    </a:cubicBezTo>
                    <a:cubicBezTo>
                      <a:pt x="8" y="14"/>
                      <a:pt x="10" y="13"/>
                      <a:pt x="11" y="12"/>
                    </a:cubicBezTo>
                    <a:cubicBezTo>
                      <a:pt x="13" y="11"/>
                      <a:pt x="13" y="9"/>
                      <a:pt x="13" y="7"/>
                    </a:cubicBezTo>
                    <a:cubicBezTo>
                      <a:pt x="13" y="5"/>
                      <a:pt x="13" y="3"/>
                      <a:pt x="11" y="2"/>
                    </a:cubicBezTo>
                    <a:close/>
                    <a:moveTo>
                      <a:pt x="11" y="2"/>
                    </a:moveTo>
                    <a:cubicBezTo>
                      <a:pt x="11" y="2"/>
                      <a:pt x="11" y="2"/>
                      <a:pt x="1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304">
                <a:extLst>
                  <a:ext uri="{FF2B5EF4-FFF2-40B4-BE49-F238E27FC236}">
                    <a16:creationId xmlns:a16="http://schemas.microsoft.com/office/drawing/2014/main" id="{81746858-AADF-4207-8952-72B712342C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3050" y="5722938"/>
                <a:ext cx="14288" cy="14288"/>
              </a:xfrm>
              <a:custGeom>
                <a:avLst/>
                <a:gdLst>
                  <a:gd name="T0" fmla="*/ 13 w 16"/>
                  <a:gd name="T1" fmla="*/ 3 h 15"/>
                  <a:gd name="T2" fmla="*/ 3 w 16"/>
                  <a:gd name="T3" fmla="*/ 4 h 15"/>
                  <a:gd name="T4" fmla="*/ 3 w 16"/>
                  <a:gd name="T5" fmla="*/ 4 h 15"/>
                  <a:gd name="T6" fmla="*/ 4 w 16"/>
                  <a:gd name="T7" fmla="*/ 14 h 15"/>
                  <a:gd name="T8" fmla="*/ 8 w 16"/>
                  <a:gd name="T9" fmla="*/ 15 h 15"/>
                  <a:gd name="T10" fmla="*/ 13 w 16"/>
                  <a:gd name="T11" fmla="*/ 13 h 15"/>
                  <a:gd name="T12" fmla="*/ 14 w 16"/>
                  <a:gd name="T13" fmla="*/ 12 h 15"/>
                  <a:gd name="T14" fmla="*/ 13 w 16"/>
                  <a:gd name="T15" fmla="*/ 3 h 15"/>
                  <a:gd name="T16" fmla="*/ 13 w 16"/>
                  <a:gd name="T17" fmla="*/ 3 h 15"/>
                  <a:gd name="T18" fmla="*/ 13 w 16"/>
                  <a:gd name="T1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5">
                    <a:moveTo>
                      <a:pt x="13" y="3"/>
                    </a:moveTo>
                    <a:cubicBezTo>
                      <a:pt x="10" y="0"/>
                      <a:pt x="5" y="1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7"/>
                      <a:pt x="1" y="12"/>
                      <a:pt x="4" y="14"/>
                    </a:cubicBezTo>
                    <a:cubicBezTo>
                      <a:pt x="5" y="15"/>
                      <a:pt x="7" y="15"/>
                      <a:pt x="8" y="15"/>
                    </a:cubicBezTo>
                    <a:cubicBezTo>
                      <a:pt x="10" y="15"/>
                      <a:pt x="12" y="14"/>
                      <a:pt x="13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9"/>
                      <a:pt x="16" y="5"/>
                      <a:pt x="13" y="3"/>
                    </a:cubicBezTo>
                    <a:close/>
                    <a:moveTo>
                      <a:pt x="13" y="3"/>
                    </a:moveTo>
                    <a:cubicBezTo>
                      <a:pt x="13" y="3"/>
                      <a:pt x="13" y="3"/>
                      <a:pt x="1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05">
                <a:extLst>
                  <a:ext uri="{FF2B5EF4-FFF2-40B4-BE49-F238E27FC236}">
                    <a16:creationId xmlns:a16="http://schemas.microsoft.com/office/drawing/2014/main" id="{7289FDF9-F30E-457D-A91F-CBA2C1B33F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2088" y="5586413"/>
                <a:ext cx="106363" cy="106363"/>
              </a:xfrm>
              <a:custGeom>
                <a:avLst/>
                <a:gdLst>
                  <a:gd name="T0" fmla="*/ 58 w 116"/>
                  <a:gd name="T1" fmla="*/ 0 h 115"/>
                  <a:gd name="T2" fmla="*/ 0 w 116"/>
                  <a:gd name="T3" fmla="*/ 57 h 115"/>
                  <a:gd name="T4" fmla="*/ 58 w 116"/>
                  <a:gd name="T5" fmla="*/ 115 h 115"/>
                  <a:gd name="T6" fmla="*/ 116 w 116"/>
                  <a:gd name="T7" fmla="*/ 57 h 115"/>
                  <a:gd name="T8" fmla="*/ 58 w 116"/>
                  <a:gd name="T9" fmla="*/ 0 h 115"/>
                  <a:gd name="T10" fmla="*/ 58 w 116"/>
                  <a:gd name="T11" fmla="*/ 101 h 115"/>
                  <a:gd name="T12" fmla="*/ 14 w 116"/>
                  <a:gd name="T13" fmla="*/ 57 h 115"/>
                  <a:gd name="T14" fmla="*/ 58 w 116"/>
                  <a:gd name="T15" fmla="*/ 13 h 115"/>
                  <a:gd name="T16" fmla="*/ 102 w 116"/>
                  <a:gd name="T17" fmla="*/ 57 h 115"/>
                  <a:gd name="T18" fmla="*/ 58 w 116"/>
                  <a:gd name="T19" fmla="*/ 101 h 115"/>
                  <a:gd name="T20" fmla="*/ 58 w 116"/>
                  <a:gd name="T21" fmla="*/ 101 h 115"/>
                  <a:gd name="T22" fmla="*/ 58 w 116"/>
                  <a:gd name="T23" fmla="*/ 10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" h="115">
                    <a:moveTo>
                      <a:pt x="58" y="0"/>
                    </a:moveTo>
                    <a:cubicBezTo>
                      <a:pt x="26" y="0"/>
                      <a:pt x="0" y="25"/>
                      <a:pt x="0" y="57"/>
                    </a:cubicBezTo>
                    <a:cubicBezTo>
                      <a:pt x="0" y="89"/>
                      <a:pt x="26" y="115"/>
                      <a:pt x="58" y="115"/>
                    </a:cubicBezTo>
                    <a:cubicBezTo>
                      <a:pt x="90" y="115"/>
                      <a:pt x="116" y="89"/>
                      <a:pt x="116" y="57"/>
                    </a:cubicBezTo>
                    <a:cubicBezTo>
                      <a:pt x="116" y="25"/>
                      <a:pt x="90" y="0"/>
                      <a:pt x="58" y="0"/>
                    </a:cubicBezTo>
                    <a:close/>
                    <a:moveTo>
                      <a:pt x="58" y="101"/>
                    </a:moveTo>
                    <a:cubicBezTo>
                      <a:pt x="34" y="101"/>
                      <a:pt x="14" y="82"/>
                      <a:pt x="14" y="57"/>
                    </a:cubicBezTo>
                    <a:cubicBezTo>
                      <a:pt x="14" y="33"/>
                      <a:pt x="34" y="13"/>
                      <a:pt x="58" y="13"/>
                    </a:cubicBezTo>
                    <a:cubicBezTo>
                      <a:pt x="82" y="13"/>
                      <a:pt x="102" y="33"/>
                      <a:pt x="102" y="57"/>
                    </a:cubicBezTo>
                    <a:cubicBezTo>
                      <a:pt x="102" y="82"/>
                      <a:pt x="82" y="101"/>
                      <a:pt x="58" y="101"/>
                    </a:cubicBezTo>
                    <a:close/>
                    <a:moveTo>
                      <a:pt x="58" y="101"/>
                    </a:moveTo>
                    <a:cubicBezTo>
                      <a:pt x="58" y="101"/>
                      <a:pt x="58" y="101"/>
                      <a:pt x="58" y="10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06">
                <a:extLst>
                  <a:ext uri="{FF2B5EF4-FFF2-40B4-BE49-F238E27FC236}">
                    <a16:creationId xmlns:a16="http://schemas.microsoft.com/office/drawing/2014/main" id="{EF5F5DDB-5701-4979-AD4C-38940D3739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2550" y="5549900"/>
                <a:ext cx="325438" cy="327025"/>
              </a:xfrm>
              <a:custGeom>
                <a:avLst/>
                <a:gdLst>
                  <a:gd name="T0" fmla="*/ 305 w 352"/>
                  <a:gd name="T1" fmla="*/ 7 h 353"/>
                  <a:gd name="T2" fmla="*/ 263 w 352"/>
                  <a:gd name="T3" fmla="*/ 54 h 353"/>
                  <a:gd name="T4" fmla="*/ 89 w 352"/>
                  <a:gd name="T5" fmla="*/ 54 h 353"/>
                  <a:gd name="T6" fmla="*/ 46 w 352"/>
                  <a:gd name="T7" fmla="*/ 7 h 353"/>
                  <a:gd name="T8" fmla="*/ 0 w 352"/>
                  <a:gd name="T9" fmla="*/ 40 h 353"/>
                  <a:gd name="T10" fmla="*/ 6 w 352"/>
                  <a:gd name="T11" fmla="*/ 240 h 353"/>
                  <a:gd name="T12" fmla="*/ 13 w 352"/>
                  <a:gd name="T13" fmla="*/ 40 h 353"/>
                  <a:gd name="T14" fmla="*/ 33 w 352"/>
                  <a:gd name="T15" fmla="*/ 273 h 353"/>
                  <a:gd name="T16" fmla="*/ 39 w 352"/>
                  <a:gd name="T17" fmla="*/ 353 h 353"/>
                  <a:gd name="T18" fmla="*/ 352 w 352"/>
                  <a:gd name="T19" fmla="*/ 313 h 353"/>
                  <a:gd name="T20" fmla="*/ 312 w 352"/>
                  <a:gd name="T21" fmla="*/ 0 h 353"/>
                  <a:gd name="T22" fmla="*/ 13 w 352"/>
                  <a:gd name="T23" fmla="*/ 313 h 353"/>
                  <a:gd name="T24" fmla="*/ 46 w 352"/>
                  <a:gd name="T25" fmla="*/ 280 h 353"/>
                  <a:gd name="T26" fmla="*/ 85 w 352"/>
                  <a:gd name="T27" fmla="*/ 185 h 353"/>
                  <a:gd name="T28" fmla="*/ 75 w 352"/>
                  <a:gd name="T29" fmla="*/ 175 h 353"/>
                  <a:gd name="T30" fmla="*/ 46 w 352"/>
                  <a:gd name="T31" fmla="*/ 67 h 353"/>
                  <a:gd name="T32" fmla="*/ 78 w 352"/>
                  <a:gd name="T33" fmla="*/ 97 h 353"/>
                  <a:gd name="T34" fmla="*/ 100 w 352"/>
                  <a:gd name="T35" fmla="*/ 159 h 353"/>
                  <a:gd name="T36" fmla="*/ 176 w 352"/>
                  <a:gd name="T37" fmla="*/ 251 h 353"/>
                  <a:gd name="T38" fmla="*/ 200 w 352"/>
                  <a:gd name="T39" fmla="*/ 225 h 353"/>
                  <a:gd name="T40" fmla="*/ 189 w 352"/>
                  <a:gd name="T41" fmla="*/ 216 h 353"/>
                  <a:gd name="T42" fmla="*/ 111 w 352"/>
                  <a:gd name="T43" fmla="*/ 150 h 353"/>
                  <a:gd name="T44" fmla="*/ 92 w 352"/>
                  <a:gd name="T45" fmla="*/ 97 h 353"/>
                  <a:gd name="T46" fmla="*/ 259 w 352"/>
                  <a:gd name="T47" fmla="*/ 97 h 353"/>
                  <a:gd name="T48" fmla="*/ 240 w 352"/>
                  <a:gd name="T49" fmla="*/ 151 h 353"/>
                  <a:gd name="T50" fmla="*/ 229 w 352"/>
                  <a:gd name="T51" fmla="*/ 177 h 353"/>
                  <a:gd name="T52" fmla="*/ 251 w 352"/>
                  <a:gd name="T53" fmla="*/ 159 h 353"/>
                  <a:gd name="T54" fmla="*/ 273 w 352"/>
                  <a:gd name="T55" fmla="*/ 97 h 353"/>
                  <a:gd name="T56" fmla="*/ 305 w 352"/>
                  <a:gd name="T57" fmla="*/ 67 h 353"/>
                  <a:gd name="T58" fmla="*/ 296 w 352"/>
                  <a:gd name="T59" fmla="*/ 187 h 353"/>
                  <a:gd name="T60" fmla="*/ 213 w 352"/>
                  <a:gd name="T61" fmla="*/ 256 h 353"/>
                  <a:gd name="T62" fmla="*/ 121 w 352"/>
                  <a:gd name="T63" fmla="*/ 300 h 353"/>
                  <a:gd name="T64" fmla="*/ 39 w 352"/>
                  <a:gd name="T65" fmla="*/ 339 h 353"/>
                  <a:gd name="T66" fmla="*/ 103 w 352"/>
                  <a:gd name="T67" fmla="*/ 339 h 353"/>
                  <a:gd name="T68" fmla="*/ 170 w 352"/>
                  <a:gd name="T69" fmla="*/ 293 h 353"/>
                  <a:gd name="T70" fmla="*/ 252 w 352"/>
                  <a:gd name="T71" fmla="*/ 224 h 353"/>
                  <a:gd name="T72" fmla="*/ 305 w 352"/>
                  <a:gd name="T73" fmla="*/ 201 h 353"/>
                  <a:gd name="T74" fmla="*/ 312 w 352"/>
                  <a:gd name="T75" fmla="*/ 286 h 353"/>
                  <a:gd name="T76" fmla="*/ 312 w 352"/>
                  <a:gd name="T77" fmla="*/ 339 h 353"/>
                  <a:gd name="T78" fmla="*/ 319 w 352"/>
                  <a:gd name="T79" fmla="*/ 273 h 353"/>
                  <a:gd name="T80" fmla="*/ 338 w 352"/>
                  <a:gd name="T81" fmla="*/ 40 h 353"/>
                  <a:gd name="T82" fmla="*/ 338 w 352"/>
                  <a:gd name="T83" fmla="*/ 282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2" h="353">
                    <a:moveTo>
                      <a:pt x="312" y="0"/>
                    </a:moveTo>
                    <a:cubicBezTo>
                      <a:pt x="308" y="0"/>
                      <a:pt x="305" y="3"/>
                      <a:pt x="305" y="7"/>
                    </a:cubicBezTo>
                    <a:cubicBezTo>
                      <a:pt x="305" y="54"/>
                      <a:pt x="305" y="54"/>
                      <a:pt x="305" y="54"/>
                    </a:cubicBezTo>
                    <a:cubicBezTo>
                      <a:pt x="263" y="54"/>
                      <a:pt x="263" y="54"/>
                      <a:pt x="263" y="54"/>
                    </a:cubicBezTo>
                    <a:cubicBezTo>
                      <a:pt x="247" y="22"/>
                      <a:pt x="214" y="0"/>
                      <a:pt x="176" y="0"/>
                    </a:cubicBezTo>
                    <a:cubicBezTo>
                      <a:pt x="138" y="0"/>
                      <a:pt x="105" y="22"/>
                      <a:pt x="89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7"/>
                      <a:pt x="3" y="240"/>
                      <a:pt x="6" y="240"/>
                    </a:cubicBezTo>
                    <a:cubicBezTo>
                      <a:pt x="10" y="240"/>
                      <a:pt x="13" y="237"/>
                      <a:pt x="13" y="23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28"/>
                      <a:pt x="22" y="18"/>
                      <a:pt x="33" y="15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14" y="277"/>
                      <a:pt x="0" y="293"/>
                      <a:pt x="0" y="313"/>
                    </a:cubicBezTo>
                    <a:cubicBezTo>
                      <a:pt x="0" y="335"/>
                      <a:pt x="17" y="353"/>
                      <a:pt x="39" y="353"/>
                    </a:cubicBezTo>
                    <a:cubicBezTo>
                      <a:pt x="312" y="353"/>
                      <a:pt x="312" y="353"/>
                      <a:pt x="312" y="353"/>
                    </a:cubicBezTo>
                    <a:cubicBezTo>
                      <a:pt x="334" y="353"/>
                      <a:pt x="352" y="335"/>
                      <a:pt x="352" y="313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52" y="18"/>
                      <a:pt x="334" y="0"/>
                      <a:pt x="312" y="0"/>
                    </a:cubicBezTo>
                    <a:close/>
                    <a:moveTo>
                      <a:pt x="39" y="339"/>
                    </a:moveTo>
                    <a:cubicBezTo>
                      <a:pt x="25" y="339"/>
                      <a:pt x="13" y="327"/>
                      <a:pt x="13" y="313"/>
                    </a:cubicBezTo>
                    <a:cubicBezTo>
                      <a:pt x="13" y="298"/>
                      <a:pt x="25" y="286"/>
                      <a:pt x="39" y="286"/>
                    </a:cubicBezTo>
                    <a:cubicBezTo>
                      <a:pt x="43" y="286"/>
                      <a:pt x="46" y="283"/>
                      <a:pt x="46" y="280"/>
                    </a:cubicBezTo>
                    <a:cubicBezTo>
                      <a:pt x="46" y="226"/>
                      <a:pt x="46" y="226"/>
                      <a:pt x="46" y="226"/>
                    </a:cubicBezTo>
                    <a:cubicBezTo>
                      <a:pt x="85" y="185"/>
                      <a:pt x="85" y="185"/>
                      <a:pt x="85" y="185"/>
                    </a:cubicBezTo>
                    <a:cubicBezTo>
                      <a:pt x="88" y="182"/>
                      <a:pt x="88" y="177"/>
                      <a:pt x="85" y="175"/>
                    </a:cubicBezTo>
                    <a:cubicBezTo>
                      <a:pt x="82" y="172"/>
                      <a:pt x="78" y="172"/>
                      <a:pt x="75" y="175"/>
                    </a:cubicBezTo>
                    <a:cubicBezTo>
                      <a:pt x="46" y="206"/>
                      <a:pt x="46" y="206"/>
                      <a:pt x="46" y="206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77"/>
                      <a:pt x="78" y="87"/>
                      <a:pt x="78" y="97"/>
                    </a:cubicBezTo>
                    <a:cubicBezTo>
                      <a:pt x="78" y="120"/>
                      <a:pt x="86" y="141"/>
                      <a:pt x="100" y="159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70" y="249"/>
                      <a:pt x="170" y="249"/>
                      <a:pt x="170" y="249"/>
                    </a:cubicBezTo>
                    <a:cubicBezTo>
                      <a:pt x="172" y="250"/>
                      <a:pt x="174" y="251"/>
                      <a:pt x="176" y="251"/>
                    </a:cubicBezTo>
                    <a:cubicBezTo>
                      <a:pt x="178" y="251"/>
                      <a:pt x="180" y="250"/>
                      <a:pt x="181" y="249"/>
                    </a:cubicBezTo>
                    <a:cubicBezTo>
                      <a:pt x="200" y="225"/>
                      <a:pt x="200" y="225"/>
                      <a:pt x="200" y="225"/>
                    </a:cubicBezTo>
                    <a:cubicBezTo>
                      <a:pt x="202" y="222"/>
                      <a:pt x="202" y="217"/>
                      <a:pt x="199" y="215"/>
                    </a:cubicBezTo>
                    <a:cubicBezTo>
                      <a:pt x="196" y="213"/>
                      <a:pt x="191" y="213"/>
                      <a:pt x="189" y="216"/>
                    </a:cubicBezTo>
                    <a:cubicBezTo>
                      <a:pt x="176" y="233"/>
                      <a:pt x="176" y="233"/>
                      <a:pt x="176" y="233"/>
                    </a:cubicBezTo>
                    <a:cubicBezTo>
                      <a:pt x="111" y="150"/>
                      <a:pt x="111" y="150"/>
                      <a:pt x="111" y="150"/>
                    </a:cubicBezTo>
                    <a:cubicBezTo>
                      <a:pt x="111" y="150"/>
                      <a:pt x="111" y="150"/>
                      <a:pt x="111" y="150"/>
                    </a:cubicBezTo>
                    <a:cubicBezTo>
                      <a:pt x="99" y="135"/>
                      <a:pt x="92" y="117"/>
                      <a:pt x="92" y="97"/>
                    </a:cubicBezTo>
                    <a:cubicBezTo>
                      <a:pt x="92" y="51"/>
                      <a:pt x="130" y="14"/>
                      <a:pt x="176" y="14"/>
                    </a:cubicBezTo>
                    <a:cubicBezTo>
                      <a:pt x="222" y="14"/>
                      <a:pt x="259" y="51"/>
                      <a:pt x="259" y="97"/>
                    </a:cubicBezTo>
                    <a:cubicBezTo>
                      <a:pt x="259" y="117"/>
                      <a:pt x="253" y="136"/>
                      <a:pt x="240" y="151"/>
                    </a:cubicBezTo>
                    <a:cubicBezTo>
                      <a:pt x="240" y="151"/>
                      <a:pt x="240" y="151"/>
                      <a:pt x="240" y="151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25" y="170"/>
                      <a:pt x="226" y="174"/>
                      <a:pt x="229" y="177"/>
                    </a:cubicBezTo>
                    <a:cubicBezTo>
                      <a:pt x="232" y="179"/>
                      <a:pt x="236" y="178"/>
                      <a:pt x="238" y="175"/>
                    </a:cubicBez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65" y="141"/>
                      <a:pt x="273" y="120"/>
                      <a:pt x="273" y="97"/>
                    </a:cubicBezTo>
                    <a:cubicBezTo>
                      <a:pt x="273" y="87"/>
                      <a:pt x="272" y="77"/>
                      <a:pt x="268" y="67"/>
                    </a:cubicBezTo>
                    <a:cubicBezTo>
                      <a:pt x="305" y="67"/>
                      <a:pt x="305" y="67"/>
                      <a:pt x="305" y="67"/>
                    </a:cubicBezTo>
                    <a:cubicBezTo>
                      <a:pt x="305" y="187"/>
                      <a:pt x="305" y="187"/>
                      <a:pt x="305" y="187"/>
                    </a:cubicBezTo>
                    <a:cubicBezTo>
                      <a:pt x="296" y="187"/>
                      <a:pt x="296" y="187"/>
                      <a:pt x="296" y="187"/>
                    </a:cubicBezTo>
                    <a:cubicBezTo>
                      <a:pt x="274" y="187"/>
                      <a:pt x="253" y="198"/>
                      <a:pt x="241" y="216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04" y="271"/>
                      <a:pt x="187" y="279"/>
                      <a:pt x="170" y="279"/>
                    </a:cubicBezTo>
                    <a:cubicBezTo>
                      <a:pt x="151" y="279"/>
                      <a:pt x="134" y="287"/>
                      <a:pt x="121" y="300"/>
                    </a:cubicBezTo>
                    <a:cubicBezTo>
                      <a:pt x="85" y="339"/>
                      <a:pt x="85" y="339"/>
                      <a:pt x="85" y="339"/>
                    </a:cubicBezTo>
                    <a:lnTo>
                      <a:pt x="39" y="339"/>
                    </a:lnTo>
                    <a:close/>
                    <a:moveTo>
                      <a:pt x="312" y="339"/>
                    </a:moveTo>
                    <a:cubicBezTo>
                      <a:pt x="103" y="339"/>
                      <a:pt x="103" y="339"/>
                      <a:pt x="103" y="339"/>
                    </a:cubicBezTo>
                    <a:cubicBezTo>
                      <a:pt x="131" y="310"/>
                      <a:pt x="131" y="310"/>
                      <a:pt x="131" y="310"/>
                    </a:cubicBezTo>
                    <a:cubicBezTo>
                      <a:pt x="141" y="299"/>
                      <a:pt x="155" y="293"/>
                      <a:pt x="170" y="293"/>
                    </a:cubicBezTo>
                    <a:cubicBezTo>
                      <a:pt x="192" y="293"/>
                      <a:pt x="212" y="282"/>
                      <a:pt x="225" y="264"/>
                    </a:cubicBezTo>
                    <a:cubicBezTo>
                      <a:pt x="252" y="224"/>
                      <a:pt x="252" y="224"/>
                      <a:pt x="252" y="224"/>
                    </a:cubicBezTo>
                    <a:cubicBezTo>
                      <a:pt x="262" y="210"/>
                      <a:pt x="278" y="201"/>
                      <a:pt x="296" y="201"/>
                    </a:cubicBezTo>
                    <a:cubicBezTo>
                      <a:pt x="305" y="201"/>
                      <a:pt x="305" y="201"/>
                      <a:pt x="305" y="201"/>
                    </a:cubicBezTo>
                    <a:cubicBezTo>
                      <a:pt x="305" y="280"/>
                      <a:pt x="305" y="280"/>
                      <a:pt x="305" y="280"/>
                    </a:cubicBezTo>
                    <a:cubicBezTo>
                      <a:pt x="305" y="283"/>
                      <a:pt x="308" y="286"/>
                      <a:pt x="312" y="286"/>
                    </a:cubicBezTo>
                    <a:cubicBezTo>
                      <a:pt x="327" y="286"/>
                      <a:pt x="338" y="298"/>
                      <a:pt x="338" y="313"/>
                    </a:cubicBezTo>
                    <a:cubicBezTo>
                      <a:pt x="338" y="327"/>
                      <a:pt x="327" y="339"/>
                      <a:pt x="312" y="339"/>
                    </a:cubicBezTo>
                    <a:close/>
                    <a:moveTo>
                      <a:pt x="338" y="282"/>
                    </a:moveTo>
                    <a:cubicBezTo>
                      <a:pt x="333" y="278"/>
                      <a:pt x="326" y="275"/>
                      <a:pt x="319" y="273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30" y="18"/>
                      <a:pt x="338" y="28"/>
                      <a:pt x="338" y="40"/>
                    </a:cubicBezTo>
                    <a:lnTo>
                      <a:pt x="338" y="282"/>
                    </a:lnTo>
                    <a:close/>
                    <a:moveTo>
                      <a:pt x="338" y="282"/>
                    </a:moveTo>
                    <a:cubicBezTo>
                      <a:pt x="338" y="282"/>
                      <a:pt x="338" y="282"/>
                      <a:pt x="338" y="28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2" name="Group 605">
            <a:extLst>
              <a:ext uri="{FF2B5EF4-FFF2-40B4-BE49-F238E27FC236}">
                <a16:creationId xmlns:a16="http://schemas.microsoft.com/office/drawing/2014/main" id="{43F91A7E-ECD1-4391-800D-40E3DD514619}"/>
              </a:ext>
            </a:extLst>
          </p:cNvPr>
          <p:cNvGrpSpPr/>
          <p:nvPr/>
        </p:nvGrpSpPr>
        <p:grpSpPr>
          <a:xfrm>
            <a:off x="4873608" y="4333525"/>
            <a:ext cx="643470" cy="643470"/>
            <a:chOff x="3211558" y="5237907"/>
            <a:chExt cx="643470" cy="643470"/>
          </a:xfrm>
        </p:grpSpPr>
        <p:grpSp>
          <p:nvGrpSpPr>
            <p:cNvPr id="33" name="Group 513">
              <a:extLst>
                <a:ext uri="{FF2B5EF4-FFF2-40B4-BE49-F238E27FC236}">
                  <a16:creationId xmlns:a16="http://schemas.microsoft.com/office/drawing/2014/main" id="{8E0FF00E-061C-411F-A43A-BA1712B4FE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81587" y="5307936"/>
              <a:ext cx="503411" cy="503412"/>
              <a:chOff x="4325938" y="6388100"/>
              <a:chExt cx="284162" cy="284163"/>
            </a:xfrm>
            <a:solidFill>
              <a:schemeClr val="accent2"/>
            </a:solidFill>
          </p:grpSpPr>
          <p:sp>
            <p:nvSpPr>
              <p:cNvPr id="35" name="Freeform 370">
                <a:extLst>
                  <a:ext uri="{FF2B5EF4-FFF2-40B4-BE49-F238E27FC236}">
                    <a16:creationId xmlns:a16="http://schemas.microsoft.com/office/drawing/2014/main" id="{7E8BF735-2FBD-4552-94BB-29A32AC6A6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5938" y="6388100"/>
                <a:ext cx="241300" cy="147638"/>
              </a:xfrm>
              <a:custGeom>
                <a:avLst/>
                <a:gdLst>
                  <a:gd name="T0" fmla="*/ 6 w 306"/>
                  <a:gd name="T1" fmla="*/ 186 h 186"/>
                  <a:gd name="T2" fmla="*/ 12 w 306"/>
                  <a:gd name="T3" fmla="*/ 180 h 186"/>
                  <a:gd name="T4" fmla="*/ 180 w 306"/>
                  <a:gd name="T5" fmla="*/ 12 h 186"/>
                  <a:gd name="T6" fmla="*/ 284 w 306"/>
                  <a:gd name="T7" fmla="*/ 48 h 186"/>
                  <a:gd name="T8" fmla="*/ 252 w 306"/>
                  <a:gd name="T9" fmla="*/ 48 h 186"/>
                  <a:gd name="T10" fmla="*/ 246 w 306"/>
                  <a:gd name="T11" fmla="*/ 54 h 186"/>
                  <a:gd name="T12" fmla="*/ 252 w 306"/>
                  <a:gd name="T13" fmla="*/ 60 h 186"/>
                  <a:gd name="T14" fmla="*/ 299 w 306"/>
                  <a:gd name="T15" fmla="*/ 60 h 186"/>
                  <a:gd name="T16" fmla="*/ 301 w 306"/>
                  <a:gd name="T17" fmla="*/ 60 h 186"/>
                  <a:gd name="T18" fmla="*/ 306 w 306"/>
                  <a:gd name="T19" fmla="*/ 60 h 186"/>
                  <a:gd name="T20" fmla="*/ 306 w 306"/>
                  <a:gd name="T21" fmla="*/ 6 h 186"/>
                  <a:gd name="T22" fmla="*/ 300 w 306"/>
                  <a:gd name="T23" fmla="*/ 0 h 186"/>
                  <a:gd name="T24" fmla="*/ 294 w 306"/>
                  <a:gd name="T25" fmla="*/ 6 h 186"/>
                  <a:gd name="T26" fmla="*/ 294 w 306"/>
                  <a:gd name="T27" fmla="*/ 41 h 186"/>
                  <a:gd name="T28" fmla="*/ 180 w 306"/>
                  <a:gd name="T29" fmla="*/ 0 h 186"/>
                  <a:gd name="T30" fmla="*/ 0 w 306"/>
                  <a:gd name="T31" fmla="*/ 180 h 186"/>
                  <a:gd name="T32" fmla="*/ 6 w 306"/>
                  <a:gd name="T33" fmla="*/ 186 h 186"/>
                  <a:gd name="T34" fmla="*/ 6 w 306"/>
                  <a:gd name="T35" fmla="*/ 186 h 186"/>
                  <a:gd name="T36" fmla="*/ 6 w 306"/>
                  <a:gd name="T37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6" h="186">
                    <a:moveTo>
                      <a:pt x="6" y="186"/>
                    </a:moveTo>
                    <a:cubicBezTo>
                      <a:pt x="10" y="186"/>
                      <a:pt x="12" y="183"/>
                      <a:pt x="12" y="180"/>
                    </a:cubicBezTo>
                    <a:cubicBezTo>
                      <a:pt x="12" y="87"/>
                      <a:pt x="88" y="12"/>
                      <a:pt x="180" y="12"/>
                    </a:cubicBezTo>
                    <a:cubicBezTo>
                      <a:pt x="218" y="12"/>
                      <a:pt x="254" y="25"/>
                      <a:pt x="284" y="48"/>
                    </a:cubicBezTo>
                    <a:cubicBezTo>
                      <a:pt x="252" y="48"/>
                      <a:pt x="252" y="48"/>
                      <a:pt x="252" y="48"/>
                    </a:cubicBezTo>
                    <a:cubicBezTo>
                      <a:pt x="249" y="48"/>
                      <a:pt x="246" y="50"/>
                      <a:pt x="246" y="54"/>
                    </a:cubicBezTo>
                    <a:cubicBezTo>
                      <a:pt x="246" y="57"/>
                      <a:pt x="249" y="60"/>
                      <a:pt x="252" y="60"/>
                    </a:cubicBezTo>
                    <a:cubicBezTo>
                      <a:pt x="299" y="60"/>
                      <a:pt x="299" y="60"/>
                      <a:pt x="299" y="60"/>
                    </a:cubicBezTo>
                    <a:cubicBezTo>
                      <a:pt x="300" y="60"/>
                      <a:pt x="300" y="60"/>
                      <a:pt x="301" y="60"/>
                    </a:cubicBezTo>
                    <a:cubicBezTo>
                      <a:pt x="306" y="60"/>
                      <a:pt x="306" y="60"/>
                      <a:pt x="306" y="60"/>
                    </a:cubicBezTo>
                    <a:cubicBezTo>
                      <a:pt x="306" y="6"/>
                      <a:pt x="306" y="6"/>
                      <a:pt x="306" y="6"/>
                    </a:cubicBezTo>
                    <a:cubicBezTo>
                      <a:pt x="306" y="3"/>
                      <a:pt x="303" y="0"/>
                      <a:pt x="300" y="0"/>
                    </a:cubicBezTo>
                    <a:cubicBezTo>
                      <a:pt x="297" y="0"/>
                      <a:pt x="294" y="3"/>
                      <a:pt x="294" y="6"/>
                    </a:cubicBezTo>
                    <a:cubicBezTo>
                      <a:pt x="294" y="41"/>
                      <a:pt x="294" y="41"/>
                      <a:pt x="294" y="41"/>
                    </a:cubicBezTo>
                    <a:cubicBezTo>
                      <a:pt x="262" y="14"/>
                      <a:pt x="222" y="0"/>
                      <a:pt x="180" y="0"/>
                    </a:cubicBezTo>
                    <a:cubicBezTo>
                      <a:pt x="81" y="0"/>
                      <a:pt x="0" y="80"/>
                      <a:pt x="0" y="180"/>
                    </a:cubicBezTo>
                    <a:cubicBezTo>
                      <a:pt x="0" y="183"/>
                      <a:pt x="3" y="186"/>
                      <a:pt x="6" y="186"/>
                    </a:cubicBezTo>
                    <a:close/>
                    <a:moveTo>
                      <a:pt x="6" y="186"/>
                    </a:moveTo>
                    <a:cubicBezTo>
                      <a:pt x="6" y="186"/>
                      <a:pt x="6" y="186"/>
                      <a:pt x="6" y="1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71">
                <a:extLst>
                  <a:ext uri="{FF2B5EF4-FFF2-40B4-BE49-F238E27FC236}">
                    <a16:creationId xmlns:a16="http://schemas.microsoft.com/office/drawing/2014/main" id="{58C6F7B2-1999-4E73-95FD-8B53BD4FAB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4038" y="6426200"/>
                <a:ext cx="207963" cy="207963"/>
              </a:xfrm>
              <a:custGeom>
                <a:avLst/>
                <a:gdLst>
                  <a:gd name="T0" fmla="*/ 132 w 264"/>
                  <a:gd name="T1" fmla="*/ 0 h 263"/>
                  <a:gd name="T2" fmla="*/ 0 w 264"/>
                  <a:gd name="T3" fmla="*/ 132 h 263"/>
                  <a:gd name="T4" fmla="*/ 132 w 264"/>
                  <a:gd name="T5" fmla="*/ 263 h 263"/>
                  <a:gd name="T6" fmla="*/ 264 w 264"/>
                  <a:gd name="T7" fmla="*/ 132 h 263"/>
                  <a:gd name="T8" fmla="*/ 132 w 264"/>
                  <a:gd name="T9" fmla="*/ 0 h 263"/>
                  <a:gd name="T10" fmla="*/ 132 w 264"/>
                  <a:gd name="T11" fmla="*/ 251 h 263"/>
                  <a:gd name="T12" fmla="*/ 12 w 264"/>
                  <a:gd name="T13" fmla="*/ 132 h 263"/>
                  <a:gd name="T14" fmla="*/ 132 w 264"/>
                  <a:gd name="T15" fmla="*/ 12 h 263"/>
                  <a:gd name="T16" fmla="*/ 252 w 264"/>
                  <a:gd name="T17" fmla="*/ 132 h 263"/>
                  <a:gd name="T18" fmla="*/ 132 w 264"/>
                  <a:gd name="T19" fmla="*/ 251 h 263"/>
                  <a:gd name="T20" fmla="*/ 132 w 264"/>
                  <a:gd name="T21" fmla="*/ 251 h 263"/>
                  <a:gd name="T22" fmla="*/ 132 w 264"/>
                  <a:gd name="T23" fmla="*/ 25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4" h="263">
                    <a:moveTo>
                      <a:pt x="132" y="0"/>
                    </a:moveTo>
                    <a:cubicBezTo>
                      <a:pt x="60" y="0"/>
                      <a:pt x="0" y="59"/>
                      <a:pt x="0" y="132"/>
                    </a:cubicBezTo>
                    <a:cubicBezTo>
                      <a:pt x="0" y="204"/>
                      <a:pt x="60" y="263"/>
                      <a:pt x="132" y="263"/>
                    </a:cubicBezTo>
                    <a:cubicBezTo>
                      <a:pt x="205" y="263"/>
                      <a:pt x="264" y="204"/>
                      <a:pt x="264" y="132"/>
                    </a:cubicBezTo>
                    <a:cubicBezTo>
                      <a:pt x="264" y="59"/>
                      <a:pt x="205" y="0"/>
                      <a:pt x="132" y="0"/>
                    </a:cubicBezTo>
                    <a:close/>
                    <a:moveTo>
                      <a:pt x="132" y="251"/>
                    </a:moveTo>
                    <a:cubicBezTo>
                      <a:pt x="66" y="251"/>
                      <a:pt x="12" y="198"/>
                      <a:pt x="12" y="132"/>
                    </a:cubicBezTo>
                    <a:cubicBezTo>
                      <a:pt x="12" y="65"/>
                      <a:pt x="66" y="12"/>
                      <a:pt x="132" y="12"/>
                    </a:cubicBezTo>
                    <a:cubicBezTo>
                      <a:pt x="198" y="12"/>
                      <a:pt x="252" y="65"/>
                      <a:pt x="252" y="132"/>
                    </a:cubicBezTo>
                    <a:cubicBezTo>
                      <a:pt x="252" y="198"/>
                      <a:pt x="198" y="251"/>
                      <a:pt x="132" y="251"/>
                    </a:cubicBezTo>
                    <a:close/>
                    <a:moveTo>
                      <a:pt x="132" y="251"/>
                    </a:moveTo>
                    <a:cubicBezTo>
                      <a:pt x="132" y="251"/>
                      <a:pt x="132" y="251"/>
                      <a:pt x="132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72">
                <a:extLst>
                  <a:ext uri="{FF2B5EF4-FFF2-40B4-BE49-F238E27FC236}">
                    <a16:creationId xmlns:a16="http://schemas.microsoft.com/office/drawing/2014/main" id="{B5477335-D916-4286-9BB1-6B7F6A1213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2463" y="6440488"/>
                <a:ext cx="9525" cy="19050"/>
              </a:xfrm>
              <a:custGeom>
                <a:avLst/>
                <a:gdLst>
                  <a:gd name="T0" fmla="*/ 6 w 12"/>
                  <a:gd name="T1" fmla="*/ 24 h 24"/>
                  <a:gd name="T2" fmla="*/ 12 w 12"/>
                  <a:gd name="T3" fmla="*/ 18 h 24"/>
                  <a:gd name="T4" fmla="*/ 12 w 12"/>
                  <a:gd name="T5" fmla="*/ 6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  <a:gd name="T12" fmla="*/ 6 w 12"/>
                  <a:gd name="T13" fmla="*/ 24 h 24"/>
                  <a:gd name="T14" fmla="*/ 6 w 12"/>
                  <a:gd name="T15" fmla="*/ 24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cubicBezTo>
                      <a:pt x="9" y="24"/>
                      <a:pt x="12" y="21"/>
                      <a:pt x="12" y="1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lose/>
                    <a:moveTo>
                      <a:pt x="6" y="24"/>
                    </a:moveTo>
                    <a:cubicBezTo>
                      <a:pt x="6" y="24"/>
                      <a:pt x="6" y="24"/>
                      <a:pt x="6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3">
                <a:extLst>
                  <a:ext uri="{FF2B5EF4-FFF2-40B4-BE49-F238E27FC236}">
                    <a16:creationId xmlns:a16="http://schemas.microsoft.com/office/drawing/2014/main" id="{87794A3B-742B-4031-BA64-E91CFE9554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2463" y="6600825"/>
                <a:ext cx="9525" cy="19050"/>
              </a:xfrm>
              <a:custGeom>
                <a:avLst/>
                <a:gdLst>
                  <a:gd name="T0" fmla="*/ 6 w 12"/>
                  <a:gd name="T1" fmla="*/ 0 h 24"/>
                  <a:gd name="T2" fmla="*/ 0 w 12"/>
                  <a:gd name="T3" fmla="*/ 6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12 w 12"/>
                  <a:gd name="T11" fmla="*/ 6 h 24"/>
                  <a:gd name="T12" fmla="*/ 6 w 12"/>
                  <a:gd name="T13" fmla="*/ 0 h 24"/>
                  <a:gd name="T14" fmla="*/ 6 w 12"/>
                  <a:gd name="T15" fmla="*/ 0 h 24"/>
                  <a:gd name="T16" fmla="*/ 6 w 1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3" y="24"/>
                      <a:pt x="6" y="24"/>
                    </a:cubicBezTo>
                    <a:cubicBezTo>
                      <a:pt x="9" y="24"/>
                      <a:pt x="12" y="22"/>
                      <a:pt x="12" y="1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74">
                <a:extLst>
                  <a:ext uri="{FF2B5EF4-FFF2-40B4-BE49-F238E27FC236}">
                    <a16:creationId xmlns:a16="http://schemas.microsoft.com/office/drawing/2014/main" id="{024D5AA4-C4D6-496B-99E6-44088D628F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38663" y="6526213"/>
                <a:ext cx="19050" cy="9525"/>
              </a:xfrm>
              <a:custGeom>
                <a:avLst/>
                <a:gdLst>
                  <a:gd name="T0" fmla="*/ 6 w 24"/>
                  <a:gd name="T1" fmla="*/ 12 h 12"/>
                  <a:gd name="T2" fmla="*/ 18 w 24"/>
                  <a:gd name="T3" fmla="*/ 12 h 12"/>
                  <a:gd name="T4" fmla="*/ 24 w 24"/>
                  <a:gd name="T5" fmla="*/ 6 h 12"/>
                  <a:gd name="T6" fmla="*/ 18 w 24"/>
                  <a:gd name="T7" fmla="*/ 0 h 12"/>
                  <a:gd name="T8" fmla="*/ 6 w 24"/>
                  <a:gd name="T9" fmla="*/ 0 h 12"/>
                  <a:gd name="T10" fmla="*/ 0 w 24"/>
                  <a:gd name="T11" fmla="*/ 6 h 12"/>
                  <a:gd name="T12" fmla="*/ 6 w 24"/>
                  <a:gd name="T13" fmla="*/ 12 h 12"/>
                  <a:gd name="T14" fmla="*/ 6 w 24"/>
                  <a:gd name="T15" fmla="*/ 12 h 12"/>
                  <a:gd name="T16" fmla="*/ 6 w 2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6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21" y="12"/>
                      <a:pt x="24" y="9"/>
                      <a:pt x="24" y="6"/>
                    </a:cubicBezTo>
                    <a:cubicBezTo>
                      <a:pt x="24" y="2"/>
                      <a:pt x="21" y="0"/>
                      <a:pt x="1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75">
                <a:extLst>
                  <a:ext uri="{FF2B5EF4-FFF2-40B4-BE49-F238E27FC236}">
                    <a16:creationId xmlns:a16="http://schemas.microsoft.com/office/drawing/2014/main" id="{8AC88002-1C61-4B4D-A67A-0F1E3D1B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8325" y="6526213"/>
                <a:ext cx="19050" cy="9525"/>
              </a:xfrm>
              <a:custGeom>
                <a:avLst/>
                <a:gdLst>
                  <a:gd name="T0" fmla="*/ 18 w 24"/>
                  <a:gd name="T1" fmla="*/ 0 h 12"/>
                  <a:gd name="T2" fmla="*/ 6 w 24"/>
                  <a:gd name="T3" fmla="*/ 0 h 12"/>
                  <a:gd name="T4" fmla="*/ 0 w 24"/>
                  <a:gd name="T5" fmla="*/ 6 h 12"/>
                  <a:gd name="T6" fmla="*/ 6 w 24"/>
                  <a:gd name="T7" fmla="*/ 12 h 12"/>
                  <a:gd name="T8" fmla="*/ 18 w 24"/>
                  <a:gd name="T9" fmla="*/ 12 h 12"/>
                  <a:gd name="T10" fmla="*/ 24 w 24"/>
                  <a:gd name="T11" fmla="*/ 6 h 12"/>
                  <a:gd name="T12" fmla="*/ 18 w 24"/>
                  <a:gd name="T13" fmla="*/ 0 h 12"/>
                  <a:gd name="T14" fmla="*/ 18 w 24"/>
                  <a:gd name="T15" fmla="*/ 0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2" y="12"/>
                      <a:pt x="24" y="9"/>
                      <a:pt x="24" y="6"/>
                    </a:cubicBezTo>
                    <a:cubicBezTo>
                      <a:pt x="24" y="2"/>
                      <a:pt x="22" y="0"/>
                      <a:pt x="18" y="0"/>
                    </a:cubicBezTo>
                    <a:close/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76">
                <a:extLst>
                  <a:ext uri="{FF2B5EF4-FFF2-40B4-BE49-F238E27FC236}">
                    <a16:creationId xmlns:a16="http://schemas.microsoft.com/office/drawing/2014/main" id="{A2642DD2-B5DE-4FD5-840B-1FD9215249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1663" y="6478588"/>
                <a:ext cx="74613" cy="103188"/>
              </a:xfrm>
              <a:custGeom>
                <a:avLst/>
                <a:gdLst>
                  <a:gd name="T0" fmla="*/ 78 w 96"/>
                  <a:gd name="T1" fmla="*/ 36 h 131"/>
                  <a:gd name="T2" fmla="*/ 78 w 96"/>
                  <a:gd name="T3" fmla="*/ 6 h 131"/>
                  <a:gd name="T4" fmla="*/ 72 w 96"/>
                  <a:gd name="T5" fmla="*/ 0 h 131"/>
                  <a:gd name="T6" fmla="*/ 66 w 96"/>
                  <a:gd name="T7" fmla="*/ 6 h 131"/>
                  <a:gd name="T8" fmla="*/ 66 w 96"/>
                  <a:gd name="T9" fmla="*/ 36 h 131"/>
                  <a:gd name="T10" fmla="*/ 48 w 96"/>
                  <a:gd name="T11" fmla="*/ 60 h 131"/>
                  <a:gd name="T12" fmla="*/ 52 w 96"/>
                  <a:gd name="T13" fmla="*/ 72 h 131"/>
                  <a:gd name="T14" fmla="*/ 2 w 96"/>
                  <a:gd name="T15" fmla="*/ 121 h 131"/>
                  <a:gd name="T16" fmla="*/ 2 w 96"/>
                  <a:gd name="T17" fmla="*/ 130 h 131"/>
                  <a:gd name="T18" fmla="*/ 6 w 96"/>
                  <a:gd name="T19" fmla="*/ 131 h 131"/>
                  <a:gd name="T20" fmla="*/ 11 w 96"/>
                  <a:gd name="T21" fmla="*/ 130 h 131"/>
                  <a:gd name="T22" fmla="*/ 60 w 96"/>
                  <a:gd name="T23" fmla="*/ 80 h 131"/>
                  <a:gd name="T24" fmla="*/ 72 w 96"/>
                  <a:gd name="T25" fmla="*/ 83 h 131"/>
                  <a:gd name="T26" fmla="*/ 96 w 96"/>
                  <a:gd name="T27" fmla="*/ 60 h 131"/>
                  <a:gd name="T28" fmla="*/ 78 w 96"/>
                  <a:gd name="T29" fmla="*/ 36 h 131"/>
                  <a:gd name="T30" fmla="*/ 72 w 96"/>
                  <a:gd name="T31" fmla="*/ 72 h 131"/>
                  <a:gd name="T32" fmla="*/ 60 w 96"/>
                  <a:gd name="T33" fmla="*/ 60 h 131"/>
                  <a:gd name="T34" fmla="*/ 72 w 96"/>
                  <a:gd name="T35" fmla="*/ 48 h 131"/>
                  <a:gd name="T36" fmla="*/ 84 w 96"/>
                  <a:gd name="T37" fmla="*/ 60 h 131"/>
                  <a:gd name="T38" fmla="*/ 72 w 96"/>
                  <a:gd name="T39" fmla="*/ 72 h 131"/>
                  <a:gd name="T40" fmla="*/ 72 w 96"/>
                  <a:gd name="T41" fmla="*/ 72 h 131"/>
                  <a:gd name="T42" fmla="*/ 72 w 96"/>
                  <a:gd name="T43" fmla="*/ 7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" h="131">
                    <a:moveTo>
                      <a:pt x="78" y="36"/>
                    </a:moveTo>
                    <a:cubicBezTo>
                      <a:pt x="78" y="6"/>
                      <a:pt x="78" y="6"/>
                      <a:pt x="78" y="6"/>
                    </a:cubicBezTo>
                    <a:cubicBezTo>
                      <a:pt x="78" y="2"/>
                      <a:pt x="75" y="0"/>
                      <a:pt x="72" y="0"/>
                    </a:cubicBezTo>
                    <a:cubicBezTo>
                      <a:pt x="69" y="0"/>
                      <a:pt x="66" y="2"/>
                      <a:pt x="66" y="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56" y="39"/>
                      <a:pt x="48" y="48"/>
                      <a:pt x="48" y="60"/>
                    </a:cubicBezTo>
                    <a:cubicBezTo>
                      <a:pt x="48" y="64"/>
                      <a:pt x="49" y="68"/>
                      <a:pt x="52" y="72"/>
                    </a:cubicBezTo>
                    <a:cubicBezTo>
                      <a:pt x="2" y="121"/>
                      <a:pt x="2" y="121"/>
                      <a:pt x="2" y="121"/>
                    </a:cubicBezTo>
                    <a:cubicBezTo>
                      <a:pt x="0" y="123"/>
                      <a:pt x="0" y="127"/>
                      <a:pt x="2" y="130"/>
                    </a:cubicBezTo>
                    <a:cubicBezTo>
                      <a:pt x="3" y="131"/>
                      <a:pt x="5" y="131"/>
                      <a:pt x="6" y="131"/>
                    </a:cubicBezTo>
                    <a:cubicBezTo>
                      <a:pt x="8" y="131"/>
                      <a:pt x="9" y="131"/>
                      <a:pt x="11" y="13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4" y="82"/>
                      <a:pt x="68" y="83"/>
                      <a:pt x="72" y="83"/>
                    </a:cubicBezTo>
                    <a:cubicBezTo>
                      <a:pt x="85" y="83"/>
                      <a:pt x="96" y="73"/>
                      <a:pt x="96" y="60"/>
                    </a:cubicBezTo>
                    <a:cubicBezTo>
                      <a:pt x="96" y="48"/>
                      <a:pt x="88" y="39"/>
                      <a:pt x="78" y="36"/>
                    </a:cubicBezTo>
                    <a:close/>
                    <a:moveTo>
                      <a:pt x="72" y="72"/>
                    </a:moveTo>
                    <a:cubicBezTo>
                      <a:pt x="66" y="72"/>
                      <a:pt x="60" y="66"/>
                      <a:pt x="60" y="60"/>
                    </a:cubicBezTo>
                    <a:cubicBezTo>
                      <a:pt x="60" y="53"/>
                      <a:pt x="66" y="48"/>
                      <a:pt x="72" y="48"/>
                    </a:cubicBezTo>
                    <a:cubicBezTo>
                      <a:pt x="79" y="48"/>
                      <a:pt x="84" y="53"/>
                      <a:pt x="84" y="60"/>
                    </a:cubicBezTo>
                    <a:cubicBezTo>
                      <a:pt x="84" y="66"/>
                      <a:pt x="79" y="72"/>
                      <a:pt x="72" y="72"/>
                    </a:cubicBezTo>
                    <a:close/>
                    <a:moveTo>
                      <a:pt x="72" y="72"/>
                    </a:moveTo>
                    <a:cubicBezTo>
                      <a:pt x="72" y="72"/>
                      <a:pt x="72" y="72"/>
                      <a:pt x="72" y="7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77">
                <a:extLst>
                  <a:ext uri="{FF2B5EF4-FFF2-40B4-BE49-F238E27FC236}">
                    <a16:creationId xmlns:a16="http://schemas.microsoft.com/office/drawing/2014/main" id="{830BB731-1B96-4197-B04A-C867D73908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81500" y="6635750"/>
                <a:ext cx="9525" cy="9525"/>
              </a:xfrm>
              <a:custGeom>
                <a:avLst/>
                <a:gdLst>
                  <a:gd name="T0" fmla="*/ 2 w 13"/>
                  <a:gd name="T1" fmla="*/ 3 h 13"/>
                  <a:gd name="T2" fmla="*/ 3 w 13"/>
                  <a:gd name="T3" fmla="*/ 12 h 13"/>
                  <a:gd name="T4" fmla="*/ 6 w 13"/>
                  <a:gd name="T5" fmla="*/ 13 h 13"/>
                  <a:gd name="T6" fmla="*/ 11 w 13"/>
                  <a:gd name="T7" fmla="*/ 10 h 13"/>
                  <a:gd name="T8" fmla="*/ 10 w 13"/>
                  <a:gd name="T9" fmla="*/ 2 h 13"/>
                  <a:gd name="T10" fmla="*/ 2 w 13"/>
                  <a:gd name="T11" fmla="*/ 3 h 13"/>
                  <a:gd name="T12" fmla="*/ 2 w 13"/>
                  <a:gd name="T13" fmla="*/ 3 h 13"/>
                  <a:gd name="T14" fmla="*/ 2 w 13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2" y="3"/>
                    </a:moveTo>
                    <a:cubicBezTo>
                      <a:pt x="0" y="6"/>
                      <a:pt x="0" y="10"/>
                      <a:pt x="3" y="12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8" y="13"/>
                      <a:pt x="10" y="12"/>
                      <a:pt x="11" y="10"/>
                    </a:cubicBezTo>
                    <a:cubicBezTo>
                      <a:pt x="13" y="8"/>
                      <a:pt x="13" y="4"/>
                      <a:pt x="10" y="2"/>
                    </a:cubicBezTo>
                    <a:cubicBezTo>
                      <a:pt x="7" y="0"/>
                      <a:pt x="4" y="1"/>
                      <a:pt x="2" y="3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78">
                <a:extLst>
                  <a:ext uri="{FF2B5EF4-FFF2-40B4-BE49-F238E27FC236}">
                    <a16:creationId xmlns:a16="http://schemas.microsoft.com/office/drawing/2014/main" id="{592CCCA1-3C94-4477-A990-523DE55C56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1338" y="6605588"/>
                <a:ext cx="11113" cy="9525"/>
              </a:xfrm>
              <a:custGeom>
                <a:avLst/>
                <a:gdLst>
                  <a:gd name="T0" fmla="*/ 12 w 14"/>
                  <a:gd name="T1" fmla="*/ 3 h 12"/>
                  <a:gd name="T2" fmla="*/ 3 w 14"/>
                  <a:gd name="T3" fmla="*/ 2 h 12"/>
                  <a:gd name="T4" fmla="*/ 2 w 14"/>
                  <a:gd name="T5" fmla="*/ 10 h 12"/>
                  <a:gd name="T6" fmla="*/ 7 w 14"/>
                  <a:gd name="T7" fmla="*/ 12 h 12"/>
                  <a:gd name="T8" fmla="*/ 10 w 14"/>
                  <a:gd name="T9" fmla="*/ 11 h 12"/>
                  <a:gd name="T10" fmla="*/ 12 w 14"/>
                  <a:gd name="T11" fmla="*/ 3 h 12"/>
                  <a:gd name="T12" fmla="*/ 12 w 14"/>
                  <a:gd name="T13" fmla="*/ 3 h 12"/>
                  <a:gd name="T14" fmla="*/ 12 w 14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12" y="3"/>
                    </a:moveTo>
                    <a:cubicBezTo>
                      <a:pt x="10" y="0"/>
                      <a:pt x="6" y="0"/>
                      <a:pt x="3" y="2"/>
                    </a:cubicBezTo>
                    <a:cubicBezTo>
                      <a:pt x="1" y="4"/>
                      <a:pt x="0" y="7"/>
                      <a:pt x="2" y="10"/>
                    </a:cubicBezTo>
                    <a:cubicBezTo>
                      <a:pt x="3" y="12"/>
                      <a:pt x="5" y="12"/>
                      <a:pt x="7" y="12"/>
                    </a:cubicBezTo>
                    <a:cubicBezTo>
                      <a:pt x="8" y="12"/>
                      <a:pt x="9" y="12"/>
                      <a:pt x="10" y="11"/>
                    </a:cubicBezTo>
                    <a:cubicBezTo>
                      <a:pt x="13" y="9"/>
                      <a:pt x="14" y="6"/>
                      <a:pt x="12" y="3"/>
                    </a:cubicBezTo>
                    <a:close/>
                    <a:moveTo>
                      <a:pt x="12" y="3"/>
                    </a:moveTo>
                    <a:cubicBezTo>
                      <a:pt x="12" y="3"/>
                      <a:pt x="12" y="3"/>
                      <a:pt x="1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79">
                <a:extLst>
                  <a:ext uri="{FF2B5EF4-FFF2-40B4-BE49-F238E27FC236}">
                    <a16:creationId xmlns:a16="http://schemas.microsoft.com/office/drawing/2014/main" id="{26059817-D10D-4236-9BC2-6D4DB0B1D2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9275" y="6616700"/>
                <a:ext cx="11113" cy="9525"/>
              </a:xfrm>
              <a:custGeom>
                <a:avLst/>
                <a:gdLst>
                  <a:gd name="T0" fmla="*/ 3 w 14"/>
                  <a:gd name="T1" fmla="*/ 2 h 12"/>
                  <a:gd name="T2" fmla="*/ 3 w 14"/>
                  <a:gd name="T3" fmla="*/ 10 h 12"/>
                  <a:gd name="T4" fmla="*/ 7 w 14"/>
                  <a:gd name="T5" fmla="*/ 12 h 12"/>
                  <a:gd name="T6" fmla="*/ 11 w 14"/>
                  <a:gd name="T7" fmla="*/ 11 h 12"/>
                  <a:gd name="T8" fmla="*/ 12 w 14"/>
                  <a:gd name="T9" fmla="*/ 3 h 12"/>
                  <a:gd name="T10" fmla="*/ 3 w 14"/>
                  <a:gd name="T11" fmla="*/ 2 h 12"/>
                  <a:gd name="T12" fmla="*/ 3 w 14"/>
                  <a:gd name="T13" fmla="*/ 2 h 12"/>
                  <a:gd name="T14" fmla="*/ 3 w 14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3" y="2"/>
                    </a:moveTo>
                    <a:cubicBezTo>
                      <a:pt x="1" y="4"/>
                      <a:pt x="0" y="8"/>
                      <a:pt x="3" y="10"/>
                    </a:cubicBezTo>
                    <a:cubicBezTo>
                      <a:pt x="4" y="12"/>
                      <a:pt x="5" y="12"/>
                      <a:pt x="7" y="12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4" y="9"/>
                      <a:pt x="14" y="5"/>
                      <a:pt x="12" y="3"/>
                    </a:cubicBezTo>
                    <a:cubicBezTo>
                      <a:pt x="9" y="0"/>
                      <a:pt x="6" y="0"/>
                      <a:pt x="3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80">
                <a:extLst>
                  <a:ext uri="{FF2B5EF4-FFF2-40B4-BE49-F238E27FC236}">
                    <a16:creationId xmlns:a16="http://schemas.microsoft.com/office/drawing/2014/main" id="{DFF31FD5-6608-4901-81A9-041BF02EB8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0388" y="6626225"/>
                <a:ext cx="9525" cy="9525"/>
              </a:xfrm>
              <a:custGeom>
                <a:avLst/>
                <a:gdLst>
                  <a:gd name="T0" fmla="*/ 11 w 13"/>
                  <a:gd name="T1" fmla="*/ 2 h 12"/>
                  <a:gd name="T2" fmla="*/ 2 w 13"/>
                  <a:gd name="T3" fmla="*/ 2 h 12"/>
                  <a:gd name="T4" fmla="*/ 3 w 13"/>
                  <a:gd name="T5" fmla="*/ 11 h 12"/>
                  <a:gd name="T6" fmla="*/ 7 w 13"/>
                  <a:gd name="T7" fmla="*/ 12 h 12"/>
                  <a:gd name="T8" fmla="*/ 11 w 13"/>
                  <a:gd name="T9" fmla="*/ 10 h 12"/>
                  <a:gd name="T10" fmla="*/ 11 w 13"/>
                  <a:gd name="T11" fmla="*/ 2 h 12"/>
                  <a:gd name="T12" fmla="*/ 11 w 13"/>
                  <a:gd name="T13" fmla="*/ 2 h 12"/>
                  <a:gd name="T14" fmla="*/ 11 w 13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11" y="2"/>
                    </a:moveTo>
                    <a:cubicBezTo>
                      <a:pt x="8" y="0"/>
                      <a:pt x="4" y="0"/>
                      <a:pt x="2" y="2"/>
                    </a:cubicBezTo>
                    <a:cubicBezTo>
                      <a:pt x="0" y="5"/>
                      <a:pt x="0" y="8"/>
                      <a:pt x="3" y="11"/>
                    </a:cubicBezTo>
                    <a:cubicBezTo>
                      <a:pt x="4" y="12"/>
                      <a:pt x="5" y="12"/>
                      <a:pt x="7" y="12"/>
                    </a:cubicBezTo>
                    <a:cubicBezTo>
                      <a:pt x="8" y="12"/>
                      <a:pt x="10" y="12"/>
                      <a:pt x="11" y="10"/>
                    </a:cubicBezTo>
                    <a:cubicBezTo>
                      <a:pt x="13" y="8"/>
                      <a:pt x="13" y="4"/>
                      <a:pt x="11" y="2"/>
                    </a:cubicBezTo>
                    <a:close/>
                    <a:moveTo>
                      <a:pt x="11" y="2"/>
                    </a:moveTo>
                    <a:cubicBezTo>
                      <a:pt x="11" y="2"/>
                      <a:pt x="11" y="2"/>
                      <a:pt x="1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81">
                <a:extLst>
                  <a:ext uri="{FF2B5EF4-FFF2-40B4-BE49-F238E27FC236}">
                    <a16:creationId xmlns:a16="http://schemas.microsoft.com/office/drawing/2014/main" id="{1691A81D-3D99-4919-97D8-982E6627F1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43400" y="6592888"/>
                <a:ext cx="11113" cy="9525"/>
              </a:xfrm>
              <a:custGeom>
                <a:avLst/>
                <a:gdLst>
                  <a:gd name="T0" fmla="*/ 12 w 14"/>
                  <a:gd name="T1" fmla="*/ 4 h 13"/>
                  <a:gd name="T2" fmla="*/ 12 w 14"/>
                  <a:gd name="T3" fmla="*/ 4 h 13"/>
                  <a:gd name="T4" fmla="*/ 4 w 14"/>
                  <a:gd name="T5" fmla="*/ 2 h 13"/>
                  <a:gd name="T6" fmla="*/ 2 w 14"/>
                  <a:gd name="T7" fmla="*/ 10 h 13"/>
                  <a:gd name="T8" fmla="*/ 7 w 14"/>
                  <a:gd name="T9" fmla="*/ 13 h 13"/>
                  <a:gd name="T10" fmla="*/ 10 w 14"/>
                  <a:gd name="T11" fmla="*/ 13 h 13"/>
                  <a:gd name="T12" fmla="*/ 12 w 14"/>
                  <a:gd name="T13" fmla="*/ 4 h 13"/>
                  <a:gd name="T14" fmla="*/ 12 w 14"/>
                  <a:gd name="T15" fmla="*/ 4 h 13"/>
                  <a:gd name="T16" fmla="*/ 12 w 14"/>
                  <a:gd name="T1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3">
                    <a:moveTo>
                      <a:pt x="12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7" y="0"/>
                      <a:pt x="4" y="2"/>
                    </a:cubicBezTo>
                    <a:cubicBezTo>
                      <a:pt x="1" y="4"/>
                      <a:pt x="0" y="7"/>
                      <a:pt x="2" y="10"/>
                    </a:cubicBezTo>
                    <a:cubicBezTo>
                      <a:pt x="3" y="12"/>
                      <a:pt x="5" y="13"/>
                      <a:pt x="7" y="13"/>
                    </a:cubicBezTo>
                    <a:cubicBezTo>
                      <a:pt x="8" y="13"/>
                      <a:pt x="9" y="13"/>
                      <a:pt x="10" y="13"/>
                    </a:cubicBezTo>
                    <a:cubicBezTo>
                      <a:pt x="13" y="11"/>
                      <a:pt x="14" y="7"/>
                      <a:pt x="12" y="4"/>
                    </a:cubicBezTo>
                    <a:close/>
                    <a:moveTo>
                      <a:pt x="12" y="4"/>
                    </a:moveTo>
                    <a:cubicBezTo>
                      <a:pt x="12" y="4"/>
                      <a:pt x="12" y="4"/>
                      <a:pt x="1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82">
                <a:extLst>
                  <a:ext uri="{FF2B5EF4-FFF2-40B4-BE49-F238E27FC236}">
                    <a16:creationId xmlns:a16="http://schemas.microsoft.com/office/drawing/2014/main" id="{7B9FE446-C35E-41AC-93B1-58374F66C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0575" y="6530975"/>
                <a:ext cx="9525" cy="9525"/>
              </a:xfrm>
              <a:custGeom>
                <a:avLst/>
                <a:gdLst>
                  <a:gd name="T0" fmla="*/ 5 w 12"/>
                  <a:gd name="T1" fmla="*/ 12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  <a:gd name="T10" fmla="*/ 5 w 12"/>
                  <a:gd name="T11" fmla="*/ 12 h 12"/>
                  <a:gd name="T12" fmla="*/ 5 w 12"/>
                  <a:gd name="T13" fmla="*/ 12 h 12"/>
                  <a:gd name="T14" fmla="*/ 5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2" y="10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3">
                <a:extLst>
                  <a:ext uri="{FF2B5EF4-FFF2-40B4-BE49-F238E27FC236}">
                    <a16:creationId xmlns:a16="http://schemas.microsoft.com/office/drawing/2014/main" id="{233BA6A5-F391-41B1-BD7B-43626F64BC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5938" y="6538913"/>
                <a:ext cx="11113" cy="9525"/>
              </a:xfrm>
              <a:custGeom>
                <a:avLst/>
                <a:gdLst>
                  <a:gd name="T0" fmla="*/ 7 w 13"/>
                  <a:gd name="T1" fmla="*/ 12 h 12"/>
                  <a:gd name="T2" fmla="*/ 12 w 13"/>
                  <a:gd name="T3" fmla="*/ 6 h 12"/>
                  <a:gd name="T4" fmla="*/ 6 w 13"/>
                  <a:gd name="T5" fmla="*/ 0 h 12"/>
                  <a:gd name="T6" fmla="*/ 0 w 13"/>
                  <a:gd name="T7" fmla="*/ 7 h 12"/>
                  <a:gd name="T8" fmla="*/ 6 w 13"/>
                  <a:gd name="T9" fmla="*/ 12 h 12"/>
                  <a:gd name="T10" fmla="*/ 7 w 13"/>
                  <a:gd name="T11" fmla="*/ 12 h 12"/>
                  <a:gd name="T12" fmla="*/ 7 w 13"/>
                  <a:gd name="T13" fmla="*/ 12 h 12"/>
                  <a:gd name="T14" fmla="*/ 7 w 13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12"/>
                    </a:moveTo>
                    <a:cubicBezTo>
                      <a:pt x="10" y="12"/>
                      <a:pt x="13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2" y="1"/>
                      <a:pt x="0" y="4"/>
                      <a:pt x="0" y="7"/>
                    </a:cubicBezTo>
                    <a:cubicBezTo>
                      <a:pt x="1" y="10"/>
                      <a:pt x="3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84">
                <a:extLst>
                  <a:ext uri="{FF2B5EF4-FFF2-40B4-BE49-F238E27FC236}">
                    <a16:creationId xmlns:a16="http://schemas.microsoft.com/office/drawing/2014/main" id="{C5DAB574-CB3E-4903-953F-0DF624DE05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9113" y="6553200"/>
                <a:ext cx="9525" cy="9525"/>
              </a:xfrm>
              <a:custGeom>
                <a:avLst/>
                <a:gdLst>
                  <a:gd name="T0" fmla="*/ 7 w 13"/>
                  <a:gd name="T1" fmla="*/ 12 h 12"/>
                  <a:gd name="T2" fmla="*/ 12 w 13"/>
                  <a:gd name="T3" fmla="*/ 5 h 12"/>
                  <a:gd name="T4" fmla="*/ 5 w 13"/>
                  <a:gd name="T5" fmla="*/ 0 h 12"/>
                  <a:gd name="T6" fmla="*/ 0 w 13"/>
                  <a:gd name="T7" fmla="*/ 7 h 12"/>
                  <a:gd name="T8" fmla="*/ 6 w 13"/>
                  <a:gd name="T9" fmla="*/ 12 h 12"/>
                  <a:gd name="T10" fmla="*/ 7 w 13"/>
                  <a:gd name="T11" fmla="*/ 12 h 12"/>
                  <a:gd name="T12" fmla="*/ 7 w 13"/>
                  <a:gd name="T13" fmla="*/ 12 h 12"/>
                  <a:gd name="T14" fmla="*/ 7 w 13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12"/>
                    </a:moveTo>
                    <a:cubicBezTo>
                      <a:pt x="11" y="11"/>
                      <a:pt x="13" y="8"/>
                      <a:pt x="12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2" y="1"/>
                      <a:pt x="0" y="4"/>
                      <a:pt x="0" y="7"/>
                    </a:cubicBezTo>
                    <a:cubicBezTo>
                      <a:pt x="1" y="10"/>
                      <a:pt x="3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85">
                <a:extLst>
                  <a:ext uri="{FF2B5EF4-FFF2-40B4-BE49-F238E27FC236}">
                    <a16:creationId xmlns:a16="http://schemas.microsoft.com/office/drawing/2014/main" id="{666E3F27-20DA-4404-A914-ED77542E5F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37050" y="6580188"/>
                <a:ext cx="11113" cy="9525"/>
              </a:xfrm>
              <a:custGeom>
                <a:avLst/>
                <a:gdLst>
                  <a:gd name="T0" fmla="*/ 13 w 14"/>
                  <a:gd name="T1" fmla="*/ 5 h 13"/>
                  <a:gd name="T2" fmla="*/ 5 w 14"/>
                  <a:gd name="T3" fmla="*/ 2 h 13"/>
                  <a:gd name="T4" fmla="*/ 2 w 14"/>
                  <a:gd name="T5" fmla="*/ 10 h 13"/>
                  <a:gd name="T6" fmla="*/ 7 w 14"/>
                  <a:gd name="T7" fmla="*/ 13 h 13"/>
                  <a:gd name="T8" fmla="*/ 10 w 14"/>
                  <a:gd name="T9" fmla="*/ 13 h 13"/>
                  <a:gd name="T10" fmla="*/ 13 w 14"/>
                  <a:gd name="T11" fmla="*/ 5 h 13"/>
                  <a:gd name="T12" fmla="*/ 13 w 14"/>
                  <a:gd name="T13" fmla="*/ 5 h 13"/>
                  <a:gd name="T14" fmla="*/ 13 w 14"/>
                  <a:gd name="T15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13" y="5"/>
                    </a:moveTo>
                    <a:cubicBezTo>
                      <a:pt x="11" y="2"/>
                      <a:pt x="8" y="0"/>
                      <a:pt x="5" y="2"/>
                    </a:cubicBezTo>
                    <a:cubicBezTo>
                      <a:pt x="2" y="3"/>
                      <a:pt x="0" y="7"/>
                      <a:pt x="2" y="10"/>
                    </a:cubicBezTo>
                    <a:cubicBezTo>
                      <a:pt x="3" y="12"/>
                      <a:pt x="5" y="13"/>
                      <a:pt x="7" y="13"/>
                    </a:cubicBezTo>
                    <a:cubicBezTo>
                      <a:pt x="8" y="13"/>
                      <a:pt x="9" y="13"/>
                      <a:pt x="10" y="13"/>
                    </a:cubicBezTo>
                    <a:cubicBezTo>
                      <a:pt x="13" y="11"/>
                      <a:pt x="14" y="8"/>
                      <a:pt x="13" y="5"/>
                    </a:cubicBezTo>
                    <a:close/>
                    <a:moveTo>
                      <a:pt x="13" y="5"/>
                    </a:moveTo>
                    <a:cubicBezTo>
                      <a:pt x="13" y="5"/>
                      <a:pt x="13" y="5"/>
                      <a:pt x="13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86">
                <a:extLst>
                  <a:ext uri="{FF2B5EF4-FFF2-40B4-BE49-F238E27FC236}">
                    <a16:creationId xmlns:a16="http://schemas.microsoft.com/office/drawing/2014/main" id="{9FFCECD5-ABEF-43C7-919A-7C06FA932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32288" y="6567488"/>
                <a:ext cx="9525" cy="9525"/>
              </a:xfrm>
              <a:custGeom>
                <a:avLst/>
                <a:gdLst>
                  <a:gd name="T0" fmla="*/ 12 w 13"/>
                  <a:gd name="T1" fmla="*/ 5 h 12"/>
                  <a:gd name="T2" fmla="*/ 5 w 13"/>
                  <a:gd name="T3" fmla="*/ 1 h 12"/>
                  <a:gd name="T4" fmla="*/ 1 w 13"/>
                  <a:gd name="T5" fmla="*/ 8 h 12"/>
                  <a:gd name="T6" fmla="*/ 7 w 13"/>
                  <a:gd name="T7" fmla="*/ 12 h 12"/>
                  <a:gd name="T8" fmla="*/ 9 w 13"/>
                  <a:gd name="T9" fmla="*/ 12 h 12"/>
                  <a:gd name="T10" fmla="*/ 12 w 13"/>
                  <a:gd name="T11" fmla="*/ 5 h 12"/>
                  <a:gd name="T12" fmla="*/ 12 w 13"/>
                  <a:gd name="T13" fmla="*/ 5 h 12"/>
                  <a:gd name="T14" fmla="*/ 12 w 13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12" y="5"/>
                    </a:moveTo>
                    <a:cubicBezTo>
                      <a:pt x="11" y="2"/>
                      <a:pt x="8" y="0"/>
                      <a:pt x="5" y="1"/>
                    </a:cubicBezTo>
                    <a:cubicBezTo>
                      <a:pt x="2" y="2"/>
                      <a:pt x="0" y="5"/>
                      <a:pt x="1" y="8"/>
                    </a:cubicBezTo>
                    <a:cubicBezTo>
                      <a:pt x="2" y="11"/>
                      <a:pt x="4" y="12"/>
                      <a:pt x="7" y="12"/>
                    </a:cubicBezTo>
                    <a:cubicBezTo>
                      <a:pt x="7" y="12"/>
                      <a:pt x="8" y="12"/>
                      <a:pt x="9" y="12"/>
                    </a:cubicBezTo>
                    <a:cubicBezTo>
                      <a:pt x="12" y="11"/>
                      <a:pt x="13" y="8"/>
                      <a:pt x="12" y="5"/>
                    </a:cubicBezTo>
                    <a:close/>
                    <a:moveTo>
                      <a:pt x="12" y="5"/>
                    </a:moveTo>
                    <a:cubicBezTo>
                      <a:pt x="12" y="5"/>
                      <a:pt x="12" y="5"/>
                      <a:pt x="1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87">
                <a:extLst>
                  <a:ext uri="{FF2B5EF4-FFF2-40B4-BE49-F238E27FC236}">
                    <a16:creationId xmlns:a16="http://schemas.microsoft.com/office/drawing/2014/main" id="{1F9F49B7-D61A-4668-AABD-FBB281BD5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0875" y="6662738"/>
                <a:ext cx="9525" cy="95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6 w 12"/>
                  <a:gd name="T7" fmla="*/ 12 h 12"/>
                  <a:gd name="T8" fmla="*/ 12 w 12"/>
                  <a:gd name="T9" fmla="*/ 6 h 12"/>
                  <a:gd name="T10" fmla="*/ 6 w 12"/>
                  <a:gd name="T11" fmla="*/ 0 h 12"/>
                  <a:gd name="T12" fmla="*/ 6 w 12"/>
                  <a:gd name="T13" fmla="*/ 0 h 12"/>
                  <a:gd name="T14" fmla="*/ 6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2" y="10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88">
                <a:extLst>
                  <a:ext uri="{FF2B5EF4-FFF2-40B4-BE49-F238E27FC236}">
                    <a16:creationId xmlns:a16="http://schemas.microsoft.com/office/drawing/2014/main" id="{5C40ABA7-64BD-4465-9532-76B7406228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2000" y="6608763"/>
                <a:ext cx="9525" cy="11113"/>
              </a:xfrm>
              <a:custGeom>
                <a:avLst/>
                <a:gdLst>
                  <a:gd name="T0" fmla="*/ 2 w 13"/>
                  <a:gd name="T1" fmla="*/ 3 h 13"/>
                  <a:gd name="T2" fmla="*/ 3 w 13"/>
                  <a:gd name="T3" fmla="*/ 12 h 13"/>
                  <a:gd name="T4" fmla="*/ 6 w 13"/>
                  <a:gd name="T5" fmla="*/ 13 h 13"/>
                  <a:gd name="T6" fmla="*/ 11 w 13"/>
                  <a:gd name="T7" fmla="*/ 10 h 13"/>
                  <a:gd name="T8" fmla="*/ 10 w 13"/>
                  <a:gd name="T9" fmla="*/ 2 h 13"/>
                  <a:gd name="T10" fmla="*/ 2 w 13"/>
                  <a:gd name="T11" fmla="*/ 3 h 13"/>
                  <a:gd name="T12" fmla="*/ 2 w 13"/>
                  <a:gd name="T13" fmla="*/ 3 h 13"/>
                  <a:gd name="T14" fmla="*/ 2 w 13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2" y="3"/>
                    </a:moveTo>
                    <a:cubicBezTo>
                      <a:pt x="0" y="6"/>
                      <a:pt x="0" y="9"/>
                      <a:pt x="3" y="12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8" y="13"/>
                      <a:pt x="10" y="12"/>
                      <a:pt x="11" y="10"/>
                    </a:cubicBezTo>
                    <a:cubicBezTo>
                      <a:pt x="13" y="8"/>
                      <a:pt x="13" y="4"/>
                      <a:pt x="10" y="2"/>
                    </a:cubicBezTo>
                    <a:cubicBezTo>
                      <a:pt x="7" y="0"/>
                      <a:pt x="4" y="0"/>
                      <a:pt x="2" y="3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89">
                <a:extLst>
                  <a:ext uri="{FF2B5EF4-FFF2-40B4-BE49-F238E27FC236}">
                    <a16:creationId xmlns:a16="http://schemas.microsoft.com/office/drawing/2014/main" id="{A2A38D92-D221-4784-B620-77A3AE291B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0250" y="6638925"/>
                <a:ext cx="11113" cy="9525"/>
              </a:xfrm>
              <a:custGeom>
                <a:avLst/>
                <a:gdLst>
                  <a:gd name="T0" fmla="*/ 4 w 14"/>
                  <a:gd name="T1" fmla="*/ 2 h 13"/>
                  <a:gd name="T2" fmla="*/ 2 w 14"/>
                  <a:gd name="T3" fmla="*/ 10 h 13"/>
                  <a:gd name="T4" fmla="*/ 7 w 14"/>
                  <a:gd name="T5" fmla="*/ 13 h 13"/>
                  <a:gd name="T6" fmla="*/ 11 w 14"/>
                  <a:gd name="T7" fmla="*/ 12 h 13"/>
                  <a:gd name="T8" fmla="*/ 12 w 14"/>
                  <a:gd name="T9" fmla="*/ 3 h 13"/>
                  <a:gd name="T10" fmla="*/ 4 w 14"/>
                  <a:gd name="T11" fmla="*/ 2 h 13"/>
                  <a:gd name="T12" fmla="*/ 4 w 14"/>
                  <a:gd name="T13" fmla="*/ 2 h 13"/>
                  <a:gd name="T14" fmla="*/ 4 w 14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cubicBezTo>
                      <a:pt x="1" y="4"/>
                      <a:pt x="0" y="7"/>
                      <a:pt x="2" y="10"/>
                    </a:cubicBezTo>
                    <a:cubicBezTo>
                      <a:pt x="4" y="12"/>
                      <a:pt x="5" y="13"/>
                      <a:pt x="7" y="13"/>
                    </a:cubicBezTo>
                    <a:cubicBezTo>
                      <a:pt x="9" y="13"/>
                      <a:pt x="10" y="12"/>
                      <a:pt x="11" y="12"/>
                    </a:cubicBezTo>
                    <a:cubicBezTo>
                      <a:pt x="13" y="10"/>
                      <a:pt x="14" y="6"/>
                      <a:pt x="12" y="3"/>
                    </a:cubicBezTo>
                    <a:cubicBezTo>
                      <a:pt x="10" y="1"/>
                      <a:pt x="7" y="0"/>
                      <a:pt x="4" y="2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90">
                <a:extLst>
                  <a:ext uri="{FF2B5EF4-FFF2-40B4-BE49-F238E27FC236}">
                    <a16:creationId xmlns:a16="http://schemas.microsoft.com/office/drawing/2014/main" id="{EDE2CE97-0095-4B57-BAC5-397E610C63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1363" y="6629400"/>
                <a:ext cx="11113" cy="11113"/>
              </a:xfrm>
              <a:custGeom>
                <a:avLst/>
                <a:gdLst>
                  <a:gd name="T0" fmla="*/ 3 w 13"/>
                  <a:gd name="T1" fmla="*/ 2 h 13"/>
                  <a:gd name="T2" fmla="*/ 2 w 13"/>
                  <a:gd name="T3" fmla="*/ 11 h 13"/>
                  <a:gd name="T4" fmla="*/ 7 w 13"/>
                  <a:gd name="T5" fmla="*/ 13 h 13"/>
                  <a:gd name="T6" fmla="*/ 10 w 13"/>
                  <a:gd name="T7" fmla="*/ 11 h 13"/>
                  <a:gd name="T8" fmla="*/ 11 w 13"/>
                  <a:gd name="T9" fmla="*/ 3 h 13"/>
                  <a:gd name="T10" fmla="*/ 3 w 13"/>
                  <a:gd name="T11" fmla="*/ 2 h 13"/>
                  <a:gd name="T12" fmla="*/ 3 w 13"/>
                  <a:gd name="T13" fmla="*/ 2 h 13"/>
                  <a:gd name="T14" fmla="*/ 3 w 13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3" y="2"/>
                    </a:moveTo>
                    <a:cubicBezTo>
                      <a:pt x="0" y="4"/>
                      <a:pt x="0" y="8"/>
                      <a:pt x="2" y="11"/>
                    </a:cubicBezTo>
                    <a:cubicBezTo>
                      <a:pt x="3" y="12"/>
                      <a:pt x="5" y="13"/>
                      <a:pt x="7" y="13"/>
                    </a:cubicBezTo>
                    <a:cubicBezTo>
                      <a:pt x="8" y="13"/>
                      <a:pt x="9" y="12"/>
                      <a:pt x="10" y="11"/>
                    </a:cubicBezTo>
                    <a:cubicBezTo>
                      <a:pt x="13" y="9"/>
                      <a:pt x="13" y="5"/>
                      <a:pt x="11" y="3"/>
                    </a:cubicBezTo>
                    <a:cubicBezTo>
                      <a:pt x="9" y="0"/>
                      <a:pt x="5" y="0"/>
                      <a:pt x="3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91">
                <a:extLst>
                  <a:ext uri="{FF2B5EF4-FFF2-40B4-BE49-F238E27FC236}">
                    <a16:creationId xmlns:a16="http://schemas.microsoft.com/office/drawing/2014/main" id="{487F9B68-622C-47ED-80EB-2690BA389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9938" y="6597650"/>
                <a:ext cx="9525" cy="9525"/>
              </a:xfrm>
              <a:custGeom>
                <a:avLst/>
                <a:gdLst>
                  <a:gd name="T0" fmla="*/ 10 w 13"/>
                  <a:gd name="T1" fmla="*/ 2 h 13"/>
                  <a:gd name="T2" fmla="*/ 2 w 13"/>
                  <a:gd name="T3" fmla="*/ 4 h 13"/>
                  <a:gd name="T4" fmla="*/ 3 w 13"/>
                  <a:gd name="T5" fmla="*/ 12 h 13"/>
                  <a:gd name="T6" fmla="*/ 7 w 13"/>
                  <a:gd name="T7" fmla="*/ 13 h 13"/>
                  <a:gd name="T8" fmla="*/ 12 w 13"/>
                  <a:gd name="T9" fmla="*/ 10 h 13"/>
                  <a:gd name="T10" fmla="*/ 10 w 13"/>
                  <a:gd name="T11" fmla="*/ 2 h 13"/>
                  <a:gd name="T12" fmla="*/ 10 w 13"/>
                  <a:gd name="T13" fmla="*/ 2 h 13"/>
                  <a:gd name="T14" fmla="*/ 10 w 13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10" y="2"/>
                    </a:moveTo>
                    <a:cubicBezTo>
                      <a:pt x="7" y="0"/>
                      <a:pt x="3" y="1"/>
                      <a:pt x="2" y="4"/>
                    </a:cubicBezTo>
                    <a:cubicBezTo>
                      <a:pt x="0" y="7"/>
                      <a:pt x="1" y="10"/>
                      <a:pt x="3" y="12"/>
                    </a:cubicBezTo>
                    <a:cubicBezTo>
                      <a:pt x="4" y="13"/>
                      <a:pt x="6" y="13"/>
                      <a:pt x="7" y="13"/>
                    </a:cubicBezTo>
                    <a:cubicBezTo>
                      <a:pt x="9" y="13"/>
                      <a:pt x="11" y="12"/>
                      <a:pt x="12" y="10"/>
                    </a:cubicBezTo>
                    <a:cubicBezTo>
                      <a:pt x="13" y="7"/>
                      <a:pt x="13" y="4"/>
                      <a:pt x="10" y="2"/>
                    </a:cubicBezTo>
                    <a:close/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92">
                <a:extLst>
                  <a:ext uri="{FF2B5EF4-FFF2-40B4-BE49-F238E27FC236}">
                    <a16:creationId xmlns:a16="http://schemas.microsoft.com/office/drawing/2014/main" id="{2F2A249B-5CAA-4CE8-8F9F-AAEACFC090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2475" y="6619875"/>
                <a:ext cx="9525" cy="9525"/>
              </a:xfrm>
              <a:custGeom>
                <a:avLst/>
                <a:gdLst>
                  <a:gd name="T0" fmla="*/ 2 w 13"/>
                  <a:gd name="T1" fmla="*/ 2 h 12"/>
                  <a:gd name="T2" fmla="*/ 2 w 13"/>
                  <a:gd name="T3" fmla="*/ 11 h 12"/>
                  <a:gd name="T4" fmla="*/ 7 w 13"/>
                  <a:gd name="T5" fmla="*/ 12 h 12"/>
                  <a:gd name="T6" fmla="*/ 11 w 13"/>
                  <a:gd name="T7" fmla="*/ 10 h 12"/>
                  <a:gd name="T8" fmla="*/ 11 w 13"/>
                  <a:gd name="T9" fmla="*/ 2 h 12"/>
                  <a:gd name="T10" fmla="*/ 2 w 13"/>
                  <a:gd name="T11" fmla="*/ 2 h 12"/>
                  <a:gd name="T12" fmla="*/ 2 w 13"/>
                  <a:gd name="T13" fmla="*/ 2 h 12"/>
                  <a:gd name="T14" fmla="*/ 2 w 13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2" y="2"/>
                    </a:moveTo>
                    <a:cubicBezTo>
                      <a:pt x="0" y="5"/>
                      <a:pt x="0" y="8"/>
                      <a:pt x="2" y="11"/>
                    </a:cubicBezTo>
                    <a:cubicBezTo>
                      <a:pt x="4" y="12"/>
                      <a:pt x="5" y="12"/>
                      <a:pt x="7" y="12"/>
                    </a:cubicBezTo>
                    <a:cubicBezTo>
                      <a:pt x="8" y="12"/>
                      <a:pt x="10" y="12"/>
                      <a:pt x="11" y="10"/>
                    </a:cubicBezTo>
                    <a:cubicBezTo>
                      <a:pt x="13" y="8"/>
                      <a:pt x="13" y="4"/>
                      <a:pt x="11" y="2"/>
                    </a:cubicBezTo>
                    <a:cubicBezTo>
                      <a:pt x="8" y="0"/>
                      <a:pt x="5" y="0"/>
                      <a:pt x="2" y="2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93">
                <a:extLst>
                  <a:ext uri="{FF2B5EF4-FFF2-40B4-BE49-F238E27FC236}">
                    <a16:creationId xmlns:a16="http://schemas.microsoft.com/office/drawing/2014/main" id="{0DA3B5D5-C24D-48BB-93F2-C6BCE9A1C8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8988" y="6545263"/>
                <a:ext cx="9525" cy="9525"/>
              </a:xfrm>
              <a:custGeom>
                <a:avLst/>
                <a:gdLst>
                  <a:gd name="T0" fmla="*/ 7 w 12"/>
                  <a:gd name="T1" fmla="*/ 0 h 12"/>
                  <a:gd name="T2" fmla="*/ 0 w 12"/>
                  <a:gd name="T3" fmla="*/ 5 h 12"/>
                  <a:gd name="T4" fmla="*/ 5 w 12"/>
                  <a:gd name="T5" fmla="*/ 12 h 12"/>
                  <a:gd name="T6" fmla="*/ 6 w 12"/>
                  <a:gd name="T7" fmla="*/ 12 h 12"/>
                  <a:gd name="T8" fmla="*/ 12 w 12"/>
                  <a:gd name="T9" fmla="*/ 7 h 12"/>
                  <a:gd name="T10" fmla="*/ 7 w 12"/>
                  <a:gd name="T11" fmla="*/ 0 h 12"/>
                  <a:gd name="T12" fmla="*/ 7 w 12"/>
                  <a:gd name="T13" fmla="*/ 0 h 12"/>
                  <a:gd name="T14" fmla="*/ 7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cubicBezTo>
                      <a:pt x="4" y="0"/>
                      <a:pt x="1" y="2"/>
                      <a:pt x="0" y="5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9" y="12"/>
                      <a:pt x="12" y="10"/>
                      <a:pt x="12" y="7"/>
                    </a:cubicBezTo>
                    <a:cubicBezTo>
                      <a:pt x="12" y="4"/>
                      <a:pt x="10" y="1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94">
                <a:extLst>
                  <a:ext uri="{FF2B5EF4-FFF2-40B4-BE49-F238E27FC236}">
                    <a16:creationId xmlns:a16="http://schemas.microsoft.com/office/drawing/2014/main" id="{7E3294A8-F342-4B65-832D-BEC85F8920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5813" y="6557963"/>
                <a:ext cx="11113" cy="11113"/>
              </a:xfrm>
              <a:custGeom>
                <a:avLst/>
                <a:gdLst>
                  <a:gd name="T0" fmla="*/ 8 w 13"/>
                  <a:gd name="T1" fmla="*/ 1 h 13"/>
                  <a:gd name="T2" fmla="*/ 1 w 13"/>
                  <a:gd name="T3" fmla="*/ 5 h 13"/>
                  <a:gd name="T4" fmla="*/ 5 w 13"/>
                  <a:gd name="T5" fmla="*/ 13 h 13"/>
                  <a:gd name="T6" fmla="*/ 7 w 13"/>
                  <a:gd name="T7" fmla="*/ 13 h 13"/>
                  <a:gd name="T8" fmla="*/ 12 w 13"/>
                  <a:gd name="T9" fmla="*/ 8 h 13"/>
                  <a:gd name="T10" fmla="*/ 8 w 13"/>
                  <a:gd name="T11" fmla="*/ 1 h 13"/>
                  <a:gd name="T12" fmla="*/ 8 w 13"/>
                  <a:gd name="T13" fmla="*/ 1 h 13"/>
                  <a:gd name="T14" fmla="*/ 8 w 13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8" y="1"/>
                    </a:moveTo>
                    <a:cubicBezTo>
                      <a:pt x="5" y="0"/>
                      <a:pt x="2" y="2"/>
                      <a:pt x="1" y="5"/>
                    </a:cubicBezTo>
                    <a:cubicBezTo>
                      <a:pt x="0" y="8"/>
                      <a:pt x="2" y="12"/>
                      <a:pt x="5" y="13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9" y="13"/>
                      <a:pt x="12" y="11"/>
                      <a:pt x="12" y="8"/>
                    </a:cubicBezTo>
                    <a:cubicBezTo>
                      <a:pt x="13" y="5"/>
                      <a:pt x="11" y="2"/>
                      <a:pt x="8" y="1"/>
                    </a:cubicBezTo>
                    <a:close/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95">
                <a:extLst>
                  <a:ext uri="{FF2B5EF4-FFF2-40B4-BE49-F238E27FC236}">
                    <a16:creationId xmlns:a16="http://schemas.microsoft.com/office/drawing/2014/main" id="{B6AE1963-BAD8-4FE6-AA1D-6452ABD3A3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6643688"/>
                <a:ext cx="11113" cy="9525"/>
              </a:xfrm>
              <a:custGeom>
                <a:avLst/>
                <a:gdLst>
                  <a:gd name="T0" fmla="*/ 9 w 13"/>
                  <a:gd name="T1" fmla="*/ 2 h 13"/>
                  <a:gd name="T2" fmla="*/ 1 w 13"/>
                  <a:gd name="T3" fmla="*/ 4 h 13"/>
                  <a:gd name="T4" fmla="*/ 3 w 13"/>
                  <a:gd name="T5" fmla="*/ 12 h 13"/>
                  <a:gd name="T6" fmla="*/ 6 w 13"/>
                  <a:gd name="T7" fmla="*/ 13 h 13"/>
                  <a:gd name="T8" fmla="*/ 12 w 13"/>
                  <a:gd name="T9" fmla="*/ 10 h 13"/>
                  <a:gd name="T10" fmla="*/ 9 w 13"/>
                  <a:gd name="T11" fmla="*/ 2 h 13"/>
                  <a:gd name="T12" fmla="*/ 9 w 13"/>
                  <a:gd name="T13" fmla="*/ 2 h 13"/>
                  <a:gd name="T14" fmla="*/ 9 w 13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9" y="2"/>
                    </a:moveTo>
                    <a:cubicBezTo>
                      <a:pt x="7" y="0"/>
                      <a:pt x="3" y="1"/>
                      <a:pt x="1" y="4"/>
                    </a:cubicBezTo>
                    <a:cubicBezTo>
                      <a:pt x="0" y="6"/>
                      <a:pt x="1" y="10"/>
                      <a:pt x="3" y="12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8" y="13"/>
                      <a:pt x="10" y="12"/>
                      <a:pt x="12" y="10"/>
                    </a:cubicBezTo>
                    <a:cubicBezTo>
                      <a:pt x="13" y="7"/>
                      <a:pt x="12" y="3"/>
                      <a:pt x="9" y="2"/>
                    </a:cubicBezTo>
                    <a:close/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96">
                <a:extLst>
                  <a:ext uri="{FF2B5EF4-FFF2-40B4-BE49-F238E27FC236}">
                    <a16:creationId xmlns:a16="http://schemas.microsoft.com/office/drawing/2014/main" id="{E1C18937-77A7-4CDC-8392-2F911A31C9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2638" y="6572250"/>
                <a:ext cx="9525" cy="9525"/>
              </a:xfrm>
              <a:custGeom>
                <a:avLst/>
                <a:gdLst>
                  <a:gd name="T0" fmla="*/ 8 w 13"/>
                  <a:gd name="T1" fmla="*/ 1 h 13"/>
                  <a:gd name="T2" fmla="*/ 1 w 13"/>
                  <a:gd name="T3" fmla="*/ 5 h 13"/>
                  <a:gd name="T4" fmla="*/ 4 w 13"/>
                  <a:gd name="T5" fmla="*/ 12 h 13"/>
                  <a:gd name="T6" fmla="*/ 6 w 13"/>
                  <a:gd name="T7" fmla="*/ 13 h 13"/>
                  <a:gd name="T8" fmla="*/ 12 w 13"/>
                  <a:gd name="T9" fmla="*/ 9 h 13"/>
                  <a:gd name="T10" fmla="*/ 8 w 13"/>
                  <a:gd name="T11" fmla="*/ 1 h 13"/>
                  <a:gd name="T12" fmla="*/ 8 w 13"/>
                  <a:gd name="T13" fmla="*/ 1 h 13"/>
                  <a:gd name="T14" fmla="*/ 8 w 13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8" y="1"/>
                    </a:moveTo>
                    <a:cubicBezTo>
                      <a:pt x="5" y="0"/>
                      <a:pt x="2" y="2"/>
                      <a:pt x="1" y="5"/>
                    </a:cubicBezTo>
                    <a:cubicBezTo>
                      <a:pt x="0" y="8"/>
                      <a:pt x="1" y="11"/>
                      <a:pt x="4" y="12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9" y="13"/>
                      <a:pt x="11" y="11"/>
                      <a:pt x="12" y="9"/>
                    </a:cubicBezTo>
                    <a:cubicBezTo>
                      <a:pt x="13" y="6"/>
                      <a:pt x="12" y="2"/>
                      <a:pt x="8" y="1"/>
                    </a:cubicBezTo>
                    <a:close/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97">
                <a:extLst>
                  <a:ext uri="{FF2B5EF4-FFF2-40B4-BE49-F238E27FC236}">
                    <a16:creationId xmlns:a16="http://schemas.microsoft.com/office/drawing/2014/main" id="{0919D38B-F1A5-4B99-A293-F266B833D9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6584950"/>
                <a:ext cx="11113" cy="9525"/>
              </a:xfrm>
              <a:custGeom>
                <a:avLst/>
                <a:gdLst>
                  <a:gd name="T0" fmla="*/ 10 w 14"/>
                  <a:gd name="T1" fmla="*/ 1 h 12"/>
                  <a:gd name="T2" fmla="*/ 2 w 14"/>
                  <a:gd name="T3" fmla="*/ 4 h 12"/>
                  <a:gd name="T4" fmla="*/ 5 w 14"/>
                  <a:gd name="T5" fmla="*/ 12 h 12"/>
                  <a:gd name="T6" fmla="*/ 7 w 14"/>
                  <a:gd name="T7" fmla="*/ 12 h 12"/>
                  <a:gd name="T8" fmla="*/ 13 w 14"/>
                  <a:gd name="T9" fmla="*/ 9 h 12"/>
                  <a:gd name="T10" fmla="*/ 10 w 14"/>
                  <a:gd name="T11" fmla="*/ 1 h 12"/>
                  <a:gd name="T12" fmla="*/ 10 w 14"/>
                  <a:gd name="T13" fmla="*/ 1 h 12"/>
                  <a:gd name="T14" fmla="*/ 10 w 14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10" y="1"/>
                    </a:moveTo>
                    <a:cubicBezTo>
                      <a:pt x="7" y="0"/>
                      <a:pt x="3" y="1"/>
                      <a:pt x="2" y="4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10" y="12"/>
                      <a:pt x="12" y="11"/>
                      <a:pt x="13" y="9"/>
                    </a:cubicBezTo>
                    <a:cubicBezTo>
                      <a:pt x="14" y="6"/>
                      <a:pt x="13" y="2"/>
                      <a:pt x="10" y="1"/>
                    </a:cubicBezTo>
                    <a:close/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98">
                <a:extLst>
                  <a:ext uri="{FF2B5EF4-FFF2-40B4-BE49-F238E27FC236}">
                    <a16:creationId xmlns:a16="http://schemas.microsoft.com/office/drawing/2014/main" id="{E5C6DA5C-7E20-43C4-96B8-56028CDCD5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588" y="6661150"/>
                <a:ext cx="9525" cy="11113"/>
              </a:xfrm>
              <a:custGeom>
                <a:avLst/>
                <a:gdLst>
                  <a:gd name="T0" fmla="*/ 7 w 12"/>
                  <a:gd name="T1" fmla="*/ 1 h 13"/>
                  <a:gd name="T2" fmla="*/ 0 w 12"/>
                  <a:gd name="T3" fmla="*/ 6 h 13"/>
                  <a:gd name="T4" fmla="*/ 5 w 12"/>
                  <a:gd name="T5" fmla="*/ 13 h 13"/>
                  <a:gd name="T6" fmla="*/ 5 w 12"/>
                  <a:gd name="T7" fmla="*/ 13 h 13"/>
                  <a:gd name="T8" fmla="*/ 6 w 12"/>
                  <a:gd name="T9" fmla="*/ 13 h 13"/>
                  <a:gd name="T10" fmla="*/ 12 w 12"/>
                  <a:gd name="T11" fmla="*/ 8 h 13"/>
                  <a:gd name="T12" fmla="*/ 7 w 12"/>
                  <a:gd name="T13" fmla="*/ 1 h 13"/>
                  <a:gd name="T14" fmla="*/ 7 w 12"/>
                  <a:gd name="T15" fmla="*/ 1 h 13"/>
                  <a:gd name="T16" fmla="*/ 7 w 12"/>
                  <a:gd name="T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3">
                    <a:moveTo>
                      <a:pt x="7" y="1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9" y="13"/>
                      <a:pt x="11" y="11"/>
                      <a:pt x="12" y="8"/>
                    </a:cubicBezTo>
                    <a:cubicBezTo>
                      <a:pt x="12" y="4"/>
                      <a:pt x="10" y="1"/>
                      <a:pt x="7" y="1"/>
                    </a:cubicBezTo>
                    <a:close/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99">
                <a:extLst>
                  <a:ext uri="{FF2B5EF4-FFF2-40B4-BE49-F238E27FC236}">
                    <a16:creationId xmlns:a16="http://schemas.microsoft.com/office/drawing/2014/main" id="{C96E20F9-492E-4390-834E-067CBACD40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8013" y="6654800"/>
                <a:ext cx="11113" cy="11113"/>
              </a:xfrm>
              <a:custGeom>
                <a:avLst/>
                <a:gdLst>
                  <a:gd name="T0" fmla="*/ 9 w 14"/>
                  <a:gd name="T1" fmla="*/ 1 h 13"/>
                  <a:gd name="T2" fmla="*/ 1 w 14"/>
                  <a:gd name="T3" fmla="*/ 5 h 13"/>
                  <a:gd name="T4" fmla="*/ 5 w 14"/>
                  <a:gd name="T5" fmla="*/ 12 h 13"/>
                  <a:gd name="T6" fmla="*/ 7 w 14"/>
                  <a:gd name="T7" fmla="*/ 13 h 13"/>
                  <a:gd name="T8" fmla="*/ 13 w 14"/>
                  <a:gd name="T9" fmla="*/ 9 h 13"/>
                  <a:gd name="T10" fmla="*/ 9 w 14"/>
                  <a:gd name="T11" fmla="*/ 1 h 13"/>
                  <a:gd name="T12" fmla="*/ 9 w 14"/>
                  <a:gd name="T13" fmla="*/ 1 h 13"/>
                  <a:gd name="T14" fmla="*/ 9 w 14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9" y="1"/>
                    </a:moveTo>
                    <a:cubicBezTo>
                      <a:pt x="6" y="0"/>
                      <a:pt x="2" y="2"/>
                      <a:pt x="1" y="5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9" y="13"/>
                      <a:pt x="12" y="11"/>
                      <a:pt x="13" y="9"/>
                    </a:cubicBezTo>
                    <a:cubicBezTo>
                      <a:pt x="14" y="6"/>
                      <a:pt x="12" y="2"/>
                      <a:pt x="9" y="1"/>
                    </a:cubicBezTo>
                    <a:close/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00">
                <a:extLst>
                  <a:ext uri="{FF2B5EF4-FFF2-40B4-BE49-F238E27FC236}">
                    <a16:creationId xmlns:a16="http://schemas.microsoft.com/office/drawing/2014/main" id="{CC5FEE01-CEF5-48B7-8DE8-5714829B6B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2300" y="6659563"/>
                <a:ext cx="9525" cy="9525"/>
              </a:xfrm>
              <a:custGeom>
                <a:avLst/>
                <a:gdLst>
                  <a:gd name="T0" fmla="*/ 8 w 13"/>
                  <a:gd name="T1" fmla="*/ 1 h 13"/>
                  <a:gd name="T2" fmla="*/ 0 w 13"/>
                  <a:gd name="T3" fmla="*/ 5 h 13"/>
                  <a:gd name="T4" fmla="*/ 5 w 13"/>
                  <a:gd name="T5" fmla="*/ 13 h 13"/>
                  <a:gd name="T6" fmla="*/ 6 w 13"/>
                  <a:gd name="T7" fmla="*/ 13 h 13"/>
                  <a:gd name="T8" fmla="*/ 12 w 13"/>
                  <a:gd name="T9" fmla="*/ 8 h 13"/>
                  <a:gd name="T10" fmla="*/ 8 w 13"/>
                  <a:gd name="T11" fmla="*/ 1 h 13"/>
                  <a:gd name="T12" fmla="*/ 8 w 13"/>
                  <a:gd name="T13" fmla="*/ 1 h 13"/>
                  <a:gd name="T14" fmla="*/ 8 w 13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8" y="1"/>
                    </a:moveTo>
                    <a:cubicBezTo>
                      <a:pt x="4" y="0"/>
                      <a:pt x="1" y="2"/>
                      <a:pt x="0" y="5"/>
                    </a:cubicBezTo>
                    <a:cubicBezTo>
                      <a:pt x="0" y="9"/>
                      <a:pt x="2" y="12"/>
                      <a:pt x="5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9" y="13"/>
                      <a:pt x="11" y="11"/>
                      <a:pt x="12" y="8"/>
                    </a:cubicBezTo>
                    <a:cubicBezTo>
                      <a:pt x="13" y="5"/>
                      <a:pt x="11" y="2"/>
                      <a:pt x="8" y="1"/>
                    </a:cubicBezTo>
                    <a:close/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01">
                <a:extLst>
                  <a:ext uri="{FF2B5EF4-FFF2-40B4-BE49-F238E27FC236}">
                    <a16:creationId xmlns:a16="http://schemas.microsoft.com/office/drawing/2014/main" id="{F8B2511C-9CCE-4D00-BE78-C342A1C89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5313" y="6650038"/>
                <a:ext cx="11113" cy="9525"/>
              </a:xfrm>
              <a:custGeom>
                <a:avLst/>
                <a:gdLst>
                  <a:gd name="T0" fmla="*/ 10 w 14"/>
                  <a:gd name="T1" fmla="*/ 2 h 13"/>
                  <a:gd name="T2" fmla="*/ 2 w 14"/>
                  <a:gd name="T3" fmla="*/ 5 h 13"/>
                  <a:gd name="T4" fmla="*/ 5 w 14"/>
                  <a:gd name="T5" fmla="*/ 13 h 13"/>
                  <a:gd name="T6" fmla="*/ 7 w 14"/>
                  <a:gd name="T7" fmla="*/ 13 h 13"/>
                  <a:gd name="T8" fmla="*/ 13 w 14"/>
                  <a:gd name="T9" fmla="*/ 10 h 13"/>
                  <a:gd name="T10" fmla="*/ 10 w 14"/>
                  <a:gd name="T11" fmla="*/ 2 h 13"/>
                  <a:gd name="T12" fmla="*/ 10 w 14"/>
                  <a:gd name="T13" fmla="*/ 2 h 13"/>
                  <a:gd name="T14" fmla="*/ 10 w 14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10" y="2"/>
                    </a:moveTo>
                    <a:cubicBezTo>
                      <a:pt x="7" y="0"/>
                      <a:pt x="3" y="2"/>
                      <a:pt x="2" y="5"/>
                    </a:cubicBezTo>
                    <a:cubicBezTo>
                      <a:pt x="0" y="8"/>
                      <a:pt x="2" y="11"/>
                      <a:pt x="5" y="13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10" y="13"/>
                      <a:pt x="12" y="12"/>
                      <a:pt x="13" y="10"/>
                    </a:cubicBezTo>
                    <a:cubicBezTo>
                      <a:pt x="14" y="7"/>
                      <a:pt x="13" y="3"/>
                      <a:pt x="10" y="2"/>
                    </a:cubicBezTo>
                    <a:close/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02">
                <a:extLst>
                  <a:ext uri="{FF2B5EF4-FFF2-40B4-BE49-F238E27FC236}">
                    <a16:creationId xmlns:a16="http://schemas.microsoft.com/office/drawing/2014/main" id="{B76A51F9-D06E-470A-BEDA-5654A1D0A8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7863" y="6661150"/>
                <a:ext cx="11113" cy="9525"/>
              </a:xfrm>
              <a:custGeom>
                <a:avLst/>
                <a:gdLst>
                  <a:gd name="T0" fmla="*/ 5 w 13"/>
                  <a:gd name="T1" fmla="*/ 0 h 12"/>
                  <a:gd name="T2" fmla="*/ 1 w 13"/>
                  <a:gd name="T3" fmla="*/ 7 h 12"/>
                  <a:gd name="T4" fmla="*/ 7 w 13"/>
                  <a:gd name="T5" fmla="*/ 12 h 12"/>
                  <a:gd name="T6" fmla="*/ 8 w 13"/>
                  <a:gd name="T7" fmla="*/ 12 h 12"/>
                  <a:gd name="T8" fmla="*/ 12 w 13"/>
                  <a:gd name="T9" fmla="*/ 5 h 12"/>
                  <a:gd name="T10" fmla="*/ 5 w 13"/>
                  <a:gd name="T11" fmla="*/ 0 h 12"/>
                  <a:gd name="T12" fmla="*/ 5 w 13"/>
                  <a:gd name="T13" fmla="*/ 0 h 12"/>
                  <a:gd name="T14" fmla="*/ 5 w 13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5" y="0"/>
                    </a:moveTo>
                    <a:cubicBezTo>
                      <a:pt x="2" y="1"/>
                      <a:pt x="0" y="4"/>
                      <a:pt x="1" y="7"/>
                    </a:cubicBezTo>
                    <a:cubicBezTo>
                      <a:pt x="1" y="10"/>
                      <a:pt x="4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11" y="11"/>
                      <a:pt x="13" y="8"/>
                      <a:pt x="12" y="5"/>
                    </a:cubicBezTo>
                    <a:cubicBezTo>
                      <a:pt x="12" y="2"/>
                      <a:pt x="9" y="0"/>
                      <a:pt x="5" y="0"/>
                    </a:cubicBezTo>
                    <a:close/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403">
                <a:extLst>
                  <a:ext uri="{FF2B5EF4-FFF2-40B4-BE49-F238E27FC236}">
                    <a16:creationId xmlns:a16="http://schemas.microsoft.com/office/drawing/2014/main" id="{BDEC65FD-C925-4F0B-9AD0-EDEEF956D6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2150" y="6656388"/>
                <a:ext cx="11113" cy="11113"/>
              </a:xfrm>
              <a:custGeom>
                <a:avLst/>
                <a:gdLst>
                  <a:gd name="T0" fmla="*/ 5 w 14"/>
                  <a:gd name="T1" fmla="*/ 1 h 13"/>
                  <a:gd name="T2" fmla="*/ 1 w 14"/>
                  <a:gd name="T3" fmla="*/ 9 h 13"/>
                  <a:gd name="T4" fmla="*/ 7 w 14"/>
                  <a:gd name="T5" fmla="*/ 13 h 13"/>
                  <a:gd name="T6" fmla="*/ 9 w 14"/>
                  <a:gd name="T7" fmla="*/ 13 h 13"/>
                  <a:gd name="T8" fmla="*/ 13 w 14"/>
                  <a:gd name="T9" fmla="*/ 5 h 13"/>
                  <a:gd name="T10" fmla="*/ 5 w 14"/>
                  <a:gd name="T11" fmla="*/ 1 h 13"/>
                  <a:gd name="T12" fmla="*/ 5 w 14"/>
                  <a:gd name="T13" fmla="*/ 1 h 13"/>
                  <a:gd name="T14" fmla="*/ 5 w 14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5" y="1"/>
                    </a:moveTo>
                    <a:cubicBezTo>
                      <a:pt x="2" y="2"/>
                      <a:pt x="0" y="5"/>
                      <a:pt x="1" y="9"/>
                    </a:cubicBezTo>
                    <a:cubicBezTo>
                      <a:pt x="2" y="11"/>
                      <a:pt x="4" y="13"/>
                      <a:pt x="7" y="13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12" y="12"/>
                      <a:pt x="14" y="8"/>
                      <a:pt x="13" y="5"/>
                    </a:cubicBezTo>
                    <a:cubicBezTo>
                      <a:pt x="12" y="2"/>
                      <a:pt x="8" y="0"/>
                      <a:pt x="5" y="1"/>
                    </a:cubicBezTo>
                    <a:close/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04">
                <a:extLst>
                  <a:ext uri="{FF2B5EF4-FFF2-40B4-BE49-F238E27FC236}">
                    <a16:creationId xmlns:a16="http://schemas.microsoft.com/office/drawing/2014/main" id="{E315C0A6-772D-42FA-8999-C93EF0C09F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14850" y="6651625"/>
                <a:ext cx="11113" cy="11113"/>
              </a:xfrm>
              <a:custGeom>
                <a:avLst/>
                <a:gdLst>
                  <a:gd name="T0" fmla="*/ 5 w 14"/>
                  <a:gd name="T1" fmla="*/ 1 h 13"/>
                  <a:gd name="T2" fmla="*/ 1 w 14"/>
                  <a:gd name="T3" fmla="*/ 9 h 13"/>
                  <a:gd name="T4" fmla="*/ 7 w 14"/>
                  <a:gd name="T5" fmla="*/ 13 h 13"/>
                  <a:gd name="T6" fmla="*/ 9 w 14"/>
                  <a:gd name="T7" fmla="*/ 12 h 13"/>
                  <a:gd name="T8" fmla="*/ 12 w 14"/>
                  <a:gd name="T9" fmla="*/ 5 h 13"/>
                  <a:gd name="T10" fmla="*/ 5 w 14"/>
                  <a:gd name="T11" fmla="*/ 1 h 13"/>
                  <a:gd name="T12" fmla="*/ 5 w 14"/>
                  <a:gd name="T13" fmla="*/ 1 h 13"/>
                  <a:gd name="T14" fmla="*/ 5 w 14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5" y="1"/>
                    </a:moveTo>
                    <a:cubicBezTo>
                      <a:pt x="1" y="3"/>
                      <a:pt x="0" y="6"/>
                      <a:pt x="1" y="9"/>
                    </a:cubicBezTo>
                    <a:cubicBezTo>
                      <a:pt x="2" y="11"/>
                      <a:pt x="5" y="13"/>
                      <a:pt x="7" y="13"/>
                    </a:cubicBezTo>
                    <a:cubicBezTo>
                      <a:pt x="8" y="13"/>
                      <a:pt x="8" y="13"/>
                      <a:pt x="9" y="12"/>
                    </a:cubicBezTo>
                    <a:cubicBezTo>
                      <a:pt x="12" y="11"/>
                      <a:pt x="14" y="8"/>
                      <a:pt x="12" y="5"/>
                    </a:cubicBezTo>
                    <a:cubicBezTo>
                      <a:pt x="11" y="1"/>
                      <a:pt x="8" y="0"/>
                      <a:pt x="5" y="1"/>
                    </a:cubicBezTo>
                    <a:close/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05">
                <a:extLst>
                  <a:ext uri="{FF2B5EF4-FFF2-40B4-BE49-F238E27FC236}">
                    <a16:creationId xmlns:a16="http://schemas.microsoft.com/office/drawing/2014/main" id="{9FE336D5-8666-4913-BB9D-BDD7DBAB94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3575" y="6662738"/>
                <a:ext cx="11113" cy="9525"/>
              </a:xfrm>
              <a:custGeom>
                <a:avLst/>
                <a:gdLst>
                  <a:gd name="T0" fmla="*/ 6 w 13"/>
                  <a:gd name="T1" fmla="*/ 1 h 13"/>
                  <a:gd name="T2" fmla="*/ 1 w 13"/>
                  <a:gd name="T3" fmla="*/ 7 h 13"/>
                  <a:gd name="T4" fmla="*/ 7 w 13"/>
                  <a:gd name="T5" fmla="*/ 13 h 13"/>
                  <a:gd name="T6" fmla="*/ 7 w 13"/>
                  <a:gd name="T7" fmla="*/ 13 h 13"/>
                  <a:gd name="T8" fmla="*/ 7 w 13"/>
                  <a:gd name="T9" fmla="*/ 12 h 13"/>
                  <a:gd name="T10" fmla="*/ 13 w 13"/>
                  <a:gd name="T11" fmla="*/ 6 h 13"/>
                  <a:gd name="T12" fmla="*/ 6 w 13"/>
                  <a:gd name="T13" fmla="*/ 1 h 13"/>
                  <a:gd name="T14" fmla="*/ 6 w 13"/>
                  <a:gd name="T15" fmla="*/ 1 h 13"/>
                  <a:gd name="T16" fmla="*/ 6 w 13"/>
                  <a:gd name="T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6" y="1"/>
                    </a:moveTo>
                    <a:cubicBezTo>
                      <a:pt x="3" y="1"/>
                      <a:pt x="0" y="4"/>
                      <a:pt x="1" y="7"/>
                    </a:cubicBezTo>
                    <a:cubicBezTo>
                      <a:pt x="1" y="10"/>
                      <a:pt x="4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1" y="12"/>
                      <a:pt x="13" y="9"/>
                      <a:pt x="13" y="6"/>
                    </a:cubicBezTo>
                    <a:cubicBezTo>
                      <a:pt x="12" y="3"/>
                      <a:pt x="9" y="0"/>
                      <a:pt x="6" y="1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07">
                <a:extLst>
                  <a:ext uri="{FF2B5EF4-FFF2-40B4-BE49-F238E27FC236}">
                    <a16:creationId xmlns:a16="http://schemas.microsoft.com/office/drawing/2014/main" id="{6EE2F9C8-2E83-4A78-8658-DCF7D6A321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7550" y="6645275"/>
                <a:ext cx="11113" cy="11113"/>
              </a:xfrm>
              <a:custGeom>
                <a:avLst/>
                <a:gdLst>
                  <a:gd name="T0" fmla="*/ 4 w 14"/>
                  <a:gd name="T1" fmla="*/ 2 h 13"/>
                  <a:gd name="T2" fmla="*/ 2 w 14"/>
                  <a:gd name="T3" fmla="*/ 10 h 13"/>
                  <a:gd name="T4" fmla="*/ 7 w 14"/>
                  <a:gd name="T5" fmla="*/ 13 h 13"/>
                  <a:gd name="T6" fmla="*/ 10 w 14"/>
                  <a:gd name="T7" fmla="*/ 12 h 13"/>
                  <a:gd name="T8" fmla="*/ 12 w 14"/>
                  <a:gd name="T9" fmla="*/ 4 h 13"/>
                  <a:gd name="T10" fmla="*/ 4 w 14"/>
                  <a:gd name="T11" fmla="*/ 2 h 13"/>
                  <a:gd name="T12" fmla="*/ 4 w 14"/>
                  <a:gd name="T13" fmla="*/ 2 h 13"/>
                  <a:gd name="T14" fmla="*/ 4 w 14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cubicBezTo>
                      <a:pt x="1" y="3"/>
                      <a:pt x="0" y="7"/>
                      <a:pt x="2" y="10"/>
                    </a:cubicBezTo>
                    <a:cubicBezTo>
                      <a:pt x="3" y="12"/>
                      <a:pt x="5" y="13"/>
                      <a:pt x="7" y="13"/>
                    </a:cubicBezTo>
                    <a:cubicBezTo>
                      <a:pt x="8" y="13"/>
                      <a:pt x="9" y="13"/>
                      <a:pt x="10" y="12"/>
                    </a:cubicBezTo>
                    <a:cubicBezTo>
                      <a:pt x="13" y="11"/>
                      <a:pt x="14" y="7"/>
                      <a:pt x="12" y="4"/>
                    </a:cubicBezTo>
                    <a:cubicBezTo>
                      <a:pt x="11" y="1"/>
                      <a:pt x="7" y="0"/>
                      <a:pt x="4" y="2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Rectangle 539">
              <a:extLst>
                <a:ext uri="{FF2B5EF4-FFF2-40B4-BE49-F238E27FC236}">
                  <a16:creationId xmlns:a16="http://schemas.microsoft.com/office/drawing/2014/main" id="{C20CDAF4-83DA-4B99-A959-3E1F082FD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1558" y="5237907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9A9A9A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661">
            <a:extLst>
              <a:ext uri="{FF2B5EF4-FFF2-40B4-BE49-F238E27FC236}">
                <a16:creationId xmlns:a16="http://schemas.microsoft.com/office/drawing/2014/main" id="{6B736DEA-217C-4DB9-9BD9-68B2E5CA7A9C}"/>
              </a:ext>
            </a:extLst>
          </p:cNvPr>
          <p:cNvGrpSpPr>
            <a:grpSpLocks noChangeAspect="1"/>
          </p:cNvGrpSpPr>
          <p:nvPr/>
        </p:nvGrpSpPr>
        <p:grpSpPr>
          <a:xfrm>
            <a:off x="4877825" y="5162529"/>
            <a:ext cx="643470" cy="643470"/>
            <a:chOff x="3973501" y="1550998"/>
            <a:chExt cx="504000" cy="504000"/>
          </a:xfrm>
        </p:grpSpPr>
        <p:grpSp>
          <p:nvGrpSpPr>
            <p:cNvPr id="73" name="Group 609">
              <a:extLst>
                <a:ext uri="{FF2B5EF4-FFF2-40B4-BE49-F238E27FC236}">
                  <a16:creationId xmlns:a16="http://schemas.microsoft.com/office/drawing/2014/main" id="{A648EBF6-1513-45BF-870B-9A2FCA776C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11188" y="1617261"/>
              <a:ext cx="428625" cy="371475"/>
              <a:chOff x="9032876" y="3038476"/>
              <a:chExt cx="428625" cy="371475"/>
            </a:xfrm>
            <a:solidFill>
              <a:schemeClr val="accent2"/>
            </a:solidFill>
          </p:grpSpPr>
          <p:sp>
            <p:nvSpPr>
              <p:cNvPr id="75" name="Freeform 489">
                <a:extLst>
                  <a:ext uri="{FF2B5EF4-FFF2-40B4-BE49-F238E27FC236}">
                    <a16:creationId xmlns:a16="http://schemas.microsoft.com/office/drawing/2014/main" id="{45642FCE-69B7-4CA6-BFA4-CF8539B1E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86863" y="3324226"/>
                <a:ext cx="11113" cy="26988"/>
              </a:xfrm>
              <a:custGeom>
                <a:avLst/>
                <a:gdLst>
                  <a:gd name="T0" fmla="*/ 4 w 9"/>
                  <a:gd name="T1" fmla="*/ 0 h 20"/>
                  <a:gd name="T2" fmla="*/ 0 w 9"/>
                  <a:gd name="T3" fmla="*/ 5 h 20"/>
                  <a:gd name="T4" fmla="*/ 0 w 9"/>
                  <a:gd name="T5" fmla="*/ 15 h 20"/>
                  <a:gd name="T6" fmla="*/ 4 w 9"/>
                  <a:gd name="T7" fmla="*/ 20 h 20"/>
                  <a:gd name="T8" fmla="*/ 9 w 9"/>
                  <a:gd name="T9" fmla="*/ 15 h 20"/>
                  <a:gd name="T10" fmla="*/ 9 w 9"/>
                  <a:gd name="T11" fmla="*/ 5 h 20"/>
                  <a:gd name="T12" fmla="*/ 4 w 9"/>
                  <a:gd name="T13" fmla="*/ 0 h 20"/>
                  <a:gd name="T14" fmla="*/ 4 w 9"/>
                  <a:gd name="T15" fmla="*/ 0 h 20"/>
                  <a:gd name="T16" fmla="*/ 4 w 9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20"/>
                      <a:pt x="4" y="20"/>
                    </a:cubicBezTo>
                    <a:cubicBezTo>
                      <a:pt x="7" y="20"/>
                      <a:pt x="9" y="17"/>
                      <a:pt x="9" y="1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7" y="0"/>
                      <a:pt x="4" y="0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90">
                <a:extLst>
                  <a:ext uri="{FF2B5EF4-FFF2-40B4-BE49-F238E27FC236}">
                    <a16:creationId xmlns:a16="http://schemas.microsoft.com/office/drawing/2014/main" id="{2BF2A6DF-3B39-4639-9929-66C92A8888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2876" y="3038476"/>
                <a:ext cx="428625" cy="371475"/>
              </a:xfrm>
              <a:custGeom>
                <a:avLst/>
                <a:gdLst>
                  <a:gd name="T0" fmla="*/ 334 w 335"/>
                  <a:gd name="T1" fmla="*/ 141 h 289"/>
                  <a:gd name="T2" fmla="*/ 334 w 335"/>
                  <a:gd name="T3" fmla="*/ 140 h 289"/>
                  <a:gd name="T4" fmla="*/ 278 w 335"/>
                  <a:gd name="T5" fmla="*/ 87 h 289"/>
                  <a:gd name="T6" fmla="*/ 311 w 335"/>
                  <a:gd name="T7" fmla="*/ 97 h 289"/>
                  <a:gd name="T8" fmla="*/ 218 w 335"/>
                  <a:gd name="T9" fmla="*/ 97 h 289"/>
                  <a:gd name="T10" fmla="*/ 248 w 335"/>
                  <a:gd name="T11" fmla="*/ 87 h 289"/>
                  <a:gd name="T12" fmla="*/ 219 w 335"/>
                  <a:gd name="T13" fmla="*/ 79 h 289"/>
                  <a:gd name="T14" fmla="*/ 225 w 335"/>
                  <a:gd name="T15" fmla="*/ 61 h 289"/>
                  <a:gd name="T16" fmla="*/ 225 w 335"/>
                  <a:gd name="T17" fmla="*/ 60 h 289"/>
                  <a:gd name="T18" fmla="*/ 209 w 335"/>
                  <a:gd name="T19" fmla="*/ 6 h 289"/>
                  <a:gd name="T20" fmla="*/ 16 w 335"/>
                  <a:gd name="T21" fmla="*/ 6 h 289"/>
                  <a:gd name="T22" fmla="*/ 0 w 335"/>
                  <a:gd name="T23" fmla="*/ 60 h 289"/>
                  <a:gd name="T24" fmla="*/ 0 w 335"/>
                  <a:gd name="T25" fmla="*/ 61 h 289"/>
                  <a:gd name="T26" fmla="*/ 7 w 335"/>
                  <a:gd name="T27" fmla="*/ 79 h 289"/>
                  <a:gd name="T28" fmla="*/ 15 w 335"/>
                  <a:gd name="T29" fmla="*/ 203 h 289"/>
                  <a:gd name="T30" fmla="*/ 209 w 335"/>
                  <a:gd name="T31" fmla="*/ 79 h 289"/>
                  <a:gd name="T32" fmla="*/ 144 w 335"/>
                  <a:gd name="T33" fmla="*/ 194 h 289"/>
                  <a:gd name="T34" fmla="*/ 81 w 335"/>
                  <a:gd name="T35" fmla="*/ 194 h 289"/>
                  <a:gd name="T36" fmla="*/ 20 w 335"/>
                  <a:gd name="T37" fmla="*/ 228 h 289"/>
                  <a:gd name="T38" fmla="*/ 10 w 335"/>
                  <a:gd name="T39" fmla="*/ 263 h 289"/>
                  <a:gd name="T40" fmla="*/ 316 w 335"/>
                  <a:gd name="T41" fmla="*/ 289 h 289"/>
                  <a:gd name="T42" fmla="*/ 320 w 335"/>
                  <a:gd name="T43" fmla="*/ 160 h 289"/>
                  <a:gd name="T44" fmla="*/ 335 w 335"/>
                  <a:gd name="T45" fmla="*/ 142 h 289"/>
                  <a:gd name="T46" fmla="*/ 310 w 335"/>
                  <a:gd name="T47" fmla="*/ 160 h 289"/>
                  <a:gd name="T48" fmla="*/ 302 w 335"/>
                  <a:gd name="T49" fmla="*/ 212 h 289"/>
                  <a:gd name="T50" fmla="*/ 227 w 335"/>
                  <a:gd name="T51" fmla="*/ 212 h 289"/>
                  <a:gd name="T52" fmla="*/ 218 w 335"/>
                  <a:gd name="T53" fmla="*/ 160 h 289"/>
                  <a:gd name="T54" fmla="*/ 236 w 335"/>
                  <a:gd name="T55" fmla="*/ 232 h 289"/>
                  <a:gd name="T56" fmla="*/ 236 w 335"/>
                  <a:gd name="T57" fmla="*/ 212 h 289"/>
                  <a:gd name="T58" fmla="*/ 282 w 335"/>
                  <a:gd name="T59" fmla="*/ 202 h 289"/>
                  <a:gd name="T60" fmla="*/ 236 w 335"/>
                  <a:gd name="T61" fmla="*/ 212 h 289"/>
                  <a:gd name="T62" fmla="*/ 236 w 335"/>
                  <a:gd name="T63" fmla="*/ 252 h 289"/>
                  <a:gd name="T64" fmla="*/ 292 w 335"/>
                  <a:gd name="T65" fmla="*/ 261 h 289"/>
                  <a:gd name="T66" fmla="*/ 236 w 335"/>
                  <a:gd name="T67" fmla="*/ 261 h 289"/>
                  <a:gd name="T68" fmla="*/ 200 w 335"/>
                  <a:gd name="T69" fmla="*/ 10 h 289"/>
                  <a:gd name="T70" fmla="*/ 25 w 335"/>
                  <a:gd name="T71" fmla="*/ 10 h 289"/>
                  <a:gd name="T72" fmla="*/ 216 w 335"/>
                  <a:gd name="T73" fmla="*/ 66 h 289"/>
                  <a:gd name="T74" fmla="*/ 90 w 335"/>
                  <a:gd name="T75" fmla="*/ 195 h 289"/>
                  <a:gd name="T76" fmla="*/ 90 w 335"/>
                  <a:gd name="T77" fmla="*/ 263 h 289"/>
                  <a:gd name="T78" fmla="*/ 13 w 335"/>
                  <a:gd name="T79" fmla="*/ 279 h 289"/>
                  <a:gd name="T80" fmla="*/ 316 w 335"/>
                  <a:gd name="T81" fmla="*/ 272 h 289"/>
                  <a:gd name="T82" fmla="*/ 315 w 335"/>
                  <a:gd name="T83" fmla="*/ 150 h 289"/>
                  <a:gd name="T84" fmla="*/ 325 w 335"/>
                  <a:gd name="T85" fmla="*/ 147 h 289"/>
                  <a:gd name="T86" fmla="*/ 315 w 335"/>
                  <a:gd name="T87" fmla="*/ 15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5" h="289">
                    <a:moveTo>
                      <a:pt x="335" y="141"/>
                    </a:moveTo>
                    <a:cubicBezTo>
                      <a:pt x="334" y="141"/>
                      <a:pt x="334" y="141"/>
                      <a:pt x="334" y="141"/>
                    </a:cubicBezTo>
                    <a:cubicBezTo>
                      <a:pt x="334" y="141"/>
                      <a:pt x="334" y="141"/>
                      <a:pt x="334" y="141"/>
                    </a:cubicBezTo>
                    <a:cubicBezTo>
                      <a:pt x="334" y="141"/>
                      <a:pt x="334" y="141"/>
                      <a:pt x="334" y="141"/>
                    </a:cubicBezTo>
                    <a:cubicBezTo>
                      <a:pt x="334" y="140"/>
                      <a:pt x="334" y="140"/>
                      <a:pt x="334" y="140"/>
                    </a:cubicBezTo>
                    <a:cubicBezTo>
                      <a:pt x="334" y="140"/>
                      <a:pt x="334" y="140"/>
                      <a:pt x="334" y="140"/>
                    </a:cubicBezTo>
                    <a:cubicBezTo>
                      <a:pt x="320" y="93"/>
                      <a:pt x="320" y="93"/>
                      <a:pt x="320" y="93"/>
                    </a:cubicBezTo>
                    <a:cubicBezTo>
                      <a:pt x="319" y="90"/>
                      <a:pt x="316" y="87"/>
                      <a:pt x="313" y="87"/>
                    </a:cubicBezTo>
                    <a:cubicBezTo>
                      <a:pt x="278" y="87"/>
                      <a:pt x="278" y="87"/>
                      <a:pt x="278" y="87"/>
                    </a:cubicBezTo>
                    <a:cubicBezTo>
                      <a:pt x="275" y="87"/>
                      <a:pt x="273" y="90"/>
                      <a:pt x="273" y="92"/>
                    </a:cubicBezTo>
                    <a:cubicBezTo>
                      <a:pt x="273" y="95"/>
                      <a:pt x="275" y="97"/>
                      <a:pt x="278" y="97"/>
                    </a:cubicBezTo>
                    <a:cubicBezTo>
                      <a:pt x="311" y="97"/>
                      <a:pt x="311" y="97"/>
                      <a:pt x="311" y="97"/>
                    </a:cubicBezTo>
                    <a:cubicBezTo>
                      <a:pt x="323" y="137"/>
                      <a:pt x="323" y="137"/>
                      <a:pt x="323" y="137"/>
                    </a:cubicBezTo>
                    <a:cubicBezTo>
                      <a:pt x="218" y="137"/>
                      <a:pt x="218" y="137"/>
                      <a:pt x="218" y="137"/>
                    </a:cubicBezTo>
                    <a:cubicBezTo>
                      <a:pt x="218" y="97"/>
                      <a:pt x="218" y="97"/>
                      <a:pt x="218" y="97"/>
                    </a:cubicBezTo>
                    <a:cubicBezTo>
                      <a:pt x="248" y="97"/>
                      <a:pt x="248" y="97"/>
                      <a:pt x="248" y="97"/>
                    </a:cubicBezTo>
                    <a:cubicBezTo>
                      <a:pt x="251" y="97"/>
                      <a:pt x="253" y="95"/>
                      <a:pt x="253" y="92"/>
                    </a:cubicBezTo>
                    <a:cubicBezTo>
                      <a:pt x="253" y="90"/>
                      <a:pt x="251" y="87"/>
                      <a:pt x="248" y="87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218" y="79"/>
                      <a:pt x="218" y="79"/>
                      <a:pt x="218" y="79"/>
                    </a:cubicBezTo>
                    <a:cubicBezTo>
                      <a:pt x="219" y="79"/>
                      <a:pt x="219" y="79"/>
                      <a:pt x="219" y="79"/>
                    </a:cubicBezTo>
                    <a:cubicBezTo>
                      <a:pt x="222" y="79"/>
                      <a:pt x="225" y="76"/>
                      <a:pt x="225" y="73"/>
                    </a:cubicBezTo>
                    <a:cubicBezTo>
                      <a:pt x="225" y="61"/>
                      <a:pt x="225" y="61"/>
                      <a:pt x="225" y="61"/>
                    </a:cubicBezTo>
                    <a:cubicBezTo>
                      <a:pt x="225" y="61"/>
                      <a:pt x="225" y="61"/>
                      <a:pt x="225" y="61"/>
                    </a:cubicBezTo>
                    <a:cubicBezTo>
                      <a:pt x="225" y="61"/>
                      <a:pt x="225" y="60"/>
                      <a:pt x="225" y="60"/>
                    </a:cubicBezTo>
                    <a:cubicBezTo>
                      <a:pt x="225" y="60"/>
                      <a:pt x="225" y="60"/>
                      <a:pt x="225" y="60"/>
                    </a:cubicBezTo>
                    <a:cubicBezTo>
                      <a:pt x="225" y="60"/>
                      <a:pt x="225" y="60"/>
                      <a:pt x="225" y="60"/>
                    </a:cubicBezTo>
                    <a:cubicBezTo>
                      <a:pt x="225" y="60"/>
                      <a:pt x="225" y="60"/>
                      <a:pt x="225" y="60"/>
                    </a:cubicBezTo>
                    <a:cubicBezTo>
                      <a:pt x="225" y="60"/>
                      <a:pt x="225" y="60"/>
                      <a:pt x="225" y="60"/>
                    </a:cubicBezTo>
                    <a:cubicBezTo>
                      <a:pt x="209" y="6"/>
                      <a:pt x="209" y="6"/>
                      <a:pt x="209" y="6"/>
                    </a:cubicBezTo>
                    <a:cubicBezTo>
                      <a:pt x="208" y="2"/>
                      <a:pt x="205" y="0"/>
                      <a:pt x="20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2"/>
                      <a:pt x="16" y="6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6"/>
                      <a:pt x="3" y="79"/>
                      <a:pt x="7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199"/>
                      <a:pt x="10" y="199"/>
                      <a:pt x="10" y="199"/>
                    </a:cubicBezTo>
                    <a:cubicBezTo>
                      <a:pt x="10" y="201"/>
                      <a:pt x="12" y="203"/>
                      <a:pt x="15" y="203"/>
                    </a:cubicBezTo>
                    <a:cubicBezTo>
                      <a:pt x="18" y="203"/>
                      <a:pt x="20" y="201"/>
                      <a:pt x="20" y="19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09" y="79"/>
                      <a:pt x="209" y="79"/>
                      <a:pt x="209" y="79"/>
                    </a:cubicBezTo>
                    <a:cubicBezTo>
                      <a:pt x="209" y="263"/>
                      <a:pt x="209" y="263"/>
                      <a:pt x="209" y="263"/>
                    </a:cubicBezTo>
                    <a:cubicBezTo>
                      <a:pt x="144" y="263"/>
                      <a:pt x="144" y="263"/>
                      <a:pt x="144" y="263"/>
                    </a:cubicBezTo>
                    <a:cubicBezTo>
                      <a:pt x="144" y="194"/>
                      <a:pt x="144" y="194"/>
                      <a:pt x="144" y="194"/>
                    </a:cubicBezTo>
                    <a:cubicBezTo>
                      <a:pt x="144" y="189"/>
                      <a:pt x="140" y="185"/>
                      <a:pt x="135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85" y="185"/>
                      <a:pt x="81" y="189"/>
                      <a:pt x="81" y="194"/>
                    </a:cubicBezTo>
                    <a:cubicBezTo>
                      <a:pt x="81" y="263"/>
                      <a:pt x="81" y="263"/>
                      <a:pt x="81" y="263"/>
                    </a:cubicBezTo>
                    <a:cubicBezTo>
                      <a:pt x="20" y="263"/>
                      <a:pt x="20" y="263"/>
                      <a:pt x="20" y="263"/>
                    </a:cubicBezTo>
                    <a:cubicBezTo>
                      <a:pt x="20" y="228"/>
                      <a:pt x="20" y="228"/>
                      <a:pt x="20" y="228"/>
                    </a:cubicBezTo>
                    <a:cubicBezTo>
                      <a:pt x="20" y="226"/>
                      <a:pt x="18" y="223"/>
                      <a:pt x="15" y="223"/>
                    </a:cubicBezTo>
                    <a:cubicBezTo>
                      <a:pt x="12" y="223"/>
                      <a:pt x="10" y="226"/>
                      <a:pt x="10" y="228"/>
                    </a:cubicBezTo>
                    <a:cubicBezTo>
                      <a:pt x="10" y="263"/>
                      <a:pt x="10" y="263"/>
                      <a:pt x="10" y="263"/>
                    </a:cubicBezTo>
                    <a:cubicBezTo>
                      <a:pt x="4" y="264"/>
                      <a:pt x="0" y="270"/>
                      <a:pt x="0" y="276"/>
                    </a:cubicBezTo>
                    <a:cubicBezTo>
                      <a:pt x="0" y="283"/>
                      <a:pt x="6" y="289"/>
                      <a:pt x="13" y="289"/>
                    </a:cubicBezTo>
                    <a:cubicBezTo>
                      <a:pt x="316" y="289"/>
                      <a:pt x="316" y="289"/>
                      <a:pt x="316" y="289"/>
                    </a:cubicBezTo>
                    <a:cubicBezTo>
                      <a:pt x="323" y="289"/>
                      <a:pt x="329" y="283"/>
                      <a:pt x="329" y="276"/>
                    </a:cubicBezTo>
                    <a:cubicBezTo>
                      <a:pt x="329" y="270"/>
                      <a:pt x="325" y="265"/>
                      <a:pt x="320" y="264"/>
                    </a:cubicBezTo>
                    <a:cubicBezTo>
                      <a:pt x="320" y="160"/>
                      <a:pt x="320" y="160"/>
                      <a:pt x="320" y="160"/>
                    </a:cubicBezTo>
                    <a:cubicBezTo>
                      <a:pt x="326" y="160"/>
                      <a:pt x="326" y="160"/>
                      <a:pt x="326" y="160"/>
                    </a:cubicBezTo>
                    <a:cubicBezTo>
                      <a:pt x="331" y="160"/>
                      <a:pt x="335" y="156"/>
                      <a:pt x="335" y="151"/>
                    </a:cubicBezTo>
                    <a:cubicBezTo>
                      <a:pt x="335" y="142"/>
                      <a:pt x="335" y="142"/>
                      <a:pt x="335" y="142"/>
                    </a:cubicBezTo>
                    <a:cubicBezTo>
                      <a:pt x="335" y="142"/>
                      <a:pt x="335" y="141"/>
                      <a:pt x="335" y="141"/>
                    </a:cubicBezTo>
                    <a:close/>
                    <a:moveTo>
                      <a:pt x="218" y="160"/>
                    </a:moveTo>
                    <a:cubicBezTo>
                      <a:pt x="310" y="160"/>
                      <a:pt x="310" y="160"/>
                      <a:pt x="310" y="160"/>
                    </a:cubicBezTo>
                    <a:cubicBezTo>
                      <a:pt x="310" y="263"/>
                      <a:pt x="310" y="263"/>
                      <a:pt x="310" y="263"/>
                    </a:cubicBezTo>
                    <a:cubicBezTo>
                      <a:pt x="302" y="263"/>
                      <a:pt x="302" y="263"/>
                      <a:pt x="302" y="263"/>
                    </a:cubicBezTo>
                    <a:cubicBezTo>
                      <a:pt x="302" y="212"/>
                      <a:pt x="302" y="212"/>
                      <a:pt x="302" y="212"/>
                    </a:cubicBezTo>
                    <a:cubicBezTo>
                      <a:pt x="302" y="201"/>
                      <a:pt x="293" y="193"/>
                      <a:pt x="282" y="193"/>
                    </a:cubicBezTo>
                    <a:cubicBezTo>
                      <a:pt x="246" y="193"/>
                      <a:pt x="246" y="193"/>
                      <a:pt x="246" y="193"/>
                    </a:cubicBezTo>
                    <a:cubicBezTo>
                      <a:pt x="236" y="193"/>
                      <a:pt x="227" y="201"/>
                      <a:pt x="227" y="212"/>
                    </a:cubicBezTo>
                    <a:cubicBezTo>
                      <a:pt x="227" y="263"/>
                      <a:pt x="227" y="263"/>
                      <a:pt x="227" y="263"/>
                    </a:cubicBezTo>
                    <a:cubicBezTo>
                      <a:pt x="218" y="263"/>
                      <a:pt x="218" y="263"/>
                      <a:pt x="218" y="263"/>
                    </a:cubicBezTo>
                    <a:lnTo>
                      <a:pt x="218" y="160"/>
                    </a:lnTo>
                    <a:close/>
                    <a:moveTo>
                      <a:pt x="292" y="222"/>
                    </a:moveTo>
                    <a:cubicBezTo>
                      <a:pt x="292" y="232"/>
                      <a:pt x="292" y="232"/>
                      <a:pt x="292" y="232"/>
                    </a:cubicBezTo>
                    <a:cubicBezTo>
                      <a:pt x="236" y="232"/>
                      <a:pt x="236" y="232"/>
                      <a:pt x="236" y="232"/>
                    </a:cubicBezTo>
                    <a:cubicBezTo>
                      <a:pt x="236" y="222"/>
                      <a:pt x="236" y="222"/>
                      <a:pt x="236" y="222"/>
                    </a:cubicBezTo>
                    <a:lnTo>
                      <a:pt x="292" y="222"/>
                    </a:lnTo>
                    <a:close/>
                    <a:moveTo>
                      <a:pt x="236" y="212"/>
                    </a:moveTo>
                    <a:cubicBezTo>
                      <a:pt x="236" y="212"/>
                      <a:pt x="236" y="212"/>
                      <a:pt x="236" y="212"/>
                    </a:cubicBezTo>
                    <a:cubicBezTo>
                      <a:pt x="236" y="207"/>
                      <a:pt x="241" y="202"/>
                      <a:pt x="246" y="202"/>
                    </a:cubicBezTo>
                    <a:cubicBezTo>
                      <a:pt x="282" y="202"/>
                      <a:pt x="282" y="202"/>
                      <a:pt x="282" y="202"/>
                    </a:cubicBezTo>
                    <a:cubicBezTo>
                      <a:pt x="288" y="202"/>
                      <a:pt x="292" y="207"/>
                      <a:pt x="292" y="212"/>
                    </a:cubicBezTo>
                    <a:cubicBezTo>
                      <a:pt x="292" y="212"/>
                      <a:pt x="292" y="212"/>
                      <a:pt x="292" y="212"/>
                    </a:cubicBezTo>
                    <a:lnTo>
                      <a:pt x="236" y="212"/>
                    </a:lnTo>
                    <a:close/>
                    <a:moveTo>
                      <a:pt x="292" y="241"/>
                    </a:moveTo>
                    <a:cubicBezTo>
                      <a:pt x="292" y="252"/>
                      <a:pt x="292" y="252"/>
                      <a:pt x="292" y="252"/>
                    </a:cubicBezTo>
                    <a:cubicBezTo>
                      <a:pt x="236" y="252"/>
                      <a:pt x="236" y="252"/>
                      <a:pt x="236" y="252"/>
                    </a:cubicBezTo>
                    <a:cubicBezTo>
                      <a:pt x="236" y="241"/>
                      <a:pt x="236" y="241"/>
                      <a:pt x="236" y="241"/>
                    </a:cubicBezTo>
                    <a:lnTo>
                      <a:pt x="292" y="241"/>
                    </a:lnTo>
                    <a:close/>
                    <a:moveTo>
                      <a:pt x="292" y="261"/>
                    </a:moveTo>
                    <a:cubicBezTo>
                      <a:pt x="292" y="263"/>
                      <a:pt x="292" y="263"/>
                      <a:pt x="292" y="263"/>
                    </a:cubicBezTo>
                    <a:cubicBezTo>
                      <a:pt x="236" y="263"/>
                      <a:pt x="236" y="263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lnTo>
                      <a:pt x="292" y="261"/>
                    </a:lnTo>
                    <a:close/>
                    <a:moveTo>
                      <a:pt x="25" y="10"/>
                    </a:moveTo>
                    <a:cubicBezTo>
                      <a:pt x="200" y="10"/>
                      <a:pt x="200" y="10"/>
                      <a:pt x="200" y="10"/>
                    </a:cubicBezTo>
                    <a:cubicBezTo>
                      <a:pt x="214" y="56"/>
                      <a:pt x="214" y="56"/>
                      <a:pt x="214" y="56"/>
                    </a:cubicBezTo>
                    <a:cubicBezTo>
                      <a:pt x="11" y="56"/>
                      <a:pt x="11" y="56"/>
                      <a:pt x="11" y="56"/>
                    </a:cubicBezTo>
                    <a:lnTo>
                      <a:pt x="25" y="10"/>
                    </a:lnTo>
                    <a:close/>
                    <a:moveTo>
                      <a:pt x="9" y="70"/>
                    </a:moveTo>
                    <a:cubicBezTo>
                      <a:pt x="9" y="66"/>
                      <a:pt x="9" y="66"/>
                      <a:pt x="9" y="66"/>
                    </a:cubicBezTo>
                    <a:cubicBezTo>
                      <a:pt x="216" y="66"/>
                      <a:pt x="216" y="66"/>
                      <a:pt x="216" y="66"/>
                    </a:cubicBezTo>
                    <a:cubicBezTo>
                      <a:pt x="216" y="70"/>
                      <a:pt x="216" y="70"/>
                      <a:pt x="216" y="70"/>
                    </a:cubicBezTo>
                    <a:lnTo>
                      <a:pt x="9" y="70"/>
                    </a:lnTo>
                    <a:close/>
                    <a:moveTo>
                      <a:pt x="90" y="195"/>
                    </a:moveTo>
                    <a:cubicBezTo>
                      <a:pt x="135" y="195"/>
                      <a:pt x="135" y="195"/>
                      <a:pt x="135" y="195"/>
                    </a:cubicBezTo>
                    <a:cubicBezTo>
                      <a:pt x="135" y="263"/>
                      <a:pt x="135" y="263"/>
                      <a:pt x="135" y="263"/>
                    </a:cubicBezTo>
                    <a:cubicBezTo>
                      <a:pt x="90" y="263"/>
                      <a:pt x="90" y="263"/>
                      <a:pt x="90" y="263"/>
                    </a:cubicBezTo>
                    <a:lnTo>
                      <a:pt x="90" y="195"/>
                    </a:lnTo>
                    <a:close/>
                    <a:moveTo>
                      <a:pt x="316" y="279"/>
                    </a:moveTo>
                    <a:cubicBezTo>
                      <a:pt x="13" y="279"/>
                      <a:pt x="13" y="279"/>
                      <a:pt x="13" y="279"/>
                    </a:cubicBezTo>
                    <a:cubicBezTo>
                      <a:pt x="11" y="279"/>
                      <a:pt x="9" y="278"/>
                      <a:pt x="9" y="276"/>
                    </a:cubicBezTo>
                    <a:cubicBezTo>
                      <a:pt x="9" y="274"/>
                      <a:pt x="11" y="272"/>
                      <a:pt x="13" y="272"/>
                    </a:cubicBezTo>
                    <a:cubicBezTo>
                      <a:pt x="316" y="272"/>
                      <a:pt x="316" y="272"/>
                      <a:pt x="316" y="272"/>
                    </a:cubicBezTo>
                    <a:cubicBezTo>
                      <a:pt x="318" y="272"/>
                      <a:pt x="319" y="274"/>
                      <a:pt x="319" y="276"/>
                    </a:cubicBezTo>
                    <a:cubicBezTo>
                      <a:pt x="319" y="278"/>
                      <a:pt x="318" y="279"/>
                      <a:pt x="316" y="279"/>
                    </a:cubicBezTo>
                    <a:close/>
                    <a:moveTo>
                      <a:pt x="315" y="150"/>
                    </a:moveTo>
                    <a:cubicBezTo>
                      <a:pt x="218" y="150"/>
                      <a:pt x="218" y="150"/>
                      <a:pt x="218" y="150"/>
                    </a:cubicBezTo>
                    <a:cubicBezTo>
                      <a:pt x="218" y="147"/>
                      <a:pt x="218" y="147"/>
                      <a:pt x="218" y="147"/>
                    </a:cubicBezTo>
                    <a:cubicBezTo>
                      <a:pt x="325" y="147"/>
                      <a:pt x="325" y="147"/>
                      <a:pt x="325" y="147"/>
                    </a:cubicBezTo>
                    <a:cubicBezTo>
                      <a:pt x="325" y="150"/>
                      <a:pt x="325" y="150"/>
                      <a:pt x="325" y="150"/>
                    </a:cubicBezTo>
                    <a:lnTo>
                      <a:pt x="315" y="150"/>
                    </a:lnTo>
                    <a:close/>
                    <a:moveTo>
                      <a:pt x="315" y="150"/>
                    </a:moveTo>
                    <a:cubicBezTo>
                      <a:pt x="315" y="150"/>
                      <a:pt x="315" y="150"/>
                      <a:pt x="315" y="1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91">
                <a:extLst>
                  <a:ext uri="{FF2B5EF4-FFF2-40B4-BE49-F238E27FC236}">
                    <a16:creationId xmlns:a16="http://schemas.microsoft.com/office/drawing/2014/main" id="{C28724EC-2167-466C-BD06-49005BD98B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7801" y="3281363"/>
                <a:ext cx="52388" cy="69850"/>
              </a:xfrm>
              <a:custGeom>
                <a:avLst/>
                <a:gdLst>
                  <a:gd name="T0" fmla="*/ 31 w 41"/>
                  <a:gd name="T1" fmla="*/ 0 h 55"/>
                  <a:gd name="T2" fmla="*/ 10 w 41"/>
                  <a:gd name="T3" fmla="*/ 0 h 55"/>
                  <a:gd name="T4" fmla="*/ 0 w 41"/>
                  <a:gd name="T5" fmla="*/ 10 h 55"/>
                  <a:gd name="T6" fmla="*/ 0 w 41"/>
                  <a:gd name="T7" fmla="*/ 46 h 55"/>
                  <a:gd name="T8" fmla="*/ 10 w 41"/>
                  <a:gd name="T9" fmla="*/ 55 h 55"/>
                  <a:gd name="T10" fmla="*/ 31 w 41"/>
                  <a:gd name="T11" fmla="*/ 55 h 55"/>
                  <a:gd name="T12" fmla="*/ 41 w 41"/>
                  <a:gd name="T13" fmla="*/ 46 h 55"/>
                  <a:gd name="T14" fmla="*/ 41 w 41"/>
                  <a:gd name="T15" fmla="*/ 10 h 55"/>
                  <a:gd name="T16" fmla="*/ 31 w 41"/>
                  <a:gd name="T17" fmla="*/ 0 h 55"/>
                  <a:gd name="T18" fmla="*/ 10 w 41"/>
                  <a:gd name="T19" fmla="*/ 46 h 55"/>
                  <a:gd name="T20" fmla="*/ 10 w 41"/>
                  <a:gd name="T21" fmla="*/ 10 h 55"/>
                  <a:gd name="T22" fmla="*/ 31 w 41"/>
                  <a:gd name="T23" fmla="*/ 10 h 55"/>
                  <a:gd name="T24" fmla="*/ 31 w 41"/>
                  <a:gd name="T25" fmla="*/ 46 h 55"/>
                  <a:gd name="T26" fmla="*/ 10 w 41"/>
                  <a:gd name="T27" fmla="*/ 46 h 55"/>
                  <a:gd name="T28" fmla="*/ 10 w 41"/>
                  <a:gd name="T29" fmla="*/ 46 h 55"/>
                  <a:gd name="T30" fmla="*/ 10 w 41"/>
                  <a:gd name="T31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55">
                    <a:moveTo>
                      <a:pt x="3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1"/>
                      <a:pt x="5" y="55"/>
                      <a:pt x="10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6" y="55"/>
                      <a:pt x="41" y="51"/>
                      <a:pt x="41" y="46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5"/>
                      <a:pt x="36" y="0"/>
                      <a:pt x="31" y="0"/>
                    </a:cubicBezTo>
                    <a:close/>
                    <a:moveTo>
                      <a:pt x="10" y="46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46"/>
                      <a:pt x="31" y="46"/>
                      <a:pt x="31" y="46"/>
                    </a:cubicBezTo>
                    <a:lnTo>
                      <a:pt x="10" y="46"/>
                    </a:lnTo>
                    <a:close/>
                    <a:moveTo>
                      <a:pt x="10" y="46"/>
                    </a:moveTo>
                    <a:cubicBezTo>
                      <a:pt x="10" y="46"/>
                      <a:pt x="10" y="46"/>
                      <a:pt x="10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92">
                <a:extLst>
                  <a:ext uri="{FF2B5EF4-FFF2-40B4-BE49-F238E27FC236}">
                    <a16:creationId xmlns:a16="http://schemas.microsoft.com/office/drawing/2014/main" id="{FAC856E5-321A-4608-82C9-48308D9BC6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32901" y="3281363"/>
                <a:ext cx="52388" cy="69850"/>
              </a:xfrm>
              <a:custGeom>
                <a:avLst/>
                <a:gdLst>
                  <a:gd name="T0" fmla="*/ 30 w 40"/>
                  <a:gd name="T1" fmla="*/ 0 h 55"/>
                  <a:gd name="T2" fmla="*/ 9 w 40"/>
                  <a:gd name="T3" fmla="*/ 0 h 55"/>
                  <a:gd name="T4" fmla="*/ 0 w 40"/>
                  <a:gd name="T5" fmla="*/ 10 h 55"/>
                  <a:gd name="T6" fmla="*/ 0 w 40"/>
                  <a:gd name="T7" fmla="*/ 46 h 55"/>
                  <a:gd name="T8" fmla="*/ 9 w 40"/>
                  <a:gd name="T9" fmla="*/ 55 h 55"/>
                  <a:gd name="T10" fmla="*/ 30 w 40"/>
                  <a:gd name="T11" fmla="*/ 55 h 55"/>
                  <a:gd name="T12" fmla="*/ 40 w 40"/>
                  <a:gd name="T13" fmla="*/ 46 h 55"/>
                  <a:gd name="T14" fmla="*/ 40 w 40"/>
                  <a:gd name="T15" fmla="*/ 10 h 55"/>
                  <a:gd name="T16" fmla="*/ 30 w 40"/>
                  <a:gd name="T17" fmla="*/ 0 h 55"/>
                  <a:gd name="T18" fmla="*/ 9 w 40"/>
                  <a:gd name="T19" fmla="*/ 46 h 55"/>
                  <a:gd name="T20" fmla="*/ 9 w 40"/>
                  <a:gd name="T21" fmla="*/ 10 h 55"/>
                  <a:gd name="T22" fmla="*/ 30 w 40"/>
                  <a:gd name="T23" fmla="*/ 10 h 55"/>
                  <a:gd name="T24" fmla="*/ 30 w 40"/>
                  <a:gd name="T25" fmla="*/ 46 h 55"/>
                  <a:gd name="T26" fmla="*/ 9 w 40"/>
                  <a:gd name="T27" fmla="*/ 46 h 55"/>
                  <a:gd name="T28" fmla="*/ 9 w 40"/>
                  <a:gd name="T29" fmla="*/ 46 h 55"/>
                  <a:gd name="T30" fmla="*/ 9 w 40"/>
                  <a:gd name="T31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55">
                    <a:moveTo>
                      <a:pt x="3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1"/>
                      <a:pt x="4" y="55"/>
                      <a:pt x="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6" y="55"/>
                      <a:pt x="40" y="51"/>
                      <a:pt x="40" y="46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5"/>
                      <a:pt x="36" y="0"/>
                      <a:pt x="30" y="0"/>
                    </a:cubicBezTo>
                    <a:close/>
                    <a:moveTo>
                      <a:pt x="9" y="46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46"/>
                      <a:pt x="30" y="46"/>
                      <a:pt x="30" y="46"/>
                    </a:cubicBezTo>
                    <a:lnTo>
                      <a:pt x="9" y="46"/>
                    </a:lnTo>
                    <a:close/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93">
                <a:extLst>
                  <a:ext uri="{FF2B5EF4-FFF2-40B4-BE49-F238E27FC236}">
                    <a16:creationId xmlns:a16="http://schemas.microsoft.com/office/drawing/2014/main" id="{2B0925BE-DADD-47AD-97B8-8D798CF39D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7801" y="3148013"/>
                <a:ext cx="52388" cy="69850"/>
              </a:xfrm>
              <a:custGeom>
                <a:avLst/>
                <a:gdLst>
                  <a:gd name="T0" fmla="*/ 31 w 41"/>
                  <a:gd name="T1" fmla="*/ 0 h 55"/>
                  <a:gd name="T2" fmla="*/ 10 w 41"/>
                  <a:gd name="T3" fmla="*/ 0 h 55"/>
                  <a:gd name="T4" fmla="*/ 0 w 41"/>
                  <a:gd name="T5" fmla="*/ 9 h 55"/>
                  <a:gd name="T6" fmla="*/ 0 w 41"/>
                  <a:gd name="T7" fmla="*/ 45 h 55"/>
                  <a:gd name="T8" fmla="*/ 10 w 41"/>
                  <a:gd name="T9" fmla="*/ 55 h 55"/>
                  <a:gd name="T10" fmla="*/ 31 w 41"/>
                  <a:gd name="T11" fmla="*/ 55 h 55"/>
                  <a:gd name="T12" fmla="*/ 41 w 41"/>
                  <a:gd name="T13" fmla="*/ 45 h 55"/>
                  <a:gd name="T14" fmla="*/ 41 w 41"/>
                  <a:gd name="T15" fmla="*/ 9 h 55"/>
                  <a:gd name="T16" fmla="*/ 31 w 41"/>
                  <a:gd name="T17" fmla="*/ 0 h 55"/>
                  <a:gd name="T18" fmla="*/ 10 w 41"/>
                  <a:gd name="T19" fmla="*/ 45 h 55"/>
                  <a:gd name="T20" fmla="*/ 10 w 41"/>
                  <a:gd name="T21" fmla="*/ 9 h 55"/>
                  <a:gd name="T22" fmla="*/ 31 w 41"/>
                  <a:gd name="T23" fmla="*/ 9 h 55"/>
                  <a:gd name="T24" fmla="*/ 31 w 41"/>
                  <a:gd name="T25" fmla="*/ 45 h 55"/>
                  <a:gd name="T26" fmla="*/ 10 w 41"/>
                  <a:gd name="T27" fmla="*/ 45 h 55"/>
                  <a:gd name="T28" fmla="*/ 10 w 41"/>
                  <a:gd name="T29" fmla="*/ 45 h 55"/>
                  <a:gd name="T30" fmla="*/ 10 w 41"/>
                  <a:gd name="T31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55">
                    <a:moveTo>
                      <a:pt x="3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1"/>
                      <a:pt x="5" y="55"/>
                      <a:pt x="10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6" y="55"/>
                      <a:pt x="41" y="51"/>
                      <a:pt x="41" y="45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4"/>
                      <a:pt x="36" y="0"/>
                      <a:pt x="31" y="0"/>
                    </a:cubicBezTo>
                    <a:close/>
                    <a:moveTo>
                      <a:pt x="10" y="45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45"/>
                      <a:pt x="31" y="45"/>
                      <a:pt x="31" y="45"/>
                    </a:cubicBezTo>
                    <a:lnTo>
                      <a:pt x="10" y="45"/>
                    </a:lnTo>
                    <a:close/>
                    <a:moveTo>
                      <a:pt x="10" y="45"/>
                    </a:moveTo>
                    <a:cubicBezTo>
                      <a:pt x="10" y="45"/>
                      <a:pt x="10" y="45"/>
                      <a:pt x="10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94">
                <a:extLst>
                  <a:ext uri="{FF2B5EF4-FFF2-40B4-BE49-F238E27FC236}">
                    <a16:creationId xmlns:a16="http://schemas.microsoft.com/office/drawing/2014/main" id="{4769AF71-732F-41F9-9FAE-0320A3111C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32901" y="3148013"/>
                <a:ext cx="52388" cy="69850"/>
              </a:xfrm>
              <a:custGeom>
                <a:avLst/>
                <a:gdLst>
                  <a:gd name="T0" fmla="*/ 30 w 40"/>
                  <a:gd name="T1" fmla="*/ 0 h 55"/>
                  <a:gd name="T2" fmla="*/ 9 w 40"/>
                  <a:gd name="T3" fmla="*/ 0 h 55"/>
                  <a:gd name="T4" fmla="*/ 0 w 40"/>
                  <a:gd name="T5" fmla="*/ 9 h 55"/>
                  <a:gd name="T6" fmla="*/ 0 w 40"/>
                  <a:gd name="T7" fmla="*/ 45 h 55"/>
                  <a:gd name="T8" fmla="*/ 9 w 40"/>
                  <a:gd name="T9" fmla="*/ 55 h 55"/>
                  <a:gd name="T10" fmla="*/ 30 w 40"/>
                  <a:gd name="T11" fmla="*/ 55 h 55"/>
                  <a:gd name="T12" fmla="*/ 40 w 40"/>
                  <a:gd name="T13" fmla="*/ 45 h 55"/>
                  <a:gd name="T14" fmla="*/ 40 w 40"/>
                  <a:gd name="T15" fmla="*/ 9 h 55"/>
                  <a:gd name="T16" fmla="*/ 30 w 40"/>
                  <a:gd name="T17" fmla="*/ 0 h 55"/>
                  <a:gd name="T18" fmla="*/ 9 w 40"/>
                  <a:gd name="T19" fmla="*/ 45 h 55"/>
                  <a:gd name="T20" fmla="*/ 9 w 40"/>
                  <a:gd name="T21" fmla="*/ 9 h 55"/>
                  <a:gd name="T22" fmla="*/ 30 w 40"/>
                  <a:gd name="T23" fmla="*/ 9 h 55"/>
                  <a:gd name="T24" fmla="*/ 30 w 40"/>
                  <a:gd name="T25" fmla="*/ 45 h 55"/>
                  <a:gd name="T26" fmla="*/ 9 w 40"/>
                  <a:gd name="T27" fmla="*/ 45 h 55"/>
                  <a:gd name="T28" fmla="*/ 9 w 40"/>
                  <a:gd name="T29" fmla="*/ 45 h 55"/>
                  <a:gd name="T30" fmla="*/ 9 w 40"/>
                  <a:gd name="T31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55">
                    <a:moveTo>
                      <a:pt x="3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1"/>
                      <a:pt x="4" y="55"/>
                      <a:pt x="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6" y="55"/>
                      <a:pt x="40" y="51"/>
                      <a:pt x="40" y="45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4"/>
                      <a:pt x="36" y="0"/>
                      <a:pt x="30" y="0"/>
                    </a:cubicBezTo>
                    <a:close/>
                    <a:moveTo>
                      <a:pt x="9" y="45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45"/>
                      <a:pt x="30" y="45"/>
                      <a:pt x="30" y="45"/>
                    </a:cubicBezTo>
                    <a:lnTo>
                      <a:pt x="9" y="45"/>
                    </a:lnTo>
                    <a:close/>
                    <a:moveTo>
                      <a:pt x="9" y="45"/>
                    </a:moveTo>
                    <a:cubicBezTo>
                      <a:pt x="9" y="45"/>
                      <a:pt x="9" y="45"/>
                      <a:pt x="9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95">
                <a:extLst>
                  <a:ext uri="{FF2B5EF4-FFF2-40B4-BE49-F238E27FC236}">
                    <a16:creationId xmlns:a16="http://schemas.microsoft.com/office/drawing/2014/main" id="{BA9F8CF4-6C54-47E3-953E-BE06B198DB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0351" y="3148013"/>
                <a:ext cx="52388" cy="69850"/>
              </a:xfrm>
              <a:custGeom>
                <a:avLst/>
                <a:gdLst>
                  <a:gd name="T0" fmla="*/ 31 w 41"/>
                  <a:gd name="T1" fmla="*/ 0 h 55"/>
                  <a:gd name="T2" fmla="*/ 10 w 41"/>
                  <a:gd name="T3" fmla="*/ 0 h 55"/>
                  <a:gd name="T4" fmla="*/ 0 w 41"/>
                  <a:gd name="T5" fmla="*/ 9 h 55"/>
                  <a:gd name="T6" fmla="*/ 0 w 41"/>
                  <a:gd name="T7" fmla="*/ 45 h 55"/>
                  <a:gd name="T8" fmla="*/ 10 w 41"/>
                  <a:gd name="T9" fmla="*/ 55 h 55"/>
                  <a:gd name="T10" fmla="*/ 31 w 41"/>
                  <a:gd name="T11" fmla="*/ 55 h 55"/>
                  <a:gd name="T12" fmla="*/ 41 w 41"/>
                  <a:gd name="T13" fmla="*/ 45 h 55"/>
                  <a:gd name="T14" fmla="*/ 41 w 41"/>
                  <a:gd name="T15" fmla="*/ 9 h 55"/>
                  <a:gd name="T16" fmla="*/ 31 w 41"/>
                  <a:gd name="T17" fmla="*/ 0 h 55"/>
                  <a:gd name="T18" fmla="*/ 10 w 41"/>
                  <a:gd name="T19" fmla="*/ 45 h 55"/>
                  <a:gd name="T20" fmla="*/ 10 w 41"/>
                  <a:gd name="T21" fmla="*/ 9 h 55"/>
                  <a:gd name="T22" fmla="*/ 31 w 41"/>
                  <a:gd name="T23" fmla="*/ 9 h 55"/>
                  <a:gd name="T24" fmla="*/ 31 w 41"/>
                  <a:gd name="T25" fmla="*/ 45 h 55"/>
                  <a:gd name="T26" fmla="*/ 10 w 41"/>
                  <a:gd name="T27" fmla="*/ 45 h 55"/>
                  <a:gd name="T28" fmla="*/ 10 w 41"/>
                  <a:gd name="T29" fmla="*/ 45 h 55"/>
                  <a:gd name="T30" fmla="*/ 10 w 41"/>
                  <a:gd name="T31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55">
                    <a:moveTo>
                      <a:pt x="3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1"/>
                      <a:pt x="5" y="55"/>
                      <a:pt x="10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6" y="55"/>
                      <a:pt x="41" y="51"/>
                      <a:pt x="41" y="45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4"/>
                      <a:pt x="36" y="0"/>
                      <a:pt x="31" y="0"/>
                    </a:cubicBezTo>
                    <a:close/>
                    <a:moveTo>
                      <a:pt x="10" y="45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45"/>
                      <a:pt x="31" y="45"/>
                      <a:pt x="31" y="45"/>
                    </a:cubicBezTo>
                    <a:lnTo>
                      <a:pt x="10" y="45"/>
                    </a:lnTo>
                    <a:close/>
                    <a:moveTo>
                      <a:pt x="10" y="45"/>
                    </a:moveTo>
                    <a:cubicBezTo>
                      <a:pt x="10" y="45"/>
                      <a:pt x="10" y="45"/>
                      <a:pt x="10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" name="Rectangle 600">
              <a:extLst>
                <a:ext uri="{FF2B5EF4-FFF2-40B4-BE49-F238E27FC236}">
                  <a16:creationId xmlns:a16="http://schemas.microsoft.com/office/drawing/2014/main" id="{34DBEDB6-FA72-498E-9540-1BE0617A5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3501" y="1550998"/>
              <a:ext cx="504000" cy="50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286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91D9A-0EDD-4EED-A40B-C5082EA0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25" y="2281170"/>
            <a:ext cx="2061840" cy="2295660"/>
          </a:xfrm>
        </p:spPr>
        <p:txBody>
          <a:bodyPr/>
          <a:lstStyle/>
          <a:p>
            <a:r>
              <a:rPr lang="pl-PL" dirty="0">
                <a:cs typeface="Calibri"/>
              </a:rPr>
              <a:t>Zakładany obszar Programu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Dobrowolnych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Nabyć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DC99E22-CAE3-49E8-A78E-E48287F29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8" t="3228" r="2513" b="2316"/>
          <a:stretch/>
        </p:blipFill>
        <p:spPr>
          <a:xfrm>
            <a:off x="2419603" y="0"/>
            <a:ext cx="9772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7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E2E847-9069-4C06-8118-A1EB1FA0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9" y="2281170"/>
            <a:ext cx="2354742" cy="2295660"/>
          </a:xfrm>
        </p:spPr>
        <p:txBody>
          <a:bodyPr/>
          <a:lstStyle/>
          <a:p>
            <a:r>
              <a:rPr lang="pl-PL" dirty="0"/>
              <a:t>Nieruchomości należące </a:t>
            </a:r>
            <a:br>
              <a:rPr lang="pl-PL" dirty="0"/>
            </a:br>
            <a:r>
              <a:rPr lang="pl-PL" dirty="0"/>
              <a:t>do Skarbu Państwa </a:t>
            </a:r>
            <a:br>
              <a:rPr lang="pl-PL" dirty="0"/>
            </a:br>
            <a:r>
              <a:rPr lang="pl-PL" dirty="0"/>
              <a:t>lub państwowych osób prawnych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DECCE9-1FCA-4DF5-AE41-A174858EAF74}"/>
              </a:ext>
            </a:extLst>
          </p:cNvPr>
          <p:cNvSpPr txBox="1"/>
          <p:nvPr/>
        </p:nvSpPr>
        <p:spPr>
          <a:xfrm>
            <a:off x="3142035" y="1418985"/>
            <a:ext cx="854519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600" dirty="0"/>
              <a:t>Pozyskiwanie nieruchomości, stanowiących mienie Skarbu Państwa i od podmiotów gospodarujących mieniem Skarbu Państwa, pozwoli na stworzenie </a:t>
            </a:r>
            <a:r>
              <a:rPr lang="pl-PL" sz="1600" b="1" dirty="0"/>
              <a:t>katalogu gruntów </a:t>
            </a:r>
            <a:r>
              <a:rPr lang="pl-PL" sz="1600" dirty="0"/>
              <a:t>w celu:</a:t>
            </a:r>
            <a:r>
              <a:rPr lang="pl-PL" sz="1600" dirty="0">
                <a:solidFill>
                  <a:srgbClr val="5757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14" name="Straight Connector 25">
            <a:extLst>
              <a:ext uri="{FF2B5EF4-FFF2-40B4-BE49-F238E27FC236}">
                <a16:creationId xmlns:a16="http://schemas.microsoft.com/office/drawing/2014/main" id="{B6D55F47-90E7-4669-9A13-C361CC25F071}"/>
              </a:ext>
            </a:extLst>
          </p:cNvPr>
          <p:cNvCxnSpPr>
            <a:cxnSpLocks/>
          </p:cNvCxnSpPr>
          <p:nvPr/>
        </p:nvCxnSpPr>
        <p:spPr>
          <a:xfrm>
            <a:off x="4867279" y="3267078"/>
            <a:ext cx="540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:a16="http://schemas.microsoft.com/office/drawing/2014/main" id="{5C8F0E9B-C544-4D10-819F-E50B60055FB4}"/>
              </a:ext>
            </a:extLst>
          </p:cNvPr>
          <p:cNvCxnSpPr>
            <a:cxnSpLocks/>
          </p:cNvCxnSpPr>
          <p:nvPr/>
        </p:nvCxnSpPr>
        <p:spPr>
          <a:xfrm>
            <a:off x="4867279" y="4604971"/>
            <a:ext cx="540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662">
            <a:extLst>
              <a:ext uri="{FF2B5EF4-FFF2-40B4-BE49-F238E27FC236}">
                <a16:creationId xmlns:a16="http://schemas.microsoft.com/office/drawing/2014/main" id="{1A9C25C7-16B7-445B-9608-1AA29F7A921A}"/>
              </a:ext>
            </a:extLst>
          </p:cNvPr>
          <p:cNvGrpSpPr>
            <a:grpSpLocks noChangeAspect="1"/>
          </p:cNvGrpSpPr>
          <p:nvPr/>
        </p:nvGrpSpPr>
        <p:grpSpPr>
          <a:xfrm>
            <a:off x="3940412" y="3561665"/>
            <a:ext cx="643470" cy="643470"/>
            <a:chOff x="3973501" y="999179"/>
            <a:chExt cx="504000" cy="504000"/>
          </a:xfrm>
        </p:grpSpPr>
        <p:grpSp>
          <p:nvGrpSpPr>
            <p:cNvPr id="35" name="Group 608">
              <a:extLst>
                <a:ext uri="{FF2B5EF4-FFF2-40B4-BE49-F238E27FC236}">
                  <a16:creationId xmlns:a16="http://schemas.microsoft.com/office/drawing/2014/main" id="{3A263CBA-4DF6-4A96-969A-8A05FDD13D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10335" y="1036669"/>
              <a:ext cx="430331" cy="429019"/>
              <a:chOff x="8994776" y="2149476"/>
              <a:chExt cx="520700" cy="519113"/>
            </a:xfrm>
            <a:solidFill>
              <a:schemeClr val="accent2"/>
            </a:solidFill>
          </p:grpSpPr>
          <p:sp>
            <p:nvSpPr>
              <p:cNvPr id="37" name="Freeform 360">
                <a:extLst>
                  <a:ext uri="{FF2B5EF4-FFF2-40B4-BE49-F238E27FC236}">
                    <a16:creationId xmlns:a16="http://schemas.microsoft.com/office/drawing/2014/main" id="{63945C4C-5BFE-4F5A-A316-1621A7AC5D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77339" y="2270126"/>
                <a:ext cx="103188" cy="104775"/>
              </a:xfrm>
              <a:custGeom>
                <a:avLst/>
                <a:gdLst>
                  <a:gd name="T0" fmla="*/ 40 w 81"/>
                  <a:gd name="T1" fmla="*/ 0 h 81"/>
                  <a:gd name="T2" fmla="*/ 0 w 81"/>
                  <a:gd name="T3" fmla="*/ 40 h 81"/>
                  <a:gd name="T4" fmla="*/ 40 w 81"/>
                  <a:gd name="T5" fmla="*/ 81 h 81"/>
                  <a:gd name="T6" fmla="*/ 81 w 81"/>
                  <a:gd name="T7" fmla="*/ 40 h 81"/>
                  <a:gd name="T8" fmla="*/ 40 w 81"/>
                  <a:gd name="T9" fmla="*/ 0 h 81"/>
                  <a:gd name="T10" fmla="*/ 40 w 81"/>
                  <a:gd name="T11" fmla="*/ 67 h 81"/>
                  <a:gd name="T12" fmla="*/ 13 w 81"/>
                  <a:gd name="T13" fmla="*/ 40 h 81"/>
                  <a:gd name="T14" fmla="*/ 40 w 81"/>
                  <a:gd name="T15" fmla="*/ 13 h 81"/>
                  <a:gd name="T16" fmla="*/ 67 w 81"/>
                  <a:gd name="T17" fmla="*/ 40 h 81"/>
                  <a:gd name="T18" fmla="*/ 40 w 81"/>
                  <a:gd name="T19" fmla="*/ 67 h 81"/>
                  <a:gd name="T20" fmla="*/ 40 w 81"/>
                  <a:gd name="T21" fmla="*/ 67 h 81"/>
                  <a:gd name="T22" fmla="*/ 40 w 81"/>
                  <a:gd name="T23" fmla="*/ 6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1"/>
                      <a:pt x="40" y="81"/>
                    </a:cubicBezTo>
                    <a:cubicBezTo>
                      <a:pt x="63" y="81"/>
                      <a:pt x="81" y="62"/>
                      <a:pt x="81" y="40"/>
                    </a:cubicBezTo>
                    <a:cubicBezTo>
                      <a:pt x="81" y="18"/>
                      <a:pt x="63" y="0"/>
                      <a:pt x="40" y="0"/>
                    </a:cubicBezTo>
                    <a:close/>
                    <a:moveTo>
                      <a:pt x="40" y="67"/>
                    </a:moveTo>
                    <a:cubicBezTo>
                      <a:pt x="26" y="67"/>
                      <a:pt x="13" y="55"/>
                      <a:pt x="13" y="40"/>
                    </a:cubicBezTo>
                    <a:cubicBezTo>
                      <a:pt x="13" y="25"/>
                      <a:pt x="26" y="13"/>
                      <a:pt x="40" y="13"/>
                    </a:cubicBezTo>
                    <a:cubicBezTo>
                      <a:pt x="55" y="13"/>
                      <a:pt x="67" y="25"/>
                      <a:pt x="67" y="40"/>
                    </a:cubicBezTo>
                    <a:cubicBezTo>
                      <a:pt x="67" y="55"/>
                      <a:pt x="55" y="67"/>
                      <a:pt x="40" y="67"/>
                    </a:cubicBezTo>
                    <a:close/>
                    <a:moveTo>
                      <a:pt x="40" y="67"/>
                    </a:moveTo>
                    <a:cubicBezTo>
                      <a:pt x="40" y="67"/>
                      <a:pt x="40" y="67"/>
                      <a:pt x="40" y="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61">
                <a:extLst>
                  <a:ext uri="{FF2B5EF4-FFF2-40B4-BE49-F238E27FC236}">
                    <a16:creationId xmlns:a16="http://schemas.microsoft.com/office/drawing/2014/main" id="{A999CD6F-D49E-4D78-8078-62BE4317B0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32889" y="2409826"/>
                <a:ext cx="87313" cy="101600"/>
              </a:xfrm>
              <a:custGeom>
                <a:avLst/>
                <a:gdLst>
                  <a:gd name="T0" fmla="*/ 61 w 68"/>
                  <a:gd name="T1" fmla="*/ 0 h 80"/>
                  <a:gd name="T2" fmla="*/ 7 w 68"/>
                  <a:gd name="T3" fmla="*/ 0 h 80"/>
                  <a:gd name="T4" fmla="*/ 0 w 68"/>
                  <a:gd name="T5" fmla="*/ 6 h 80"/>
                  <a:gd name="T6" fmla="*/ 0 w 68"/>
                  <a:gd name="T7" fmla="*/ 74 h 80"/>
                  <a:gd name="T8" fmla="*/ 7 w 68"/>
                  <a:gd name="T9" fmla="*/ 80 h 80"/>
                  <a:gd name="T10" fmla="*/ 61 w 68"/>
                  <a:gd name="T11" fmla="*/ 80 h 80"/>
                  <a:gd name="T12" fmla="*/ 68 w 68"/>
                  <a:gd name="T13" fmla="*/ 74 h 80"/>
                  <a:gd name="T14" fmla="*/ 68 w 68"/>
                  <a:gd name="T15" fmla="*/ 6 h 80"/>
                  <a:gd name="T16" fmla="*/ 61 w 68"/>
                  <a:gd name="T17" fmla="*/ 0 h 80"/>
                  <a:gd name="T18" fmla="*/ 27 w 68"/>
                  <a:gd name="T19" fmla="*/ 67 h 80"/>
                  <a:gd name="T20" fmla="*/ 14 w 68"/>
                  <a:gd name="T21" fmla="*/ 67 h 80"/>
                  <a:gd name="T22" fmla="*/ 14 w 68"/>
                  <a:gd name="T23" fmla="*/ 47 h 80"/>
                  <a:gd name="T24" fmla="*/ 27 w 68"/>
                  <a:gd name="T25" fmla="*/ 47 h 80"/>
                  <a:gd name="T26" fmla="*/ 27 w 68"/>
                  <a:gd name="T27" fmla="*/ 67 h 80"/>
                  <a:gd name="T28" fmla="*/ 27 w 68"/>
                  <a:gd name="T29" fmla="*/ 33 h 80"/>
                  <a:gd name="T30" fmla="*/ 14 w 68"/>
                  <a:gd name="T31" fmla="*/ 33 h 80"/>
                  <a:gd name="T32" fmla="*/ 14 w 68"/>
                  <a:gd name="T33" fmla="*/ 13 h 80"/>
                  <a:gd name="T34" fmla="*/ 27 w 68"/>
                  <a:gd name="T35" fmla="*/ 13 h 80"/>
                  <a:gd name="T36" fmla="*/ 27 w 68"/>
                  <a:gd name="T37" fmla="*/ 33 h 80"/>
                  <a:gd name="T38" fmla="*/ 54 w 68"/>
                  <a:gd name="T39" fmla="*/ 67 h 80"/>
                  <a:gd name="T40" fmla="*/ 41 w 68"/>
                  <a:gd name="T41" fmla="*/ 67 h 80"/>
                  <a:gd name="T42" fmla="*/ 41 w 68"/>
                  <a:gd name="T43" fmla="*/ 47 h 80"/>
                  <a:gd name="T44" fmla="*/ 54 w 68"/>
                  <a:gd name="T45" fmla="*/ 47 h 80"/>
                  <a:gd name="T46" fmla="*/ 54 w 68"/>
                  <a:gd name="T47" fmla="*/ 67 h 80"/>
                  <a:gd name="T48" fmla="*/ 54 w 68"/>
                  <a:gd name="T49" fmla="*/ 33 h 80"/>
                  <a:gd name="T50" fmla="*/ 41 w 68"/>
                  <a:gd name="T51" fmla="*/ 33 h 80"/>
                  <a:gd name="T52" fmla="*/ 41 w 68"/>
                  <a:gd name="T53" fmla="*/ 13 h 80"/>
                  <a:gd name="T54" fmla="*/ 54 w 68"/>
                  <a:gd name="T55" fmla="*/ 13 h 80"/>
                  <a:gd name="T56" fmla="*/ 54 w 68"/>
                  <a:gd name="T57" fmla="*/ 33 h 80"/>
                  <a:gd name="T58" fmla="*/ 54 w 68"/>
                  <a:gd name="T59" fmla="*/ 33 h 80"/>
                  <a:gd name="T60" fmla="*/ 54 w 68"/>
                  <a:gd name="T61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8" h="80">
                    <a:moveTo>
                      <a:pt x="6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5" y="80"/>
                      <a:pt x="68" y="77"/>
                      <a:pt x="68" y="74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3"/>
                      <a:pt x="65" y="0"/>
                      <a:pt x="61" y="0"/>
                    </a:cubicBezTo>
                    <a:close/>
                    <a:moveTo>
                      <a:pt x="27" y="67"/>
                    </a:move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27" y="47"/>
                      <a:pt x="27" y="47"/>
                      <a:pt x="27" y="47"/>
                    </a:cubicBezTo>
                    <a:lnTo>
                      <a:pt x="27" y="67"/>
                    </a:lnTo>
                    <a:close/>
                    <a:moveTo>
                      <a:pt x="27" y="33"/>
                    </a:move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7" y="33"/>
                    </a:lnTo>
                    <a:close/>
                    <a:moveTo>
                      <a:pt x="54" y="67"/>
                    </a:move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54" y="47"/>
                      <a:pt x="54" y="47"/>
                      <a:pt x="54" y="47"/>
                    </a:cubicBezTo>
                    <a:lnTo>
                      <a:pt x="54" y="67"/>
                    </a:lnTo>
                    <a:close/>
                    <a:moveTo>
                      <a:pt x="54" y="33"/>
                    </a:move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54" y="13"/>
                      <a:pt x="54" y="13"/>
                      <a:pt x="54" y="13"/>
                    </a:cubicBezTo>
                    <a:lnTo>
                      <a:pt x="54" y="33"/>
                    </a:lnTo>
                    <a:close/>
                    <a:moveTo>
                      <a:pt x="54" y="33"/>
                    </a:moveTo>
                    <a:cubicBezTo>
                      <a:pt x="54" y="33"/>
                      <a:pt x="54" y="33"/>
                      <a:pt x="54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62">
                <a:extLst>
                  <a:ext uri="{FF2B5EF4-FFF2-40B4-BE49-F238E27FC236}">
                    <a16:creationId xmlns:a16="http://schemas.microsoft.com/office/drawing/2014/main" id="{2DD953EC-7C7E-48C5-A192-B268B3115E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37664" y="2409826"/>
                <a:ext cx="87313" cy="101600"/>
              </a:xfrm>
              <a:custGeom>
                <a:avLst/>
                <a:gdLst>
                  <a:gd name="T0" fmla="*/ 61 w 68"/>
                  <a:gd name="T1" fmla="*/ 0 h 80"/>
                  <a:gd name="T2" fmla="*/ 7 w 68"/>
                  <a:gd name="T3" fmla="*/ 0 h 80"/>
                  <a:gd name="T4" fmla="*/ 0 w 68"/>
                  <a:gd name="T5" fmla="*/ 6 h 80"/>
                  <a:gd name="T6" fmla="*/ 0 w 68"/>
                  <a:gd name="T7" fmla="*/ 74 h 80"/>
                  <a:gd name="T8" fmla="*/ 7 w 68"/>
                  <a:gd name="T9" fmla="*/ 80 h 80"/>
                  <a:gd name="T10" fmla="*/ 61 w 68"/>
                  <a:gd name="T11" fmla="*/ 80 h 80"/>
                  <a:gd name="T12" fmla="*/ 68 w 68"/>
                  <a:gd name="T13" fmla="*/ 74 h 80"/>
                  <a:gd name="T14" fmla="*/ 68 w 68"/>
                  <a:gd name="T15" fmla="*/ 6 h 80"/>
                  <a:gd name="T16" fmla="*/ 61 w 68"/>
                  <a:gd name="T17" fmla="*/ 0 h 80"/>
                  <a:gd name="T18" fmla="*/ 27 w 68"/>
                  <a:gd name="T19" fmla="*/ 67 h 80"/>
                  <a:gd name="T20" fmla="*/ 14 w 68"/>
                  <a:gd name="T21" fmla="*/ 67 h 80"/>
                  <a:gd name="T22" fmla="*/ 14 w 68"/>
                  <a:gd name="T23" fmla="*/ 47 h 80"/>
                  <a:gd name="T24" fmla="*/ 27 w 68"/>
                  <a:gd name="T25" fmla="*/ 47 h 80"/>
                  <a:gd name="T26" fmla="*/ 27 w 68"/>
                  <a:gd name="T27" fmla="*/ 67 h 80"/>
                  <a:gd name="T28" fmla="*/ 27 w 68"/>
                  <a:gd name="T29" fmla="*/ 33 h 80"/>
                  <a:gd name="T30" fmla="*/ 14 w 68"/>
                  <a:gd name="T31" fmla="*/ 33 h 80"/>
                  <a:gd name="T32" fmla="*/ 14 w 68"/>
                  <a:gd name="T33" fmla="*/ 13 h 80"/>
                  <a:gd name="T34" fmla="*/ 27 w 68"/>
                  <a:gd name="T35" fmla="*/ 13 h 80"/>
                  <a:gd name="T36" fmla="*/ 27 w 68"/>
                  <a:gd name="T37" fmla="*/ 33 h 80"/>
                  <a:gd name="T38" fmla="*/ 54 w 68"/>
                  <a:gd name="T39" fmla="*/ 67 h 80"/>
                  <a:gd name="T40" fmla="*/ 41 w 68"/>
                  <a:gd name="T41" fmla="*/ 67 h 80"/>
                  <a:gd name="T42" fmla="*/ 41 w 68"/>
                  <a:gd name="T43" fmla="*/ 47 h 80"/>
                  <a:gd name="T44" fmla="*/ 54 w 68"/>
                  <a:gd name="T45" fmla="*/ 47 h 80"/>
                  <a:gd name="T46" fmla="*/ 54 w 68"/>
                  <a:gd name="T47" fmla="*/ 67 h 80"/>
                  <a:gd name="T48" fmla="*/ 54 w 68"/>
                  <a:gd name="T49" fmla="*/ 33 h 80"/>
                  <a:gd name="T50" fmla="*/ 41 w 68"/>
                  <a:gd name="T51" fmla="*/ 33 h 80"/>
                  <a:gd name="T52" fmla="*/ 41 w 68"/>
                  <a:gd name="T53" fmla="*/ 13 h 80"/>
                  <a:gd name="T54" fmla="*/ 54 w 68"/>
                  <a:gd name="T55" fmla="*/ 13 h 80"/>
                  <a:gd name="T56" fmla="*/ 54 w 68"/>
                  <a:gd name="T57" fmla="*/ 33 h 80"/>
                  <a:gd name="T58" fmla="*/ 54 w 68"/>
                  <a:gd name="T59" fmla="*/ 33 h 80"/>
                  <a:gd name="T60" fmla="*/ 54 w 68"/>
                  <a:gd name="T61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8" h="80">
                    <a:moveTo>
                      <a:pt x="6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5" y="80"/>
                      <a:pt x="68" y="77"/>
                      <a:pt x="68" y="74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3"/>
                      <a:pt x="65" y="0"/>
                      <a:pt x="61" y="0"/>
                    </a:cubicBezTo>
                    <a:close/>
                    <a:moveTo>
                      <a:pt x="27" y="67"/>
                    </a:move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27" y="47"/>
                      <a:pt x="27" y="47"/>
                      <a:pt x="27" y="47"/>
                    </a:cubicBezTo>
                    <a:lnTo>
                      <a:pt x="27" y="67"/>
                    </a:lnTo>
                    <a:close/>
                    <a:moveTo>
                      <a:pt x="27" y="33"/>
                    </a:move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7" y="33"/>
                    </a:lnTo>
                    <a:close/>
                    <a:moveTo>
                      <a:pt x="54" y="67"/>
                    </a:move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54" y="47"/>
                      <a:pt x="54" y="47"/>
                      <a:pt x="54" y="47"/>
                    </a:cubicBezTo>
                    <a:lnTo>
                      <a:pt x="54" y="67"/>
                    </a:lnTo>
                    <a:close/>
                    <a:moveTo>
                      <a:pt x="54" y="33"/>
                    </a:move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54" y="13"/>
                      <a:pt x="54" y="13"/>
                      <a:pt x="54" y="13"/>
                    </a:cubicBezTo>
                    <a:lnTo>
                      <a:pt x="54" y="33"/>
                    </a:lnTo>
                    <a:close/>
                    <a:moveTo>
                      <a:pt x="54" y="33"/>
                    </a:moveTo>
                    <a:cubicBezTo>
                      <a:pt x="54" y="33"/>
                      <a:pt x="54" y="33"/>
                      <a:pt x="54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63">
                <a:extLst>
                  <a:ext uri="{FF2B5EF4-FFF2-40B4-BE49-F238E27FC236}">
                    <a16:creationId xmlns:a16="http://schemas.microsoft.com/office/drawing/2014/main" id="{7A6EF1A9-7323-44FC-8F93-F941C83DC7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37664" y="2530476"/>
                <a:ext cx="87313" cy="68263"/>
              </a:xfrm>
              <a:custGeom>
                <a:avLst/>
                <a:gdLst>
                  <a:gd name="T0" fmla="*/ 61 w 68"/>
                  <a:gd name="T1" fmla="*/ 0 h 54"/>
                  <a:gd name="T2" fmla="*/ 7 w 68"/>
                  <a:gd name="T3" fmla="*/ 0 h 54"/>
                  <a:gd name="T4" fmla="*/ 0 w 68"/>
                  <a:gd name="T5" fmla="*/ 7 h 54"/>
                  <a:gd name="T6" fmla="*/ 0 w 68"/>
                  <a:gd name="T7" fmla="*/ 47 h 54"/>
                  <a:gd name="T8" fmla="*/ 7 w 68"/>
                  <a:gd name="T9" fmla="*/ 54 h 54"/>
                  <a:gd name="T10" fmla="*/ 61 w 68"/>
                  <a:gd name="T11" fmla="*/ 54 h 54"/>
                  <a:gd name="T12" fmla="*/ 68 w 68"/>
                  <a:gd name="T13" fmla="*/ 47 h 54"/>
                  <a:gd name="T14" fmla="*/ 68 w 68"/>
                  <a:gd name="T15" fmla="*/ 7 h 54"/>
                  <a:gd name="T16" fmla="*/ 61 w 68"/>
                  <a:gd name="T17" fmla="*/ 0 h 54"/>
                  <a:gd name="T18" fmla="*/ 27 w 68"/>
                  <a:gd name="T19" fmla="*/ 40 h 54"/>
                  <a:gd name="T20" fmla="*/ 14 w 68"/>
                  <a:gd name="T21" fmla="*/ 40 h 54"/>
                  <a:gd name="T22" fmla="*/ 14 w 68"/>
                  <a:gd name="T23" fmla="*/ 34 h 54"/>
                  <a:gd name="T24" fmla="*/ 27 w 68"/>
                  <a:gd name="T25" fmla="*/ 34 h 54"/>
                  <a:gd name="T26" fmla="*/ 27 w 68"/>
                  <a:gd name="T27" fmla="*/ 40 h 54"/>
                  <a:gd name="T28" fmla="*/ 27 w 68"/>
                  <a:gd name="T29" fmla="*/ 20 h 54"/>
                  <a:gd name="T30" fmla="*/ 14 w 68"/>
                  <a:gd name="T31" fmla="*/ 20 h 54"/>
                  <a:gd name="T32" fmla="*/ 14 w 68"/>
                  <a:gd name="T33" fmla="*/ 13 h 54"/>
                  <a:gd name="T34" fmla="*/ 27 w 68"/>
                  <a:gd name="T35" fmla="*/ 13 h 54"/>
                  <a:gd name="T36" fmla="*/ 27 w 68"/>
                  <a:gd name="T37" fmla="*/ 20 h 54"/>
                  <a:gd name="T38" fmla="*/ 54 w 68"/>
                  <a:gd name="T39" fmla="*/ 40 h 54"/>
                  <a:gd name="T40" fmla="*/ 41 w 68"/>
                  <a:gd name="T41" fmla="*/ 40 h 54"/>
                  <a:gd name="T42" fmla="*/ 41 w 68"/>
                  <a:gd name="T43" fmla="*/ 34 h 54"/>
                  <a:gd name="T44" fmla="*/ 54 w 68"/>
                  <a:gd name="T45" fmla="*/ 34 h 54"/>
                  <a:gd name="T46" fmla="*/ 54 w 68"/>
                  <a:gd name="T47" fmla="*/ 40 h 54"/>
                  <a:gd name="T48" fmla="*/ 54 w 68"/>
                  <a:gd name="T49" fmla="*/ 20 h 54"/>
                  <a:gd name="T50" fmla="*/ 41 w 68"/>
                  <a:gd name="T51" fmla="*/ 20 h 54"/>
                  <a:gd name="T52" fmla="*/ 41 w 68"/>
                  <a:gd name="T53" fmla="*/ 13 h 54"/>
                  <a:gd name="T54" fmla="*/ 54 w 68"/>
                  <a:gd name="T55" fmla="*/ 13 h 54"/>
                  <a:gd name="T56" fmla="*/ 54 w 68"/>
                  <a:gd name="T57" fmla="*/ 20 h 54"/>
                  <a:gd name="T58" fmla="*/ 54 w 68"/>
                  <a:gd name="T59" fmla="*/ 20 h 54"/>
                  <a:gd name="T60" fmla="*/ 54 w 68"/>
                  <a:gd name="T61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8" h="54">
                    <a:moveTo>
                      <a:pt x="6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4"/>
                      <a:pt x="7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5" y="54"/>
                      <a:pt x="68" y="51"/>
                      <a:pt x="68" y="4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3"/>
                      <a:pt x="65" y="0"/>
                      <a:pt x="61" y="0"/>
                    </a:cubicBezTo>
                    <a:close/>
                    <a:moveTo>
                      <a:pt x="27" y="40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27" y="34"/>
                      <a:pt x="27" y="34"/>
                      <a:pt x="27" y="34"/>
                    </a:cubicBezTo>
                    <a:lnTo>
                      <a:pt x="27" y="40"/>
                    </a:lnTo>
                    <a:close/>
                    <a:moveTo>
                      <a:pt x="27" y="2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7" y="13"/>
                      <a:pt x="27" y="13"/>
                      <a:pt x="27" y="13"/>
                    </a:cubicBezTo>
                    <a:lnTo>
                      <a:pt x="27" y="20"/>
                    </a:lnTo>
                    <a:close/>
                    <a:moveTo>
                      <a:pt x="54" y="40"/>
                    </a:move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54" y="34"/>
                      <a:pt x="54" y="34"/>
                      <a:pt x="54" y="34"/>
                    </a:cubicBezTo>
                    <a:lnTo>
                      <a:pt x="54" y="40"/>
                    </a:lnTo>
                    <a:close/>
                    <a:moveTo>
                      <a:pt x="54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54" y="13"/>
                      <a:pt x="54" y="13"/>
                      <a:pt x="54" y="13"/>
                    </a:cubicBezTo>
                    <a:lnTo>
                      <a:pt x="54" y="20"/>
                    </a:lnTo>
                    <a:close/>
                    <a:moveTo>
                      <a:pt x="54" y="20"/>
                    </a:moveTo>
                    <a:cubicBezTo>
                      <a:pt x="54" y="20"/>
                      <a:pt x="54" y="20"/>
                      <a:pt x="5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64">
                <a:extLst>
                  <a:ext uri="{FF2B5EF4-FFF2-40B4-BE49-F238E27FC236}">
                    <a16:creationId xmlns:a16="http://schemas.microsoft.com/office/drawing/2014/main" id="{3CA08312-2C39-406E-B9A8-FF6B7D22EE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4776" y="2149476"/>
                <a:ext cx="520700" cy="519113"/>
              </a:xfrm>
              <a:custGeom>
                <a:avLst/>
                <a:gdLst>
                  <a:gd name="T0" fmla="*/ 358 w 405"/>
                  <a:gd name="T1" fmla="*/ 391 h 405"/>
                  <a:gd name="T2" fmla="*/ 358 w 405"/>
                  <a:gd name="T3" fmla="*/ 356 h 405"/>
                  <a:gd name="T4" fmla="*/ 378 w 405"/>
                  <a:gd name="T5" fmla="*/ 324 h 405"/>
                  <a:gd name="T6" fmla="*/ 351 w 405"/>
                  <a:gd name="T7" fmla="*/ 290 h 405"/>
                  <a:gd name="T8" fmla="*/ 324 w 405"/>
                  <a:gd name="T9" fmla="*/ 324 h 405"/>
                  <a:gd name="T10" fmla="*/ 344 w 405"/>
                  <a:gd name="T11" fmla="*/ 356 h 405"/>
                  <a:gd name="T12" fmla="*/ 344 w 405"/>
                  <a:gd name="T13" fmla="*/ 391 h 405"/>
                  <a:gd name="T14" fmla="*/ 284 w 405"/>
                  <a:gd name="T15" fmla="*/ 391 h 405"/>
                  <a:gd name="T16" fmla="*/ 284 w 405"/>
                  <a:gd name="T17" fmla="*/ 158 h 405"/>
                  <a:gd name="T18" fmla="*/ 319 w 405"/>
                  <a:gd name="T19" fmla="*/ 194 h 405"/>
                  <a:gd name="T20" fmla="*/ 329 w 405"/>
                  <a:gd name="T21" fmla="*/ 194 h 405"/>
                  <a:gd name="T22" fmla="*/ 349 w 405"/>
                  <a:gd name="T23" fmla="*/ 174 h 405"/>
                  <a:gd name="T24" fmla="*/ 349 w 405"/>
                  <a:gd name="T25" fmla="*/ 164 h 405"/>
                  <a:gd name="T26" fmla="*/ 187 w 405"/>
                  <a:gd name="T27" fmla="*/ 2 h 405"/>
                  <a:gd name="T28" fmla="*/ 178 w 405"/>
                  <a:gd name="T29" fmla="*/ 2 h 405"/>
                  <a:gd name="T30" fmla="*/ 16 w 405"/>
                  <a:gd name="T31" fmla="*/ 164 h 405"/>
                  <a:gd name="T32" fmla="*/ 16 w 405"/>
                  <a:gd name="T33" fmla="*/ 174 h 405"/>
                  <a:gd name="T34" fmla="*/ 36 w 405"/>
                  <a:gd name="T35" fmla="*/ 194 h 405"/>
                  <a:gd name="T36" fmla="*/ 46 w 405"/>
                  <a:gd name="T37" fmla="*/ 194 h 405"/>
                  <a:gd name="T38" fmla="*/ 81 w 405"/>
                  <a:gd name="T39" fmla="*/ 158 h 405"/>
                  <a:gd name="T40" fmla="*/ 81 w 405"/>
                  <a:gd name="T41" fmla="*/ 391 h 405"/>
                  <a:gd name="T42" fmla="*/ 0 w 405"/>
                  <a:gd name="T43" fmla="*/ 391 h 405"/>
                  <a:gd name="T44" fmla="*/ 0 w 405"/>
                  <a:gd name="T45" fmla="*/ 405 h 405"/>
                  <a:gd name="T46" fmla="*/ 405 w 405"/>
                  <a:gd name="T47" fmla="*/ 405 h 405"/>
                  <a:gd name="T48" fmla="*/ 405 w 405"/>
                  <a:gd name="T49" fmla="*/ 391 h 405"/>
                  <a:gd name="T50" fmla="*/ 358 w 405"/>
                  <a:gd name="T51" fmla="*/ 391 h 405"/>
                  <a:gd name="T52" fmla="*/ 41 w 405"/>
                  <a:gd name="T53" fmla="*/ 180 h 405"/>
                  <a:gd name="T54" fmla="*/ 30 w 405"/>
                  <a:gd name="T55" fmla="*/ 169 h 405"/>
                  <a:gd name="T56" fmla="*/ 182 w 405"/>
                  <a:gd name="T57" fmla="*/ 17 h 405"/>
                  <a:gd name="T58" fmla="*/ 335 w 405"/>
                  <a:gd name="T59" fmla="*/ 169 h 405"/>
                  <a:gd name="T60" fmla="*/ 324 w 405"/>
                  <a:gd name="T61" fmla="*/ 180 h 405"/>
                  <a:gd name="T62" fmla="*/ 187 w 405"/>
                  <a:gd name="T63" fmla="*/ 43 h 405"/>
                  <a:gd name="T64" fmla="*/ 178 w 405"/>
                  <a:gd name="T65" fmla="*/ 43 h 405"/>
                  <a:gd name="T66" fmla="*/ 41 w 405"/>
                  <a:gd name="T67" fmla="*/ 180 h 405"/>
                  <a:gd name="T68" fmla="*/ 162 w 405"/>
                  <a:gd name="T69" fmla="*/ 391 h 405"/>
                  <a:gd name="T70" fmla="*/ 122 w 405"/>
                  <a:gd name="T71" fmla="*/ 391 h 405"/>
                  <a:gd name="T72" fmla="*/ 122 w 405"/>
                  <a:gd name="T73" fmla="*/ 310 h 405"/>
                  <a:gd name="T74" fmla="*/ 162 w 405"/>
                  <a:gd name="T75" fmla="*/ 310 h 405"/>
                  <a:gd name="T76" fmla="*/ 162 w 405"/>
                  <a:gd name="T77" fmla="*/ 391 h 405"/>
                  <a:gd name="T78" fmla="*/ 270 w 405"/>
                  <a:gd name="T79" fmla="*/ 391 h 405"/>
                  <a:gd name="T80" fmla="*/ 176 w 405"/>
                  <a:gd name="T81" fmla="*/ 391 h 405"/>
                  <a:gd name="T82" fmla="*/ 176 w 405"/>
                  <a:gd name="T83" fmla="*/ 304 h 405"/>
                  <a:gd name="T84" fmla="*/ 169 w 405"/>
                  <a:gd name="T85" fmla="*/ 297 h 405"/>
                  <a:gd name="T86" fmla="*/ 115 w 405"/>
                  <a:gd name="T87" fmla="*/ 297 h 405"/>
                  <a:gd name="T88" fmla="*/ 108 w 405"/>
                  <a:gd name="T89" fmla="*/ 304 h 405"/>
                  <a:gd name="T90" fmla="*/ 108 w 405"/>
                  <a:gd name="T91" fmla="*/ 391 h 405"/>
                  <a:gd name="T92" fmla="*/ 95 w 405"/>
                  <a:gd name="T93" fmla="*/ 391 h 405"/>
                  <a:gd name="T94" fmla="*/ 95 w 405"/>
                  <a:gd name="T95" fmla="*/ 145 h 405"/>
                  <a:gd name="T96" fmla="*/ 182 w 405"/>
                  <a:gd name="T97" fmla="*/ 57 h 405"/>
                  <a:gd name="T98" fmla="*/ 270 w 405"/>
                  <a:gd name="T99" fmla="*/ 145 h 405"/>
                  <a:gd name="T100" fmla="*/ 270 w 405"/>
                  <a:gd name="T101" fmla="*/ 391 h 405"/>
                  <a:gd name="T102" fmla="*/ 344 w 405"/>
                  <a:gd name="T103" fmla="*/ 341 h 405"/>
                  <a:gd name="T104" fmla="*/ 338 w 405"/>
                  <a:gd name="T105" fmla="*/ 324 h 405"/>
                  <a:gd name="T106" fmla="*/ 351 w 405"/>
                  <a:gd name="T107" fmla="*/ 304 h 405"/>
                  <a:gd name="T108" fmla="*/ 365 w 405"/>
                  <a:gd name="T109" fmla="*/ 324 h 405"/>
                  <a:gd name="T110" fmla="*/ 358 w 405"/>
                  <a:gd name="T111" fmla="*/ 341 h 405"/>
                  <a:gd name="T112" fmla="*/ 358 w 405"/>
                  <a:gd name="T113" fmla="*/ 331 h 405"/>
                  <a:gd name="T114" fmla="*/ 344 w 405"/>
                  <a:gd name="T115" fmla="*/ 331 h 405"/>
                  <a:gd name="T116" fmla="*/ 344 w 405"/>
                  <a:gd name="T117" fmla="*/ 341 h 405"/>
                  <a:gd name="T118" fmla="*/ 344 w 405"/>
                  <a:gd name="T119" fmla="*/ 341 h 405"/>
                  <a:gd name="T120" fmla="*/ 344 w 405"/>
                  <a:gd name="T121" fmla="*/ 341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5" h="405">
                    <a:moveTo>
                      <a:pt x="358" y="391"/>
                    </a:moveTo>
                    <a:cubicBezTo>
                      <a:pt x="358" y="356"/>
                      <a:pt x="358" y="356"/>
                      <a:pt x="358" y="356"/>
                    </a:cubicBezTo>
                    <a:cubicBezTo>
                      <a:pt x="371" y="351"/>
                      <a:pt x="379" y="338"/>
                      <a:pt x="378" y="324"/>
                    </a:cubicBezTo>
                    <a:cubicBezTo>
                      <a:pt x="378" y="305"/>
                      <a:pt x="366" y="290"/>
                      <a:pt x="351" y="290"/>
                    </a:cubicBezTo>
                    <a:cubicBezTo>
                      <a:pt x="336" y="290"/>
                      <a:pt x="324" y="305"/>
                      <a:pt x="324" y="324"/>
                    </a:cubicBezTo>
                    <a:cubicBezTo>
                      <a:pt x="323" y="338"/>
                      <a:pt x="331" y="351"/>
                      <a:pt x="344" y="356"/>
                    </a:cubicBezTo>
                    <a:cubicBezTo>
                      <a:pt x="344" y="391"/>
                      <a:pt x="344" y="391"/>
                      <a:pt x="344" y="391"/>
                    </a:cubicBezTo>
                    <a:cubicBezTo>
                      <a:pt x="284" y="391"/>
                      <a:pt x="284" y="391"/>
                      <a:pt x="284" y="391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19" y="194"/>
                      <a:pt x="319" y="194"/>
                      <a:pt x="319" y="194"/>
                    </a:cubicBezTo>
                    <a:cubicBezTo>
                      <a:pt x="322" y="196"/>
                      <a:pt x="326" y="196"/>
                      <a:pt x="329" y="194"/>
                    </a:cubicBezTo>
                    <a:cubicBezTo>
                      <a:pt x="349" y="174"/>
                      <a:pt x="349" y="174"/>
                      <a:pt x="349" y="174"/>
                    </a:cubicBezTo>
                    <a:cubicBezTo>
                      <a:pt x="352" y="171"/>
                      <a:pt x="352" y="167"/>
                      <a:pt x="349" y="164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185" y="0"/>
                      <a:pt x="180" y="0"/>
                      <a:pt x="178" y="2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3" y="167"/>
                      <a:pt x="13" y="171"/>
                      <a:pt x="16" y="174"/>
                    </a:cubicBezTo>
                    <a:cubicBezTo>
                      <a:pt x="36" y="194"/>
                      <a:pt x="36" y="194"/>
                      <a:pt x="36" y="194"/>
                    </a:cubicBezTo>
                    <a:cubicBezTo>
                      <a:pt x="39" y="196"/>
                      <a:pt x="43" y="196"/>
                      <a:pt x="46" y="194"/>
                    </a:cubicBezTo>
                    <a:cubicBezTo>
                      <a:pt x="81" y="158"/>
                      <a:pt x="81" y="158"/>
                      <a:pt x="81" y="158"/>
                    </a:cubicBezTo>
                    <a:cubicBezTo>
                      <a:pt x="81" y="391"/>
                      <a:pt x="81" y="391"/>
                      <a:pt x="81" y="391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405" y="405"/>
                      <a:pt x="405" y="405"/>
                      <a:pt x="405" y="405"/>
                    </a:cubicBezTo>
                    <a:cubicBezTo>
                      <a:pt x="405" y="391"/>
                      <a:pt x="405" y="391"/>
                      <a:pt x="405" y="391"/>
                    </a:cubicBezTo>
                    <a:lnTo>
                      <a:pt x="358" y="391"/>
                    </a:lnTo>
                    <a:close/>
                    <a:moveTo>
                      <a:pt x="41" y="180"/>
                    </a:moveTo>
                    <a:cubicBezTo>
                      <a:pt x="30" y="169"/>
                      <a:pt x="30" y="169"/>
                      <a:pt x="30" y="169"/>
                    </a:cubicBezTo>
                    <a:cubicBezTo>
                      <a:pt x="182" y="17"/>
                      <a:pt x="182" y="17"/>
                      <a:pt x="182" y="17"/>
                    </a:cubicBezTo>
                    <a:cubicBezTo>
                      <a:pt x="335" y="169"/>
                      <a:pt x="335" y="169"/>
                      <a:pt x="335" y="169"/>
                    </a:cubicBezTo>
                    <a:cubicBezTo>
                      <a:pt x="324" y="180"/>
                      <a:pt x="324" y="180"/>
                      <a:pt x="324" y="180"/>
                    </a:cubicBezTo>
                    <a:cubicBezTo>
                      <a:pt x="187" y="43"/>
                      <a:pt x="187" y="43"/>
                      <a:pt x="187" y="43"/>
                    </a:cubicBezTo>
                    <a:cubicBezTo>
                      <a:pt x="185" y="40"/>
                      <a:pt x="180" y="40"/>
                      <a:pt x="178" y="43"/>
                    </a:cubicBezTo>
                    <a:lnTo>
                      <a:pt x="41" y="180"/>
                    </a:lnTo>
                    <a:close/>
                    <a:moveTo>
                      <a:pt x="162" y="391"/>
                    </a:moveTo>
                    <a:cubicBezTo>
                      <a:pt x="122" y="391"/>
                      <a:pt x="122" y="391"/>
                      <a:pt x="122" y="391"/>
                    </a:cubicBezTo>
                    <a:cubicBezTo>
                      <a:pt x="122" y="310"/>
                      <a:pt x="122" y="310"/>
                      <a:pt x="122" y="310"/>
                    </a:cubicBezTo>
                    <a:cubicBezTo>
                      <a:pt x="162" y="310"/>
                      <a:pt x="162" y="310"/>
                      <a:pt x="162" y="310"/>
                    </a:cubicBezTo>
                    <a:lnTo>
                      <a:pt x="162" y="391"/>
                    </a:lnTo>
                    <a:close/>
                    <a:moveTo>
                      <a:pt x="270" y="391"/>
                    </a:moveTo>
                    <a:cubicBezTo>
                      <a:pt x="176" y="391"/>
                      <a:pt x="176" y="391"/>
                      <a:pt x="176" y="391"/>
                    </a:cubicBezTo>
                    <a:cubicBezTo>
                      <a:pt x="176" y="304"/>
                      <a:pt x="176" y="304"/>
                      <a:pt x="176" y="304"/>
                    </a:cubicBezTo>
                    <a:cubicBezTo>
                      <a:pt x="176" y="300"/>
                      <a:pt x="173" y="297"/>
                      <a:pt x="169" y="297"/>
                    </a:cubicBezTo>
                    <a:cubicBezTo>
                      <a:pt x="115" y="297"/>
                      <a:pt x="115" y="297"/>
                      <a:pt x="115" y="297"/>
                    </a:cubicBezTo>
                    <a:cubicBezTo>
                      <a:pt x="111" y="297"/>
                      <a:pt x="108" y="300"/>
                      <a:pt x="108" y="304"/>
                    </a:cubicBezTo>
                    <a:cubicBezTo>
                      <a:pt x="108" y="391"/>
                      <a:pt x="108" y="391"/>
                      <a:pt x="108" y="391"/>
                    </a:cubicBezTo>
                    <a:cubicBezTo>
                      <a:pt x="95" y="391"/>
                      <a:pt x="95" y="391"/>
                      <a:pt x="95" y="391"/>
                    </a:cubicBezTo>
                    <a:cubicBezTo>
                      <a:pt x="95" y="145"/>
                      <a:pt x="95" y="145"/>
                      <a:pt x="95" y="145"/>
                    </a:cubicBezTo>
                    <a:cubicBezTo>
                      <a:pt x="182" y="57"/>
                      <a:pt x="182" y="57"/>
                      <a:pt x="182" y="57"/>
                    </a:cubicBezTo>
                    <a:cubicBezTo>
                      <a:pt x="270" y="145"/>
                      <a:pt x="270" y="145"/>
                      <a:pt x="270" y="145"/>
                    </a:cubicBezTo>
                    <a:lnTo>
                      <a:pt x="270" y="391"/>
                    </a:lnTo>
                    <a:close/>
                    <a:moveTo>
                      <a:pt x="344" y="341"/>
                    </a:moveTo>
                    <a:cubicBezTo>
                      <a:pt x="340" y="337"/>
                      <a:pt x="337" y="330"/>
                      <a:pt x="338" y="324"/>
                    </a:cubicBezTo>
                    <a:cubicBezTo>
                      <a:pt x="338" y="313"/>
                      <a:pt x="344" y="304"/>
                      <a:pt x="351" y="304"/>
                    </a:cubicBezTo>
                    <a:cubicBezTo>
                      <a:pt x="358" y="304"/>
                      <a:pt x="365" y="313"/>
                      <a:pt x="365" y="324"/>
                    </a:cubicBezTo>
                    <a:cubicBezTo>
                      <a:pt x="365" y="330"/>
                      <a:pt x="362" y="337"/>
                      <a:pt x="358" y="341"/>
                    </a:cubicBezTo>
                    <a:cubicBezTo>
                      <a:pt x="358" y="331"/>
                      <a:pt x="358" y="331"/>
                      <a:pt x="358" y="331"/>
                    </a:cubicBezTo>
                    <a:cubicBezTo>
                      <a:pt x="344" y="331"/>
                      <a:pt x="344" y="331"/>
                      <a:pt x="344" y="331"/>
                    </a:cubicBezTo>
                    <a:lnTo>
                      <a:pt x="344" y="341"/>
                    </a:lnTo>
                    <a:close/>
                    <a:moveTo>
                      <a:pt x="344" y="341"/>
                    </a:moveTo>
                    <a:cubicBezTo>
                      <a:pt x="344" y="341"/>
                      <a:pt x="344" y="341"/>
                      <a:pt x="344" y="3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" name="Rectangle 599">
              <a:extLst>
                <a:ext uri="{FF2B5EF4-FFF2-40B4-BE49-F238E27FC236}">
                  <a16:creationId xmlns:a16="http://schemas.microsoft.com/office/drawing/2014/main" id="{E10892C2-F235-493F-A9D1-15DD5656C7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3501" y="999179"/>
              <a:ext cx="504000" cy="50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546">
            <a:extLst>
              <a:ext uri="{FF2B5EF4-FFF2-40B4-BE49-F238E27FC236}">
                <a16:creationId xmlns:a16="http://schemas.microsoft.com/office/drawing/2014/main" id="{B666B441-4DE2-478E-AFBB-28B6014860CB}"/>
              </a:ext>
            </a:extLst>
          </p:cNvPr>
          <p:cNvGrpSpPr/>
          <p:nvPr/>
        </p:nvGrpSpPr>
        <p:grpSpPr>
          <a:xfrm>
            <a:off x="3946751" y="2414567"/>
            <a:ext cx="643470" cy="643470"/>
            <a:chOff x="9777256" y="1177546"/>
            <a:chExt cx="643470" cy="643470"/>
          </a:xfrm>
        </p:grpSpPr>
        <p:sp>
          <p:nvSpPr>
            <p:cNvPr id="48" name="Rectangle 39">
              <a:extLst>
                <a:ext uri="{FF2B5EF4-FFF2-40B4-BE49-F238E27FC236}">
                  <a16:creationId xmlns:a16="http://schemas.microsoft.com/office/drawing/2014/main" id="{04A63C38-871D-488F-8BA7-93DD9F8AF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77256" y="1177546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55">
              <a:extLst>
                <a:ext uri="{FF2B5EF4-FFF2-40B4-BE49-F238E27FC236}">
                  <a16:creationId xmlns:a16="http://schemas.microsoft.com/office/drawing/2014/main" id="{D8AAC498-59DB-4CBC-88EB-4286B079FF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75016" y="1274250"/>
              <a:ext cx="447949" cy="450062"/>
              <a:chOff x="8607426" y="4392613"/>
              <a:chExt cx="336550" cy="338138"/>
            </a:xfrm>
            <a:solidFill>
              <a:schemeClr val="accent2"/>
            </a:solidFill>
          </p:grpSpPr>
          <p:sp>
            <p:nvSpPr>
              <p:cNvPr id="50" name="Freeform 194">
                <a:extLst>
                  <a:ext uri="{FF2B5EF4-FFF2-40B4-BE49-F238E27FC236}">
                    <a16:creationId xmlns:a16="http://schemas.microsoft.com/office/drawing/2014/main" id="{6CF566D3-9E3D-4D6A-B005-969F05FFC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07426" y="4392613"/>
                <a:ext cx="336550" cy="338138"/>
              </a:xfrm>
              <a:custGeom>
                <a:avLst/>
                <a:gdLst>
                  <a:gd name="T0" fmla="*/ 265 w 364"/>
                  <a:gd name="T1" fmla="*/ 46 h 365"/>
                  <a:gd name="T2" fmla="*/ 161 w 364"/>
                  <a:gd name="T3" fmla="*/ 76 h 365"/>
                  <a:gd name="T4" fmla="*/ 135 w 364"/>
                  <a:gd name="T5" fmla="*/ 67 h 365"/>
                  <a:gd name="T6" fmla="*/ 123 w 364"/>
                  <a:gd name="T7" fmla="*/ 8 h 365"/>
                  <a:gd name="T8" fmla="*/ 112 w 364"/>
                  <a:gd name="T9" fmla="*/ 1 h 365"/>
                  <a:gd name="T10" fmla="*/ 31 w 364"/>
                  <a:gd name="T11" fmla="*/ 52 h 365"/>
                  <a:gd name="T12" fmla="*/ 64 w 364"/>
                  <a:gd name="T13" fmla="*/ 76 h 365"/>
                  <a:gd name="T14" fmla="*/ 0 w 364"/>
                  <a:gd name="T15" fmla="*/ 83 h 365"/>
                  <a:gd name="T16" fmla="*/ 7 w 364"/>
                  <a:gd name="T17" fmla="*/ 365 h 365"/>
                  <a:gd name="T18" fmla="*/ 364 w 364"/>
                  <a:gd name="T19" fmla="*/ 304 h 365"/>
                  <a:gd name="T20" fmla="*/ 364 w 364"/>
                  <a:gd name="T21" fmla="*/ 54 h 365"/>
                  <a:gd name="T22" fmla="*/ 242 w 364"/>
                  <a:gd name="T23" fmla="*/ 90 h 365"/>
                  <a:gd name="T24" fmla="*/ 265 w 364"/>
                  <a:gd name="T25" fmla="*/ 180 h 365"/>
                  <a:gd name="T26" fmla="*/ 242 w 364"/>
                  <a:gd name="T27" fmla="*/ 90 h 365"/>
                  <a:gd name="T28" fmla="*/ 171 w 364"/>
                  <a:gd name="T29" fmla="*/ 90 h 365"/>
                  <a:gd name="T30" fmla="*/ 180 w 364"/>
                  <a:gd name="T31" fmla="*/ 180 h 365"/>
                  <a:gd name="T32" fmla="*/ 150 w 364"/>
                  <a:gd name="T33" fmla="*/ 108 h 365"/>
                  <a:gd name="T34" fmla="*/ 151 w 364"/>
                  <a:gd name="T35" fmla="*/ 158 h 365"/>
                  <a:gd name="T36" fmla="*/ 138 w 364"/>
                  <a:gd name="T37" fmla="*/ 116 h 365"/>
                  <a:gd name="T38" fmla="*/ 52 w 364"/>
                  <a:gd name="T39" fmla="*/ 52 h 365"/>
                  <a:gd name="T40" fmla="*/ 108 w 364"/>
                  <a:gd name="T41" fmla="*/ 48 h 365"/>
                  <a:gd name="T42" fmla="*/ 125 w 364"/>
                  <a:gd name="T43" fmla="*/ 78 h 365"/>
                  <a:gd name="T44" fmla="*/ 154 w 364"/>
                  <a:gd name="T45" fmla="*/ 90 h 365"/>
                  <a:gd name="T46" fmla="*/ 94 w 364"/>
                  <a:gd name="T47" fmla="*/ 104 h 365"/>
                  <a:gd name="T48" fmla="*/ 79 w 364"/>
                  <a:gd name="T49" fmla="*/ 69 h 365"/>
                  <a:gd name="T50" fmla="*/ 52 w 364"/>
                  <a:gd name="T51" fmla="*/ 52 h 365"/>
                  <a:gd name="T52" fmla="*/ 14 w 364"/>
                  <a:gd name="T53" fmla="*/ 234 h 365"/>
                  <a:gd name="T54" fmla="*/ 154 w 364"/>
                  <a:gd name="T55" fmla="*/ 351 h 365"/>
                  <a:gd name="T56" fmla="*/ 300 w 364"/>
                  <a:gd name="T57" fmla="*/ 351 h 365"/>
                  <a:gd name="T58" fmla="*/ 188 w 364"/>
                  <a:gd name="T59" fmla="*/ 323 h 365"/>
                  <a:gd name="T60" fmla="*/ 175 w 364"/>
                  <a:gd name="T61" fmla="*/ 329 h 365"/>
                  <a:gd name="T62" fmla="*/ 170 w 364"/>
                  <a:gd name="T63" fmla="*/ 351 h 365"/>
                  <a:gd name="T64" fmla="*/ 99 w 364"/>
                  <a:gd name="T65" fmla="*/ 220 h 365"/>
                  <a:gd name="T66" fmla="*/ 14 w 364"/>
                  <a:gd name="T67" fmla="*/ 194 h 365"/>
                  <a:gd name="T68" fmla="*/ 63 w 364"/>
                  <a:gd name="T69" fmla="*/ 187 h 365"/>
                  <a:gd name="T70" fmla="*/ 14 w 364"/>
                  <a:gd name="T71" fmla="*/ 180 h 365"/>
                  <a:gd name="T72" fmla="*/ 73 w 364"/>
                  <a:gd name="T73" fmla="*/ 90 h 365"/>
                  <a:gd name="T74" fmla="*/ 80 w 364"/>
                  <a:gd name="T75" fmla="*/ 99 h 365"/>
                  <a:gd name="T76" fmla="*/ 87 w 364"/>
                  <a:gd name="T77" fmla="*/ 144 h 365"/>
                  <a:gd name="T78" fmla="*/ 108 w 364"/>
                  <a:gd name="T79" fmla="*/ 133 h 365"/>
                  <a:gd name="T80" fmla="*/ 119 w 364"/>
                  <a:gd name="T81" fmla="*/ 180 h 365"/>
                  <a:gd name="T82" fmla="*/ 119 w 364"/>
                  <a:gd name="T83" fmla="*/ 194 h 365"/>
                  <a:gd name="T84" fmla="*/ 193 w 364"/>
                  <a:gd name="T85" fmla="*/ 188 h 365"/>
                  <a:gd name="T86" fmla="*/ 227 w 364"/>
                  <a:gd name="T87" fmla="*/ 90 h 365"/>
                  <a:gd name="T88" fmla="*/ 210 w 364"/>
                  <a:gd name="T89" fmla="*/ 191 h 365"/>
                  <a:gd name="T90" fmla="*/ 265 w 364"/>
                  <a:gd name="T91" fmla="*/ 194 h 365"/>
                  <a:gd name="T92" fmla="*/ 131 w 364"/>
                  <a:gd name="T93" fmla="*/ 220 h 365"/>
                  <a:gd name="T94" fmla="*/ 125 w 364"/>
                  <a:gd name="T95" fmla="*/ 230 h 365"/>
                  <a:gd name="T96" fmla="*/ 157 w 364"/>
                  <a:gd name="T97" fmla="*/ 285 h 365"/>
                  <a:gd name="T98" fmla="*/ 164 w 364"/>
                  <a:gd name="T99" fmla="*/ 275 h 365"/>
                  <a:gd name="T100" fmla="*/ 265 w 364"/>
                  <a:gd name="T101" fmla="*/ 234 h 365"/>
                  <a:gd name="T102" fmla="*/ 265 w 364"/>
                  <a:gd name="T103" fmla="*/ 290 h 365"/>
                  <a:gd name="T104" fmla="*/ 304 w 364"/>
                  <a:gd name="T105" fmla="*/ 332 h 365"/>
                  <a:gd name="T106" fmla="*/ 308 w 364"/>
                  <a:gd name="T107" fmla="*/ 270 h 365"/>
                  <a:gd name="T108" fmla="*/ 308 w 364"/>
                  <a:gd name="T109" fmla="*/ 284 h 365"/>
                  <a:gd name="T110" fmla="*/ 304 w 364"/>
                  <a:gd name="T111" fmla="*/ 318 h 365"/>
                  <a:gd name="T112" fmla="*/ 310 w 364"/>
                  <a:gd name="T113" fmla="*/ 262 h 365"/>
                  <a:gd name="T114" fmla="*/ 300 w 364"/>
                  <a:gd name="T115" fmla="*/ 351 h 365"/>
                  <a:gd name="T116" fmla="*/ 310 w 364"/>
                  <a:gd name="T117" fmla="*/ 248 h 365"/>
                  <a:gd name="T118" fmla="*/ 279 w 364"/>
                  <a:gd name="T119" fmla="*/ 46 h 365"/>
                  <a:gd name="T120" fmla="*/ 350 w 364"/>
                  <a:gd name="T121" fmla="*/ 54 h 365"/>
                  <a:gd name="T122" fmla="*/ 350 w 364"/>
                  <a:gd name="T123" fmla="*/ 2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" h="365">
                    <a:moveTo>
                      <a:pt x="310" y="1"/>
                    </a:moveTo>
                    <a:cubicBezTo>
                      <a:pt x="285" y="1"/>
                      <a:pt x="265" y="21"/>
                      <a:pt x="265" y="46"/>
                    </a:cubicBezTo>
                    <a:cubicBezTo>
                      <a:pt x="265" y="76"/>
                      <a:pt x="265" y="76"/>
                      <a:pt x="265" y="76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0" y="76"/>
                      <a:pt x="160" y="76"/>
                      <a:pt x="159" y="76"/>
                    </a:cubicBezTo>
                    <a:cubicBezTo>
                      <a:pt x="152" y="71"/>
                      <a:pt x="144" y="68"/>
                      <a:pt x="135" y="67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5"/>
                      <a:pt x="121" y="3"/>
                      <a:pt x="119" y="1"/>
                    </a:cubicBezTo>
                    <a:cubicBezTo>
                      <a:pt x="117" y="0"/>
                      <a:pt x="114" y="0"/>
                      <a:pt x="112" y="1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7"/>
                      <a:pt x="31" y="50"/>
                      <a:pt x="31" y="52"/>
                    </a:cubicBezTo>
                    <a:cubicBezTo>
                      <a:pt x="31" y="55"/>
                      <a:pt x="32" y="57"/>
                      <a:pt x="34" y="59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3" y="76"/>
                      <a:pt x="0" y="79"/>
                      <a:pt x="0" y="83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62"/>
                      <a:pt x="3" y="365"/>
                      <a:pt x="7" y="365"/>
                    </a:cubicBezTo>
                    <a:cubicBezTo>
                      <a:pt x="300" y="365"/>
                      <a:pt x="300" y="365"/>
                      <a:pt x="300" y="365"/>
                    </a:cubicBezTo>
                    <a:cubicBezTo>
                      <a:pt x="335" y="365"/>
                      <a:pt x="363" y="338"/>
                      <a:pt x="364" y="304"/>
                    </a:cubicBezTo>
                    <a:cubicBezTo>
                      <a:pt x="364" y="304"/>
                      <a:pt x="364" y="303"/>
                      <a:pt x="364" y="303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25"/>
                      <a:pt x="340" y="1"/>
                      <a:pt x="310" y="1"/>
                    </a:cubicBezTo>
                    <a:close/>
                    <a:moveTo>
                      <a:pt x="242" y="90"/>
                    </a:moveTo>
                    <a:cubicBezTo>
                      <a:pt x="265" y="90"/>
                      <a:pt x="265" y="90"/>
                      <a:pt x="265" y="90"/>
                    </a:cubicBezTo>
                    <a:cubicBezTo>
                      <a:pt x="265" y="180"/>
                      <a:pt x="265" y="180"/>
                      <a:pt x="265" y="180"/>
                    </a:cubicBezTo>
                    <a:cubicBezTo>
                      <a:pt x="224" y="180"/>
                      <a:pt x="224" y="180"/>
                      <a:pt x="224" y="180"/>
                    </a:cubicBezTo>
                    <a:lnTo>
                      <a:pt x="242" y="90"/>
                    </a:lnTo>
                    <a:close/>
                    <a:moveTo>
                      <a:pt x="168" y="98"/>
                    </a:moveTo>
                    <a:cubicBezTo>
                      <a:pt x="170" y="96"/>
                      <a:pt x="172" y="93"/>
                      <a:pt x="171" y="90"/>
                    </a:cubicBezTo>
                    <a:cubicBezTo>
                      <a:pt x="198" y="90"/>
                      <a:pt x="198" y="90"/>
                      <a:pt x="198" y="90"/>
                    </a:cubicBezTo>
                    <a:cubicBezTo>
                      <a:pt x="180" y="180"/>
                      <a:pt x="180" y="180"/>
                      <a:pt x="180" y="180"/>
                    </a:cubicBezTo>
                    <a:cubicBezTo>
                      <a:pt x="172" y="180"/>
                      <a:pt x="172" y="180"/>
                      <a:pt x="172" y="180"/>
                    </a:cubicBezTo>
                    <a:cubicBezTo>
                      <a:pt x="150" y="108"/>
                      <a:pt x="150" y="108"/>
                      <a:pt x="150" y="108"/>
                    </a:cubicBezTo>
                    <a:lnTo>
                      <a:pt x="168" y="98"/>
                    </a:lnTo>
                    <a:close/>
                    <a:moveTo>
                      <a:pt x="151" y="158"/>
                    </a:moveTo>
                    <a:cubicBezTo>
                      <a:pt x="120" y="125"/>
                      <a:pt x="120" y="125"/>
                      <a:pt x="120" y="125"/>
                    </a:cubicBezTo>
                    <a:cubicBezTo>
                      <a:pt x="138" y="116"/>
                      <a:pt x="138" y="116"/>
                      <a:pt x="138" y="116"/>
                    </a:cubicBezTo>
                    <a:lnTo>
                      <a:pt x="151" y="158"/>
                    </a:lnTo>
                    <a:close/>
                    <a:moveTo>
                      <a:pt x="52" y="52"/>
                    </a:move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8" y="49"/>
                      <a:pt x="109" y="50"/>
                      <a:pt x="109" y="51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126" y="81"/>
                      <a:pt x="129" y="82"/>
                      <a:pt x="132" y="82"/>
                    </a:cubicBezTo>
                    <a:cubicBezTo>
                      <a:pt x="140" y="81"/>
                      <a:pt x="148" y="84"/>
                      <a:pt x="154" y="90"/>
                    </a:cubicBezTo>
                    <a:cubicBezTo>
                      <a:pt x="90" y="126"/>
                      <a:pt x="90" y="126"/>
                      <a:pt x="90" y="126"/>
                    </a:cubicBezTo>
                    <a:cubicBezTo>
                      <a:pt x="88" y="119"/>
                      <a:pt x="89" y="110"/>
                      <a:pt x="94" y="104"/>
                    </a:cubicBezTo>
                    <a:cubicBezTo>
                      <a:pt x="96" y="101"/>
                      <a:pt x="96" y="98"/>
                      <a:pt x="94" y="96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8" y="68"/>
                      <a:pt x="77" y="67"/>
                      <a:pt x="76" y="66"/>
                    </a:cubicBezTo>
                    <a:lnTo>
                      <a:pt x="52" y="52"/>
                    </a:lnTo>
                    <a:close/>
                    <a:moveTo>
                      <a:pt x="14" y="351"/>
                    </a:moveTo>
                    <a:cubicBezTo>
                      <a:pt x="14" y="234"/>
                      <a:pt x="14" y="234"/>
                      <a:pt x="14" y="234"/>
                    </a:cubicBezTo>
                    <a:cubicBezTo>
                      <a:pt x="95" y="234"/>
                      <a:pt x="95" y="234"/>
                      <a:pt x="95" y="234"/>
                    </a:cubicBezTo>
                    <a:cubicBezTo>
                      <a:pt x="154" y="351"/>
                      <a:pt x="154" y="351"/>
                      <a:pt x="154" y="351"/>
                    </a:cubicBezTo>
                    <a:lnTo>
                      <a:pt x="14" y="351"/>
                    </a:lnTo>
                    <a:close/>
                    <a:moveTo>
                      <a:pt x="300" y="351"/>
                    </a:moveTo>
                    <a:cubicBezTo>
                      <a:pt x="202" y="351"/>
                      <a:pt x="202" y="351"/>
                      <a:pt x="202" y="351"/>
                    </a:cubicBezTo>
                    <a:cubicBezTo>
                      <a:pt x="188" y="323"/>
                      <a:pt x="188" y="323"/>
                      <a:pt x="188" y="323"/>
                    </a:cubicBezTo>
                    <a:cubicBezTo>
                      <a:pt x="186" y="320"/>
                      <a:pt x="182" y="318"/>
                      <a:pt x="178" y="320"/>
                    </a:cubicBezTo>
                    <a:cubicBezTo>
                      <a:pt x="175" y="322"/>
                      <a:pt x="174" y="326"/>
                      <a:pt x="175" y="329"/>
                    </a:cubicBezTo>
                    <a:cubicBezTo>
                      <a:pt x="186" y="351"/>
                      <a:pt x="186" y="351"/>
                      <a:pt x="186" y="351"/>
                    </a:cubicBezTo>
                    <a:cubicBezTo>
                      <a:pt x="170" y="351"/>
                      <a:pt x="170" y="351"/>
                      <a:pt x="170" y="351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1"/>
                      <a:pt x="102" y="220"/>
                      <a:pt x="99" y="220"/>
                    </a:cubicBezTo>
                    <a:cubicBezTo>
                      <a:pt x="14" y="220"/>
                      <a:pt x="14" y="220"/>
                      <a:pt x="14" y="220"/>
                    </a:cubicBezTo>
                    <a:cubicBezTo>
                      <a:pt x="14" y="194"/>
                      <a:pt x="14" y="194"/>
                      <a:pt x="14" y="194"/>
                    </a:cubicBezTo>
                    <a:cubicBezTo>
                      <a:pt x="56" y="194"/>
                      <a:pt x="56" y="194"/>
                      <a:pt x="56" y="194"/>
                    </a:cubicBezTo>
                    <a:cubicBezTo>
                      <a:pt x="60" y="194"/>
                      <a:pt x="63" y="191"/>
                      <a:pt x="63" y="187"/>
                    </a:cubicBezTo>
                    <a:cubicBezTo>
                      <a:pt x="63" y="183"/>
                      <a:pt x="60" y="180"/>
                      <a:pt x="56" y="180"/>
                    </a:cubicBezTo>
                    <a:cubicBezTo>
                      <a:pt x="14" y="180"/>
                      <a:pt x="14" y="180"/>
                      <a:pt x="14" y="18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74" y="90"/>
                      <a:pt x="74" y="90"/>
                      <a:pt x="75" y="90"/>
                    </a:cubicBezTo>
                    <a:cubicBezTo>
                      <a:pt x="80" y="99"/>
                      <a:pt x="80" y="99"/>
                      <a:pt x="80" y="99"/>
                    </a:cubicBezTo>
                    <a:cubicBezTo>
                      <a:pt x="73" y="112"/>
                      <a:pt x="73" y="128"/>
                      <a:pt x="80" y="140"/>
                    </a:cubicBezTo>
                    <a:cubicBezTo>
                      <a:pt x="82" y="143"/>
                      <a:pt x="84" y="144"/>
                      <a:pt x="87" y="144"/>
                    </a:cubicBezTo>
                    <a:cubicBezTo>
                      <a:pt x="88" y="144"/>
                      <a:pt x="89" y="144"/>
                      <a:pt x="90" y="143"/>
                    </a:cubicBezTo>
                    <a:cubicBezTo>
                      <a:pt x="108" y="133"/>
                      <a:pt x="108" y="133"/>
                      <a:pt x="108" y="133"/>
                    </a:cubicBezTo>
                    <a:cubicBezTo>
                      <a:pt x="151" y="180"/>
                      <a:pt x="151" y="180"/>
                      <a:pt x="151" y="180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5" y="180"/>
                      <a:pt x="112" y="183"/>
                      <a:pt x="112" y="187"/>
                    </a:cubicBezTo>
                    <a:cubicBezTo>
                      <a:pt x="112" y="191"/>
                      <a:pt x="115" y="194"/>
                      <a:pt x="119" y="194"/>
                    </a:cubicBezTo>
                    <a:cubicBezTo>
                      <a:pt x="186" y="194"/>
                      <a:pt x="186" y="194"/>
                      <a:pt x="186" y="194"/>
                    </a:cubicBezTo>
                    <a:cubicBezTo>
                      <a:pt x="190" y="194"/>
                      <a:pt x="193" y="192"/>
                      <a:pt x="193" y="188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27" y="90"/>
                      <a:pt x="227" y="90"/>
                      <a:pt x="227" y="90"/>
                    </a:cubicBezTo>
                    <a:cubicBezTo>
                      <a:pt x="208" y="185"/>
                      <a:pt x="208" y="185"/>
                      <a:pt x="208" y="185"/>
                    </a:cubicBezTo>
                    <a:cubicBezTo>
                      <a:pt x="208" y="187"/>
                      <a:pt x="208" y="190"/>
                      <a:pt x="210" y="191"/>
                    </a:cubicBezTo>
                    <a:cubicBezTo>
                      <a:pt x="211" y="193"/>
                      <a:pt x="213" y="194"/>
                      <a:pt x="215" y="194"/>
                    </a:cubicBezTo>
                    <a:cubicBezTo>
                      <a:pt x="265" y="194"/>
                      <a:pt x="265" y="194"/>
                      <a:pt x="265" y="194"/>
                    </a:cubicBezTo>
                    <a:cubicBezTo>
                      <a:pt x="265" y="220"/>
                      <a:pt x="265" y="220"/>
                      <a:pt x="265" y="220"/>
                    </a:cubicBezTo>
                    <a:cubicBezTo>
                      <a:pt x="131" y="220"/>
                      <a:pt x="131" y="220"/>
                      <a:pt x="131" y="220"/>
                    </a:cubicBezTo>
                    <a:cubicBezTo>
                      <a:pt x="129" y="220"/>
                      <a:pt x="126" y="221"/>
                      <a:pt x="125" y="223"/>
                    </a:cubicBezTo>
                    <a:cubicBezTo>
                      <a:pt x="124" y="225"/>
                      <a:pt x="124" y="228"/>
                      <a:pt x="125" y="230"/>
                    </a:cubicBezTo>
                    <a:cubicBezTo>
                      <a:pt x="151" y="281"/>
                      <a:pt x="151" y="281"/>
                      <a:pt x="151" y="281"/>
                    </a:cubicBezTo>
                    <a:cubicBezTo>
                      <a:pt x="152" y="284"/>
                      <a:pt x="155" y="285"/>
                      <a:pt x="157" y="285"/>
                    </a:cubicBezTo>
                    <a:cubicBezTo>
                      <a:pt x="158" y="285"/>
                      <a:pt x="159" y="285"/>
                      <a:pt x="160" y="284"/>
                    </a:cubicBezTo>
                    <a:cubicBezTo>
                      <a:pt x="164" y="283"/>
                      <a:pt x="165" y="278"/>
                      <a:pt x="164" y="275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265" y="234"/>
                      <a:pt x="265" y="234"/>
                      <a:pt x="265" y="234"/>
                    </a:cubicBezTo>
                    <a:cubicBezTo>
                      <a:pt x="265" y="289"/>
                      <a:pt x="265" y="289"/>
                      <a:pt x="265" y="289"/>
                    </a:cubicBezTo>
                    <a:cubicBezTo>
                      <a:pt x="265" y="290"/>
                      <a:pt x="265" y="290"/>
                      <a:pt x="265" y="290"/>
                    </a:cubicBezTo>
                    <a:cubicBezTo>
                      <a:pt x="265" y="291"/>
                      <a:pt x="265" y="292"/>
                      <a:pt x="265" y="293"/>
                    </a:cubicBezTo>
                    <a:cubicBezTo>
                      <a:pt x="265" y="314"/>
                      <a:pt x="282" y="332"/>
                      <a:pt x="304" y="332"/>
                    </a:cubicBezTo>
                    <a:cubicBezTo>
                      <a:pt x="322" y="332"/>
                      <a:pt x="337" y="317"/>
                      <a:pt x="337" y="299"/>
                    </a:cubicBezTo>
                    <a:cubicBezTo>
                      <a:pt x="337" y="283"/>
                      <a:pt x="324" y="270"/>
                      <a:pt x="308" y="270"/>
                    </a:cubicBezTo>
                    <a:cubicBezTo>
                      <a:pt x="304" y="270"/>
                      <a:pt x="301" y="273"/>
                      <a:pt x="301" y="277"/>
                    </a:cubicBezTo>
                    <a:cubicBezTo>
                      <a:pt x="301" y="281"/>
                      <a:pt x="304" y="284"/>
                      <a:pt x="308" y="284"/>
                    </a:cubicBezTo>
                    <a:cubicBezTo>
                      <a:pt x="316" y="284"/>
                      <a:pt x="322" y="291"/>
                      <a:pt x="322" y="299"/>
                    </a:cubicBezTo>
                    <a:cubicBezTo>
                      <a:pt x="322" y="309"/>
                      <a:pt x="314" y="318"/>
                      <a:pt x="304" y="318"/>
                    </a:cubicBezTo>
                    <a:cubicBezTo>
                      <a:pt x="290" y="318"/>
                      <a:pt x="279" y="307"/>
                      <a:pt x="279" y="293"/>
                    </a:cubicBezTo>
                    <a:cubicBezTo>
                      <a:pt x="279" y="276"/>
                      <a:pt x="293" y="262"/>
                      <a:pt x="310" y="262"/>
                    </a:cubicBezTo>
                    <a:cubicBezTo>
                      <a:pt x="332" y="262"/>
                      <a:pt x="350" y="280"/>
                      <a:pt x="350" y="301"/>
                    </a:cubicBezTo>
                    <a:cubicBezTo>
                      <a:pt x="350" y="329"/>
                      <a:pt x="328" y="351"/>
                      <a:pt x="300" y="351"/>
                    </a:cubicBezTo>
                    <a:close/>
                    <a:moveTo>
                      <a:pt x="350" y="265"/>
                    </a:moveTo>
                    <a:cubicBezTo>
                      <a:pt x="340" y="254"/>
                      <a:pt x="326" y="248"/>
                      <a:pt x="310" y="248"/>
                    </a:cubicBezTo>
                    <a:cubicBezTo>
                      <a:pt x="298" y="248"/>
                      <a:pt x="287" y="252"/>
                      <a:pt x="279" y="260"/>
                    </a:cubicBezTo>
                    <a:cubicBezTo>
                      <a:pt x="279" y="46"/>
                      <a:pt x="279" y="46"/>
                      <a:pt x="279" y="46"/>
                    </a:cubicBezTo>
                    <a:cubicBezTo>
                      <a:pt x="279" y="29"/>
                      <a:pt x="293" y="15"/>
                      <a:pt x="310" y="15"/>
                    </a:cubicBezTo>
                    <a:cubicBezTo>
                      <a:pt x="332" y="15"/>
                      <a:pt x="350" y="32"/>
                      <a:pt x="350" y="54"/>
                    </a:cubicBezTo>
                    <a:lnTo>
                      <a:pt x="350" y="265"/>
                    </a:lnTo>
                    <a:close/>
                    <a:moveTo>
                      <a:pt x="350" y="265"/>
                    </a:moveTo>
                    <a:cubicBezTo>
                      <a:pt x="350" y="265"/>
                      <a:pt x="350" y="265"/>
                      <a:pt x="350" y="26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95">
                <a:extLst>
                  <a:ext uri="{FF2B5EF4-FFF2-40B4-BE49-F238E27FC236}">
                    <a16:creationId xmlns:a16="http://schemas.microsoft.com/office/drawing/2014/main" id="{0B38F9DD-737A-4CE2-9F22-F90B1D452C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0451" y="4559301"/>
                <a:ext cx="12700" cy="12700"/>
              </a:xfrm>
              <a:custGeom>
                <a:avLst/>
                <a:gdLst>
                  <a:gd name="T0" fmla="*/ 12 w 14"/>
                  <a:gd name="T1" fmla="*/ 2 h 14"/>
                  <a:gd name="T2" fmla="*/ 7 w 14"/>
                  <a:gd name="T3" fmla="*/ 0 h 14"/>
                  <a:gd name="T4" fmla="*/ 2 w 14"/>
                  <a:gd name="T5" fmla="*/ 2 h 14"/>
                  <a:gd name="T6" fmla="*/ 0 w 14"/>
                  <a:gd name="T7" fmla="*/ 7 h 14"/>
                  <a:gd name="T8" fmla="*/ 2 w 14"/>
                  <a:gd name="T9" fmla="*/ 12 h 14"/>
                  <a:gd name="T10" fmla="*/ 7 w 14"/>
                  <a:gd name="T11" fmla="*/ 14 h 14"/>
                  <a:gd name="T12" fmla="*/ 12 w 14"/>
                  <a:gd name="T13" fmla="*/ 12 h 14"/>
                  <a:gd name="T14" fmla="*/ 14 w 14"/>
                  <a:gd name="T15" fmla="*/ 7 h 14"/>
                  <a:gd name="T16" fmla="*/ 12 w 14"/>
                  <a:gd name="T17" fmla="*/ 2 h 14"/>
                  <a:gd name="T18" fmla="*/ 12 w 14"/>
                  <a:gd name="T19" fmla="*/ 2 h 14"/>
                  <a:gd name="T20" fmla="*/ 12 w 14"/>
                  <a:gd name="T2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12" y="2"/>
                    </a:moveTo>
                    <a:cubicBezTo>
                      <a:pt x="11" y="0"/>
                      <a:pt x="9" y="0"/>
                      <a:pt x="7" y="0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1" y="10"/>
                      <a:pt x="2" y="12"/>
                    </a:cubicBezTo>
                    <a:cubicBezTo>
                      <a:pt x="3" y="13"/>
                      <a:pt x="5" y="14"/>
                      <a:pt x="7" y="14"/>
                    </a:cubicBezTo>
                    <a:cubicBezTo>
                      <a:pt x="9" y="14"/>
                      <a:pt x="11" y="13"/>
                      <a:pt x="12" y="12"/>
                    </a:cubicBezTo>
                    <a:cubicBezTo>
                      <a:pt x="14" y="10"/>
                      <a:pt x="14" y="9"/>
                      <a:pt x="14" y="7"/>
                    </a:cubicBezTo>
                    <a:cubicBezTo>
                      <a:pt x="14" y="5"/>
                      <a:pt x="14" y="3"/>
                      <a:pt x="12" y="2"/>
                    </a:cubicBezTo>
                    <a:close/>
                    <a:moveTo>
                      <a:pt x="12" y="2"/>
                    </a:moveTo>
                    <a:cubicBezTo>
                      <a:pt x="12" y="2"/>
                      <a:pt x="12" y="2"/>
                      <a:pt x="1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96">
                <a:extLst>
                  <a:ext uri="{FF2B5EF4-FFF2-40B4-BE49-F238E27FC236}">
                    <a16:creationId xmlns:a16="http://schemas.microsoft.com/office/drawing/2014/main" id="{0549DBA0-A1FB-4C25-B8A1-CBE9E47C1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56651" y="4665663"/>
                <a:ext cx="14288" cy="12700"/>
              </a:xfrm>
              <a:custGeom>
                <a:avLst/>
                <a:gdLst>
                  <a:gd name="T0" fmla="*/ 12 w 15"/>
                  <a:gd name="T1" fmla="*/ 2 h 14"/>
                  <a:gd name="T2" fmla="*/ 7 w 15"/>
                  <a:gd name="T3" fmla="*/ 0 h 14"/>
                  <a:gd name="T4" fmla="*/ 2 w 15"/>
                  <a:gd name="T5" fmla="*/ 2 h 14"/>
                  <a:gd name="T6" fmla="*/ 0 w 15"/>
                  <a:gd name="T7" fmla="*/ 7 h 14"/>
                  <a:gd name="T8" fmla="*/ 2 w 15"/>
                  <a:gd name="T9" fmla="*/ 12 h 14"/>
                  <a:gd name="T10" fmla="*/ 7 w 15"/>
                  <a:gd name="T11" fmla="*/ 14 h 14"/>
                  <a:gd name="T12" fmla="*/ 12 w 15"/>
                  <a:gd name="T13" fmla="*/ 12 h 14"/>
                  <a:gd name="T14" fmla="*/ 15 w 15"/>
                  <a:gd name="T15" fmla="*/ 7 h 14"/>
                  <a:gd name="T16" fmla="*/ 12 w 15"/>
                  <a:gd name="T17" fmla="*/ 2 h 14"/>
                  <a:gd name="T18" fmla="*/ 12 w 15"/>
                  <a:gd name="T19" fmla="*/ 2 h 14"/>
                  <a:gd name="T20" fmla="*/ 12 w 15"/>
                  <a:gd name="T2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4">
                    <a:moveTo>
                      <a:pt x="12" y="2"/>
                    </a:moveTo>
                    <a:cubicBezTo>
                      <a:pt x="11" y="1"/>
                      <a:pt x="9" y="0"/>
                      <a:pt x="7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1" y="11"/>
                      <a:pt x="2" y="12"/>
                    </a:cubicBezTo>
                    <a:cubicBezTo>
                      <a:pt x="4" y="13"/>
                      <a:pt x="6" y="14"/>
                      <a:pt x="7" y="14"/>
                    </a:cubicBezTo>
                    <a:cubicBezTo>
                      <a:pt x="9" y="14"/>
                      <a:pt x="11" y="13"/>
                      <a:pt x="12" y="12"/>
                    </a:cubicBezTo>
                    <a:cubicBezTo>
                      <a:pt x="14" y="11"/>
                      <a:pt x="15" y="9"/>
                      <a:pt x="15" y="7"/>
                    </a:cubicBezTo>
                    <a:cubicBezTo>
                      <a:pt x="15" y="5"/>
                      <a:pt x="14" y="3"/>
                      <a:pt x="12" y="2"/>
                    </a:cubicBezTo>
                    <a:close/>
                    <a:moveTo>
                      <a:pt x="12" y="2"/>
                    </a:moveTo>
                    <a:cubicBezTo>
                      <a:pt x="12" y="2"/>
                      <a:pt x="12" y="2"/>
                      <a:pt x="1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3" name="Group 567">
            <a:extLst>
              <a:ext uri="{FF2B5EF4-FFF2-40B4-BE49-F238E27FC236}">
                <a16:creationId xmlns:a16="http://schemas.microsoft.com/office/drawing/2014/main" id="{2750533A-F3D2-4107-8C5A-F859E79497D5}"/>
              </a:ext>
            </a:extLst>
          </p:cNvPr>
          <p:cNvGrpSpPr/>
          <p:nvPr/>
        </p:nvGrpSpPr>
        <p:grpSpPr>
          <a:xfrm>
            <a:off x="3919948" y="4708764"/>
            <a:ext cx="643470" cy="643470"/>
            <a:chOff x="7276279" y="2848899"/>
            <a:chExt cx="643470" cy="643470"/>
          </a:xfrm>
        </p:grpSpPr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D5DCABB4-12D7-497D-A3D8-F806A30D9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6279" y="2848899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446">
              <a:extLst>
                <a:ext uri="{FF2B5EF4-FFF2-40B4-BE49-F238E27FC236}">
                  <a16:creationId xmlns:a16="http://schemas.microsoft.com/office/drawing/2014/main" id="{5CAF8895-CFD8-455F-8A6E-4DA516BF83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76047" y="2948667"/>
              <a:ext cx="443934" cy="443934"/>
              <a:chOff x="6889750" y="5572125"/>
              <a:chExt cx="303213" cy="303213"/>
            </a:xfrm>
            <a:solidFill>
              <a:schemeClr val="accent2"/>
            </a:solidFill>
          </p:grpSpPr>
          <p:sp>
            <p:nvSpPr>
              <p:cNvPr id="56" name="Freeform 324">
                <a:extLst>
                  <a:ext uri="{FF2B5EF4-FFF2-40B4-BE49-F238E27FC236}">
                    <a16:creationId xmlns:a16="http://schemas.microsoft.com/office/drawing/2014/main" id="{C696687F-C369-4F6A-BA29-CA33F85523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9750" y="5572125"/>
                <a:ext cx="303213" cy="303213"/>
              </a:xfrm>
              <a:custGeom>
                <a:avLst/>
                <a:gdLst>
                  <a:gd name="T0" fmla="*/ 252 w 327"/>
                  <a:gd name="T1" fmla="*/ 132 h 328"/>
                  <a:gd name="T2" fmla="*/ 257 w 327"/>
                  <a:gd name="T3" fmla="*/ 71 h 328"/>
                  <a:gd name="T4" fmla="*/ 196 w 327"/>
                  <a:gd name="T5" fmla="*/ 75 h 328"/>
                  <a:gd name="T6" fmla="*/ 164 w 327"/>
                  <a:gd name="T7" fmla="*/ 0 h 328"/>
                  <a:gd name="T8" fmla="*/ 132 w 327"/>
                  <a:gd name="T9" fmla="*/ 75 h 328"/>
                  <a:gd name="T10" fmla="*/ 70 w 327"/>
                  <a:gd name="T11" fmla="*/ 71 h 328"/>
                  <a:gd name="T12" fmla="*/ 75 w 327"/>
                  <a:gd name="T13" fmla="*/ 132 h 328"/>
                  <a:gd name="T14" fmla="*/ 0 w 327"/>
                  <a:gd name="T15" fmla="*/ 164 h 328"/>
                  <a:gd name="T16" fmla="*/ 75 w 327"/>
                  <a:gd name="T17" fmla="*/ 196 h 328"/>
                  <a:gd name="T18" fmla="*/ 70 w 327"/>
                  <a:gd name="T19" fmla="*/ 257 h 328"/>
                  <a:gd name="T20" fmla="*/ 76 w 327"/>
                  <a:gd name="T21" fmla="*/ 259 h 328"/>
                  <a:gd name="T22" fmla="*/ 158 w 327"/>
                  <a:gd name="T23" fmla="*/ 324 h 328"/>
                  <a:gd name="T24" fmla="*/ 170 w 327"/>
                  <a:gd name="T25" fmla="*/ 324 h 328"/>
                  <a:gd name="T26" fmla="*/ 252 w 327"/>
                  <a:gd name="T27" fmla="*/ 259 h 328"/>
                  <a:gd name="T28" fmla="*/ 257 w 327"/>
                  <a:gd name="T29" fmla="*/ 257 h 328"/>
                  <a:gd name="T30" fmla="*/ 252 w 327"/>
                  <a:gd name="T31" fmla="*/ 196 h 328"/>
                  <a:gd name="T32" fmla="*/ 327 w 327"/>
                  <a:gd name="T33" fmla="*/ 164 h 328"/>
                  <a:gd name="T34" fmla="*/ 127 w 327"/>
                  <a:gd name="T35" fmla="*/ 88 h 328"/>
                  <a:gd name="T36" fmla="*/ 87 w 327"/>
                  <a:gd name="T37" fmla="*/ 128 h 328"/>
                  <a:gd name="T38" fmla="*/ 127 w 327"/>
                  <a:gd name="T39" fmla="*/ 88 h 328"/>
                  <a:gd name="T40" fmla="*/ 148 w 327"/>
                  <a:gd name="T41" fmla="*/ 158 h 328"/>
                  <a:gd name="T42" fmla="*/ 120 w 327"/>
                  <a:gd name="T43" fmla="*/ 129 h 328"/>
                  <a:gd name="T44" fmla="*/ 148 w 327"/>
                  <a:gd name="T45" fmla="*/ 170 h 328"/>
                  <a:gd name="T46" fmla="*/ 42 w 327"/>
                  <a:gd name="T47" fmla="*/ 170 h 328"/>
                  <a:gd name="T48" fmla="*/ 87 w 327"/>
                  <a:gd name="T49" fmla="*/ 201 h 328"/>
                  <a:gd name="T50" fmla="*/ 127 w 327"/>
                  <a:gd name="T51" fmla="*/ 241 h 328"/>
                  <a:gd name="T52" fmla="*/ 157 w 327"/>
                  <a:gd name="T53" fmla="*/ 285 h 328"/>
                  <a:gd name="T54" fmla="*/ 157 w 327"/>
                  <a:gd name="T55" fmla="*/ 180 h 328"/>
                  <a:gd name="T56" fmla="*/ 157 w 327"/>
                  <a:gd name="T57" fmla="*/ 149 h 328"/>
                  <a:gd name="T58" fmla="*/ 157 w 327"/>
                  <a:gd name="T59" fmla="*/ 43 h 328"/>
                  <a:gd name="T60" fmla="*/ 245 w 327"/>
                  <a:gd name="T61" fmla="*/ 83 h 328"/>
                  <a:gd name="T62" fmla="*/ 211 w 327"/>
                  <a:gd name="T63" fmla="*/ 117 h 328"/>
                  <a:gd name="T64" fmla="*/ 245 w 327"/>
                  <a:gd name="T65" fmla="*/ 83 h 328"/>
                  <a:gd name="T66" fmla="*/ 198 w 327"/>
                  <a:gd name="T67" fmla="*/ 120 h 328"/>
                  <a:gd name="T68" fmla="*/ 170 w 327"/>
                  <a:gd name="T69" fmla="*/ 43 h 328"/>
                  <a:gd name="T70" fmla="*/ 170 w 327"/>
                  <a:gd name="T71" fmla="*/ 180 h 328"/>
                  <a:gd name="T72" fmla="*/ 170 w 327"/>
                  <a:gd name="T73" fmla="*/ 285 h 328"/>
                  <a:gd name="T74" fmla="*/ 211 w 327"/>
                  <a:gd name="T75" fmla="*/ 211 h 328"/>
                  <a:gd name="T76" fmla="*/ 245 w 327"/>
                  <a:gd name="T77" fmla="*/ 245 h 328"/>
                  <a:gd name="T78" fmla="*/ 208 w 327"/>
                  <a:gd name="T79" fmla="*/ 199 h 328"/>
                  <a:gd name="T80" fmla="*/ 285 w 327"/>
                  <a:gd name="T81" fmla="*/ 170 h 328"/>
                  <a:gd name="T82" fmla="*/ 179 w 327"/>
                  <a:gd name="T83" fmla="*/ 158 h 328"/>
                  <a:gd name="T84" fmla="*/ 285 w 327"/>
                  <a:gd name="T85" fmla="*/ 158 h 328"/>
                  <a:gd name="T86" fmla="*/ 179 w 327"/>
                  <a:gd name="T87" fmla="*/ 15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7" h="328">
                    <a:moveTo>
                      <a:pt x="323" y="158"/>
                    </a:moveTo>
                    <a:cubicBezTo>
                      <a:pt x="252" y="132"/>
                      <a:pt x="252" y="132"/>
                      <a:pt x="252" y="132"/>
                    </a:cubicBezTo>
                    <a:cubicBezTo>
                      <a:pt x="259" y="76"/>
                      <a:pt x="259" y="76"/>
                      <a:pt x="259" y="76"/>
                    </a:cubicBezTo>
                    <a:cubicBezTo>
                      <a:pt x="259" y="74"/>
                      <a:pt x="258" y="72"/>
                      <a:pt x="257" y="71"/>
                    </a:cubicBezTo>
                    <a:cubicBezTo>
                      <a:pt x="255" y="69"/>
                      <a:pt x="253" y="69"/>
                      <a:pt x="252" y="69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69" y="2"/>
                      <a:pt x="166" y="0"/>
                      <a:pt x="164" y="0"/>
                    </a:cubicBezTo>
                    <a:cubicBezTo>
                      <a:pt x="161" y="0"/>
                      <a:pt x="159" y="2"/>
                      <a:pt x="158" y="5"/>
                    </a:cubicBezTo>
                    <a:cubicBezTo>
                      <a:pt x="132" y="75"/>
                      <a:pt x="132" y="75"/>
                      <a:pt x="132" y="75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4" y="69"/>
                      <a:pt x="72" y="70"/>
                      <a:pt x="70" y="71"/>
                    </a:cubicBezTo>
                    <a:cubicBezTo>
                      <a:pt x="69" y="72"/>
                      <a:pt x="68" y="74"/>
                      <a:pt x="69" y="76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2" y="159"/>
                      <a:pt x="0" y="161"/>
                      <a:pt x="0" y="164"/>
                    </a:cubicBezTo>
                    <a:cubicBezTo>
                      <a:pt x="0" y="167"/>
                      <a:pt x="2" y="169"/>
                      <a:pt x="4" y="170"/>
                    </a:cubicBezTo>
                    <a:cubicBezTo>
                      <a:pt x="75" y="196"/>
                      <a:pt x="75" y="196"/>
                      <a:pt x="75" y="196"/>
                    </a:cubicBezTo>
                    <a:cubicBezTo>
                      <a:pt x="69" y="252"/>
                      <a:pt x="69" y="252"/>
                      <a:pt x="69" y="252"/>
                    </a:cubicBezTo>
                    <a:cubicBezTo>
                      <a:pt x="68" y="254"/>
                      <a:pt x="69" y="256"/>
                      <a:pt x="70" y="257"/>
                    </a:cubicBezTo>
                    <a:cubicBezTo>
                      <a:pt x="72" y="259"/>
                      <a:pt x="73" y="259"/>
                      <a:pt x="75" y="259"/>
                    </a:cubicBezTo>
                    <a:cubicBezTo>
                      <a:pt x="75" y="259"/>
                      <a:pt x="75" y="259"/>
                      <a:pt x="76" y="259"/>
                    </a:cubicBezTo>
                    <a:cubicBezTo>
                      <a:pt x="132" y="253"/>
                      <a:pt x="132" y="253"/>
                      <a:pt x="132" y="253"/>
                    </a:cubicBezTo>
                    <a:cubicBezTo>
                      <a:pt x="158" y="324"/>
                      <a:pt x="158" y="324"/>
                      <a:pt x="158" y="324"/>
                    </a:cubicBezTo>
                    <a:cubicBezTo>
                      <a:pt x="159" y="326"/>
                      <a:pt x="161" y="328"/>
                      <a:pt x="164" y="328"/>
                    </a:cubicBezTo>
                    <a:cubicBezTo>
                      <a:pt x="166" y="328"/>
                      <a:pt x="169" y="326"/>
                      <a:pt x="170" y="324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252" y="259"/>
                      <a:pt x="252" y="259"/>
                      <a:pt x="252" y="259"/>
                    </a:cubicBezTo>
                    <a:cubicBezTo>
                      <a:pt x="252" y="259"/>
                      <a:pt x="252" y="259"/>
                      <a:pt x="252" y="259"/>
                    </a:cubicBezTo>
                    <a:cubicBezTo>
                      <a:pt x="254" y="259"/>
                      <a:pt x="256" y="258"/>
                      <a:pt x="257" y="257"/>
                    </a:cubicBezTo>
                    <a:cubicBezTo>
                      <a:pt x="258" y="256"/>
                      <a:pt x="259" y="254"/>
                      <a:pt x="259" y="252"/>
                    </a:cubicBezTo>
                    <a:cubicBezTo>
                      <a:pt x="252" y="196"/>
                      <a:pt x="252" y="196"/>
                      <a:pt x="252" y="196"/>
                    </a:cubicBezTo>
                    <a:cubicBezTo>
                      <a:pt x="323" y="170"/>
                      <a:pt x="323" y="170"/>
                      <a:pt x="323" y="170"/>
                    </a:cubicBezTo>
                    <a:cubicBezTo>
                      <a:pt x="326" y="169"/>
                      <a:pt x="327" y="167"/>
                      <a:pt x="327" y="164"/>
                    </a:cubicBezTo>
                    <a:cubicBezTo>
                      <a:pt x="327" y="161"/>
                      <a:pt x="326" y="159"/>
                      <a:pt x="323" y="158"/>
                    </a:cubicBezTo>
                    <a:close/>
                    <a:moveTo>
                      <a:pt x="127" y="88"/>
                    </a:moveTo>
                    <a:cubicBezTo>
                      <a:pt x="116" y="117"/>
                      <a:pt x="116" y="117"/>
                      <a:pt x="116" y="117"/>
                    </a:cubicBezTo>
                    <a:cubicBezTo>
                      <a:pt x="87" y="128"/>
                      <a:pt x="87" y="128"/>
                      <a:pt x="87" y="128"/>
                    </a:cubicBezTo>
                    <a:cubicBezTo>
                      <a:pt x="82" y="83"/>
                      <a:pt x="82" y="83"/>
                      <a:pt x="82" y="83"/>
                    </a:cubicBezTo>
                    <a:lnTo>
                      <a:pt x="127" y="88"/>
                    </a:lnTo>
                    <a:close/>
                    <a:moveTo>
                      <a:pt x="120" y="129"/>
                    </a:moveTo>
                    <a:cubicBezTo>
                      <a:pt x="148" y="158"/>
                      <a:pt x="148" y="158"/>
                      <a:pt x="148" y="158"/>
                    </a:cubicBezTo>
                    <a:cubicBezTo>
                      <a:pt x="42" y="158"/>
                      <a:pt x="42" y="158"/>
                      <a:pt x="42" y="158"/>
                    </a:cubicBezTo>
                    <a:lnTo>
                      <a:pt x="120" y="129"/>
                    </a:lnTo>
                    <a:close/>
                    <a:moveTo>
                      <a:pt x="42" y="170"/>
                    </a:moveTo>
                    <a:cubicBezTo>
                      <a:pt x="148" y="170"/>
                      <a:pt x="148" y="170"/>
                      <a:pt x="148" y="170"/>
                    </a:cubicBezTo>
                    <a:cubicBezTo>
                      <a:pt x="120" y="199"/>
                      <a:pt x="120" y="199"/>
                      <a:pt x="120" y="199"/>
                    </a:cubicBezTo>
                    <a:lnTo>
                      <a:pt x="42" y="170"/>
                    </a:lnTo>
                    <a:close/>
                    <a:moveTo>
                      <a:pt x="82" y="246"/>
                    </a:moveTo>
                    <a:cubicBezTo>
                      <a:pt x="87" y="201"/>
                      <a:pt x="87" y="201"/>
                      <a:pt x="87" y="201"/>
                    </a:cubicBezTo>
                    <a:cubicBezTo>
                      <a:pt x="116" y="211"/>
                      <a:pt x="116" y="211"/>
                      <a:pt x="116" y="211"/>
                    </a:cubicBezTo>
                    <a:cubicBezTo>
                      <a:pt x="127" y="241"/>
                      <a:pt x="127" y="241"/>
                      <a:pt x="127" y="241"/>
                    </a:cubicBezTo>
                    <a:lnTo>
                      <a:pt x="82" y="246"/>
                    </a:lnTo>
                    <a:close/>
                    <a:moveTo>
                      <a:pt x="157" y="285"/>
                    </a:move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57" y="180"/>
                      <a:pt x="157" y="180"/>
                      <a:pt x="157" y="180"/>
                    </a:cubicBezTo>
                    <a:lnTo>
                      <a:pt x="157" y="285"/>
                    </a:lnTo>
                    <a:close/>
                    <a:moveTo>
                      <a:pt x="157" y="149"/>
                    </a:move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57" y="43"/>
                      <a:pt x="157" y="43"/>
                      <a:pt x="157" y="43"/>
                    </a:cubicBezTo>
                    <a:lnTo>
                      <a:pt x="157" y="149"/>
                    </a:lnTo>
                    <a:close/>
                    <a:moveTo>
                      <a:pt x="245" y="83"/>
                    </a:moveTo>
                    <a:cubicBezTo>
                      <a:pt x="240" y="128"/>
                      <a:pt x="240" y="128"/>
                      <a:pt x="240" y="128"/>
                    </a:cubicBezTo>
                    <a:cubicBezTo>
                      <a:pt x="211" y="117"/>
                      <a:pt x="211" y="117"/>
                      <a:pt x="211" y="117"/>
                    </a:cubicBezTo>
                    <a:cubicBezTo>
                      <a:pt x="200" y="88"/>
                      <a:pt x="200" y="88"/>
                      <a:pt x="200" y="88"/>
                    </a:cubicBezTo>
                    <a:lnTo>
                      <a:pt x="245" y="83"/>
                    </a:lnTo>
                    <a:close/>
                    <a:moveTo>
                      <a:pt x="170" y="43"/>
                    </a:moveTo>
                    <a:cubicBezTo>
                      <a:pt x="198" y="120"/>
                      <a:pt x="198" y="120"/>
                      <a:pt x="198" y="120"/>
                    </a:cubicBezTo>
                    <a:cubicBezTo>
                      <a:pt x="170" y="149"/>
                      <a:pt x="170" y="149"/>
                      <a:pt x="170" y="149"/>
                    </a:cubicBezTo>
                    <a:lnTo>
                      <a:pt x="170" y="43"/>
                    </a:lnTo>
                    <a:close/>
                    <a:moveTo>
                      <a:pt x="170" y="285"/>
                    </a:move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98" y="208"/>
                      <a:pt x="198" y="208"/>
                      <a:pt x="198" y="208"/>
                    </a:cubicBezTo>
                    <a:lnTo>
                      <a:pt x="170" y="285"/>
                    </a:lnTo>
                    <a:close/>
                    <a:moveTo>
                      <a:pt x="200" y="240"/>
                    </a:moveTo>
                    <a:cubicBezTo>
                      <a:pt x="211" y="211"/>
                      <a:pt x="211" y="211"/>
                      <a:pt x="211" y="211"/>
                    </a:cubicBezTo>
                    <a:cubicBezTo>
                      <a:pt x="240" y="201"/>
                      <a:pt x="240" y="201"/>
                      <a:pt x="240" y="201"/>
                    </a:cubicBezTo>
                    <a:cubicBezTo>
                      <a:pt x="245" y="245"/>
                      <a:pt x="245" y="245"/>
                      <a:pt x="245" y="245"/>
                    </a:cubicBezTo>
                    <a:lnTo>
                      <a:pt x="200" y="240"/>
                    </a:lnTo>
                    <a:close/>
                    <a:moveTo>
                      <a:pt x="208" y="199"/>
                    </a:moveTo>
                    <a:cubicBezTo>
                      <a:pt x="179" y="170"/>
                      <a:pt x="179" y="170"/>
                      <a:pt x="179" y="170"/>
                    </a:cubicBezTo>
                    <a:cubicBezTo>
                      <a:pt x="285" y="170"/>
                      <a:pt x="285" y="170"/>
                      <a:pt x="285" y="170"/>
                    </a:cubicBezTo>
                    <a:lnTo>
                      <a:pt x="208" y="199"/>
                    </a:lnTo>
                    <a:close/>
                    <a:moveTo>
                      <a:pt x="179" y="158"/>
                    </a:moveTo>
                    <a:cubicBezTo>
                      <a:pt x="208" y="129"/>
                      <a:pt x="208" y="129"/>
                      <a:pt x="208" y="129"/>
                    </a:cubicBezTo>
                    <a:cubicBezTo>
                      <a:pt x="285" y="158"/>
                      <a:pt x="285" y="158"/>
                      <a:pt x="285" y="158"/>
                    </a:cubicBezTo>
                    <a:lnTo>
                      <a:pt x="179" y="158"/>
                    </a:lnTo>
                    <a:close/>
                    <a:moveTo>
                      <a:pt x="179" y="158"/>
                    </a:moveTo>
                    <a:cubicBezTo>
                      <a:pt x="179" y="158"/>
                      <a:pt x="179" y="158"/>
                      <a:pt x="179" y="1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25">
                <a:extLst>
                  <a:ext uri="{FF2B5EF4-FFF2-40B4-BE49-F238E27FC236}">
                    <a16:creationId xmlns:a16="http://schemas.microsoft.com/office/drawing/2014/main" id="{8143B34B-A091-4707-8585-BAA03E7F88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91338" y="5575300"/>
                <a:ext cx="127000" cy="127000"/>
              </a:xfrm>
              <a:custGeom>
                <a:avLst/>
                <a:gdLst>
                  <a:gd name="T0" fmla="*/ 136 w 136"/>
                  <a:gd name="T1" fmla="*/ 6 h 138"/>
                  <a:gd name="T2" fmla="*/ 128 w 136"/>
                  <a:gd name="T3" fmla="*/ 1 h 138"/>
                  <a:gd name="T4" fmla="*/ 45 w 136"/>
                  <a:gd name="T5" fmla="*/ 46 h 138"/>
                  <a:gd name="T6" fmla="*/ 1 w 136"/>
                  <a:gd name="T7" fmla="*/ 130 h 138"/>
                  <a:gd name="T8" fmla="*/ 6 w 136"/>
                  <a:gd name="T9" fmla="*/ 137 h 138"/>
                  <a:gd name="T10" fmla="*/ 7 w 136"/>
                  <a:gd name="T11" fmla="*/ 138 h 138"/>
                  <a:gd name="T12" fmla="*/ 13 w 136"/>
                  <a:gd name="T13" fmla="*/ 132 h 138"/>
                  <a:gd name="T14" fmla="*/ 131 w 136"/>
                  <a:gd name="T15" fmla="*/ 13 h 138"/>
                  <a:gd name="T16" fmla="*/ 136 w 136"/>
                  <a:gd name="T17" fmla="*/ 6 h 138"/>
                  <a:gd name="T18" fmla="*/ 136 w 136"/>
                  <a:gd name="T19" fmla="*/ 6 h 138"/>
                  <a:gd name="T20" fmla="*/ 136 w 136"/>
                  <a:gd name="T21" fmla="*/ 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38">
                    <a:moveTo>
                      <a:pt x="136" y="6"/>
                    </a:moveTo>
                    <a:cubicBezTo>
                      <a:pt x="135" y="2"/>
                      <a:pt x="132" y="0"/>
                      <a:pt x="128" y="1"/>
                    </a:cubicBezTo>
                    <a:cubicBezTo>
                      <a:pt x="96" y="7"/>
                      <a:pt x="68" y="23"/>
                      <a:pt x="45" y="46"/>
                    </a:cubicBezTo>
                    <a:cubicBezTo>
                      <a:pt x="22" y="69"/>
                      <a:pt x="7" y="98"/>
                      <a:pt x="1" y="130"/>
                    </a:cubicBezTo>
                    <a:cubicBezTo>
                      <a:pt x="0" y="133"/>
                      <a:pt x="2" y="137"/>
                      <a:pt x="6" y="137"/>
                    </a:cubicBezTo>
                    <a:cubicBezTo>
                      <a:pt x="6" y="138"/>
                      <a:pt x="7" y="138"/>
                      <a:pt x="7" y="138"/>
                    </a:cubicBezTo>
                    <a:cubicBezTo>
                      <a:pt x="10" y="138"/>
                      <a:pt x="13" y="135"/>
                      <a:pt x="13" y="132"/>
                    </a:cubicBezTo>
                    <a:cubicBezTo>
                      <a:pt x="25" y="72"/>
                      <a:pt x="71" y="26"/>
                      <a:pt x="131" y="13"/>
                    </a:cubicBezTo>
                    <a:cubicBezTo>
                      <a:pt x="134" y="12"/>
                      <a:pt x="136" y="9"/>
                      <a:pt x="136" y="6"/>
                    </a:cubicBezTo>
                    <a:close/>
                    <a:moveTo>
                      <a:pt x="136" y="6"/>
                    </a:moveTo>
                    <a:cubicBezTo>
                      <a:pt x="136" y="6"/>
                      <a:pt x="136" y="6"/>
                      <a:pt x="136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26">
                <a:extLst>
                  <a:ext uri="{FF2B5EF4-FFF2-40B4-BE49-F238E27FC236}">
                    <a16:creationId xmlns:a16="http://schemas.microsoft.com/office/drawing/2014/main" id="{CF80AD52-2750-41CE-827C-31DE5BDE5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62788" y="5575300"/>
                <a:ext cx="14288" cy="11113"/>
              </a:xfrm>
              <a:custGeom>
                <a:avLst/>
                <a:gdLst>
                  <a:gd name="T0" fmla="*/ 9 w 15"/>
                  <a:gd name="T1" fmla="*/ 0 h 13"/>
                  <a:gd name="T2" fmla="*/ 9 w 15"/>
                  <a:gd name="T3" fmla="*/ 0 h 13"/>
                  <a:gd name="T4" fmla="*/ 1 w 15"/>
                  <a:gd name="T5" fmla="*/ 5 h 13"/>
                  <a:gd name="T6" fmla="*/ 6 w 15"/>
                  <a:gd name="T7" fmla="*/ 13 h 13"/>
                  <a:gd name="T8" fmla="*/ 7 w 15"/>
                  <a:gd name="T9" fmla="*/ 13 h 13"/>
                  <a:gd name="T10" fmla="*/ 8 w 15"/>
                  <a:gd name="T11" fmla="*/ 13 h 13"/>
                  <a:gd name="T12" fmla="*/ 14 w 15"/>
                  <a:gd name="T13" fmla="*/ 8 h 13"/>
                  <a:gd name="T14" fmla="*/ 9 w 15"/>
                  <a:gd name="T15" fmla="*/ 0 h 13"/>
                  <a:gd name="T16" fmla="*/ 9 w 15"/>
                  <a:gd name="T17" fmla="*/ 0 h 13"/>
                  <a:gd name="T18" fmla="*/ 9 w 15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2" y="2"/>
                      <a:pt x="1" y="5"/>
                    </a:cubicBezTo>
                    <a:cubicBezTo>
                      <a:pt x="0" y="9"/>
                      <a:pt x="3" y="12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11" y="13"/>
                      <a:pt x="14" y="11"/>
                      <a:pt x="14" y="8"/>
                    </a:cubicBezTo>
                    <a:cubicBezTo>
                      <a:pt x="15" y="4"/>
                      <a:pt x="13" y="1"/>
                      <a:pt x="9" y="0"/>
                    </a:cubicBezTo>
                    <a:close/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27">
                <a:extLst>
                  <a:ext uri="{FF2B5EF4-FFF2-40B4-BE49-F238E27FC236}">
                    <a16:creationId xmlns:a16="http://schemas.microsoft.com/office/drawing/2014/main" id="{90FB09FE-ECDA-40F0-8CC9-FDDF2865D0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89775" y="5581650"/>
                <a:ext cx="101600" cy="120650"/>
              </a:xfrm>
              <a:custGeom>
                <a:avLst/>
                <a:gdLst>
                  <a:gd name="T0" fmla="*/ 110 w 110"/>
                  <a:gd name="T1" fmla="*/ 122 h 130"/>
                  <a:gd name="T2" fmla="*/ 75 w 110"/>
                  <a:gd name="T3" fmla="*/ 49 h 130"/>
                  <a:gd name="T4" fmla="*/ 10 w 110"/>
                  <a:gd name="T5" fmla="*/ 1 h 130"/>
                  <a:gd name="T6" fmla="*/ 2 w 110"/>
                  <a:gd name="T7" fmla="*/ 5 h 130"/>
                  <a:gd name="T8" fmla="*/ 5 w 110"/>
                  <a:gd name="T9" fmla="*/ 13 h 130"/>
                  <a:gd name="T10" fmla="*/ 97 w 110"/>
                  <a:gd name="T11" fmla="*/ 125 h 130"/>
                  <a:gd name="T12" fmla="*/ 103 w 110"/>
                  <a:gd name="T13" fmla="*/ 130 h 130"/>
                  <a:gd name="T14" fmla="*/ 105 w 110"/>
                  <a:gd name="T15" fmla="*/ 130 h 130"/>
                  <a:gd name="T16" fmla="*/ 110 w 110"/>
                  <a:gd name="T17" fmla="*/ 122 h 130"/>
                  <a:gd name="T18" fmla="*/ 110 w 110"/>
                  <a:gd name="T19" fmla="*/ 122 h 130"/>
                  <a:gd name="T20" fmla="*/ 110 w 110"/>
                  <a:gd name="T21" fmla="*/ 12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30">
                    <a:moveTo>
                      <a:pt x="110" y="122"/>
                    </a:moveTo>
                    <a:cubicBezTo>
                      <a:pt x="105" y="95"/>
                      <a:pt x="93" y="70"/>
                      <a:pt x="75" y="49"/>
                    </a:cubicBezTo>
                    <a:cubicBezTo>
                      <a:pt x="58" y="28"/>
                      <a:pt x="35" y="11"/>
                      <a:pt x="10" y="1"/>
                    </a:cubicBezTo>
                    <a:cubicBezTo>
                      <a:pt x="7" y="0"/>
                      <a:pt x="3" y="1"/>
                      <a:pt x="2" y="5"/>
                    </a:cubicBezTo>
                    <a:cubicBezTo>
                      <a:pt x="0" y="8"/>
                      <a:pt x="2" y="12"/>
                      <a:pt x="5" y="13"/>
                    </a:cubicBezTo>
                    <a:cubicBezTo>
                      <a:pt x="53" y="32"/>
                      <a:pt x="87" y="74"/>
                      <a:pt x="97" y="125"/>
                    </a:cubicBezTo>
                    <a:cubicBezTo>
                      <a:pt x="98" y="128"/>
                      <a:pt x="100" y="130"/>
                      <a:pt x="103" y="130"/>
                    </a:cubicBezTo>
                    <a:cubicBezTo>
                      <a:pt x="104" y="130"/>
                      <a:pt x="104" y="130"/>
                      <a:pt x="105" y="130"/>
                    </a:cubicBezTo>
                    <a:cubicBezTo>
                      <a:pt x="108" y="129"/>
                      <a:pt x="110" y="126"/>
                      <a:pt x="110" y="122"/>
                    </a:cubicBezTo>
                    <a:close/>
                    <a:moveTo>
                      <a:pt x="110" y="122"/>
                    </a:moveTo>
                    <a:cubicBezTo>
                      <a:pt x="110" y="122"/>
                      <a:pt x="110" y="122"/>
                      <a:pt x="11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28">
                <a:extLst>
                  <a:ext uri="{FF2B5EF4-FFF2-40B4-BE49-F238E27FC236}">
                    <a16:creationId xmlns:a16="http://schemas.microsoft.com/office/drawing/2014/main" id="{8835D263-2ACD-46A8-89D7-BE7605281C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69138" y="5746750"/>
                <a:ext cx="122238" cy="123825"/>
              </a:xfrm>
              <a:custGeom>
                <a:avLst/>
                <a:gdLst>
                  <a:gd name="T0" fmla="*/ 125 w 131"/>
                  <a:gd name="T1" fmla="*/ 1 h 134"/>
                  <a:gd name="T2" fmla="*/ 118 w 131"/>
                  <a:gd name="T3" fmla="*/ 6 h 134"/>
                  <a:gd name="T4" fmla="*/ 6 w 131"/>
                  <a:gd name="T5" fmla="*/ 122 h 134"/>
                  <a:gd name="T6" fmla="*/ 1 w 131"/>
                  <a:gd name="T7" fmla="*/ 130 h 134"/>
                  <a:gd name="T8" fmla="*/ 7 w 131"/>
                  <a:gd name="T9" fmla="*/ 134 h 134"/>
                  <a:gd name="T10" fmla="*/ 9 w 131"/>
                  <a:gd name="T11" fmla="*/ 134 h 134"/>
                  <a:gd name="T12" fmla="*/ 130 w 131"/>
                  <a:gd name="T13" fmla="*/ 8 h 134"/>
                  <a:gd name="T14" fmla="*/ 125 w 131"/>
                  <a:gd name="T15" fmla="*/ 1 h 134"/>
                  <a:gd name="T16" fmla="*/ 125 w 131"/>
                  <a:gd name="T17" fmla="*/ 1 h 134"/>
                  <a:gd name="T18" fmla="*/ 125 w 131"/>
                  <a:gd name="T19" fmla="*/ 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134">
                    <a:moveTo>
                      <a:pt x="125" y="1"/>
                    </a:moveTo>
                    <a:cubicBezTo>
                      <a:pt x="122" y="0"/>
                      <a:pt x="118" y="2"/>
                      <a:pt x="118" y="6"/>
                    </a:cubicBezTo>
                    <a:cubicBezTo>
                      <a:pt x="106" y="63"/>
                      <a:pt x="62" y="108"/>
                      <a:pt x="6" y="122"/>
                    </a:cubicBezTo>
                    <a:cubicBezTo>
                      <a:pt x="2" y="123"/>
                      <a:pt x="0" y="126"/>
                      <a:pt x="1" y="130"/>
                    </a:cubicBezTo>
                    <a:cubicBezTo>
                      <a:pt x="2" y="133"/>
                      <a:pt x="4" y="134"/>
                      <a:pt x="7" y="134"/>
                    </a:cubicBezTo>
                    <a:cubicBezTo>
                      <a:pt x="8" y="134"/>
                      <a:pt x="8" y="134"/>
                      <a:pt x="9" y="134"/>
                    </a:cubicBezTo>
                    <a:cubicBezTo>
                      <a:pt x="70" y="119"/>
                      <a:pt x="117" y="70"/>
                      <a:pt x="130" y="8"/>
                    </a:cubicBezTo>
                    <a:cubicBezTo>
                      <a:pt x="131" y="5"/>
                      <a:pt x="129" y="2"/>
                      <a:pt x="125" y="1"/>
                    </a:cubicBezTo>
                    <a:close/>
                    <a:moveTo>
                      <a:pt x="125" y="1"/>
                    </a:moveTo>
                    <a:cubicBezTo>
                      <a:pt x="125" y="1"/>
                      <a:pt x="125" y="1"/>
                      <a:pt x="12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29">
                <a:extLst>
                  <a:ext uri="{FF2B5EF4-FFF2-40B4-BE49-F238E27FC236}">
                    <a16:creationId xmlns:a16="http://schemas.microsoft.com/office/drawing/2014/main" id="{BACF75A0-5F5E-41AA-A216-8EB65291BD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99288" y="5859463"/>
                <a:ext cx="14288" cy="11113"/>
              </a:xfrm>
              <a:custGeom>
                <a:avLst/>
                <a:gdLst>
                  <a:gd name="T0" fmla="*/ 9 w 15"/>
                  <a:gd name="T1" fmla="*/ 1 h 13"/>
                  <a:gd name="T2" fmla="*/ 9 w 15"/>
                  <a:gd name="T3" fmla="*/ 1 h 13"/>
                  <a:gd name="T4" fmla="*/ 1 w 15"/>
                  <a:gd name="T5" fmla="*/ 5 h 13"/>
                  <a:gd name="T6" fmla="*/ 6 w 15"/>
                  <a:gd name="T7" fmla="*/ 13 h 13"/>
                  <a:gd name="T8" fmla="*/ 6 w 15"/>
                  <a:gd name="T9" fmla="*/ 13 h 13"/>
                  <a:gd name="T10" fmla="*/ 8 w 15"/>
                  <a:gd name="T11" fmla="*/ 13 h 13"/>
                  <a:gd name="T12" fmla="*/ 14 w 15"/>
                  <a:gd name="T13" fmla="*/ 9 h 13"/>
                  <a:gd name="T14" fmla="*/ 9 w 15"/>
                  <a:gd name="T15" fmla="*/ 1 h 13"/>
                  <a:gd name="T16" fmla="*/ 9 w 15"/>
                  <a:gd name="T17" fmla="*/ 1 h 13"/>
                  <a:gd name="T18" fmla="*/ 9 w 15"/>
                  <a:gd name="T1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3"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6" y="0"/>
                      <a:pt x="2" y="2"/>
                      <a:pt x="1" y="5"/>
                    </a:cubicBezTo>
                    <a:cubicBezTo>
                      <a:pt x="0" y="9"/>
                      <a:pt x="2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11" y="13"/>
                      <a:pt x="13" y="11"/>
                      <a:pt x="14" y="9"/>
                    </a:cubicBezTo>
                    <a:cubicBezTo>
                      <a:pt x="15" y="5"/>
                      <a:pt x="13" y="2"/>
                      <a:pt x="9" y="1"/>
                    </a:cubicBezTo>
                    <a:close/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0">
                <a:extLst>
                  <a:ext uri="{FF2B5EF4-FFF2-40B4-BE49-F238E27FC236}">
                    <a16:creationId xmlns:a16="http://schemas.microsoft.com/office/drawing/2014/main" id="{DAEBF9FE-2731-47D3-96A1-40DDBF415D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94513" y="5753100"/>
                <a:ext cx="90488" cy="109538"/>
              </a:xfrm>
              <a:custGeom>
                <a:avLst/>
                <a:gdLst>
                  <a:gd name="T0" fmla="*/ 95 w 99"/>
                  <a:gd name="T1" fmla="*/ 105 h 117"/>
                  <a:gd name="T2" fmla="*/ 13 w 99"/>
                  <a:gd name="T3" fmla="*/ 6 h 117"/>
                  <a:gd name="T4" fmla="*/ 5 w 99"/>
                  <a:gd name="T5" fmla="*/ 1 h 117"/>
                  <a:gd name="T6" fmla="*/ 1 w 99"/>
                  <a:gd name="T7" fmla="*/ 9 h 117"/>
                  <a:gd name="T8" fmla="*/ 33 w 99"/>
                  <a:gd name="T9" fmla="*/ 73 h 117"/>
                  <a:gd name="T10" fmla="*/ 89 w 99"/>
                  <a:gd name="T11" fmla="*/ 116 h 117"/>
                  <a:gd name="T12" fmla="*/ 92 w 99"/>
                  <a:gd name="T13" fmla="*/ 117 h 117"/>
                  <a:gd name="T14" fmla="*/ 98 w 99"/>
                  <a:gd name="T15" fmla="*/ 113 h 117"/>
                  <a:gd name="T16" fmla="*/ 95 w 99"/>
                  <a:gd name="T17" fmla="*/ 105 h 117"/>
                  <a:gd name="T18" fmla="*/ 95 w 99"/>
                  <a:gd name="T19" fmla="*/ 105 h 117"/>
                  <a:gd name="T20" fmla="*/ 95 w 99"/>
                  <a:gd name="T21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17">
                    <a:moveTo>
                      <a:pt x="95" y="105"/>
                    </a:moveTo>
                    <a:cubicBezTo>
                      <a:pt x="54" y="85"/>
                      <a:pt x="24" y="49"/>
                      <a:pt x="13" y="6"/>
                    </a:cubicBezTo>
                    <a:cubicBezTo>
                      <a:pt x="12" y="2"/>
                      <a:pt x="9" y="0"/>
                      <a:pt x="5" y="1"/>
                    </a:cubicBezTo>
                    <a:cubicBezTo>
                      <a:pt x="2" y="2"/>
                      <a:pt x="0" y="5"/>
                      <a:pt x="1" y="9"/>
                    </a:cubicBezTo>
                    <a:cubicBezTo>
                      <a:pt x="7" y="32"/>
                      <a:pt x="18" y="54"/>
                      <a:pt x="33" y="73"/>
                    </a:cubicBezTo>
                    <a:cubicBezTo>
                      <a:pt x="48" y="91"/>
                      <a:pt x="68" y="106"/>
                      <a:pt x="89" y="116"/>
                    </a:cubicBezTo>
                    <a:cubicBezTo>
                      <a:pt x="90" y="117"/>
                      <a:pt x="91" y="117"/>
                      <a:pt x="92" y="117"/>
                    </a:cubicBezTo>
                    <a:cubicBezTo>
                      <a:pt x="94" y="117"/>
                      <a:pt x="97" y="115"/>
                      <a:pt x="98" y="113"/>
                    </a:cubicBezTo>
                    <a:cubicBezTo>
                      <a:pt x="99" y="110"/>
                      <a:pt x="98" y="106"/>
                      <a:pt x="95" y="105"/>
                    </a:cubicBezTo>
                    <a:close/>
                    <a:moveTo>
                      <a:pt x="95" y="105"/>
                    </a:moveTo>
                    <a:cubicBezTo>
                      <a:pt x="95" y="105"/>
                      <a:pt x="95" y="105"/>
                      <a:pt x="95" y="10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4" name="Symbol zastępczy tekstu 2">
            <a:extLst>
              <a:ext uri="{FF2B5EF4-FFF2-40B4-BE49-F238E27FC236}">
                <a16:creationId xmlns:a16="http://schemas.microsoft.com/office/drawing/2014/main" id="{8428E5FB-8787-4AFF-A44A-9DF241E3968C}"/>
              </a:ext>
            </a:extLst>
          </p:cNvPr>
          <p:cNvSpPr txBox="1">
            <a:spLocks/>
          </p:cNvSpPr>
          <p:nvPr/>
        </p:nvSpPr>
        <p:spPr>
          <a:xfrm>
            <a:off x="4583882" y="2626833"/>
            <a:ext cx="6693927" cy="425182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 algn="just">
              <a:spcBef>
                <a:spcPts val="1200"/>
              </a:spcBef>
              <a:buClr>
                <a:srgbClr val="BDE2F8"/>
              </a:buClr>
              <a:buNone/>
            </a:pPr>
            <a:r>
              <a:rPr lang="pl-PL" sz="1600" dirty="0">
                <a:solidFill>
                  <a:srgbClr val="575757"/>
                </a:solidFill>
              </a:rPr>
              <a:t>przygotowania </a:t>
            </a:r>
            <a:r>
              <a:rPr lang="pl-PL" sz="1600" b="1" dirty="0">
                <a:solidFill>
                  <a:srgbClr val="575757"/>
                </a:solidFill>
              </a:rPr>
              <a:t>obszaru Inwestycji</a:t>
            </a:r>
          </a:p>
        </p:txBody>
      </p:sp>
      <p:sp>
        <p:nvSpPr>
          <p:cNvPr id="65" name="Symbol zastępczy tekstu 2">
            <a:extLst>
              <a:ext uri="{FF2B5EF4-FFF2-40B4-BE49-F238E27FC236}">
                <a16:creationId xmlns:a16="http://schemas.microsoft.com/office/drawing/2014/main" id="{B53DCCE3-83D5-49CC-9AF9-C369FAA99E0C}"/>
              </a:ext>
            </a:extLst>
          </p:cNvPr>
          <p:cNvSpPr txBox="1">
            <a:spLocks/>
          </p:cNvSpPr>
          <p:nvPr/>
        </p:nvSpPr>
        <p:spPr>
          <a:xfrm>
            <a:off x="4563418" y="3691355"/>
            <a:ext cx="6693927" cy="510243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Clr>
                <a:srgbClr val="BDE2F8"/>
              </a:buClr>
              <a:buNone/>
            </a:pPr>
            <a:r>
              <a:rPr lang="pl-PL" sz="1600" dirty="0">
                <a:solidFill>
                  <a:srgbClr val="575757"/>
                </a:solidFill>
              </a:rPr>
              <a:t>stworzenia zasobu potencjalnych ofert </a:t>
            </a:r>
            <a:r>
              <a:rPr lang="pl-PL" sz="1600" b="1" dirty="0">
                <a:solidFill>
                  <a:srgbClr val="575757"/>
                </a:solidFill>
              </a:rPr>
              <a:t>nieruchomości zamiennych </a:t>
            </a:r>
            <a:br>
              <a:rPr lang="pl-PL" sz="1600" dirty="0">
                <a:solidFill>
                  <a:srgbClr val="575757"/>
                </a:solidFill>
              </a:rPr>
            </a:br>
            <a:r>
              <a:rPr lang="pl-PL" sz="1600" dirty="0">
                <a:solidFill>
                  <a:srgbClr val="575757"/>
                </a:solidFill>
              </a:rPr>
              <a:t>(dla osób zainteresowanych zawarciem umowy w ramach PDN)</a:t>
            </a:r>
          </a:p>
        </p:txBody>
      </p:sp>
      <p:sp>
        <p:nvSpPr>
          <p:cNvPr id="66" name="Symbol zastępczy tekstu 2">
            <a:extLst>
              <a:ext uri="{FF2B5EF4-FFF2-40B4-BE49-F238E27FC236}">
                <a16:creationId xmlns:a16="http://schemas.microsoft.com/office/drawing/2014/main" id="{E4C60953-2CEA-43B1-A4A9-EDCAE565E898}"/>
              </a:ext>
            </a:extLst>
          </p:cNvPr>
          <p:cNvSpPr txBox="1">
            <a:spLocks/>
          </p:cNvSpPr>
          <p:nvPr/>
        </p:nvSpPr>
        <p:spPr>
          <a:xfrm>
            <a:off x="4590221" y="4824379"/>
            <a:ext cx="6693927" cy="895894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Clr>
                <a:srgbClr val="BDE2F8"/>
              </a:buClr>
              <a:buNone/>
            </a:pPr>
            <a:r>
              <a:rPr lang="pl-PL" sz="1600" dirty="0">
                <a:solidFill>
                  <a:srgbClr val="575757"/>
                </a:solidFill>
              </a:rPr>
              <a:t>stworzenie potencjału dla zorganizowanej </a:t>
            </a:r>
            <a:r>
              <a:rPr lang="pl-PL" sz="1600" b="1" dirty="0">
                <a:solidFill>
                  <a:srgbClr val="575757"/>
                </a:solidFill>
              </a:rPr>
              <a:t>relokacji mieszkańców</a:t>
            </a:r>
            <a:r>
              <a:rPr lang="pl-PL" sz="1600" dirty="0">
                <a:solidFill>
                  <a:srgbClr val="575757"/>
                </a:solidFill>
              </a:rPr>
              <a:t>, którzy wyrażą zainteresowanie takim rozwiązaniem</a:t>
            </a:r>
          </a:p>
        </p:txBody>
      </p:sp>
    </p:spTree>
    <p:extLst>
      <p:ext uri="{BB962C8B-B14F-4D97-AF65-F5344CB8AC3E}">
        <p14:creationId xmlns:p14="http://schemas.microsoft.com/office/powerpoint/2010/main" val="138852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91D9A-0EDD-4EED-A40B-C5082EA0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Zorganizowana relokacja miejscowości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B267B94-8770-484D-B62F-5C1A967FA837}"/>
              </a:ext>
            </a:extLst>
          </p:cNvPr>
          <p:cNvSpPr txBox="1"/>
          <p:nvPr/>
        </p:nvSpPr>
        <p:spPr>
          <a:xfrm>
            <a:off x="3867592" y="1436147"/>
            <a:ext cx="761535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8613" algn="l"/>
              </a:tabLst>
              <a:defRPr/>
            </a:pPr>
            <a:r>
              <a:rPr lang="pl-PL" dirty="0">
                <a:solidFill>
                  <a:srgbClr val="002A4E"/>
                </a:solidFill>
              </a:rPr>
              <a:t>Projekt zorganizowanej relokacji: </a:t>
            </a: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  <a:tabLst>
                <a:tab pos="2868613" algn="l"/>
              </a:tabLst>
              <a:defRPr/>
            </a:pPr>
            <a:r>
              <a:rPr lang="pl-PL" sz="1600" dirty="0">
                <a:solidFill>
                  <a:srgbClr val="575757"/>
                </a:solidFill>
              </a:rPr>
              <a:t>stworzy zainteresowanym mieszkańcom warunki do nabycia nieruchomości w nowym miejscu (</a:t>
            </a:r>
            <a:r>
              <a:rPr lang="pl-PL" sz="1600" b="1" dirty="0">
                <a:solidFill>
                  <a:srgbClr val="575757"/>
                </a:solidFill>
              </a:rPr>
              <a:t>z zachowaniem więzi społecznych</a:t>
            </a:r>
            <a:r>
              <a:rPr lang="pl-PL" sz="1600" dirty="0">
                <a:solidFill>
                  <a:srgbClr val="575757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68613" algn="l"/>
              </a:tabLst>
              <a:defRPr/>
            </a:pPr>
            <a:endParaRPr lang="pl-PL" sz="1600" dirty="0">
              <a:solidFill>
                <a:srgbClr val="575757"/>
              </a:solidFill>
            </a:endParaRPr>
          </a:p>
          <a:p>
            <a:pPr>
              <a:lnSpc>
                <a:spcPct val="150000"/>
              </a:lnSpc>
              <a:tabLst>
                <a:tab pos="2868613" algn="l"/>
              </a:tabLst>
              <a:defRPr/>
            </a:pPr>
            <a:r>
              <a:rPr lang="pl-PL" dirty="0">
                <a:solidFill>
                  <a:srgbClr val="002A4E"/>
                </a:solidFill>
              </a:rPr>
              <a:t>Dotychczas wykonane prace:</a:t>
            </a:r>
          </a:p>
          <a:p>
            <a:pPr marL="285750" marR="0" lvl="0" indent="-285750" fontAlgn="auto">
              <a:spcBef>
                <a:spcPts val="0"/>
              </a:spcBef>
              <a:spcAft>
                <a:spcPts val="0"/>
              </a:spcAft>
              <a:buClr>
                <a:srgbClr val="BDE2F8"/>
              </a:buClr>
              <a:buSzTx/>
              <a:buFont typeface="Calibri" panose="020F0502020204030204" pitchFamily="34" charset="0"/>
              <a:buChar char="›"/>
              <a:tabLst>
                <a:tab pos="2868613" algn="l"/>
              </a:tabLst>
              <a:defRPr/>
            </a:pPr>
            <a:r>
              <a:rPr lang="pl-PL" sz="1600" b="1" dirty="0">
                <a:solidFill>
                  <a:srgbClr val="575757"/>
                </a:solidFill>
              </a:rPr>
              <a:t>analiza </a:t>
            </a:r>
            <a:r>
              <a:rPr lang="pl-PL" sz="1600" dirty="0">
                <a:solidFill>
                  <a:srgbClr val="575757"/>
                </a:solidFill>
              </a:rPr>
              <a:t>istniejącej zabudowy i infrastruktury na terenie inwestycji CPK</a:t>
            </a:r>
          </a:p>
          <a:p>
            <a:pPr marL="285750" marR="0" lvl="0" indent="-285750" fontAlgn="auto">
              <a:spcBef>
                <a:spcPts val="0"/>
              </a:spcBef>
              <a:spcAft>
                <a:spcPts val="0"/>
              </a:spcAft>
              <a:buClr>
                <a:srgbClr val="BDE2F8"/>
              </a:buClr>
              <a:buSzTx/>
              <a:buFont typeface="Calibri" panose="020F0502020204030204" pitchFamily="34" charset="0"/>
              <a:buChar char="›"/>
              <a:tabLst>
                <a:tab pos="2868613" algn="l"/>
              </a:tabLst>
              <a:defRPr/>
            </a:pPr>
            <a:r>
              <a:rPr lang="pl-PL" sz="1600" b="1" dirty="0">
                <a:solidFill>
                  <a:srgbClr val="575757"/>
                </a:solidFill>
              </a:rPr>
              <a:t>wstępne określenie </a:t>
            </a:r>
            <a:r>
              <a:rPr lang="pl-PL" sz="1600" dirty="0">
                <a:solidFill>
                  <a:srgbClr val="575757"/>
                </a:solidFill>
              </a:rPr>
              <a:t>potencjalnych obszarów pod relokację</a:t>
            </a:r>
          </a:p>
          <a:p>
            <a:pPr marL="285750" marR="0" lvl="0" indent="-285750" fontAlgn="auto">
              <a:spcBef>
                <a:spcPts val="0"/>
              </a:spcBef>
              <a:spcAft>
                <a:spcPts val="0"/>
              </a:spcAft>
              <a:buClr>
                <a:srgbClr val="BDE2F8"/>
              </a:buClr>
              <a:buSzTx/>
              <a:buFont typeface="Calibri" panose="020F0502020204030204" pitchFamily="34" charset="0"/>
              <a:buChar char="›"/>
              <a:tabLst>
                <a:tab pos="2868613" algn="l"/>
              </a:tabLst>
              <a:defRPr/>
            </a:pPr>
            <a:r>
              <a:rPr lang="pl-PL" sz="1600" b="1" dirty="0">
                <a:solidFill>
                  <a:srgbClr val="575757"/>
                </a:solidFill>
              </a:rPr>
              <a:t>mapowanie infrastruktury </a:t>
            </a:r>
            <a:r>
              <a:rPr lang="pl-PL" sz="1600" dirty="0">
                <a:solidFill>
                  <a:srgbClr val="575757"/>
                </a:solidFill>
              </a:rPr>
              <a:t>wstępnie proponowanych terenów - przygotowanie materiałów do warsztatów i konsultacji</a:t>
            </a:r>
          </a:p>
          <a:p>
            <a:pPr marL="285750" marR="0" lvl="0" indent="-28575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68613" algn="l"/>
              </a:tabLst>
              <a:defRPr/>
            </a:pPr>
            <a:endParaRPr lang="pl-PL" sz="1600" dirty="0">
              <a:solidFill>
                <a:srgbClr val="575757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2868613" algn="l"/>
              </a:tabLst>
              <a:defRPr/>
            </a:pPr>
            <a:r>
              <a:rPr lang="pl-PL" dirty="0">
                <a:solidFill>
                  <a:srgbClr val="002A4E"/>
                </a:solidFill>
              </a:rPr>
              <a:t>Kolejne zadania:</a:t>
            </a: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  <a:tabLst>
                <a:tab pos="2868613" algn="l"/>
              </a:tabLst>
              <a:defRPr/>
            </a:pPr>
            <a:r>
              <a:rPr lang="pl-PL" sz="1600" b="1" dirty="0">
                <a:solidFill>
                  <a:srgbClr val="575757"/>
                </a:solidFill>
              </a:rPr>
              <a:t>warsztaty</a:t>
            </a:r>
            <a:r>
              <a:rPr lang="pl-PL" sz="1600" dirty="0">
                <a:solidFill>
                  <a:srgbClr val="575757"/>
                </a:solidFill>
              </a:rPr>
              <a:t> z gminami Baranów, Teresin i Wiskitki</a:t>
            </a: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  <a:tabLst>
                <a:tab pos="2868613" algn="l"/>
              </a:tabLst>
              <a:defRPr/>
            </a:pPr>
            <a:r>
              <a:rPr lang="pl-PL" sz="1600" b="1" dirty="0">
                <a:solidFill>
                  <a:srgbClr val="575757"/>
                </a:solidFill>
              </a:rPr>
              <a:t>badania społeczne </a:t>
            </a:r>
            <a:r>
              <a:rPr lang="pl-PL" sz="1600" dirty="0">
                <a:solidFill>
                  <a:srgbClr val="575757"/>
                </a:solidFill>
              </a:rPr>
              <a:t>mieszkańców</a:t>
            </a:r>
          </a:p>
          <a:p>
            <a:pPr marL="285750" indent="-285750">
              <a:buClr>
                <a:srgbClr val="BDE2F8"/>
              </a:buClr>
              <a:buFont typeface="Calibri" panose="020F0502020204030204" pitchFamily="34" charset="0"/>
              <a:buChar char="›"/>
              <a:tabLst>
                <a:tab pos="2868613" algn="l"/>
              </a:tabLst>
              <a:defRPr/>
            </a:pPr>
            <a:r>
              <a:rPr lang="pl-PL" sz="1600" b="1" dirty="0">
                <a:solidFill>
                  <a:srgbClr val="575757"/>
                </a:solidFill>
              </a:rPr>
              <a:t>konsultacje z mieszkańcami </a:t>
            </a:r>
            <a:r>
              <a:rPr lang="pl-PL" sz="1600" dirty="0">
                <a:solidFill>
                  <a:srgbClr val="575757"/>
                </a:solidFill>
              </a:rPr>
              <a:t>(termin i forma zależnie od sytuacji epidemicznej)</a:t>
            </a:r>
          </a:p>
        </p:txBody>
      </p:sp>
      <p:grpSp>
        <p:nvGrpSpPr>
          <p:cNvPr id="6" name="Group 564">
            <a:extLst>
              <a:ext uri="{FF2B5EF4-FFF2-40B4-BE49-F238E27FC236}">
                <a16:creationId xmlns:a16="http://schemas.microsoft.com/office/drawing/2014/main" id="{6B8513F1-CDEF-4F26-BFB6-5FB332E4E824}"/>
              </a:ext>
            </a:extLst>
          </p:cNvPr>
          <p:cNvGrpSpPr/>
          <p:nvPr/>
        </p:nvGrpSpPr>
        <p:grpSpPr>
          <a:xfrm>
            <a:off x="387322" y="2231617"/>
            <a:ext cx="643470" cy="643470"/>
            <a:chOff x="4775305" y="2848899"/>
            <a:chExt cx="643470" cy="643470"/>
          </a:xfrm>
        </p:grpSpPr>
        <p:sp>
          <p:nvSpPr>
            <p:cNvPr id="7" name="Rectangle 53">
              <a:extLst>
                <a:ext uri="{FF2B5EF4-FFF2-40B4-BE49-F238E27FC236}">
                  <a16:creationId xmlns:a16="http://schemas.microsoft.com/office/drawing/2014/main" id="{DDB78DE3-4D83-432B-BA06-B8FB2AF186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5305" y="2848899"/>
              <a:ext cx="643470" cy="6434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31">
              <a:extLst>
                <a:ext uri="{FF2B5EF4-FFF2-40B4-BE49-F238E27FC236}">
                  <a16:creationId xmlns:a16="http://schemas.microsoft.com/office/drawing/2014/main" id="{082E1CE5-4843-46CE-830B-3778E480FB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8803" y="2931235"/>
              <a:ext cx="476474" cy="478798"/>
              <a:chOff x="5162550" y="5549900"/>
              <a:chExt cx="325438" cy="327025"/>
            </a:xfrm>
            <a:solidFill>
              <a:schemeClr val="accent2"/>
            </a:solidFill>
          </p:grpSpPr>
          <p:sp>
            <p:nvSpPr>
              <p:cNvPr id="9" name="Freeform 303">
                <a:extLst>
                  <a:ext uri="{FF2B5EF4-FFF2-40B4-BE49-F238E27FC236}">
                    <a16:creationId xmlns:a16="http://schemas.microsoft.com/office/drawing/2014/main" id="{DDA36975-7965-490F-89D4-089C13FE3C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2550" y="5784850"/>
                <a:ext cx="11113" cy="12700"/>
              </a:xfrm>
              <a:custGeom>
                <a:avLst/>
                <a:gdLst>
                  <a:gd name="T0" fmla="*/ 11 w 13"/>
                  <a:gd name="T1" fmla="*/ 2 h 14"/>
                  <a:gd name="T2" fmla="*/ 6 w 13"/>
                  <a:gd name="T3" fmla="*/ 0 h 14"/>
                  <a:gd name="T4" fmla="*/ 2 w 13"/>
                  <a:gd name="T5" fmla="*/ 2 h 14"/>
                  <a:gd name="T6" fmla="*/ 0 w 13"/>
                  <a:gd name="T7" fmla="*/ 7 h 14"/>
                  <a:gd name="T8" fmla="*/ 2 w 13"/>
                  <a:gd name="T9" fmla="*/ 12 h 14"/>
                  <a:gd name="T10" fmla="*/ 6 w 13"/>
                  <a:gd name="T11" fmla="*/ 14 h 14"/>
                  <a:gd name="T12" fmla="*/ 11 w 13"/>
                  <a:gd name="T13" fmla="*/ 12 h 14"/>
                  <a:gd name="T14" fmla="*/ 13 w 13"/>
                  <a:gd name="T15" fmla="*/ 7 h 14"/>
                  <a:gd name="T16" fmla="*/ 11 w 13"/>
                  <a:gd name="T17" fmla="*/ 2 h 14"/>
                  <a:gd name="T18" fmla="*/ 11 w 13"/>
                  <a:gd name="T19" fmla="*/ 2 h 14"/>
                  <a:gd name="T20" fmla="*/ 11 w 13"/>
                  <a:gd name="T2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4">
                    <a:moveTo>
                      <a:pt x="11" y="2"/>
                    </a:moveTo>
                    <a:cubicBezTo>
                      <a:pt x="10" y="1"/>
                      <a:pt x="8" y="0"/>
                      <a:pt x="6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0" y="9"/>
                      <a:pt x="0" y="11"/>
                      <a:pt x="2" y="12"/>
                    </a:cubicBezTo>
                    <a:cubicBezTo>
                      <a:pt x="3" y="13"/>
                      <a:pt x="5" y="14"/>
                      <a:pt x="6" y="14"/>
                    </a:cubicBezTo>
                    <a:cubicBezTo>
                      <a:pt x="8" y="14"/>
                      <a:pt x="10" y="13"/>
                      <a:pt x="11" y="12"/>
                    </a:cubicBezTo>
                    <a:cubicBezTo>
                      <a:pt x="13" y="11"/>
                      <a:pt x="13" y="9"/>
                      <a:pt x="13" y="7"/>
                    </a:cubicBezTo>
                    <a:cubicBezTo>
                      <a:pt x="13" y="5"/>
                      <a:pt x="13" y="3"/>
                      <a:pt x="11" y="2"/>
                    </a:cubicBezTo>
                    <a:close/>
                    <a:moveTo>
                      <a:pt x="11" y="2"/>
                    </a:moveTo>
                    <a:cubicBezTo>
                      <a:pt x="11" y="2"/>
                      <a:pt x="11" y="2"/>
                      <a:pt x="11" y="2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304">
                <a:extLst>
                  <a:ext uri="{FF2B5EF4-FFF2-40B4-BE49-F238E27FC236}">
                    <a16:creationId xmlns:a16="http://schemas.microsoft.com/office/drawing/2014/main" id="{F92FBC7F-A3D3-4AC8-9AEA-6381125A8F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3050" y="5722938"/>
                <a:ext cx="14288" cy="14288"/>
              </a:xfrm>
              <a:custGeom>
                <a:avLst/>
                <a:gdLst>
                  <a:gd name="T0" fmla="*/ 13 w 16"/>
                  <a:gd name="T1" fmla="*/ 3 h 15"/>
                  <a:gd name="T2" fmla="*/ 3 w 16"/>
                  <a:gd name="T3" fmla="*/ 4 h 15"/>
                  <a:gd name="T4" fmla="*/ 3 w 16"/>
                  <a:gd name="T5" fmla="*/ 4 h 15"/>
                  <a:gd name="T6" fmla="*/ 4 w 16"/>
                  <a:gd name="T7" fmla="*/ 14 h 15"/>
                  <a:gd name="T8" fmla="*/ 8 w 16"/>
                  <a:gd name="T9" fmla="*/ 15 h 15"/>
                  <a:gd name="T10" fmla="*/ 13 w 16"/>
                  <a:gd name="T11" fmla="*/ 13 h 15"/>
                  <a:gd name="T12" fmla="*/ 14 w 16"/>
                  <a:gd name="T13" fmla="*/ 12 h 15"/>
                  <a:gd name="T14" fmla="*/ 13 w 16"/>
                  <a:gd name="T15" fmla="*/ 3 h 15"/>
                  <a:gd name="T16" fmla="*/ 13 w 16"/>
                  <a:gd name="T17" fmla="*/ 3 h 15"/>
                  <a:gd name="T18" fmla="*/ 13 w 16"/>
                  <a:gd name="T1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5">
                    <a:moveTo>
                      <a:pt x="13" y="3"/>
                    </a:moveTo>
                    <a:cubicBezTo>
                      <a:pt x="10" y="0"/>
                      <a:pt x="5" y="1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7"/>
                      <a:pt x="1" y="12"/>
                      <a:pt x="4" y="14"/>
                    </a:cubicBezTo>
                    <a:cubicBezTo>
                      <a:pt x="5" y="15"/>
                      <a:pt x="7" y="15"/>
                      <a:pt x="8" y="15"/>
                    </a:cubicBezTo>
                    <a:cubicBezTo>
                      <a:pt x="10" y="15"/>
                      <a:pt x="12" y="14"/>
                      <a:pt x="13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9"/>
                      <a:pt x="16" y="5"/>
                      <a:pt x="13" y="3"/>
                    </a:cubicBezTo>
                    <a:close/>
                    <a:moveTo>
                      <a:pt x="13" y="3"/>
                    </a:moveTo>
                    <a:cubicBezTo>
                      <a:pt x="13" y="3"/>
                      <a:pt x="13" y="3"/>
                      <a:pt x="13" y="3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305">
                <a:extLst>
                  <a:ext uri="{FF2B5EF4-FFF2-40B4-BE49-F238E27FC236}">
                    <a16:creationId xmlns:a16="http://schemas.microsoft.com/office/drawing/2014/main" id="{C69DD12B-CA41-48FF-A7C3-7149A588E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2088" y="5586413"/>
                <a:ext cx="106363" cy="106363"/>
              </a:xfrm>
              <a:custGeom>
                <a:avLst/>
                <a:gdLst>
                  <a:gd name="T0" fmla="*/ 58 w 116"/>
                  <a:gd name="T1" fmla="*/ 0 h 115"/>
                  <a:gd name="T2" fmla="*/ 0 w 116"/>
                  <a:gd name="T3" fmla="*/ 57 h 115"/>
                  <a:gd name="T4" fmla="*/ 58 w 116"/>
                  <a:gd name="T5" fmla="*/ 115 h 115"/>
                  <a:gd name="T6" fmla="*/ 116 w 116"/>
                  <a:gd name="T7" fmla="*/ 57 h 115"/>
                  <a:gd name="T8" fmla="*/ 58 w 116"/>
                  <a:gd name="T9" fmla="*/ 0 h 115"/>
                  <a:gd name="T10" fmla="*/ 58 w 116"/>
                  <a:gd name="T11" fmla="*/ 101 h 115"/>
                  <a:gd name="T12" fmla="*/ 14 w 116"/>
                  <a:gd name="T13" fmla="*/ 57 h 115"/>
                  <a:gd name="T14" fmla="*/ 58 w 116"/>
                  <a:gd name="T15" fmla="*/ 13 h 115"/>
                  <a:gd name="T16" fmla="*/ 102 w 116"/>
                  <a:gd name="T17" fmla="*/ 57 h 115"/>
                  <a:gd name="T18" fmla="*/ 58 w 116"/>
                  <a:gd name="T19" fmla="*/ 101 h 115"/>
                  <a:gd name="T20" fmla="*/ 58 w 116"/>
                  <a:gd name="T21" fmla="*/ 101 h 115"/>
                  <a:gd name="T22" fmla="*/ 58 w 116"/>
                  <a:gd name="T23" fmla="*/ 10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" h="115">
                    <a:moveTo>
                      <a:pt x="58" y="0"/>
                    </a:moveTo>
                    <a:cubicBezTo>
                      <a:pt x="26" y="0"/>
                      <a:pt x="0" y="25"/>
                      <a:pt x="0" y="57"/>
                    </a:cubicBezTo>
                    <a:cubicBezTo>
                      <a:pt x="0" y="89"/>
                      <a:pt x="26" y="115"/>
                      <a:pt x="58" y="115"/>
                    </a:cubicBezTo>
                    <a:cubicBezTo>
                      <a:pt x="90" y="115"/>
                      <a:pt x="116" y="89"/>
                      <a:pt x="116" y="57"/>
                    </a:cubicBezTo>
                    <a:cubicBezTo>
                      <a:pt x="116" y="25"/>
                      <a:pt x="90" y="0"/>
                      <a:pt x="58" y="0"/>
                    </a:cubicBezTo>
                    <a:close/>
                    <a:moveTo>
                      <a:pt x="58" y="101"/>
                    </a:moveTo>
                    <a:cubicBezTo>
                      <a:pt x="34" y="101"/>
                      <a:pt x="14" y="82"/>
                      <a:pt x="14" y="57"/>
                    </a:cubicBezTo>
                    <a:cubicBezTo>
                      <a:pt x="14" y="33"/>
                      <a:pt x="34" y="13"/>
                      <a:pt x="58" y="13"/>
                    </a:cubicBezTo>
                    <a:cubicBezTo>
                      <a:pt x="82" y="13"/>
                      <a:pt x="102" y="33"/>
                      <a:pt x="102" y="57"/>
                    </a:cubicBezTo>
                    <a:cubicBezTo>
                      <a:pt x="102" y="82"/>
                      <a:pt x="82" y="101"/>
                      <a:pt x="58" y="101"/>
                    </a:cubicBezTo>
                    <a:close/>
                    <a:moveTo>
                      <a:pt x="58" y="101"/>
                    </a:moveTo>
                    <a:cubicBezTo>
                      <a:pt x="58" y="101"/>
                      <a:pt x="58" y="101"/>
                      <a:pt x="58" y="101"/>
                    </a:cubicBezTo>
                  </a:path>
                </a:pathLst>
              </a:custGeom>
              <a:solidFill>
                <a:srgbClr val="BDE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306">
                <a:extLst>
                  <a:ext uri="{FF2B5EF4-FFF2-40B4-BE49-F238E27FC236}">
                    <a16:creationId xmlns:a16="http://schemas.microsoft.com/office/drawing/2014/main" id="{2FEA74FC-D617-4D6F-B64B-C3EAF72EFB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2550" y="5549900"/>
                <a:ext cx="325438" cy="327025"/>
              </a:xfrm>
              <a:custGeom>
                <a:avLst/>
                <a:gdLst>
                  <a:gd name="T0" fmla="*/ 305 w 352"/>
                  <a:gd name="T1" fmla="*/ 7 h 353"/>
                  <a:gd name="T2" fmla="*/ 263 w 352"/>
                  <a:gd name="T3" fmla="*/ 54 h 353"/>
                  <a:gd name="T4" fmla="*/ 89 w 352"/>
                  <a:gd name="T5" fmla="*/ 54 h 353"/>
                  <a:gd name="T6" fmla="*/ 46 w 352"/>
                  <a:gd name="T7" fmla="*/ 7 h 353"/>
                  <a:gd name="T8" fmla="*/ 0 w 352"/>
                  <a:gd name="T9" fmla="*/ 40 h 353"/>
                  <a:gd name="T10" fmla="*/ 6 w 352"/>
                  <a:gd name="T11" fmla="*/ 240 h 353"/>
                  <a:gd name="T12" fmla="*/ 13 w 352"/>
                  <a:gd name="T13" fmla="*/ 40 h 353"/>
                  <a:gd name="T14" fmla="*/ 33 w 352"/>
                  <a:gd name="T15" fmla="*/ 273 h 353"/>
                  <a:gd name="T16" fmla="*/ 39 w 352"/>
                  <a:gd name="T17" fmla="*/ 353 h 353"/>
                  <a:gd name="T18" fmla="*/ 352 w 352"/>
                  <a:gd name="T19" fmla="*/ 313 h 353"/>
                  <a:gd name="T20" fmla="*/ 312 w 352"/>
                  <a:gd name="T21" fmla="*/ 0 h 353"/>
                  <a:gd name="T22" fmla="*/ 13 w 352"/>
                  <a:gd name="T23" fmla="*/ 313 h 353"/>
                  <a:gd name="T24" fmla="*/ 46 w 352"/>
                  <a:gd name="T25" fmla="*/ 280 h 353"/>
                  <a:gd name="T26" fmla="*/ 85 w 352"/>
                  <a:gd name="T27" fmla="*/ 185 h 353"/>
                  <a:gd name="T28" fmla="*/ 75 w 352"/>
                  <a:gd name="T29" fmla="*/ 175 h 353"/>
                  <a:gd name="T30" fmla="*/ 46 w 352"/>
                  <a:gd name="T31" fmla="*/ 67 h 353"/>
                  <a:gd name="T32" fmla="*/ 78 w 352"/>
                  <a:gd name="T33" fmla="*/ 97 h 353"/>
                  <a:gd name="T34" fmla="*/ 100 w 352"/>
                  <a:gd name="T35" fmla="*/ 159 h 353"/>
                  <a:gd name="T36" fmla="*/ 176 w 352"/>
                  <a:gd name="T37" fmla="*/ 251 h 353"/>
                  <a:gd name="T38" fmla="*/ 200 w 352"/>
                  <a:gd name="T39" fmla="*/ 225 h 353"/>
                  <a:gd name="T40" fmla="*/ 189 w 352"/>
                  <a:gd name="T41" fmla="*/ 216 h 353"/>
                  <a:gd name="T42" fmla="*/ 111 w 352"/>
                  <a:gd name="T43" fmla="*/ 150 h 353"/>
                  <a:gd name="T44" fmla="*/ 92 w 352"/>
                  <a:gd name="T45" fmla="*/ 97 h 353"/>
                  <a:gd name="T46" fmla="*/ 259 w 352"/>
                  <a:gd name="T47" fmla="*/ 97 h 353"/>
                  <a:gd name="T48" fmla="*/ 240 w 352"/>
                  <a:gd name="T49" fmla="*/ 151 h 353"/>
                  <a:gd name="T50" fmla="*/ 229 w 352"/>
                  <a:gd name="T51" fmla="*/ 177 h 353"/>
                  <a:gd name="T52" fmla="*/ 251 w 352"/>
                  <a:gd name="T53" fmla="*/ 159 h 353"/>
                  <a:gd name="T54" fmla="*/ 273 w 352"/>
                  <a:gd name="T55" fmla="*/ 97 h 353"/>
                  <a:gd name="T56" fmla="*/ 305 w 352"/>
                  <a:gd name="T57" fmla="*/ 67 h 353"/>
                  <a:gd name="T58" fmla="*/ 296 w 352"/>
                  <a:gd name="T59" fmla="*/ 187 h 353"/>
                  <a:gd name="T60" fmla="*/ 213 w 352"/>
                  <a:gd name="T61" fmla="*/ 256 h 353"/>
                  <a:gd name="T62" fmla="*/ 121 w 352"/>
                  <a:gd name="T63" fmla="*/ 300 h 353"/>
                  <a:gd name="T64" fmla="*/ 39 w 352"/>
                  <a:gd name="T65" fmla="*/ 339 h 353"/>
                  <a:gd name="T66" fmla="*/ 103 w 352"/>
                  <a:gd name="T67" fmla="*/ 339 h 353"/>
                  <a:gd name="T68" fmla="*/ 170 w 352"/>
                  <a:gd name="T69" fmla="*/ 293 h 353"/>
                  <a:gd name="T70" fmla="*/ 252 w 352"/>
                  <a:gd name="T71" fmla="*/ 224 h 353"/>
                  <a:gd name="T72" fmla="*/ 305 w 352"/>
                  <a:gd name="T73" fmla="*/ 201 h 353"/>
                  <a:gd name="T74" fmla="*/ 312 w 352"/>
                  <a:gd name="T75" fmla="*/ 286 h 353"/>
                  <a:gd name="T76" fmla="*/ 312 w 352"/>
                  <a:gd name="T77" fmla="*/ 339 h 353"/>
                  <a:gd name="T78" fmla="*/ 319 w 352"/>
                  <a:gd name="T79" fmla="*/ 273 h 353"/>
                  <a:gd name="T80" fmla="*/ 338 w 352"/>
                  <a:gd name="T81" fmla="*/ 40 h 353"/>
                  <a:gd name="T82" fmla="*/ 338 w 352"/>
                  <a:gd name="T83" fmla="*/ 282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2" h="353">
                    <a:moveTo>
                      <a:pt x="312" y="0"/>
                    </a:moveTo>
                    <a:cubicBezTo>
                      <a:pt x="308" y="0"/>
                      <a:pt x="305" y="3"/>
                      <a:pt x="305" y="7"/>
                    </a:cubicBezTo>
                    <a:cubicBezTo>
                      <a:pt x="305" y="54"/>
                      <a:pt x="305" y="54"/>
                      <a:pt x="305" y="54"/>
                    </a:cubicBezTo>
                    <a:cubicBezTo>
                      <a:pt x="263" y="54"/>
                      <a:pt x="263" y="54"/>
                      <a:pt x="263" y="54"/>
                    </a:cubicBezTo>
                    <a:cubicBezTo>
                      <a:pt x="247" y="22"/>
                      <a:pt x="214" y="0"/>
                      <a:pt x="176" y="0"/>
                    </a:cubicBezTo>
                    <a:cubicBezTo>
                      <a:pt x="138" y="0"/>
                      <a:pt x="105" y="22"/>
                      <a:pt x="89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7"/>
                      <a:pt x="3" y="240"/>
                      <a:pt x="6" y="240"/>
                    </a:cubicBezTo>
                    <a:cubicBezTo>
                      <a:pt x="10" y="240"/>
                      <a:pt x="13" y="237"/>
                      <a:pt x="13" y="23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28"/>
                      <a:pt x="22" y="18"/>
                      <a:pt x="33" y="15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14" y="277"/>
                      <a:pt x="0" y="293"/>
                      <a:pt x="0" y="313"/>
                    </a:cubicBezTo>
                    <a:cubicBezTo>
                      <a:pt x="0" y="335"/>
                      <a:pt x="17" y="353"/>
                      <a:pt x="39" y="353"/>
                    </a:cubicBezTo>
                    <a:cubicBezTo>
                      <a:pt x="312" y="353"/>
                      <a:pt x="312" y="353"/>
                      <a:pt x="312" y="353"/>
                    </a:cubicBezTo>
                    <a:cubicBezTo>
                      <a:pt x="334" y="353"/>
                      <a:pt x="352" y="335"/>
                      <a:pt x="352" y="313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52" y="18"/>
                      <a:pt x="334" y="0"/>
                      <a:pt x="312" y="0"/>
                    </a:cubicBezTo>
                    <a:close/>
                    <a:moveTo>
                      <a:pt x="39" y="339"/>
                    </a:moveTo>
                    <a:cubicBezTo>
                      <a:pt x="25" y="339"/>
                      <a:pt x="13" y="327"/>
                      <a:pt x="13" y="313"/>
                    </a:cubicBezTo>
                    <a:cubicBezTo>
                      <a:pt x="13" y="298"/>
                      <a:pt x="25" y="286"/>
                      <a:pt x="39" y="286"/>
                    </a:cubicBezTo>
                    <a:cubicBezTo>
                      <a:pt x="43" y="286"/>
                      <a:pt x="46" y="283"/>
                      <a:pt x="46" y="280"/>
                    </a:cubicBezTo>
                    <a:cubicBezTo>
                      <a:pt x="46" y="226"/>
                      <a:pt x="46" y="226"/>
                      <a:pt x="46" y="226"/>
                    </a:cubicBezTo>
                    <a:cubicBezTo>
                      <a:pt x="85" y="185"/>
                      <a:pt x="85" y="185"/>
                      <a:pt x="85" y="185"/>
                    </a:cubicBezTo>
                    <a:cubicBezTo>
                      <a:pt x="88" y="182"/>
                      <a:pt x="88" y="177"/>
                      <a:pt x="85" y="175"/>
                    </a:cubicBezTo>
                    <a:cubicBezTo>
                      <a:pt x="82" y="172"/>
                      <a:pt x="78" y="172"/>
                      <a:pt x="75" y="175"/>
                    </a:cubicBezTo>
                    <a:cubicBezTo>
                      <a:pt x="46" y="206"/>
                      <a:pt x="46" y="206"/>
                      <a:pt x="46" y="206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77"/>
                      <a:pt x="78" y="87"/>
                      <a:pt x="78" y="97"/>
                    </a:cubicBezTo>
                    <a:cubicBezTo>
                      <a:pt x="78" y="120"/>
                      <a:pt x="86" y="141"/>
                      <a:pt x="100" y="159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70" y="249"/>
                      <a:pt x="170" y="249"/>
                      <a:pt x="170" y="249"/>
                    </a:cubicBezTo>
                    <a:cubicBezTo>
                      <a:pt x="172" y="250"/>
                      <a:pt x="174" y="251"/>
                      <a:pt x="176" y="251"/>
                    </a:cubicBezTo>
                    <a:cubicBezTo>
                      <a:pt x="178" y="251"/>
                      <a:pt x="180" y="250"/>
                      <a:pt x="181" y="249"/>
                    </a:cubicBezTo>
                    <a:cubicBezTo>
                      <a:pt x="200" y="225"/>
                      <a:pt x="200" y="225"/>
                      <a:pt x="200" y="225"/>
                    </a:cubicBezTo>
                    <a:cubicBezTo>
                      <a:pt x="202" y="222"/>
                      <a:pt x="202" y="217"/>
                      <a:pt x="199" y="215"/>
                    </a:cubicBezTo>
                    <a:cubicBezTo>
                      <a:pt x="196" y="213"/>
                      <a:pt x="191" y="213"/>
                      <a:pt x="189" y="216"/>
                    </a:cubicBezTo>
                    <a:cubicBezTo>
                      <a:pt x="176" y="233"/>
                      <a:pt x="176" y="233"/>
                      <a:pt x="176" y="233"/>
                    </a:cubicBezTo>
                    <a:cubicBezTo>
                      <a:pt x="111" y="150"/>
                      <a:pt x="111" y="150"/>
                      <a:pt x="111" y="150"/>
                    </a:cubicBezTo>
                    <a:cubicBezTo>
                      <a:pt x="111" y="150"/>
                      <a:pt x="111" y="150"/>
                      <a:pt x="111" y="150"/>
                    </a:cubicBezTo>
                    <a:cubicBezTo>
                      <a:pt x="99" y="135"/>
                      <a:pt x="92" y="117"/>
                      <a:pt x="92" y="97"/>
                    </a:cubicBezTo>
                    <a:cubicBezTo>
                      <a:pt x="92" y="51"/>
                      <a:pt x="130" y="14"/>
                      <a:pt x="176" y="14"/>
                    </a:cubicBezTo>
                    <a:cubicBezTo>
                      <a:pt x="222" y="14"/>
                      <a:pt x="259" y="51"/>
                      <a:pt x="259" y="97"/>
                    </a:cubicBezTo>
                    <a:cubicBezTo>
                      <a:pt x="259" y="117"/>
                      <a:pt x="253" y="136"/>
                      <a:pt x="240" y="151"/>
                    </a:cubicBezTo>
                    <a:cubicBezTo>
                      <a:pt x="240" y="151"/>
                      <a:pt x="240" y="151"/>
                      <a:pt x="240" y="151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25" y="170"/>
                      <a:pt x="226" y="174"/>
                      <a:pt x="229" y="177"/>
                    </a:cubicBezTo>
                    <a:cubicBezTo>
                      <a:pt x="232" y="179"/>
                      <a:pt x="236" y="178"/>
                      <a:pt x="238" y="175"/>
                    </a:cubicBez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65" y="141"/>
                      <a:pt x="273" y="120"/>
                      <a:pt x="273" y="97"/>
                    </a:cubicBezTo>
                    <a:cubicBezTo>
                      <a:pt x="273" y="87"/>
                      <a:pt x="272" y="77"/>
                      <a:pt x="268" y="67"/>
                    </a:cubicBezTo>
                    <a:cubicBezTo>
                      <a:pt x="305" y="67"/>
                      <a:pt x="305" y="67"/>
                      <a:pt x="305" y="67"/>
                    </a:cubicBezTo>
                    <a:cubicBezTo>
                      <a:pt x="305" y="187"/>
                      <a:pt x="305" y="187"/>
                      <a:pt x="305" y="187"/>
                    </a:cubicBezTo>
                    <a:cubicBezTo>
                      <a:pt x="296" y="187"/>
                      <a:pt x="296" y="187"/>
                      <a:pt x="296" y="187"/>
                    </a:cubicBezTo>
                    <a:cubicBezTo>
                      <a:pt x="274" y="187"/>
                      <a:pt x="253" y="198"/>
                      <a:pt x="241" y="216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04" y="271"/>
                      <a:pt x="187" y="279"/>
                      <a:pt x="170" y="279"/>
                    </a:cubicBezTo>
                    <a:cubicBezTo>
                      <a:pt x="151" y="279"/>
                      <a:pt x="134" y="287"/>
                      <a:pt x="121" y="300"/>
                    </a:cubicBezTo>
                    <a:cubicBezTo>
                      <a:pt x="85" y="339"/>
                      <a:pt x="85" y="339"/>
                      <a:pt x="85" y="339"/>
                    </a:cubicBezTo>
                    <a:lnTo>
                      <a:pt x="39" y="339"/>
                    </a:lnTo>
                    <a:close/>
                    <a:moveTo>
                      <a:pt x="312" y="339"/>
                    </a:moveTo>
                    <a:cubicBezTo>
                      <a:pt x="103" y="339"/>
                      <a:pt x="103" y="339"/>
                      <a:pt x="103" y="339"/>
                    </a:cubicBezTo>
                    <a:cubicBezTo>
                      <a:pt x="131" y="310"/>
                      <a:pt x="131" y="310"/>
                      <a:pt x="131" y="310"/>
                    </a:cubicBezTo>
                    <a:cubicBezTo>
                      <a:pt x="141" y="299"/>
                      <a:pt x="155" y="293"/>
                      <a:pt x="170" y="293"/>
                    </a:cubicBezTo>
                    <a:cubicBezTo>
                      <a:pt x="192" y="293"/>
                      <a:pt x="212" y="282"/>
                      <a:pt x="225" y="264"/>
                    </a:cubicBezTo>
                    <a:cubicBezTo>
                      <a:pt x="252" y="224"/>
                      <a:pt x="252" y="224"/>
                      <a:pt x="252" y="224"/>
                    </a:cubicBezTo>
                    <a:cubicBezTo>
                      <a:pt x="262" y="210"/>
                      <a:pt x="278" y="201"/>
                      <a:pt x="296" y="201"/>
                    </a:cubicBezTo>
                    <a:cubicBezTo>
                      <a:pt x="305" y="201"/>
                      <a:pt x="305" y="201"/>
                      <a:pt x="305" y="201"/>
                    </a:cubicBezTo>
                    <a:cubicBezTo>
                      <a:pt x="305" y="280"/>
                      <a:pt x="305" y="280"/>
                      <a:pt x="305" y="280"/>
                    </a:cubicBezTo>
                    <a:cubicBezTo>
                      <a:pt x="305" y="283"/>
                      <a:pt x="308" y="286"/>
                      <a:pt x="312" y="286"/>
                    </a:cubicBezTo>
                    <a:cubicBezTo>
                      <a:pt x="327" y="286"/>
                      <a:pt x="338" y="298"/>
                      <a:pt x="338" y="313"/>
                    </a:cubicBezTo>
                    <a:cubicBezTo>
                      <a:pt x="338" y="327"/>
                      <a:pt x="327" y="339"/>
                      <a:pt x="312" y="339"/>
                    </a:cubicBezTo>
                    <a:close/>
                    <a:moveTo>
                      <a:pt x="338" y="282"/>
                    </a:moveTo>
                    <a:cubicBezTo>
                      <a:pt x="333" y="278"/>
                      <a:pt x="326" y="275"/>
                      <a:pt x="319" y="273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30" y="18"/>
                      <a:pt x="338" y="28"/>
                      <a:pt x="338" y="40"/>
                    </a:cubicBezTo>
                    <a:lnTo>
                      <a:pt x="338" y="282"/>
                    </a:lnTo>
                    <a:close/>
                    <a:moveTo>
                      <a:pt x="338" y="282"/>
                    </a:moveTo>
                    <a:cubicBezTo>
                      <a:pt x="338" y="282"/>
                      <a:pt x="338" y="282"/>
                      <a:pt x="338" y="28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496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D6CEA01-4DAD-4934-B683-441F13254B0D}"/>
              </a:ext>
            </a:extLst>
          </p:cNvPr>
          <p:cNvSpPr txBox="1"/>
          <p:nvPr/>
        </p:nvSpPr>
        <p:spPr>
          <a:xfrm>
            <a:off x="1440000" y="2108612"/>
            <a:ext cx="4343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Realizacja Inwestycji CPK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oznacza zaangażowanie potencjału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nieruchomości Skarbu Państwa, w tym:</a:t>
            </a:r>
          </a:p>
          <a:p>
            <a:endParaRPr lang="pl-PL" sz="1600" dirty="0">
              <a:solidFill>
                <a:schemeClr val="bg1"/>
              </a:solidFill>
            </a:endParaRPr>
          </a:p>
          <a:p>
            <a:pPr marL="609600" lvl="1" indent="-342900">
              <a:buClr>
                <a:srgbClr val="BDE2F8"/>
              </a:buClr>
              <a:buFont typeface="+mj-lt"/>
              <a:buAutoNum type="arabicParenR"/>
            </a:pPr>
            <a:r>
              <a:rPr lang="pl-PL" sz="1600" b="1" dirty="0">
                <a:solidFill>
                  <a:schemeClr val="bg1"/>
                </a:solidFill>
              </a:rPr>
              <a:t>Krajowego Ośrodka Wsparcia Rolnictwa</a:t>
            </a:r>
            <a:r>
              <a:rPr lang="pl-PL" sz="1600" dirty="0">
                <a:solidFill>
                  <a:schemeClr val="bg1"/>
                </a:solidFill>
              </a:rPr>
              <a:t> (KOWR) </a:t>
            </a:r>
          </a:p>
          <a:p>
            <a:pPr marL="609600" lvl="1" indent="-342900">
              <a:buClr>
                <a:srgbClr val="BDE2F8"/>
              </a:buClr>
              <a:buFont typeface="+mj-lt"/>
              <a:buAutoNum type="arabicParenR"/>
            </a:pPr>
            <a:r>
              <a:rPr lang="pl-PL" sz="1600" dirty="0">
                <a:solidFill>
                  <a:schemeClr val="bg1"/>
                </a:solidFill>
              </a:rPr>
              <a:t>Państwowego Gospodarstwa Leśnego </a:t>
            </a:r>
            <a:r>
              <a:rPr lang="pl-PL" sz="1600" b="1" dirty="0">
                <a:solidFill>
                  <a:schemeClr val="bg1"/>
                </a:solidFill>
              </a:rPr>
              <a:t>Lasy Państwowe </a:t>
            </a:r>
            <a:r>
              <a:rPr lang="pl-PL" sz="1600" dirty="0">
                <a:solidFill>
                  <a:schemeClr val="bg1"/>
                </a:solidFill>
              </a:rPr>
              <a:t>(PGL LP)</a:t>
            </a:r>
          </a:p>
          <a:p>
            <a:pPr marL="609600" lvl="1" indent="-342900">
              <a:buClr>
                <a:srgbClr val="BDE2F8"/>
              </a:buClr>
              <a:buFont typeface="+mj-lt"/>
              <a:buAutoNum type="arabicParenR"/>
            </a:pPr>
            <a:r>
              <a:rPr lang="pl-PL" sz="1600" b="1" dirty="0">
                <a:solidFill>
                  <a:schemeClr val="bg1"/>
                </a:solidFill>
              </a:rPr>
              <a:t>Agencji Mienia Wojskowego</a:t>
            </a:r>
            <a:r>
              <a:rPr lang="pl-PL" sz="1600" dirty="0">
                <a:solidFill>
                  <a:schemeClr val="bg1"/>
                </a:solidFill>
              </a:rPr>
              <a:t> (AMW)</a:t>
            </a:r>
          </a:p>
          <a:p>
            <a:pPr marL="609600" lvl="1" indent="-342900">
              <a:buClr>
                <a:srgbClr val="BDE2F8"/>
              </a:buClr>
              <a:buFont typeface="+mj-lt"/>
              <a:buAutoNum type="arabicParenR"/>
            </a:pPr>
            <a:r>
              <a:rPr lang="pl-PL" sz="1600" b="1" dirty="0">
                <a:solidFill>
                  <a:schemeClr val="bg1"/>
                </a:solidFill>
              </a:rPr>
              <a:t>Krajowego Zasobu Nieruchomości </a:t>
            </a:r>
            <a:r>
              <a:rPr lang="pl-PL" sz="1600" dirty="0">
                <a:solidFill>
                  <a:schemeClr val="bg1"/>
                </a:solidFill>
              </a:rPr>
              <a:t>(KZN)</a:t>
            </a:r>
          </a:p>
          <a:p>
            <a:pPr marL="609600" lvl="1" indent="-342900">
              <a:buClr>
                <a:srgbClr val="BDE2F8"/>
              </a:buClr>
              <a:buFont typeface="+mj-lt"/>
              <a:buAutoNum type="arabicParenR"/>
            </a:pPr>
            <a:r>
              <a:rPr lang="pl-PL" sz="1600" b="1" dirty="0">
                <a:solidFill>
                  <a:schemeClr val="bg1"/>
                </a:solidFill>
              </a:rPr>
              <a:t>Starostw </a:t>
            </a:r>
            <a:r>
              <a:rPr lang="pl-PL" sz="1600" dirty="0">
                <a:solidFill>
                  <a:schemeClr val="bg1"/>
                </a:solidFill>
              </a:rPr>
              <a:t>Powiatowych i </a:t>
            </a:r>
            <a:r>
              <a:rPr lang="pl-PL" sz="1600" b="1" dirty="0">
                <a:solidFill>
                  <a:schemeClr val="bg1"/>
                </a:solidFill>
              </a:rPr>
              <a:t>Prezydentów </a:t>
            </a:r>
            <a:r>
              <a:rPr lang="pl-PL" sz="1600" dirty="0">
                <a:solidFill>
                  <a:schemeClr val="bg1"/>
                </a:solidFill>
              </a:rPr>
              <a:t>miast na prawach powiatu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BBB490-CD01-4F66-9956-1145C93FFB92}"/>
              </a:ext>
            </a:extLst>
          </p:cNvPr>
          <p:cNvSpPr txBox="1"/>
          <p:nvPr/>
        </p:nvSpPr>
        <p:spPr>
          <a:xfrm>
            <a:off x="6829099" y="2108612"/>
            <a:ext cx="506392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Zgodnie z art. 99 ust. 11 wydane zostało </a:t>
            </a:r>
            <a:r>
              <a:rPr lang="pl-PL" sz="1400" i="1" dirty="0"/>
              <a:t>Rozporządzenie Ministra Rolnictwa i Rozwoju Wsi z dnia 18 lutego 2020 r. w sprawie gmin, dla których będą sporządzane wykazy nieruchomości Skarbu Państwa. S</a:t>
            </a:r>
            <a:r>
              <a:rPr lang="pl-PL" sz="1400" dirty="0"/>
              <a:t>ą to gminy lub ich części, dla których są, lub będą sporządzane </a:t>
            </a:r>
            <a:r>
              <a:rPr lang="pl-PL" sz="1400" b="1" dirty="0"/>
              <a:t>wykazy nieruchomości </a:t>
            </a:r>
            <a:r>
              <a:rPr lang="pl-PL" sz="1400" dirty="0"/>
              <a:t>w celu przygotowania obszaru Inwestycji i stworzenia </a:t>
            </a:r>
            <a:r>
              <a:rPr lang="pl-PL" sz="1400" b="1" dirty="0"/>
              <a:t>Zasobu Nieruchomości </a:t>
            </a:r>
            <a:r>
              <a:rPr lang="pl-PL" sz="1400" dirty="0"/>
              <a:t>umożliwiającego dokonywanie sprawnej i skutecznej zamiany.</a:t>
            </a:r>
          </a:p>
          <a:p>
            <a:endParaRPr lang="pl-PL" sz="1400" dirty="0"/>
          </a:p>
          <a:p>
            <a:r>
              <a:rPr lang="pl-PL" sz="1400" dirty="0"/>
              <a:t>Przekazywanie wykazów nieruchomości następuje cyklicznie. Analizie poddano nieruchomości Skarbu Państwa położone </a:t>
            </a:r>
            <a:br>
              <a:rPr lang="pl-PL" sz="1400" dirty="0"/>
            </a:br>
            <a:r>
              <a:rPr lang="pl-PL" sz="1400" dirty="0"/>
              <a:t>na terenie  </a:t>
            </a:r>
            <a:r>
              <a:rPr lang="pl-PL" sz="1400" b="1" dirty="0"/>
              <a:t>47 powiatów </a:t>
            </a:r>
            <a:r>
              <a:rPr lang="pl-PL" sz="1400" dirty="0"/>
              <a:t>(32 powiaty woj. mazowieckiego </a:t>
            </a:r>
            <a:br>
              <a:rPr lang="pl-PL" sz="1400" dirty="0"/>
            </a:br>
            <a:r>
              <a:rPr lang="pl-PL" sz="1400" dirty="0"/>
              <a:t>i 15 powiatów woj. łódzkiego).</a:t>
            </a:r>
          </a:p>
          <a:p>
            <a:endParaRPr lang="pl-PL" sz="1400" dirty="0"/>
          </a:p>
          <a:p>
            <a:r>
              <a:rPr lang="pl-PL" sz="1400" dirty="0"/>
              <a:t>Zważywszy na doświadczenie jednostek gospodarujących nieruchomościami Skarbu Państwa i specyfikę nieruchomości, </a:t>
            </a:r>
            <a:br>
              <a:rPr lang="pl-PL" sz="1400" dirty="0"/>
            </a:br>
            <a:r>
              <a:rPr lang="pl-PL" sz="1400" dirty="0"/>
              <a:t>które zasilą zasób, liczymy na współpracę ze strony KOWR i PGL LP w zakresie gospodarowania nieruchomościami zasobu.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FFABB215-F0BE-425F-9109-D6233DD36FA4}"/>
              </a:ext>
            </a:extLst>
          </p:cNvPr>
          <p:cNvSpPr txBox="1">
            <a:spLocks/>
          </p:cNvSpPr>
          <p:nvPr/>
        </p:nvSpPr>
        <p:spPr>
          <a:xfrm>
            <a:off x="1440000" y="611999"/>
            <a:ext cx="4122600" cy="132959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2400" b="0" i="0" u="none" kern="1200" spc="0">
                <a:solidFill>
                  <a:srgbClr val="FFFFFF"/>
                </a:solidFill>
                <a:latin typeface="+mn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pl-PL" dirty="0"/>
              <a:t>Wykazy nieruchomości. Zaangażowanie podmiotów  </a:t>
            </a:r>
            <a:br>
              <a:rPr lang="pl-PL" dirty="0"/>
            </a:br>
            <a:r>
              <a:rPr lang="pl-PL" dirty="0"/>
              <a:t>Skarbu Państwa </a:t>
            </a:r>
            <a:br>
              <a:rPr lang="pl-PL" dirty="0"/>
            </a:b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598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EE4P_STYLE_ID" val="8vEOH8E5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W.8qfqQDWtcbdY_VVL_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1477tBR9y3q.fpj6rzP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TYEA0dQiym6SdT5mGW3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gAsCB8TqO5tRSvAvSc4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QUlVTRwujI8YKEQWZ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gAsCB8TqO5tRSvAvSc4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zab7f2TtSzhBisrrYBT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zab7f2TtSzhBisrrYBT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kuoHdzQPGEMS0ek6Lw.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entralny Port Komunikacyjny">
  <a:themeElements>
    <a:clrScheme name="Centralny Port Komunikacyjny">
      <a:dk1>
        <a:srgbClr val="575757"/>
      </a:dk1>
      <a:lt1>
        <a:sysClr val="window" lastClr="FFFFFF"/>
      </a:lt1>
      <a:dk2>
        <a:srgbClr val="102B4D"/>
      </a:dk2>
      <a:lt2>
        <a:srgbClr val="F2F2F2"/>
      </a:lt2>
      <a:accent1>
        <a:srgbClr val="102B4D"/>
      </a:accent1>
      <a:accent2>
        <a:srgbClr val="1B487F"/>
      </a:accent2>
      <a:accent3>
        <a:srgbClr val="2565B3"/>
      </a:accent3>
      <a:accent4>
        <a:srgbClr val="104B63"/>
      </a:accent4>
      <a:accent5>
        <a:srgbClr val="357173"/>
      </a:accent5>
      <a:accent6>
        <a:srgbClr val="726DB3"/>
      </a:accent6>
      <a:hlink>
        <a:srgbClr val="2565B3"/>
      </a:hlink>
      <a:folHlink>
        <a:srgbClr val="1C86B0"/>
      </a:folHlink>
    </a:clrScheme>
    <a:fontScheme name="Centralny Port Komunikacyj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04FACC28C91F46ABA9C14B1B907244" ma:contentTypeVersion="2" ma:contentTypeDescription="Utwórz nowy dokument." ma:contentTypeScope="" ma:versionID="fa23c464c7ef0c036550c4ac1cb0b7da">
  <xsd:schema xmlns:xsd="http://www.w3.org/2001/XMLSchema" xmlns:xs="http://www.w3.org/2001/XMLSchema" xmlns:p="http://schemas.microsoft.com/office/2006/metadata/properties" xmlns:ns2="8581d723-a789-43bd-81fc-6c57797d4b53" targetNamespace="http://schemas.microsoft.com/office/2006/metadata/properties" ma:root="true" ma:fieldsID="d25bdcd8a32a5c43a06b289f085c3ef1" ns2:_="">
    <xsd:import namespace="8581d723-a789-43bd-81fc-6c57797d4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1d723-a789-43bd-81fc-6c57797d4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56A563-0EBA-4E2D-8035-86D1D451BFAD}">
  <ds:schemaRefs>
    <ds:schemaRef ds:uri="8581d723-a789-43bd-81fc-6c57797d4b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0E5C975-1FB4-4D46-8358-5AA1191D13FE}">
  <ds:schemaRefs>
    <ds:schemaRef ds:uri="8581d723-a789-43bd-81fc-6c57797d4b5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19D55E-0B40-4A11-BCE0-BD610FC52D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2173</TotalTime>
  <Words>1093</Words>
  <Application>Microsoft Office PowerPoint</Application>
  <PresentationFormat>Panoramiczny</PresentationFormat>
  <Paragraphs>135</Paragraphs>
  <Slides>16</Slides>
  <Notes>6</Notes>
  <HiddenSlides>0</HiddenSlides>
  <MMClips>0</MMClips>
  <ScaleCrop>false</ScaleCrop>
  <HeadingPairs>
    <vt:vector size="10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  <vt:variant>
        <vt:lpstr>Pokazy niestandardowe</vt:lpstr>
      </vt:variant>
      <vt:variant>
        <vt:i4>1</vt:i4>
      </vt:variant>
    </vt:vector>
  </HeadingPairs>
  <TitlesOfParts>
    <vt:vector size="24" baseType="lpstr">
      <vt:lpstr>Arial</vt:lpstr>
      <vt:lpstr>Calibri</vt:lpstr>
      <vt:lpstr>Picadilly</vt:lpstr>
      <vt:lpstr>Roboto</vt:lpstr>
      <vt:lpstr>Trebuchet MS</vt:lpstr>
      <vt:lpstr>Centralny Port Komunikacyjny</vt:lpstr>
      <vt:lpstr>think-cell Slide</vt:lpstr>
      <vt:lpstr>Program Dobrowolnych Nabyć</vt:lpstr>
      <vt:lpstr>Źródła zasilania  Zasobu Nieruchomości CPK</vt:lpstr>
      <vt:lpstr>Czym jest Program Dobrowolnych Nabyć?</vt:lpstr>
      <vt:lpstr>Proces budowania Zasobu CPK</vt:lpstr>
      <vt:lpstr>Gdzie, od kogo i kiedy? Zasady Programu Dobrowolnych Nabyć</vt:lpstr>
      <vt:lpstr>Zakładany obszar Programu Dobrowolnych Nabyć</vt:lpstr>
      <vt:lpstr>Nieruchomości należące  do Skarbu Państwa  lub państwowych osób prawnych</vt:lpstr>
      <vt:lpstr>Zorganizowana relokacja miejscowości</vt:lpstr>
      <vt:lpstr>Prezentacja programu PowerPoint</vt:lpstr>
      <vt:lpstr>Wykazy nieruchomości  Skarbu Państwa</vt:lpstr>
      <vt:lpstr>Współpraca z powiatami  grodziskim, sochaczewskim i żyrardowskim  </vt:lpstr>
      <vt:lpstr>Dane zawarte w wykazach  o nieruchomościach Skarbu Państwa  potwierdzają przydatność do celów Spółki </vt:lpstr>
      <vt:lpstr>Zamiana nieruchomości </vt:lpstr>
      <vt:lpstr>Nieruchomości zamienne</vt:lpstr>
      <vt:lpstr>Program Dobrowolnych Nabyć. Procedowanie zgłoszeń</vt:lpstr>
      <vt:lpstr>Dziękujemy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Kowalska, Iwona</dc:creator>
  <cp:lastModifiedBy>Majszyk Konrad</cp:lastModifiedBy>
  <cp:revision>212</cp:revision>
  <cp:lastPrinted>2019-11-15T07:51:11Z</cp:lastPrinted>
  <dcterms:created xsi:type="dcterms:W3CDTF">2019-11-08T13:38:44Z</dcterms:created>
  <dcterms:modified xsi:type="dcterms:W3CDTF">2020-12-01T23:00:54Z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ContentTypeId">
    <vt:lpwstr>0x0101007A04FACC28C91F46ABA9C14B1B907244</vt:lpwstr>
  </property>
</Properties>
</file>