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9" r:id="rId6"/>
    <p:sldId id="260" r:id="rId7"/>
    <p:sldId id="261" r:id="rId8"/>
    <p:sldId id="274" r:id="rId9"/>
    <p:sldId id="269" r:id="rId10"/>
    <p:sldId id="271" r:id="rId11"/>
    <p:sldId id="267" r:id="rId12"/>
    <p:sldId id="258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7C84DA-1F8A-EF76-24E4-08B07594B6F1}" v="2" dt="2024-06-10T08:06:40.5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zak Joanna" userId="S::joanna.marczak@cyfra.gov.pl::2eaf09f3-aaeb-486c-aecb-e3f97e06763d" providerId="AD" clId="Web-{7B7C84DA-1F8A-EF76-24E4-08B07594B6F1}"/>
    <pc:docChg chg="addSld delSld">
      <pc:chgData name="Marczak Joanna" userId="S::joanna.marczak@cyfra.gov.pl::2eaf09f3-aaeb-486c-aecb-e3f97e06763d" providerId="AD" clId="Web-{7B7C84DA-1F8A-EF76-24E4-08B07594B6F1}" dt="2024-06-10T08:06:40.585" v="1"/>
      <pc:docMkLst>
        <pc:docMk/>
      </pc:docMkLst>
      <pc:sldChg chg="del">
        <pc:chgData name="Marczak Joanna" userId="S::joanna.marczak@cyfra.gov.pl::2eaf09f3-aaeb-486c-aecb-e3f97e06763d" providerId="AD" clId="Web-{7B7C84DA-1F8A-EF76-24E4-08B07594B6F1}" dt="2024-06-10T08:06:40.585" v="1"/>
        <pc:sldMkLst>
          <pc:docMk/>
          <pc:sldMk cId="2702656850" sldId="273"/>
        </pc:sldMkLst>
      </pc:sldChg>
      <pc:sldChg chg="add">
        <pc:chgData name="Marczak Joanna" userId="S::joanna.marczak@cyfra.gov.pl::2eaf09f3-aaeb-486c-aecb-e3f97e06763d" providerId="AD" clId="Web-{7B7C84DA-1F8A-EF76-24E4-08B07594B6F1}" dt="2024-06-10T08:06:24.694" v="0"/>
        <pc:sldMkLst>
          <pc:docMk/>
          <pc:sldMk cId="408036718" sldId="27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_("zł"* #,##0.00_);_("zł"* \(#,##0.00\);_("zł"* "-"??_);_(@_)</c:formatCode>
                <c:ptCount val="2"/>
                <c:pt idx="0">
                  <c:v>4890200</c:v>
                </c:pt>
                <c:pt idx="1">
                  <c:v>4376841.47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30-4DBF-B9F7-4ADD675D535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_("zł"* #,##0.00_);_("zł"* \(#,##0.00\);_("zł"* "-"??_);_(@_)</c:formatCode>
                <c:ptCount val="2"/>
                <c:pt idx="0">
                  <c:v>4138576.26</c:v>
                </c:pt>
                <c:pt idx="1">
                  <c:v>3704120.94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30-4DBF-B9F7-4ADD675D53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axId val="534276472"/>
        <c:axId val="534275688"/>
      </c:barChart>
      <c:catAx>
        <c:axId val="534276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34275688"/>
        <c:crosses val="autoZero"/>
        <c:auto val="1"/>
        <c:lblAlgn val="ctr"/>
        <c:lblOffset val="100"/>
        <c:noMultiLvlLbl val="0"/>
      </c:catAx>
      <c:valAx>
        <c:axId val="534275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34276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B0F0">
          <a:alpha val="91000"/>
        </a:srgbClr>
      </a:solidFill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0.2575</cdr:x>
      <cdr:y>0.61503</cdr:y>
    </cdr:from>
    <cdr:to>
      <cdr:x>0.3775</cdr:x>
      <cdr:y>0.70255</cdr:y>
    </cdr:to>
    <cdr:sp macro="" textlink="">
      <cdr:nvSpPr>
        <cdr:cNvPr id="2" name="pole tekstowe 1">
          <a:extLst xmlns:a="http://schemas.openxmlformats.org/drawingml/2006/main">
            <a:ext uri="{FF2B5EF4-FFF2-40B4-BE49-F238E27FC236}">
              <a16:creationId xmlns:a16="http://schemas.microsoft.com/office/drawing/2014/main" id="{5A1A4878-6FD7-3272-3793-DC4DC791A245}"/>
            </a:ext>
          </a:extLst>
        </cdr:cNvPr>
        <cdr:cNvSpPr txBox="1"/>
      </cdr:nvSpPr>
      <cdr:spPr>
        <a:xfrm xmlns:a="http://schemas.openxmlformats.org/drawingml/2006/main">
          <a:off x="2092960" y="1999227"/>
          <a:ext cx="975360" cy="2844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0.44375</cdr:x>
      <cdr:y>0.35935</cdr:y>
    </cdr:from>
    <cdr:to>
      <cdr:x>0.55625</cdr:x>
      <cdr:y>0.64065</cdr:y>
    </cdr:to>
    <cdr:sp macro="" textlink="">
      <cdr:nvSpPr>
        <cdr:cNvPr id="3" name="pole tekstowe 2">
          <a:extLst xmlns:a="http://schemas.openxmlformats.org/drawingml/2006/main">
            <a:ext uri="{FF2B5EF4-FFF2-40B4-BE49-F238E27FC236}">
              <a16:creationId xmlns:a16="http://schemas.microsoft.com/office/drawing/2014/main" id="{14087E01-73FE-CF33-810F-FF44D4DA0CE3}"/>
            </a:ext>
          </a:extLst>
        </cdr:cNvPr>
        <cdr:cNvSpPr txBox="1"/>
      </cdr:nvSpPr>
      <cdr:spPr>
        <a:xfrm xmlns:a="http://schemas.openxmlformats.org/drawingml/2006/main">
          <a:off x="3606800" y="11681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0.255</cdr:x>
      <cdr:y>0.43375</cdr:y>
    </cdr:from>
    <cdr:to>
      <cdr:x>0.3675</cdr:x>
      <cdr:y>0.71505</cdr:y>
    </cdr:to>
    <cdr:sp macro="" textlink="">
      <cdr:nvSpPr>
        <cdr:cNvPr id="4" name="pole tekstowe 3">
          <a:extLst xmlns:a="http://schemas.openxmlformats.org/drawingml/2006/main">
            <a:ext uri="{FF2B5EF4-FFF2-40B4-BE49-F238E27FC236}">
              <a16:creationId xmlns:a16="http://schemas.microsoft.com/office/drawing/2014/main" id="{F1FD6126-0567-C49C-DD9B-F59ADD1D9EA1}"/>
            </a:ext>
          </a:extLst>
        </cdr:cNvPr>
        <cdr:cNvSpPr txBox="1"/>
      </cdr:nvSpPr>
      <cdr:spPr>
        <a:xfrm xmlns:a="http://schemas.openxmlformats.org/drawingml/2006/main">
          <a:off x="2072640" y="140994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0.54</cdr:x>
      <cdr:y>0.46375</cdr:y>
    </cdr:from>
    <cdr:to>
      <cdr:x>0.64875</cdr:x>
      <cdr:y>0.53625</cdr:y>
    </cdr:to>
    <cdr:sp macro="" textlink="">
      <cdr:nvSpPr>
        <cdr:cNvPr id="7" name="pole tekstowe 1">
          <a:extLst xmlns:a="http://schemas.openxmlformats.org/drawingml/2006/main">
            <a:ext uri="{FF2B5EF4-FFF2-40B4-BE49-F238E27FC236}">
              <a16:creationId xmlns:a16="http://schemas.microsoft.com/office/drawing/2014/main" id="{7ADEBE41-18D2-8199-E2A7-64EBD60970FD}"/>
            </a:ext>
          </a:extLst>
        </cdr:cNvPr>
        <cdr:cNvSpPr txBox="1"/>
      </cdr:nvSpPr>
      <cdr:spPr>
        <a:xfrm xmlns:a="http://schemas.openxmlformats.org/drawingml/2006/main">
          <a:off x="4389120" y="1507463"/>
          <a:ext cx="883920" cy="23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0.65</cdr:x>
      <cdr:y>0.46375</cdr:y>
    </cdr:from>
    <cdr:to>
      <cdr:x>0.75875</cdr:x>
      <cdr:y>0.53625</cdr:y>
    </cdr:to>
    <cdr:sp macro="" textlink="">
      <cdr:nvSpPr>
        <cdr:cNvPr id="8" name="pole tekstowe 1">
          <a:extLst xmlns:a="http://schemas.openxmlformats.org/drawingml/2006/main">
            <a:ext uri="{FF2B5EF4-FFF2-40B4-BE49-F238E27FC236}">
              <a16:creationId xmlns:a16="http://schemas.microsoft.com/office/drawing/2014/main" id="{2125D4FF-72D2-5F2F-FF45-6D44A0312F51}"/>
            </a:ext>
          </a:extLst>
        </cdr:cNvPr>
        <cdr:cNvSpPr txBox="1"/>
      </cdr:nvSpPr>
      <cdr:spPr>
        <a:xfrm xmlns:a="http://schemas.openxmlformats.org/drawingml/2006/main">
          <a:off x="5283200" y="1507463"/>
          <a:ext cx="883920" cy="23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D0369-7163-4300-95B6-CA272C9EE470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19A43-DE8C-4578-83C8-068A7019AF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1614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519A43-DE8C-4578-83C8-068A7019AF0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832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9280981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Centralizacja i wdrożenie platformy zarządzania usługami IT (PZU IT)</a:t>
            </a:r>
          </a:p>
          <a:p>
            <a:endParaRPr lang="pl-PL" sz="4800" b="1" dirty="0">
              <a:solidFill>
                <a:schemeClr val="bg1"/>
              </a:solidFill>
              <a:cs typeface="Calibri"/>
            </a:endParaRPr>
          </a:p>
          <a:p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388606" y="1240142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 Sprawiedliwości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Ministerstwo Sprawiedliwości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brak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66985" y="443256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84533" y="5300339"/>
            <a:ext cx="108292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Zbudowanie stabilnych procesów utrzymania usług informatycznych pozwalających na dokonanie transformacji cyfrowej administracji sądowej.</a:t>
            </a:r>
          </a:p>
          <a:p>
            <a:endParaRPr lang="pl-PL" dirty="0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83605" y="225390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091430"/>
              </p:ext>
            </p:extLst>
          </p:nvPr>
        </p:nvGraphicFramePr>
        <p:xfrm>
          <a:off x="784533" y="2991468"/>
          <a:ext cx="10946674" cy="129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5184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2020-04-10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2023-02-28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2020-04-10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2023-12-31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496192" y="1451852"/>
            <a:ext cx="11391008" cy="7505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Źródło finansowania: POPC, działanie 2.2 „Cyfryzacja procesów </a:t>
            </a:r>
            <a:r>
              <a:rPr lang="pl-PL" b="1" dirty="0" err="1">
                <a:solidFill>
                  <a:srgbClr val="002060"/>
                </a:solidFill>
                <a:cs typeface="Times New Roman" pitchFamily="18" charset="0"/>
              </a:rPr>
              <a:t>back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 – </a:t>
            </a:r>
            <a:r>
              <a:rPr lang="pl-PL" b="1" dirty="0" err="1">
                <a:solidFill>
                  <a:srgbClr val="002060"/>
                </a:solidFill>
                <a:cs typeface="Times New Roman" pitchFamily="18" charset="0"/>
              </a:rPr>
              <a:t>office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 w administracji rządowej”, budżet państwa – część 37</a:t>
            </a: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137137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9755B4E3-CD8C-0B6C-07DE-89379E6495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4713893"/>
              </p:ext>
            </p:extLst>
          </p:nvPr>
        </p:nvGraphicFramePr>
        <p:xfrm>
          <a:off x="885826" y="3092521"/>
          <a:ext cx="10229850" cy="357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04701"/>
              </p:ext>
            </p:extLst>
          </p:nvPr>
        </p:nvGraphicFramePr>
        <p:xfrm>
          <a:off x="704496" y="2348137"/>
          <a:ext cx="10783008" cy="3384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2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Uwagi*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4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Wdrożona Platforma Centralnych Procesów Utrzymaniowych w zakresie centralnych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systemów</a:t>
                      </a:r>
                      <a:r>
                        <a:rPr lang="pl-PL" sz="1200" b="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eksploatowanych przez MS</a:t>
                      </a:r>
                      <a:endParaRPr lang="pl-PL" sz="1200" b="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2023-07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2023-07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0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Wdrożona Platforma Centralnych Procesów Utrzymaniowych w zakresie centralnych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systemów eksploatowanych przez Sądy Apelacyjne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</a:rPr>
                        <a:t>2023-07</a:t>
                      </a:r>
                      <a:endParaRPr lang="pl-PL" sz="11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</a:rPr>
                        <a:t>2023-07</a:t>
                      </a:r>
                      <a:endParaRPr lang="pl-PL" sz="11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5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Wdrożona Platforma Centralnych Procesów Utrzymaniowych w zakresie lokalnych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systemów eksploatowanych w Sądach Apelacyjnych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100" i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</a:rPr>
                        <a:t>2023-07</a:t>
                      </a:r>
                      <a:endParaRPr lang="pl-PL" sz="11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</a:rPr>
                        <a:t>2022-11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23392" y="6124994"/>
            <a:ext cx="10607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>
                <a:solidFill>
                  <a:schemeClr val="tx2"/>
                </a:solidFill>
              </a:rPr>
              <a:t>*</a:t>
            </a:r>
            <a:r>
              <a:rPr lang="pl-PL" sz="1000" i="1" dirty="0">
                <a:solidFill>
                  <a:schemeClr val="tx2"/>
                </a:solidFill>
              </a:rPr>
              <a:t>należy wskazać, które z wymienionych produktów nie zostały ujęte w pierwotnym opisie założeń projektu informatycznego zaakceptowanym przez KRMC, będącego podstawą realizacji projektu lub które nie zostały wdrożone</a:t>
            </a:r>
          </a:p>
        </p:txBody>
      </p:sp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62" name="Prostokąt 61"/>
          <p:cNvSpPr/>
          <p:nvPr/>
        </p:nvSpPr>
        <p:spPr>
          <a:xfrm>
            <a:off x="7267522" y="4136161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i="1" dirty="0">
                <a:solidFill>
                  <a:schemeClr val="bg1"/>
                </a:solidFill>
              </a:rPr>
              <a:t>CENTRALNE MONITOROWANIE USŁUG IT</a:t>
            </a:r>
            <a:endParaRPr lang="pl-PL" sz="1200" b="1" dirty="0">
              <a:solidFill>
                <a:schemeClr val="bg1"/>
              </a:solidFill>
            </a:endParaRPr>
          </a:p>
        </p:txBody>
      </p:sp>
      <p:sp>
        <p:nvSpPr>
          <p:cNvPr id="63" name="Prostokąt 62"/>
          <p:cNvSpPr/>
          <p:nvPr/>
        </p:nvSpPr>
        <p:spPr>
          <a:xfrm>
            <a:off x="7262233" y="2938861"/>
            <a:ext cx="1494000" cy="792088"/>
          </a:xfrm>
          <a:prstGeom prst="rect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i="1" dirty="0">
                <a:solidFill>
                  <a:schemeClr val="bg1"/>
                </a:solidFill>
              </a:rPr>
              <a:t>CENTRALNY POMIAR EFEKTYWNOŚCI</a:t>
            </a:r>
            <a:endParaRPr lang="pl-PL" sz="1200" b="1" dirty="0">
              <a:solidFill>
                <a:schemeClr val="bg1"/>
              </a:solidFill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5315174" y="4136161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b="1" i="1" dirty="0">
                <a:solidFill>
                  <a:schemeClr val="tx2"/>
                </a:solidFill>
              </a:rPr>
              <a:t>CENTRALNA PLATFORMA ZARZĄDZANIA USŁUGAMI IT</a:t>
            </a:r>
          </a:p>
        </p:txBody>
      </p:sp>
      <p:sp>
        <p:nvSpPr>
          <p:cNvPr id="65" name="Prostokąt 64"/>
          <p:cNvSpPr/>
          <p:nvPr/>
        </p:nvSpPr>
        <p:spPr>
          <a:xfrm>
            <a:off x="3341205" y="2938861"/>
            <a:ext cx="1494000" cy="792088"/>
          </a:xfrm>
          <a:prstGeom prst="rect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i="1" dirty="0">
                <a:solidFill>
                  <a:schemeClr val="bg1"/>
                </a:solidFill>
              </a:rPr>
              <a:t>CENTRALNY SERVICE -DESK</a:t>
            </a:r>
            <a:endParaRPr lang="pl-PL" sz="1200" b="1" dirty="0">
              <a:solidFill>
                <a:schemeClr val="bg1"/>
              </a:solidFill>
            </a:endParaRPr>
          </a:p>
        </p:txBody>
      </p:sp>
      <p:cxnSp>
        <p:nvCxnSpPr>
          <p:cNvPr id="68" name="Łącznik prosty 67"/>
          <p:cNvCxnSpPr>
            <a:cxnSpLocks/>
          </p:cNvCxnSpPr>
          <p:nvPr/>
        </p:nvCxnSpPr>
        <p:spPr>
          <a:xfrm flipV="1">
            <a:off x="5051372" y="3366643"/>
            <a:ext cx="0" cy="88897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Łącznik prosty 69"/>
          <p:cNvCxnSpPr>
            <a:cxnSpLocks/>
          </p:cNvCxnSpPr>
          <p:nvPr/>
        </p:nvCxnSpPr>
        <p:spPr>
          <a:xfrm>
            <a:off x="4835205" y="3368385"/>
            <a:ext cx="21709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prosty ze strzałką 71"/>
          <p:cNvCxnSpPr>
            <a:cxnSpLocks/>
            <a:stCxn id="81" idx="3"/>
          </p:cNvCxnSpPr>
          <p:nvPr/>
        </p:nvCxnSpPr>
        <p:spPr>
          <a:xfrm flipV="1">
            <a:off x="4826826" y="4529417"/>
            <a:ext cx="488348" cy="2788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Łącznik prosty 72"/>
          <p:cNvCxnSpPr>
            <a:cxnSpLocks/>
            <a:endCxn id="63" idx="1"/>
          </p:cNvCxnSpPr>
          <p:nvPr/>
        </p:nvCxnSpPr>
        <p:spPr>
          <a:xfrm>
            <a:off x="7027360" y="3334905"/>
            <a:ext cx="23487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Łącznik prosty 73"/>
          <p:cNvCxnSpPr>
            <a:cxnSpLocks/>
          </p:cNvCxnSpPr>
          <p:nvPr/>
        </p:nvCxnSpPr>
        <p:spPr>
          <a:xfrm flipV="1">
            <a:off x="7027360" y="3322445"/>
            <a:ext cx="0" cy="93825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Łącznik prosty 75"/>
          <p:cNvCxnSpPr>
            <a:cxnSpLocks/>
          </p:cNvCxnSpPr>
          <p:nvPr/>
        </p:nvCxnSpPr>
        <p:spPr>
          <a:xfrm>
            <a:off x="7013678" y="5762869"/>
            <a:ext cx="232683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Łącznik prosty 76"/>
          <p:cNvCxnSpPr>
            <a:cxnSpLocks/>
          </p:cNvCxnSpPr>
          <p:nvPr/>
        </p:nvCxnSpPr>
        <p:spPr>
          <a:xfrm flipV="1">
            <a:off x="7013678" y="4802505"/>
            <a:ext cx="0" cy="95932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Łącznik prosty 79"/>
          <p:cNvCxnSpPr>
            <a:cxnSpLocks/>
          </p:cNvCxnSpPr>
          <p:nvPr/>
        </p:nvCxnSpPr>
        <p:spPr>
          <a:xfrm flipV="1">
            <a:off x="5047224" y="4765857"/>
            <a:ext cx="0" cy="95451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Prostokąt 80"/>
          <p:cNvSpPr/>
          <p:nvPr/>
        </p:nvSpPr>
        <p:spPr>
          <a:xfrm>
            <a:off x="3332826" y="4136161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i="1" dirty="0">
                <a:solidFill>
                  <a:schemeClr val="bg1"/>
                </a:solidFill>
              </a:rPr>
              <a:t>CENTRALNE PRZEKAZYWANIE DO EKSPLOATACJI</a:t>
            </a:r>
            <a:endParaRPr lang="pl-PL" sz="1200" b="1" dirty="0">
              <a:solidFill>
                <a:schemeClr val="bg1"/>
              </a:solidFill>
            </a:endParaRPr>
          </a:p>
        </p:txBody>
      </p:sp>
      <p:sp>
        <p:nvSpPr>
          <p:cNvPr id="84" name="pole tekstowe 83"/>
          <p:cNvSpPr txBox="1"/>
          <p:nvPr/>
        </p:nvSpPr>
        <p:spPr>
          <a:xfrm>
            <a:off x="9675881" y="3260639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9797131" y="3698783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9797131" y="3887839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9797131" y="4075039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BAB5062F-E31E-CD96-ADFA-3963CFDD6D96}"/>
              </a:ext>
            </a:extLst>
          </p:cNvPr>
          <p:cNvCxnSpPr/>
          <p:nvPr/>
        </p:nvCxnSpPr>
        <p:spPr>
          <a:xfrm>
            <a:off x="5039878" y="4765857"/>
            <a:ext cx="2752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kąt 13">
            <a:extLst>
              <a:ext uri="{FF2B5EF4-FFF2-40B4-BE49-F238E27FC236}">
                <a16:creationId xmlns:a16="http://schemas.microsoft.com/office/drawing/2014/main" id="{1EA54D89-BA4E-08A0-359E-652285A0777F}"/>
              </a:ext>
            </a:extLst>
          </p:cNvPr>
          <p:cNvSpPr/>
          <p:nvPr/>
        </p:nvSpPr>
        <p:spPr>
          <a:xfrm>
            <a:off x="3341205" y="5313953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i="1" dirty="0">
                <a:solidFill>
                  <a:schemeClr val="bg1"/>
                </a:solidFill>
              </a:rPr>
              <a:t>CENTRALNE ZARZĄDZANIE LICENCJAMI</a:t>
            </a:r>
            <a:endParaRPr lang="pl-PL" sz="1200" b="1" dirty="0">
              <a:solidFill>
                <a:schemeClr val="bg1"/>
              </a:solidFill>
            </a:endParaRPr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id="{C6F4C7F9-F426-08EA-5878-FE939074BEEA}"/>
              </a:ext>
            </a:extLst>
          </p:cNvPr>
          <p:cNvSpPr/>
          <p:nvPr/>
        </p:nvSpPr>
        <p:spPr>
          <a:xfrm>
            <a:off x="7246361" y="5321093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i="1" dirty="0">
                <a:solidFill>
                  <a:schemeClr val="bg1"/>
                </a:solidFill>
              </a:rPr>
              <a:t>CENTRALNE REPOZYTORIUM ARCHITEKTONICZNE</a:t>
            </a:r>
            <a:endParaRPr lang="pl-PL" sz="1200" b="1" dirty="0">
              <a:solidFill>
                <a:schemeClr val="bg1"/>
              </a:solidFill>
            </a:endParaRPr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59D2A521-0434-E9F4-B3C4-FD8C060B5AC3}"/>
              </a:ext>
            </a:extLst>
          </p:cNvPr>
          <p:cNvCxnSpPr>
            <a:cxnSpLocks/>
          </p:cNvCxnSpPr>
          <p:nvPr/>
        </p:nvCxnSpPr>
        <p:spPr>
          <a:xfrm>
            <a:off x="4835205" y="5720367"/>
            <a:ext cx="21709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>
            <a:extLst>
              <a:ext uri="{FF2B5EF4-FFF2-40B4-BE49-F238E27FC236}">
                <a16:creationId xmlns:a16="http://schemas.microsoft.com/office/drawing/2014/main" id="{EED70E6E-C986-D131-DEF0-0A6CA843A1C3}"/>
              </a:ext>
            </a:extLst>
          </p:cNvPr>
          <p:cNvCxnSpPr/>
          <p:nvPr/>
        </p:nvCxnSpPr>
        <p:spPr>
          <a:xfrm>
            <a:off x="5039878" y="4255622"/>
            <a:ext cx="2752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ze strzałką 52">
            <a:extLst>
              <a:ext uri="{FF2B5EF4-FFF2-40B4-BE49-F238E27FC236}">
                <a16:creationId xmlns:a16="http://schemas.microsoft.com/office/drawing/2014/main" id="{F3DDE90F-BFD3-DBE6-F5B7-C375BF166923}"/>
              </a:ext>
            </a:extLst>
          </p:cNvPr>
          <p:cNvCxnSpPr>
            <a:cxnSpLocks/>
          </p:cNvCxnSpPr>
          <p:nvPr/>
        </p:nvCxnSpPr>
        <p:spPr>
          <a:xfrm flipH="1">
            <a:off x="6809174" y="4255622"/>
            <a:ext cx="21818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Łącznik prosty ze strzałką 89">
            <a:extLst>
              <a:ext uri="{FF2B5EF4-FFF2-40B4-BE49-F238E27FC236}">
                <a16:creationId xmlns:a16="http://schemas.microsoft.com/office/drawing/2014/main" id="{E95B06BA-D9F2-3887-C8F1-67CCC2917F60}"/>
              </a:ext>
            </a:extLst>
          </p:cNvPr>
          <p:cNvCxnSpPr>
            <a:cxnSpLocks/>
            <a:stCxn id="62" idx="1"/>
            <a:endCxn id="64" idx="3"/>
          </p:cNvCxnSpPr>
          <p:nvPr/>
        </p:nvCxnSpPr>
        <p:spPr>
          <a:xfrm flipH="1">
            <a:off x="6809174" y="4532205"/>
            <a:ext cx="45834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Łącznik prosty ze strzałką 98">
            <a:extLst>
              <a:ext uri="{FF2B5EF4-FFF2-40B4-BE49-F238E27FC236}">
                <a16:creationId xmlns:a16="http://schemas.microsoft.com/office/drawing/2014/main" id="{0F6C5D36-2F8B-1DEB-B5BA-FBEB65F8AF9B}"/>
              </a:ext>
            </a:extLst>
          </p:cNvPr>
          <p:cNvCxnSpPr>
            <a:cxnSpLocks/>
          </p:cNvCxnSpPr>
          <p:nvPr/>
        </p:nvCxnSpPr>
        <p:spPr>
          <a:xfrm flipH="1">
            <a:off x="6809174" y="4802505"/>
            <a:ext cx="21818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36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794658" y="1484784"/>
            <a:ext cx="9490542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 </a:t>
            </a:r>
            <a:r>
              <a:rPr lang="pl-PL" sz="2000" b="1" dirty="0">
                <a:solidFill>
                  <a:srgbClr val="002060"/>
                </a:solidFill>
                <a:cs typeface="Times New Roman" pitchFamily="18" charset="0"/>
              </a:rPr>
              <a:t>(1)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994358"/>
              </p:ext>
            </p:extLst>
          </p:nvPr>
        </p:nvGraphicFramePr>
        <p:xfrm>
          <a:off x="339364" y="2347558"/>
          <a:ext cx="11368726" cy="35134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9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Liczba urzędów, które wdrożyły katalog rekomendacji dotyczących awansu cyfrowego</a:t>
                      </a: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szt.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uruchomionych systemów teleinformatycznych w podmiotach wykonujących zadania publiczne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szt.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pracowników IT podmiotów wykonujących zadania publiczne objętych wsparciem szkoleniowym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Szkolenia pracowników IT - kobiet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9160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794658" y="1484784"/>
            <a:ext cx="9490542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 </a:t>
            </a:r>
            <a:r>
              <a:rPr lang="pl-PL" sz="2000" b="1" dirty="0">
                <a:solidFill>
                  <a:srgbClr val="002060"/>
                </a:solidFill>
                <a:cs typeface="Times New Roman" pitchFamily="18" charset="0"/>
              </a:rPr>
              <a:t>(2)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931793"/>
              </p:ext>
            </p:extLst>
          </p:nvPr>
        </p:nvGraphicFramePr>
        <p:xfrm>
          <a:off x="339364" y="2347558"/>
          <a:ext cx="11368726" cy="34758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9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Szkolenia pracowników IT - mężczyzn</a:t>
                      </a: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szt.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Szkolenia pracowników nie będących pracownikami IT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szt.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44 969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44 969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Szkolenia pracowników nie będących pracownikami IT - kobiet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36 108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36 108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Szkolenia pracowników nie będących pracownikami IT - mężczyzn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8 861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8 861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9160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951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5400" y="2264239"/>
            <a:ext cx="8221646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5 lat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budżet państwa – część 37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482733"/>
              </p:ext>
            </p:extLst>
          </p:nvPr>
        </p:nvGraphicFramePr>
        <p:xfrm>
          <a:off x="731403" y="3529176"/>
          <a:ext cx="10729194" cy="3117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4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2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2708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730"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Ryzyko braku zabezpieczenia środków finansowych na utrzymanie systemu po jego wdrożeniu.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Analiza kosztów utrzymania systemu i zabezpieczenie odpowiednich środków w budżecie Beneficjenta.</a:t>
                      </a:r>
                      <a:endParaRPr lang="pl-PL" sz="2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8255"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Ryzyko związane z utratą trwałości projektu (przed lub po zakończeniu 5 lat).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Przygotowanie i wdrożenie skutecznej formuły organizacyjnej i prawnej zapewniającej utrzymanie i zarządzanie systemem w przyjętych ramach budżetowych (i terminie związania umową o dofinansowanie) oraz uzgodnienie stabilnych źródeł utrzymania systemu po upływie okresu trwałości.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681FF63D7B3147AFAC68B2E93E2C6A" ma:contentTypeVersion="10" ma:contentTypeDescription="Utwórz nowy dokument." ma:contentTypeScope="" ma:versionID="5f62a8bc21563c9dc9c82aa8dc062a1d">
  <xsd:schema xmlns:xsd="http://www.w3.org/2001/XMLSchema" xmlns:xs="http://www.w3.org/2001/XMLSchema" xmlns:p="http://schemas.microsoft.com/office/2006/metadata/properties" xmlns:ns2="a9a9e3d6-963b-4985-a8a7-a3d2f87a534a" xmlns:ns3="d176cc68-f091-4a7f-ad9e-67747a5f64ff" targetNamespace="http://schemas.microsoft.com/office/2006/metadata/properties" ma:root="true" ma:fieldsID="12c0ae6479fc7b07ce150ff5b749cc8f" ns2:_="" ns3:_="">
    <xsd:import namespace="a9a9e3d6-963b-4985-a8a7-a3d2f87a534a"/>
    <xsd:import namespace="d176cc68-f091-4a7f-ad9e-67747a5f6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9e3d6-963b-4985-a8a7-a3d2f87a5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6cc68-f091-4a7f-ad9e-67747a5f6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df3a10b-8748-402e-bef4-aee373db4dbb"/>
    <ds:schemaRef ds:uri="9affde3b-50dd-4e74-9e2c-6b9654ae514a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BCE5B2-9175-47F1-8ABD-32154F04E1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a9e3d6-963b-4985-a8a7-a3d2f87a534a"/>
    <ds:schemaRef ds:uri="d176cc68-f091-4a7f-ad9e-67747a5f64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e7dff87e-ca3a-45ca-8165-560d8adcfaef}" enabled="1" method="Standard" siteId="{88152bde-cfa3-4a5c-b981-a785c624bb42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465</Words>
  <Application>Microsoft Office PowerPoint</Application>
  <PresentationFormat>Panoramiczny</PresentationFormat>
  <Paragraphs>123</Paragraphs>
  <Slides>9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Marczak Joanna</cp:lastModifiedBy>
  <cp:revision>55</cp:revision>
  <dcterms:created xsi:type="dcterms:W3CDTF">2017-01-27T12:50:17Z</dcterms:created>
  <dcterms:modified xsi:type="dcterms:W3CDTF">2024-06-10T08:06:40Z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0x010100BF681FF63D7B3147AFAC68B2E93E2C6A</vt:lpwstr>
  </property>
</Properties>
</file>