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69" r:id="rId4"/>
    <p:sldId id="270" r:id="rId5"/>
    <p:sldId id="272" r:id="rId6"/>
    <p:sldId id="273" r:id="rId7"/>
    <p:sldId id="271" r:id="rId8"/>
    <p:sldId id="274" r:id="rId9"/>
    <p:sldId id="275" r:id="rId10"/>
    <p:sldId id="288" r:id="rId11"/>
    <p:sldId id="294" r:id="rId12"/>
    <p:sldId id="289" r:id="rId13"/>
    <p:sldId id="290" r:id="rId14"/>
    <p:sldId id="291" r:id="rId15"/>
    <p:sldId id="292" r:id="rId16"/>
    <p:sldId id="293" r:id="rId17"/>
    <p:sldId id="277" r:id="rId18"/>
    <p:sldId id="278" r:id="rId19"/>
    <p:sldId id="282" r:id="rId20"/>
    <p:sldId id="268" r:id="rId21"/>
  </p:sldIdLst>
  <p:sldSz cx="12192000" cy="6858000"/>
  <p:notesSz cx="6797675" cy="98742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D89E6-0190-4CF1-92B9-651933026DFC}" type="datetimeFigureOut">
              <a:rPr lang="pl-PL" smtClean="0"/>
              <a:t>07.10.2019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1DF76-1791-4464-A3A1-B66166B52C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8077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88C1B-6DAB-4220-B24B-87483784A7F1}" type="datetimeFigureOut">
              <a:rPr lang="pl-PL" smtClean="0"/>
              <a:t>07.10.2019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B1B89-5752-4BB0-BA76-2689ABCC22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6497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474ED-6826-4482-995C-E45E163B4488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6471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474ED-6826-4482-995C-E45E163B4488}" type="slidenum">
              <a:rPr lang="pl-PL" smtClean="0">
                <a:solidFill>
                  <a:prstClr val="black"/>
                </a:solidFill>
              </a:rPr>
              <a:pPr/>
              <a:t>10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3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474ED-6826-4482-995C-E45E163B4488}" type="slidenum">
              <a:rPr lang="pl-PL" smtClean="0">
                <a:solidFill>
                  <a:prstClr val="black"/>
                </a:solidFill>
              </a:rPr>
              <a:pPr/>
              <a:t>11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19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474ED-6826-4482-995C-E45E163B4488}" type="slidenum">
              <a:rPr lang="pl-PL" smtClean="0">
                <a:solidFill>
                  <a:prstClr val="black"/>
                </a:solidFill>
              </a:rPr>
              <a:pPr/>
              <a:t>12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93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474ED-6826-4482-995C-E45E163B4488}" type="slidenum">
              <a:rPr lang="pl-PL" smtClean="0">
                <a:solidFill>
                  <a:prstClr val="black"/>
                </a:solidFill>
              </a:rPr>
              <a:pPr/>
              <a:t>13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74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474ED-6826-4482-995C-E45E163B4488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9856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474ED-6826-4482-995C-E45E163B4488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5823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474ED-6826-4482-995C-E45E163B4488}" type="slidenum">
              <a:rPr lang="pl-PL" smtClean="0">
                <a:solidFill>
                  <a:prstClr val="black"/>
                </a:solidFill>
              </a:rPr>
              <a:pPr/>
              <a:t>16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8058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474ED-6826-4482-995C-E45E163B4488}" type="slidenum">
              <a:rPr lang="pl-PL" smtClean="0">
                <a:solidFill>
                  <a:prstClr val="black"/>
                </a:solidFill>
              </a:rPr>
              <a:pPr/>
              <a:t>17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45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474ED-6826-4482-995C-E45E163B4488}" type="slidenum">
              <a:rPr lang="pl-PL" smtClean="0">
                <a:solidFill>
                  <a:prstClr val="black"/>
                </a:solidFill>
              </a:rPr>
              <a:pPr/>
              <a:t>18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47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474ED-6826-4482-995C-E45E163B4488}" type="slidenum">
              <a:rPr lang="pl-PL" smtClean="0">
                <a:solidFill>
                  <a:prstClr val="black"/>
                </a:solidFill>
              </a:rPr>
              <a:pPr/>
              <a:t>19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98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474ED-6826-4482-995C-E45E163B4488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98281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474ED-6826-4482-995C-E45E163B4488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9971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474ED-6826-4482-995C-E45E163B4488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1431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474ED-6826-4482-995C-E45E163B4488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008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474ED-6826-4482-995C-E45E163B4488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0824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474ED-6826-4482-995C-E45E163B4488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5715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474ED-6826-4482-995C-E45E163B4488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947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474ED-6826-4482-995C-E45E163B4488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6032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474ED-6826-4482-995C-E45E163B4488}" type="slidenum">
              <a:rPr lang="pl-PL" smtClean="0">
                <a:solidFill>
                  <a:prstClr val="black"/>
                </a:solidFill>
              </a:rPr>
              <a:pPr/>
              <a:t>9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18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CE7D-91A5-49FC-B786-CB764303A04B}" type="datetimeFigureOut">
              <a:rPr lang="pl-PL" smtClean="0"/>
              <a:t>07.10.2019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D9F2-322B-45D4-BF63-FD73397CF9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6255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CE7D-91A5-49FC-B786-CB764303A04B}" type="datetimeFigureOut">
              <a:rPr lang="pl-PL" smtClean="0"/>
              <a:t>07.10.2019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D9F2-322B-45D4-BF63-FD73397CF9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112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CE7D-91A5-49FC-B786-CB764303A04B}" type="datetimeFigureOut">
              <a:rPr lang="pl-PL" smtClean="0"/>
              <a:t>07.10.2019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D9F2-322B-45D4-BF63-FD73397CF9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170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CE7D-91A5-49FC-B786-CB764303A04B}" type="datetimeFigureOut">
              <a:rPr lang="pl-PL" smtClean="0"/>
              <a:t>07.10.2019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D9F2-322B-45D4-BF63-FD73397CF9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712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CE7D-91A5-49FC-B786-CB764303A04B}" type="datetimeFigureOut">
              <a:rPr lang="pl-PL" smtClean="0"/>
              <a:t>07.10.2019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D9F2-322B-45D4-BF63-FD73397CF9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195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CE7D-91A5-49FC-B786-CB764303A04B}" type="datetimeFigureOut">
              <a:rPr lang="pl-PL" smtClean="0"/>
              <a:t>07.10.2019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D9F2-322B-45D4-BF63-FD73397CF9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288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CE7D-91A5-49FC-B786-CB764303A04B}" type="datetimeFigureOut">
              <a:rPr lang="pl-PL" smtClean="0"/>
              <a:t>07.10.2019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D9F2-322B-45D4-BF63-FD73397CF9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1431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CE7D-91A5-49FC-B786-CB764303A04B}" type="datetimeFigureOut">
              <a:rPr lang="pl-PL" smtClean="0"/>
              <a:t>07.10.2019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D9F2-322B-45D4-BF63-FD73397CF9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570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CE7D-91A5-49FC-B786-CB764303A04B}" type="datetimeFigureOut">
              <a:rPr lang="pl-PL" smtClean="0"/>
              <a:t>07.10.2019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D9F2-322B-45D4-BF63-FD73397CF9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812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CE7D-91A5-49FC-B786-CB764303A04B}" type="datetimeFigureOut">
              <a:rPr lang="pl-PL" smtClean="0"/>
              <a:t>07.10.2019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D9F2-322B-45D4-BF63-FD73397CF9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1135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CE7D-91A5-49FC-B786-CB764303A04B}" type="datetimeFigureOut">
              <a:rPr lang="pl-PL" smtClean="0"/>
              <a:t>07.10.2019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D9F2-322B-45D4-BF63-FD73397CF9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255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DCE7D-91A5-49FC-B786-CB764303A04B}" type="datetimeFigureOut">
              <a:rPr lang="pl-PL" smtClean="0"/>
              <a:t>07.10.2019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0D9F2-322B-45D4-BF63-FD73397CF9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989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348501"/>
            <a:ext cx="3392450" cy="1224136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 rot="5400000">
            <a:off x="6058482" y="-118350"/>
            <a:ext cx="75036" cy="8171793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171575" y="3930028"/>
            <a:ext cx="9115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Iwona" panose="00000500000000000000" pitchFamily="2" charset="0"/>
              </a:rPr>
              <a:t>Joanna Milwicz vel Delach</a:t>
            </a:r>
          </a:p>
          <a:p>
            <a:pPr algn="ctr"/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Iwona" panose="00000500000000000000" pitchFamily="2" charset="0"/>
              </a:rPr>
              <a:t>główny specjalista</a:t>
            </a:r>
          </a:p>
          <a:p>
            <a:pPr algn="ctr"/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Iwona" panose="00000500000000000000" pitchFamily="2" charset="0"/>
              </a:rPr>
              <a:t>Wydział Ochrony Wód w Departamencie Gospodarki Wodnej i Żeglugi Śródlądowej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2279577" y="2084913"/>
            <a:ext cx="7902321" cy="101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0645" indent="-1350645" algn="just">
              <a:lnSpc>
                <a:spcPct val="110000"/>
              </a:lnSpc>
              <a:spcAft>
                <a:spcPts val="0"/>
              </a:spcAft>
              <a:tabLst>
                <a:tab pos="1350645" algn="l"/>
              </a:tabLst>
            </a:pPr>
            <a:r>
              <a:rPr lang="pl-PL" sz="2800" b="1" i="1" dirty="0">
                <a:solidFill>
                  <a:srgbClr val="44546A"/>
                </a:solidFill>
                <a:latin typeface="Iwona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Redukcja fosforu w świetle ustawodawstwa UE oraz rekomendacji HELCOM </a:t>
            </a:r>
            <a:endParaRPr lang="pl-PL" sz="2400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443163" y="5959249"/>
            <a:ext cx="773873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tx2"/>
                </a:solidFill>
                <a:latin typeface="Iwona" panose="00000500000000000000" pitchFamily="2" charset="0"/>
              </a:rPr>
              <a:t>Zwiększanie stopnia redukcji fosforu w ściekach odprowadzanych z oczyszczalni </a:t>
            </a:r>
          </a:p>
          <a:p>
            <a:pPr algn="ctr"/>
            <a:r>
              <a:rPr lang="pl-PL" sz="1600" b="1" dirty="0">
                <a:solidFill>
                  <a:schemeClr val="tx2"/>
                </a:solidFill>
                <a:latin typeface="Iwona" panose="00000500000000000000" pitchFamily="2" charset="0"/>
              </a:rPr>
              <a:t>8 października 2019 r., Warszawa</a:t>
            </a:r>
          </a:p>
          <a:p>
            <a:pPr algn="ctr"/>
            <a:r>
              <a:rPr lang="pl-PL" sz="1400" dirty="0">
                <a:solidFill>
                  <a:schemeClr val="accent2">
                    <a:lumMod val="75000"/>
                  </a:schemeClr>
                </a:solidFill>
                <a:latin typeface="Iwona" panose="000005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6090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-160637" y="-27384"/>
            <a:ext cx="2285999" cy="6912768"/>
            <a:chOff x="414102" y="0"/>
            <a:chExt cx="2195115" cy="6912768"/>
          </a:xfrm>
        </p:grpSpPr>
        <p:sp>
          <p:nvSpPr>
            <p:cNvPr id="9" name="Prostokąt 8"/>
            <p:cNvSpPr/>
            <p:nvPr/>
          </p:nvSpPr>
          <p:spPr>
            <a:xfrm>
              <a:off x="611560" y="0"/>
              <a:ext cx="1800200" cy="404664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611560" y="1755576"/>
              <a:ext cx="1800200" cy="5157192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02" y="692696"/>
              <a:ext cx="2195115" cy="792088"/>
            </a:xfrm>
            <a:prstGeom prst="rect">
              <a:avLst/>
            </a:prstGeom>
          </p:spPr>
        </p:pic>
      </p:grpSp>
      <p:sp>
        <p:nvSpPr>
          <p:cNvPr id="2" name="Prostokąt 1"/>
          <p:cNvSpPr/>
          <p:nvPr/>
        </p:nvSpPr>
        <p:spPr>
          <a:xfrm>
            <a:off x="4186660" y="5229201"/>
            <a:ext cx="6283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>
              <a:solidFill>
                <a:srgbClr val="C00000"/>
              </a:solidFill>
              <a:latin typeface="Iwona" panose="00000500000000000000" pitchFamily="2" charset="0"/>
            </a:endParaRPr>
          </a:p>
        </p:txBody>
      </p:sp>
      <p:pic>
        <p:nvPicPr>
          <p:cNvPr id="19" name="Symbol zastępczy zawartości 18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0" y="3340100"/>
            <a:ext cx="10515600" cy="1322388"/>
          </a:xfrm>
          <a:prstGeom prst="rect">
            <a:avLst/>
          </a:prstGeom>
        </p:spPr>
      </p:pic>
      <p:sp>
        <p:nvSpPr>
          <p:cNvPr id="13" name="Symbol zastępczy zawartości 4"/>
          <p:cNvSpPr txBox="1">
            <a:spLocks/>
          </p:cNvSpPr>
          <p:nvPr/>
        </p:nvSpPr>
        <p:spPr>
          <a:xfrm>
            <a:off x="1964726" y="1457400"/>
            <a:ext cx="9601198" cy="50422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600" dirty="0" smtClean="0">
                <a:solidFill>
                  <a:prstClr val="black"/>
                </a:solidFill>
                <a:latin typeface="Iwona" panose="00000500000000000000" pitchFamily="2" charset="0"/>
              </a:rPr>
              <a:t>w </a:t>
            </a:r>
            <a:r>
              <a:rPr lang="pl-PL" sz="1600" dirty="0">
                <a:solidFill>
                  <a:prstClr val="black"/>
                </a:solidFill>
                <a:latin typeface="Iwona" panose="00000500000000000000" pitchFamily="2" charset="0"/>
              </a:rPr>
              <a:t>2009 r. Rada Europejska przyjęła </a:t>
            </a:r>
            <a:r>
              <a:rPr lang="pl-PL" sz="1600" b="1" dirty="0">
                <a:solidFill>
                  <a:prstClr val="black"/>
                </a:solidFill>
                <a:latin typeface="Iwona" panose="00000500000000000000" pitchFamily="2" charset="0"/>
              </a:rPr>
              <a:t>strategię</a:t>
            </a:r>
            <a:r>
              <a:rPr lang="pl-PL" sz="1600" dirty="0">
                <a:solidFill>
                  <a:prstClr val="black"/>
                </a:solidFill>
                <a:latin typeface="Iwona" panose="00000500000000000000" pitchFamily="2" charset="0"/>
              </a:rPr>
              <a:t> </a:t>
            </a:r>
            <a:r>
              <a:rPr lang="pl-PL" sz="1600" b="1" dirty="0">
                <a:latin typeface="Iwona" panose="00000500000000000000" pitchFamily="2" charset="0"/>
              </a:rPr>
              <a:t>Unii Europejskiej dla regionu Morza Bałtyckiego</a:t>
            </a:r>
            <a:r>
              <a:rPr lang="pl-PL" sz="1600" dirty="0">
                <a:solidFill>
                  <a:prstClr val="black"/>
                </a:solidFill>
                <a:latin typeface="Iwona" panose="00000500000000000000" pitchFamily="2" charset="0"/>
              </a:rPr>
              <a:t>. Strategia ta odnosi się do różnych celów w ramach trzech obszarów tematycznych, w tym: „Ocalenie morza”. Jeden z celów cząstkowych obszaru „Ocalenie morza” o nazwie „Czystość wód w Morzu Bałtyckim” obejmuje cele ustanowione w bałtyckim planie działań w odniesieniu do zmniejszania napływu substancji biogennych. Cel: wspieranie współpracy między sąsiadującymi krajami, zarówno p. </a:t>
            </a:r>
            <a:r>
              <a:rPr lang="pl-PL" sz="1600" dirty="0" err="1">
                <a:solidFill>
                  <a:prstClr val="black"/>
                </a:solidFill>
                <a:latin typeface="Iwona" panose="00000500000000000000" pitchFamily="2" charset="0"/>
              </a:rPr>
              <a:t>czł</a:t>
            </a:r>
            <a:r>
              <a:rPr lang="pl-PL" sz="1600" dirty="0">
                <a:solidFill>
                  <a:prstClr val="black"/>
                </a:solidFill>
                <a:latin typeface="Iwona" panose="00000500000000000000" pitchFamily="2" charset="0"/>
              </a:rPr>
              <a:t>. UE, jak i państwami niebędącymi członkami Unii.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600" b="1" dirty="0">
                <a:solidFill>
                  <a:prstClr val="black"/>
                </a:solidFill>
                <a:latin typeface="Iwona" panose="00000500000000000000" pitchFamily="2" charset="0"/>
              </a:rPr>
              <a:t>Dyrektywa </a:t>
            </a:r>
            <a:r>
              <a:rPr lang="pl-PL" sz="1600" b="1" dirty="0">
                <a:latin typeface="Iwona" panose="00000500000000000000" pitchFamily="2" charset="0"/>
              </a:rPr>
              <a:t>(91/676/EWG)</a:t>
            </a:r>
            <a:r>
              <a:rPr lang="pl-PL" sz="1600" b="1" dirty="0">
                <a:solidFill>
                  <a:prstClr val="black"/>
                </a:solidFill>
                <a:latin typeface="Iwona" panose="00000500000000000000" pitchFamily="2" charset="0"/>
              </a:rPr>
              <a:t> </a:t>
            </a:r>
            <a:r>
              <a:rPr lang="pl-PL" sz="1600" dirty="0">
                <a:solidFill>
                  <a:prstClr val="black"/>
                </a:solidFill>
                <a:latin typeface="Iwona" panose="00000500000000000000" pitchFamily="2" charset="0"/>
              </a:rPr>
              <a:t>d</a:t>
            </a:r>
            <a:r>
              <a:rPr lang="pl-PL" sz="1600" dirty="0">
                <a:latin typeface="Iwona" panose="00000500000000000000" pitchFamily="2" charset="0"/>
              </a:rPr>
              <a:t>otycząca ochrony wód przed zanieczyszczeniami powodowanymi przez azotany pochodzenia rolniczego </a:t>
            </a:r>
            <a:r>
              <a:rPr lang="pl-PL" sz="1600" dirty="0">
                <a:solidFill>
                  <a:prstClr val="black"/>
                </a:solidFill>
                <a:latin typeface="Iwona" panose="00000500000000000000" pitchFamily="2" charset="0"/>
              </a:rPr>
              <a:t>dotyczącą przyjęcia działań w celu zapewnienia, by rolnicy posiadający użytki rolne, które powodują lub mogą powodować zanieczyszczenie wody azotanami (zwane „obszarami szczególnie narażonymi na zanieczyszczenia azotanami”), spełniali minimalne wymogi dotyczące stosowania nawozów azotowych – wdrażany Programem azotanowym (wejście w życie 26.07.2018).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600" b="1" dirty="0" smtClean="0">
                <a:solidFill>
                  <a:srgbClr val="000000"/>
                </a:solidFill>
                <a:latin typeface="Iwona" panose="00000500000000000000" pitchFamily="2" charset="0"/>
              </a:rPr>
              <a:t>Dyrektywa </a:t>
            </a:r>
            <a:r>
              <a:rPr lang="pl-PL" sz="1600" b="1" dirty="0">
                <a:solidFill>
                  <a:srgbClr val="000000"/>
                </a:solidFill>
                <a:latin typeface="Iwona" panose="00000500000000000000" pitchFamily="2" charset="0"/>
              </a:rPr>
              <a:t>2000/60/WE </a:t>
            </a:r>
            <a:r>
              <a:rPr lang="pl-PL" sz="1600" dirty="0">
                <a:solidFill>
                  <a:srgbClr val="000000"/>
                </a:solidFill>
                <a:latin typeface="Iwona" panose="00000500000000000000" pitchFamily="2" charset="0"/>
              </a:rPr>
              <a:t>ustanawiająca ramy wspólnotowego działania w dziedzinie polityki wodnej (ramowa dyrektywa wodna) –porządkująca i koordynująca istniejące europejskie ustawodawstwo wodne, mająca na celu ochronę wody przed zanieczyszczeniem u jej źródła. RDW ustanowiła ramy dla ochrony wód śródlądowych, przejściowych i przybrzeżnych - kluczowe znaczenie dla osiągnięcia dobrego stanu środowiska wód morskich ma dobra jakość wód rzek wpływających do morza; cel: zapewnienie dobrego stanu wód powierzchniowych i podziemnych do 2015 r. bądź, w wyjątkowych przypadkach, do 2021 r. lub 2027 r. poprzez opracowanie planów gospodarowania wodami w dorzeczu wraz z programami działań.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600" b="1" dirty="0">
                <a:latin typeface="Iwona" panose="00000500000000000000" pitchFamily="2" charset="0"/>
              </a:rPr>
              <a:t>Dyrektywa 91/271/EWG </a:t>
            </a:r>
            <a:r>
              <a:rPr lang="pl-PL" sz="1600" dirty="0">
                <a:latin typeface="Iwona" panose="00000500000000000000" pitchFamily="2" charset="0"/>
              </a:rPr>
              <a:t>dotyczącą oczyszczania ścieków komunalnych </a:t>
            </a:r>
            <a:r>
              <a:rPr lang="pl-PL" sz="1600" dirty="0">
                <a:solidFill>
                  <a:prstClr val="black"/>
                </a:solidFill>
                <a:latin typeface="Iwona" panose="00000500000000000000" pitchFamily="2" charset="0"/>
              </a:rPr>
              <a:t>dyrektywa z 1991 r. odnosząca się do zbierania i oczyszczania ścieków z aglomeracji</a:t>
            </a:r>
            <a:r>
              <a:rPr lang="pl-PL" sz="1600" dirty="0" smtClean="0">
                <a:solidFill>
                  <a:prstClr val="black"/>
                </a:solidFill>
                <a:latin typeface="Iwona" panose="00000500000000000000" pitchFamily="2" charset="0"/>
              </a:rPr>
              <a:t>,</a:t>
            </a:r>
            <a:endParaRPr lang="pl-PL" sz="1600" dirty="0">
              <a:solidFill>
                <a:prstClr val="black"/>
              </a:solidFill>
              <a:latin typeface="Iwona" panose="00000500000000000000" pitchFamily="2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409568" y="507358"/>
            <a:ext cx="8587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ED7D31">
                    <a:lumMod val="75000"/>
                  </a:srgbClr>
                </a:solidFill>
                <a:latin typeface="Iwona" panose="00000500000000000000" pitchFamily="2" charset="0"/>
                <a:cs typeface="Arial" panose="020B0604020202020204" pitchFamily="34" charset="0"/>
              </a:rPr>
              <a:t>Poprawa i utrzymanie dobrego stanu środowiska wód morskich w świetle przepisów UE</a:t>
            </a:r>
          </a:p>
        </p:txBody>
      </p:sp>
    </p:spTree>
    <p:extLst>
      <p:ext uri="{BB962C8B-B14F-4D97-AF65-F5344CB8AC3E}">
        <p14:creationId xmlns:p14="http://schemas.microsoft.com/office/powerpoint/2010/main" val="1819615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-160637" y="-27384"/>
            <a:ext cx="2285999" cy="6912768"/>
            <a:chOff x="414102" y="0"/>
            <a:chExt cx="2195115" cy="6912768"/>
          </a:xfrm>
        </p:grpSpPr>
        <p:sp>
          <p:nvSpPr>
            <p:cNvPr id="9" name="Prostokąt 8"/>
            <p:cNvSpPr/>
            <p:nvPr/>
          </p:nvSpPr>
          <p:spPr>
            <a:xfrm>
              <a:off x="611560" y="0"/>
              <a:ext cx="1800200" cy="404664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611560" y="1755576"/>
              <a:ext cx="1800200" cy="5157192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02" y="692696"/>
              <a:ext cx="2195115" cy="792088"/>
            </a:xfrm>
            <a:prstGeom prst="rect">
              <a:avLst/>
            </a:prstGeom>
          </p:spPr>
        </p:pic>
      </p:grpSp>
      <p:sp>
        <p:nvSpPr>
          <p:cNvPr id="2" name="Prostokąt 1"/>
          <p:cNvSpPr/>
          <p:nvPr/>
        </p:nvSpPr>
        <p:spPr>
          <a:xfrm>
            <a:off x="4186660" y="5229201"/>
            <a:ext cx="6283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>
              <a:solidFill>
                <a:srgbClr val="C00000"/>
              </a:solidFill>
              <a:latin typeface="Iwona" panose="00000500000000000000" pitchFamily="2" charset="0"/>
            </a:endParaRPr>
          </a:p>
        </p:txBody>
      </p:sp>
      <p:pic>
        <p:nvPicPr>
          <p:cNvPr id="19" name="Symbol zastępczy zawartości 18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0" y="3340100"/>
            <a:ext cx="10515600" cy="1322388"/>
          </a:xfrm>
          <a:prstGeom prst="rect">
            <a:avLst/>
          </a:prstGeom>
        </p:spPr>
      </p:pic>
      <p:sp>
        <p:nvSpPr>
          <p:cNvPr id="13" name="Symbol zastępczy zawartości 4"/>
          <p:cNvSpPr txBox="1">
            <a:spLocks/>
          </p:cNvSpPr>
          <p:nvPr/>
        </p:nvSpPr>
        <p:spPr>
          <a:xfrm>
            <a:off x="1964726" y="1195500"/>
            <a:ext cx="9601198" cy="53041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800" dirty="0" smtClean="0">
                <a:latin typeface="Iwona" panose="00000500000000000000" pitchFamily="2" charset="0"/>
              </a:rPr>
              <a:t>podstawowym </a:t>
            </a:r>
            <a:r>
              <a:rPr lang="pl-PL" sz="1800" dirty="0">
                <a:latin typeface="Iwona" panose="00000500000000000000" pitchFamily="2" charset="0"/>
              </a:rPr>
              <a:t>instrumentem wdrożenia postanowień dyrektywy jest Krajowy program oczyszczania ścieków komunalnych </a:t>
            </a:r>
            <a:r>
              <a:rPr lang="pl-PL" sz="1800" b="1" dirty="0">
                <a:latin typeface="Iwona" panose="00000500000000000000" pitchFamily="2" charset="0"/>
              </a:rPr>
              <a:t>(KPOŚK) - </a:t>
            </a:r>
            <a:r>
              <a:rPr lang="pl-PL" sz="1800" dirty="0">
                <a:latin typeface="Iwona" panose="00000500000000000000" pitchFamily="2" charset="0"/>
              </a:rPr>
              <a:t>dokument strategicznym, w którym oszacowano potrzeby i określono działania na rzecz wyposażenia aglomeracji, o RLM większej od 2 000, w systemy kanalizacyjne i oczyszczalnie ścieków komunalnych;  cel: ograniczenie zrzutów niedostatecznie oczyszczanych ścieków przez realizację ujętych w nim </a:t>
            </a:r>
            <a:r>
              <a:rPr lang="pl-PL" sz="1800" dirty="0" smtClean="0">
                <a:latin typeface="Iwona" panose="00000500000000000000" pitchFamily="2" charset="0"/>
              </a:rPr>
              <a:t>inwestycji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800" dirty="0">
              <a:latin typeface="Iwona" panose="000005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800" dirty="0">
                <a:latin typeface="Iwona" panose="00000500000000000000" pitchFamily="2" charset="0"/>
              </a:rPr>
              <a:t>zgodnie z ustawą - Prawo wodne, KPOŚK podlega okresowej aktualizacji przynajmniej raz na cztery lata (aktualna AKOPŚK 2017) –  wykaz </a:t>
            </a:r>
            <a:r>
              <a:rPr lang="pl-PL" sz="1800" dirty="0" smtClean="0">
                <a:latin typeface="Iwona" panose="00000500000000000000" pitchFamily="2" charset="0"/>
              </a:rPr>
              <a:t>inwestycji na </a:t>
            </a:r>
            <a:r>
              <a:rPr lang="pl-PL" sz="1800" dirty="0">
                <a:latin typeface="Iwona" panose="00000500000000000000" pitchFamily="2" charset="0"/>
              </a:rPr>
              <a:t>lata </a:t>
            </a:r>
            <a:r>
              <a:rPr lang="pl-PL" sz="1800" dirty="0" smtClean="0">
                <a:latin typeface="Iwona" panose="00000500000000000000" pitchFamily="2" charset="0"/>
              </a:rPr>
              <a:t>2016-2021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800" dirty="0">
              <a:latin typeface="Iwona" panose="000005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800" dirty="0">
                <a:latin typeface="Iwona" panose="00000500000000000000" pitchFamily="2" charset="0"/>
              </a:rPr>
              <a:t>z</a:t>
            </a:r>
            <a:r>
              <a:rPr lang="pl-PL" sz="1800" dirty="0" smtClean="0">
                <a:latin typeface="Iwona" panose="00000500000000000000" pitchFamily="2" charset="0"/>
              </a:rPr>
              <a:t>ałożenie </a:t>
            </a:r>
            <a:r>
              <a:rPr lang="pl-PL" sz="1800" dirty="0">
                <a:latin typeface="Iwona" panose="00000500000000000000" pitchFamily="2" charset="0"/>
              </a:rPr>
              <a:t>podstawowe – uznanie całego obszaru Polski za obszar wrażliwy (99,7% terenu w zlewni Bałtyku) – wymagający ograniczenia zrzutów biogenów oraz zanieczyszczeń </a:t>
            </a:r>
            <a:r>
              <a:rPr lang="pl-PL" sz="1800" dirty="0" smtClean="0">
                <a:latin typeface="Iwona" panose="00000500000000000000" pitchFamily="2" charset="0"/>
              </a:rPr>
              <a:t>biodegradowalnych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800" dirty="0">
              <a:latin typeface="Iwona" panose="000005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800" dirty="0">
                <a:latin typeface="Iwona" panose="00000500000000000000" pitchFamily="2" charset="0"/>
              </a:rPr>
              <a:t>z</a:t>
            </a:r>
            <a:r>
              <a:rPr lang="pl-PL" sz="1800" dirty="0" smtClean="0">
                <a:latin typeface="Iwona" panose="00000500000000000000" pitchFamily="2" charset="0"/>
              </a:rPr>
              <a:t>astrzeżenia KE</a:t>
            </a:r>
            <a:r>
              <a:rPr lang="pl-PL" sz="1800" dirty="0">
                <a:latin typeface="Iwona" panose="00000500000000000000" pitchFamily="2" charset="0"/>
              </a:rPr>
              <a:t>, skutkujące określeniem wymagań dla operatorów dotyczących </a:t>
            </a:r>
            <a:r>
              <a:rPr lang="pl-PL" sz="1800" b="1" dirty="0">
                <a:latin typeface="Iwona" panose="00000500000000000000" pitchFamily="2" charset="0"/>
              </a:rPr>
              <a:t>podwyższonego usuwania biogenów we wszystkich oczyszczalniach ścieków komunalnych w aglomeracjach powyżej 10 000 RLM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1600" dirty="0">
              <a:solidFill>
                <a:prstClr val="black"/>
              </a:solidFill>
              <a:latin typeface="Iwona" panose="00000500000000000000" pitchFamily="2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409568" y="507358"/>
            <a:ext cx="8587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ED7D31">
                    <a:lumMod val="75000"/>
                  </a:srgbClr>
                </a:solidFill>
                <a:latin typeface="Iwona" panose="00000500000000000000" pitchFamily="2" charset="0"/>
                <a:cs typeface="Arial" panose="020B0604020202020204" pitchFamily="34" charset="0"/>
              </a:rPr>
              <a:t>Przepisy krajowe wdrażające dyrektywę ściekową</a:t>
            </a:r>
          </a:p>
        </p:txBody>
      </p:sp>
    </p:spTree>
    <p:extLst>
      <p:ext uri="{BB962C8B-B14F-4D97-AF65-F5344CB8AC3E}">
        <p14:creationId xmlns:p14="http://schemas.microsoft.com/office/powerpoint/2010/main" val="245732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-160637" y="-27384"/>
            <a:ext cx="2285999" cy="6912768"/>
            <a:chOff x="414102" y="0"/>
            <a:chExt cx="2195115" cy="6912768"/>
          </a:xfrm>
        </p:grpSpPr>
        <p:sp>
          <p:nvSpPr>
            <p:cNvPr id="9" name="Prostokąt 8"/>
            <p:cNvSpPr/>
            <p:nvPr/>
          </p:nvSpPr>
          <p:spPr>
            <a:xfrm>
              <a:off x="611560" y="0"/>
              <a:ext cx="1800200" cy="404664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611560" y="1755576"/>
              <a:ext cx="1800200" cy="5157192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02" y="692696"/>
              <a:ext cx="2195115" cy="792088"/>
            </a:xfrm>
            <a:prstGeom prst="rect">
              <a:avLst/>
            </a:prstGeom>
          </p:spPr>
        </p:pic>
      </p:grpSp>
      <p:sp>
        <p:nvSpPr>
          <p:cNvPr id="2" name="Prostokąt 1"/>
          <p:cNvSpPr/>
          <p:nvPr/>
        </p:nvSpPr>
        <p:spPr>
          <a:xfrm>
            <a:off x="4186660" y="5229201"/>
            <a:ext cx="6283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>
              <a:solidFill>
                <a:srgbClr val="C00000"/>
              </a:solidFill>
              <a:latin typeface="Iwona" panose="00000500000000000000" pitchFamily="2" charset="0"/>
            </a:endParaRPr>
          </a:p>
        </p:txBody>
      </p:sp>
      <p:sp>
        <p:nvSpPr>
          <p:cNvPr id="5" name="Tytuł 4">
            <a:extLst>
              <a:ext uri="{FF2B5EF4-FFF2-40B4-BE49-F238E27FC236}">
                <a16:creationId xmlns="" xmlns:a16="http://schemas.microsoft.com/office/drawing/2014/main" id="{47FEFADB-BDA2-424D-8E75-0A809D793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724" y="1195500"/>
            <a:ext cx="8703275" cy="1002114"/>
          </a:xfrm>
        </p:spPr>
        <p:txBody>
          <a:bodyPr>
            <a:normAutofit/>
          </a:bodyPr>
          <a:lstStyle/>
          <a:p>
            <a:r>
              <a:rPr lang="pl-PL" sz="1600" b="1" dirty="0"/>
              <a:t>Rozporządzenie Ministra Gospodarki Morskiej i Żeglugi Śródlądowej z dnia 12 lipca 2019 r. w sprawie substancji szczególnie szkodliwych dla środowiska wodnego oraz warunków, jakie należy spełnić przy wprowadzaniu do wód lub do ziemi ścieków, a także przy odprowadzaniu wód opadowych lub roztopowych do wód lub do urządzeń </a:t>
            </a:r>
            <a:r>
              <a:rPr lang="pl-PL" sz="1600" b="1" dirty="0" smtClean="0"/>
              <a:t>wodnych („rozporządzenie </a:t>
            </a:r>
            <a:r>
              <a:rPr lang="pl-PL" sz="1600" b="1" dirty="0"/>
              <a:t>ściekowe</a:t>
            </a:r>
            <a:r>
              <a:rPr lang="pl-PL" sz="1600" b="1" dirty="0" smtClean="0"/>
              <a:t>”)</a:t>
            </a:r>
            <a:endParaRPr lang="pl-PL" sz="1600" dirty="0"/>
          </a:p>
        </p:txBody>
      </p:sp>
      <p:pic>
        <p:nvPicPr>
          <p:cNvPr id="19" name="Symbol zastępczy zawartości 18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0" y="3340100"/>
            <a:ext cx="10515600" cy="1322388"/>
          </a:xfrm>
          <a:prstGeom prst="rect">
            <a:avLst/>
          </a:prstGeom>
        </p:spPr>
      </p:pic>
      <p:sp>
        <p:nvSpPr>
          <p:cNvPr id="13" name="Symbol zastępczy zawartości 4"/>
          <p:cNvSpPr txBox="1">
            <a:spLocks/>
          </p:cNvSpPr>
          <p:nvPr/>
        </p:nvSpPr>
        <p:spPr>
          <a:xfrm>
            <a:off x="1964726" y="1457400"/>
            <a:ext cx="9601198" cy="50422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pl-PL" sz="1600" dirty="0">
              <a:solidFill>
                <a:prstClr val="black"/>
              </a:solidFill>
              <a:latin typeface="Iwona" panose="00000500000000000000" pitchFamily="2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409568" y="507358"/>
            <a:ext cx="8587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ED7D31">
                    <a:lumMod val="75000"/>
                  </a:srgbClr>
                </a:solidFill>
                <a:latin typeface="Iwona" panose="00000500000000000000" pitchFamily="2" charset="0"/>
                <a:cs typeface="Arial" panose="020B0604020202020204" pitchFamily="34" charset="0"/>
              </a:rPr>
              <a:t>Przepisy krajowe wdrażające dyrektywę ściekową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964724" y="2457241"/>
            <a:ext cx="8921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Iwona" panose="00000500000000000000" pitchFamily="2" charset="0"/>
                <a:cs typeface="Times New Roman" panose="02020603050405020304" pitchFamily="18" charset="0"/>
              </a:rPr>
              <a:t>Najwyższe dopuszczalne wartości fosforu albo minimalny procent redukcji dla ścieków z oczyszczalni ścieków bytowych i komunalnych i z aglomeracji</a:t>
            </a:r>
            <a:endParaRPr lang="pl-PL" sz="1600" dirty="0">
              <a:latin typeface="Iwona" panose="000005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797116"/>
              </p:ext>
            </p:extLst>
          </p:nvPr>
        </p:nvGraphicFramePr>
        <p:xfrm>
          <a:off x="2125362" y="3112975"/>
          <a:ext cx="8217242" cy="3266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309"/>
                <a:gridCol w="2269672"/>
                <a:gridCol w="2014161"/>
                <a:gridCol w="1879100"/>
              </a:tblGrid>
              <a:tr h="98232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Iwona" panose="00000500000000000000" pitchFamily="2" charset="0"/>
                        </a:rPr>
                        <a:t>Wskaźnik</a:t>
                      </a:r>
                      <a:endParaRPr lang="pl-PL" sz="1600" dirty="0">
                        <a:latin typeface="Iwona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Iwona" panose="00000500000000000000" pitchFamily="2" charset="0"/>
                        </a:rPr>
                        <a:t>Równoważna</a:t>
                      </a:r>
                    </a:p>
                    <a:p>
                      <a:pPr algn="ctr"/>
                      <a:r>
                        <a:rPr lang="pl-PL" sz="1600" dirty="0" smtClean="0">
                          <a:latin typeface="Iwona" panose="00000500000000000000" pitchFamily="2" charset="0"/>
                        </a:rPr>
                        <a:t>liczba</a:t>
                      </a:r>
                    </a:p>
                    <a:p>
                      <a:pPr algn="ctr"/>
                      <a:r>
                        <a:rPr lang="pl-PL" sz="1600" dirty="0" smtClean="0">
                          <a:latin typeface="Iwona" panose="00000500000000000000" pitchFamily="2" charset="0"/>
                        </a:rPr>
                        <a:t>mieszkańców</a:t>
                      </a:r>
                    </a:p>
                    <a:p>
                      <a:pPr algn="ctr"/>
                      <a:r>
                        <a:rPr lang="pl-PL" sz="1600" dirty="0" smtClean="0">
                          <a:latin typeface="Iwona" panose="00000500000000000000" pitchFamily="2" charset="0"/>
                        </a:rPr>
                        <a:t>(RLM)</a:t>
                      </a:r>
                      <a:endParaRPr lang="pl-PL" sz="1600" dirty="0">
                        <a:latin typeface="Iwona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Iwona" panose="00000500000000000000" pitchFamily="2" charset="0"/>
                        </a:rPr>
                        <a:t>Zawartość</a:t>
                      </a:r>
                    </a:p>
                    <a:p>
                      <a:pPr algn="ctr"/>
                      <a:r>
                        <a:rPr lang="pl-PL" sz="1600" dirty="0" smtClean="0">
                          <a:latin typeface="Iwona" panose="00000500000000000000" pitchFamily="2" charset="0"/>
                        </a:rPr>
                        <a:t>maksymalna</a:t>
                      </a:r>
                      <a:endParaRPr lang="pl-PL" sz="1600" dirty="0">
                        <a:latin typeface="Iwona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Iwona" panose="00000500000000000000" pitchFamily="2" charset="0"/>
                        </a:rPr>
                        <a:t>Minimalny</a:t>
                      </a:r>
                    </a:p>
                    <a:p>
                      <a:pPr algn="ctr"/>
                      <a:r>
                        <a:rPr lang="pl-PL" sz="1600" dirty="0" smtClean="0">
                          <a:latin typeface="Iwona" panose="00000500000000000000" pitchFamily="2" charset="0"/>
                        </a:rPr>
                        <a:t>stopień</a:t>
                      </a:r>
                    </a:p>
                    <a:p>
                      <a:pPr algn="ctr"/>
                      <a:r>
                        <a:rPr lang="pl-PL" sz="1600" dirty="0" smtClean="0">
                          <a:latin typeface="Iwona" panose="00000500000000000000" pitchFamily="2" charset="0"/>
                        </a:rPr>
                        <a:t>usunięcia</a:t>
                      </a:r>
                      <a:endParaRPr lang="pl-PL" sz="1600" dirty="0">
                        <a:latin typeface="Iwona" panose="00000500000000000000" pitchFamily="2" charset="0"/>
                      </a:endParaRPr>
                    </a:p>
                  </a:txBody>
                  <a:tcPr/>
                </a:tc>
              </a:tr>
              <a:tr h="1099913">
                <a:tc rowSpan="2">
                  <a:txBody>
                    <a:bodyPr/>
                    <a:lstStyle/>
                    <a:p>
                      <a:pPr algn="ctr"/>
                      <a:endParaRPr lang="pl-PL" sz="1600" dirty="0" smtClean="0">
                        <a:latin typeface="Iwona" panose="00000500000000000000" pitchFamily="2" charset="0"/>
                      </a:endParaRPr>
                    </a:p>
                    <a:p>
                      <a:pPr algn="ctr"/>
                      <a:endParaRPr lang="pl-PL" sz="1600" dirty="0" smtClean="0">
                        <a:latin typeface="Iwona" panose="00000500000000000000" pitchFamily="2" charset="0"/>
                      </a:endParaRPr>
                    </a:p>
                    <a:p>
                      <a:pPr algn="ctr"/>
                      <a:endParaRPr lang="pl-PL" sz="1600" dirty="0" smtClean="0">
                        <a:latin typeface="Iwona" panose="00000500000000000000" pitchFamily="2" charset="0"/>
                      </a:endParaRPr>
                    </a:p>
                    <a:p>
                      <a:pPr algn="ctr"/>
                      <a:r>
                        <a:rPr lang="pl-PL" sz="1600" dirty="0" smtClean="0">
                          <a:latin typeface="Iwona" panose="00000500000000000000" pitchFamily="2" charset="0"/>
                        </a:rPr>
                        <a:t>Fosfor</a:t>
                      </a:r>
                    </a:p>
                    <a:p>
                      <a:pPr algn="ctr"/>
                      <a:r>
                        <a:rPr lang="pl-PL" sz="1600" dirty="0" smtClean="0">
                          <a:latin typeface="Iwona" panose="00000500000000000000" pitchFamily="2" charset="0"/>
                        </a:rPr>
                        <a:t>ogólny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Iwona" panose="00000500000000000000" pitchFamily="2" charset="0"/>
                        </a:rPr>
                        <a:t>10 000÷100 000</a:t>
                      </a:r>
                      <a:endParaRPr lang="pl-PL" sz="1400" dirty="0">
                        <a:latin typeface="Iwona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 smtClean="0">
                        <a:latin typeface="Iwona" panose="00000500000000000000" pitchFamily="2" charset="0"/>
                      </a:endParaRPr>
                    </a:p>
                    <a:p>
                      <a:pPr algn="ctr"/>
                      <a:endParaRPr lang="pl-PL" sz="1400" dirty="0" smtClean="0">
                        <a:latin typeface="Iwona" panose="00000500000000000000" pitchFamily="2" charset="0"/>
                      </a:endParaRPr>
                    </a:p>
                    <a:p>
                      <a:pPr algn="ctr"/>
                      <a:r>
                        <a:rPr lang="pl-PL" sz="1400" dirty="0" smtClean="0">
                          <a:latin typeface="Iwona" panose="00000500000000000000" pitchFamily="2" charset="0"/>
                        </a:rPr>
                        <a:t>2 </a:t>
                      </a:r>
                      <a:r>
                        <a:rPr lang="pl-PL" sz="1400" dirty="0" err="1" smtClean="0">
                          <a:latin typeface="Iwona" panose="00000500000000000000" pitchFamily="2" charset="0"/>
                        </a:rPr>
                        <a:t>gP</a:t>
                      </a:r>
                      <a:r>
                        <a:rPr lang="pl-PL" sz="1400" dirty="0" smtClean="0">
                          <a:latin typeface="Iwona" panose="00000500000000000000" pitchFamily="2" charset="0"/>
                        </a:rPr>
                        <a:t>/m3</a:t>
                      </a:r>
                      <a:endParaRPr lang="pl-PL" sz="1400" dirty="0">
                        <a:latin typeface="Iwona" panose="000005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pl-PL" sz="1400" dirty="0" smtClean="0">
                        <a:latin typeface="Iwona" panose="00000500000000000000" pitchFamily="2" charset="0"/>
                      </a:endParaRPr>
                    </a:p>
                    <a:p>
                      <a:pPr algn="ctr"/>
                      <a:endParaRPr lang="pl-PL" sz="1400" dirty="0" smtClean="0">
                        <a:latin typeface="Iwona" panose="00000500000000000000" pitchFamily="2" charset="0"/>
                      </a:endParaRPr>
                    </a:p>
                    <a:p>
                      <a:pPr algn="ctr"/>
                      <a:endParaRPr lang="pl-PL" sz="1400" dirty="0" smtClean="0">
                        <a:latin typeface="Iwona" panose="00000500000000000000" pitchFamily="2" charset="0"/>
                      </a:endParaRPr>
                    </a:p>
                    <a:p>
                      <a:pPr algn="ctr"/>
                      <a:endParaRPr lang="pl-PL" sz="1400" dirty="0" smtClean="0">
                        <a:latin typeface="Iwona" panose="00000500000000000000" pitchFamily="2" charset="0"/>
                      </a:endParaRPr>
                    </a:p>
                    <a:p>
                      <a:pPr algn="ctr"/>
                      <a:r>
                        <a:rPr lang="pl-PL" sz="1400" dirty="0" smtClean="0">
                          <a:latin typeface="Iwona" panose="00000500000000000000" pitchFamily="2" charset="0"/>
                        </a:rPr>
                        <a:t>80%</a:t>
                      </a:r>
                      <a:endParaRPr lang="pl-PL" sz="1400" dirty="0">
                        <a:latin typeface="Iwona" panose="00000500000000000000" pitchFamily="2" charset="0"/>
                      </a:endParaRPr>
                    </a:p>
                  </a:txBody>
                  <a:tcPr/>
                </a:tc>
              </a:tr>
              <a:tr h="1099913">
                <a:tc vMerge="1">
                  <a:txBody>
                    <a:bodyPr/>
                    <a:lstStyle/>
                    <a:p>
                      <a:endParaRPr lang="pl-PL" sz="1600" dirty="0">
                        <a:latin typeface="Iwona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smtClean="0">
                          <a:latin typeface="Iwona" panose="00000500000000000000" pitchFamily="2" charset="0"/>
                        </a:rPr>
                        <a:t>100 </a:t>
                      </a:r>
                      <a:r>
                        <a:rPr lang="pl-PL" sz="1400" dirty="0" smtClean="0">
                          <a:latin typeface="Iwona" panose="00000500000000000000" pitchFamily="2" charset="0"/>
                        </a:rPr>
                        <a:t>000 </a:t>
                      </a:r>
                      <a:r>
                        <a:rPr lang="pl-PL" sz="1400" smtClean="0">
                          <a:latin typeface="Iwona" panose="00000500000000000000" pitchFamily="2" charset="0"/>
                        </a:rPr>
                        <a:t>i powyżej</a:t>
                      </a:r>
                      <a:endParaRPr lang="pl-PL" sz="1400" dirty="0">
                        <a:latin typeface="Iwona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400" dirty="0" smtClean="0">
                        <a:latin typeface="Iwona" panose="00000500000000000000" pitchFamily="2" charset="0"/>
                      </a:endParaRPr>
                    </a:p>
                    <a:p>
                      <a:endParaRPr lang="pl-PL" sz="1400" dirty="0" smtClean="0">
                        <a:latin typeface="Iwona" panose="00000500000000000000" pitchFamily="2" charset="0"/>
                      </a:endParaRPr>
                    </a:p>
                    <a:p>
                      <a:pPr algn="ctr"/>
                      <a:r>
                        <a:rPr lang="pl-PL" sz="1400" dirty="0" smtClean="0">
                          <a:latin typeface="Iwona" panose="00000500000000000000" pitchFamily="2" charset="0"/>
                        </a:rPr>
                        <a:t>1 </a:t>
                      </a:r>
                      <a:r>
                        <a:rPr lang="pl-PL" sz="1400" dirty="0" err="1" smtClean="0">
                          <a:latin typeface="Iwona" panose="00000500000000000000" pitchFamily="2" charset="0"/>
                        </a:rPr>
                        <a:t>gP</a:t>
                      </a:r>
                      <a:r>
                        <a:rPr lang="pl-PL" sz="1400" dirty="0" smtClean="0">
                          <a:latin typeface="Iwona" panose="00000500000000000000" pitchFamily="2" charset="0"/>
                        </a:rPr>
                        <a:t>/m3</a:t>
                      </a:r>
                      <a:endParaRPr lang="pl-PL" sz="1400" dirty="0">
                        <a:latin typeface="Iwona" panose="000005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sz="1600" dirty="0">
                        <a:latin typeface="Iwona" panose="000005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040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-160637" y="-27384"/>
            <a:ext cx="2285999" cy="6912768"/>
            <a:chOff x="414102" y="0"/>
            <a:chExt cx="2195115" cy="6912768"/>
          </a:xfrm>
        </p:grpSpPr>
        <p:sp>
          <p:nvSpPr>
            <p:cNvPr id="9" name="Prostokąt 8"/>
            <p:cNvSpPr/>
            <p:nvPr/>
          </p:nvSpPr>
          <p:spPr>
            <a:xfrm>
              <a:off x="611560" y="0"/>
              <a:ext cx="1800200" cy="404664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611560" y="1755576"/>
              <a:ext cx="1800200" cy="5157192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02" y="692696"/>
              <a:ext cx="2195115" cy="792088"/>
            </a:xfrm>
            <a:prstGeom prst="rect">
              <a:avLst/>
            </a:prstGeom>
          </p:spPr>
        </p:pic>
      </p:grpSp>
      <p:sp>
        <p:nvSpPr>
          <p:cNvPr id="2" name="Prostokąt 1"/>
          <p:cNvSpPr/>
          <p:nvPr/>
        </p:nvSpPr>
        <p:spPr>
          <a:xfrm>
            <a:off x="4186660" y="5229201"/>
            <a:ext cx="6283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>
              <a:solidFill>
                <a:srgbClr val="C00000"/>
              </a:solidFill>
              <a:latin typeface="Iwona" panose="00000500000000000000" pitchFamily="2" charset="0"/>
            </a:endParaRPr>
          </a:p>
        </p:txBody>
      </p:sp>
      <p:pic>
        <p:nvPicPr>
          <p:cNvPr id="19" name="Symbol zastępczy zawartości 18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0" y="3340100"/>
            <a:ext cx="10515600" cy="1322388"/>
          </a:xfrm>
          <a:prstGeom prst="rect">
            <a:avLst/>
          </a:prstGeom>
        </p:spPr>
      </p:pic>
      <p:sp>
        <p:nvSpPr>
          <p:cNvPr id="13" name="Symbol zastępczy zawartości 4"/>
          <p:cNvSpPr txBox="1">
            <a:spLocks/>
          </p:cNvSpPr>
          <p:nvPr/>
        </p:nvSpPr>
        <p:spPr>
          <a:xfrm>
            <a:off x="1964725" y="1215244"/>
            <a:ext cx="9588842" cy="50793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latin typeface="Iwona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 odpowiedzi na wzrastający dopływ biogenów, w deklaracji ministerialnej Komisji Helsińskiej HELCOM z 1988 r. uzgodniono działania na rzecz zmniejszenia obciążenia tymi substancjami, a osiągnięcie Morza Bałtyckiego nienarażonego na eutrofizację zostało uwzględnione jako jeden z głównych celów.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600" dirty="0">
                <a:solidFill>
                  <a:srgbClr val="000000"/>
                </a:solidFill>
                <a:latin typeface="Iwona" panose="00000500000000000000" pitchFamily="2" charset="0"/>
              </a:rPr>
              <a:t>w 2007 r. sygnatariusze HELCOM uzgodnili przyjęcie dwóch głównych instrumentów w celu przeciwdziałania eutrofizacji: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200" dirty="0">
                <a:solidFill>
                  <a:srgbClr val="000000"/>
                </a:solidFill>
                <a:latin typeface="Iwona" panose="00000500000000000000" pitchFamily="2" charset="0"/>
              </a:rPr>
              <a:t>	</a:t>
            </a:r>
            <a:r>
              <a:rPr lang="pl-PL" sz="1600" b="1" dirty="0">
                <a:solidFill>
                  <a:srgbClr val="000000"/>
                </a:solidFill>
                <a:latin typeface="Iwona" panose="00000500000000000000" pitchFamily="2" charset="0"/>
              </a:rPr>
              <a:t>1) Bałtycki Plan Działania (BSAP), </a:t>
            </a:r>
            <a:r>
              <a:rPr lang="pl-PL" sz="1600" dirty="0">
                <a:solidFill>
                  <a:srgbClr val="000000"/>
                </a:solidFill>
                <a:latin typeface="Iwona" panose="00000500000000000000" pitchFamily="2" charset="0"/>
              </a:rPr>
              <a:t>w ramach którego ustalono program redukcji substancji biogennych określający cele w postaci przyjęcia: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>
                <a:solidFill>
                  <a:srgbClr val="000000"/>
                </a:solidFill>
                <a:latin typeface="Iwona" panose="00000500000000000000" pitchFamily="2" charset="0"/>
              </a:rPr>
              <a:t>	a) </a:t>
            </a:r>
            <a:r>
              <a:rPr lang="pl-PL" sz="1600" u="sng" dirty="0">
                <a:latin typeface="Iwona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maksymalnych dopuszczalnych dopływów biogenów </a:t>
            </a:r>
            <a:r>
              <a:rPr lang="pl-PL" sz="1600" dirty="0">
                <a:latin typeface="Iwona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(Maximum </a:t>
            </a:r>
            <a:r>
              <a:rPr lang="pl-PL" sz="1600" dirty="0" err="1">
                <a:latin typeface="Iwona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Allowable</a:t>
            </a:r>
            <a:r>
              <a:rPr lang="pl-PL" sz="1600" dirty="0">
                <a:latin typeface="Iwona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Iwona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Inputs</a:t>
            </a:r>
            <a:r>
              <a:rPr lang="pl-PL" sz="1600" dirty="0">
                <a:latin typeface="Iwona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 MAI) dla całego Morza Bałtyckiego i każdego basenu z osobna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>
                <a:solidFill>
                  <a:srgbClr val="000000"/>
                </a:solidFill>
                <a:latin typeface="Iwona" panose="00000500000000000000" pitchFamily="2" charset="0"/>
                <a:cs typeface="Times New Roman" panose="02020603050405020304" pitchFamily="18" charset="0"/>
              </a:rPr>
              <a:t>	b) </a:t>
            </a:r>
            <a:r>
              <a:rPr lang="pl-PL" sz="1600" u="sng" dirty="0">
                <a:latin typeface="Iwona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krajowych celów redukcji </a:t>
            </a:r>
            <a:r>
              <a:rPr lang="pl-PL" sz="1600" dirty="0">
                <a:latin typeface="Iwona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(Country-</a:t>
            </a:r>
            <a:r>
              <a:rPr lang="pl-PL" sz="1600" dirty="0" err="1">
                <a:latin typeface="Iwona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Allocated</a:t>
            </a:r>
            <a:r>
              <a:rPr lang="pl-PL" sz="1600" dirty="0">
                <a:latin typeface="Iwona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Iwona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Reduction</a:t>
            </a:r>
            <a:r>
              <a:rPr lang="pl-PL" sz="1600" dirty="0">
                <a:latin typeface="Iwona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Iwona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Targets</a:t>
            </a:r>
            <a:r>
              <a:rPr lang="pl-PL" sz="1600" dirty="0">
                <a:latin typeface="Iwona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 CART) </a:t>
            </a:r>
            <a:r>
              <a:rPr lang="pl-PL" sz="1600" dirty="0">
                <a:solidFill>
                  <a:srgbClr val="000000"/>
                </a:solidFill>
                <a:latin typeface="Iwona" panose="00000500000000000000" pitchFamily="2" charset="0"/>
              </a:rPr>
              <a:t>dla każdego państwa (zdefiniowane na poziomie akwenu Morza Bałtyckiego w stosunku do średnich napływów z tego państwa w latach odniesienia 1997–2003; każde państwo miało opracować własny plan redukcji substancji biogennych do końca 2009 r., aby osiągnąć zawarte w nim cele do 2021 r.)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600" dirty="0">
              <a:solidFill>
                <a:srgbClr val="000000"/>
              </a:solidFill>
              <a:latin typeface="Iwona" panose="00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>
                <a:solidFill>
                  <a:srgbClr val="000000"/>
                </a:solidFill>
                <a:latin typeface="Iwona" panose="00000500000000000000" pitchFamily="2" charset="0"/>
              </a:rPr>
              <a:t>W 2013 r. w ramach przeglądu programu redukcji substancji biogennych uzgodniono </a:t>
            </a:r>
            <a:r>
              <a:rPr lang="pl-PL" sz="1600" b="1" dirty="0">
                <a:solidFill>
                  <a:srgbClr val="000000"/>
                </a:solidFill>
                <a:latin typeface="Iwona" panose="00000500000000000000" pitchFamily="2" charset="0"/>
              </a:rPr>
              <a:t>ograniczenie rocznego napływu azotu do morza o 13%</a:t>
            </a:r>
            <a:r>
              <a:rPr lang="pl-PL" sz="1600" dirty="0">
                <a:solidFill>
                  <a:srgbClr val="000000"/>
                </a:solidFill>
                <a:latin typeface="Iwona" panose="00000500000000000000" pitchFamily="2" charset="0"/>
              </a:rPr>
              <a:t> (118 134 tony/rok) </a:t>
            </a:r>
            <a:r>
              <a:rPr lang="pl-PL" sz="1600" b="1" dirty="0">
                <a:solidFill>
                  <a:srgbClr val="000000"/>
                </a:solidFill>
                <a:latin typeface="Iwona" panose="00000500000000000000" pitchFamily="2" charset="0"/>
              </a:rPr>
              <a:t>oraz napływu fosforu o 41% </a:t>
            </a:r>
            <a:r>
              <a:rPr lang="pl-PL" sz="1600" dirty="0">
                <a:solidFill>
                  <a:srgbClr val="000000"/>
                </a:solidFill>
                <a:latin typeface="Iwona" panose="00000500000000000000" pitchFamily="2" charset="0"/>
              </a:rPr>
              <a:t>(15 178 ton/rok) w porównaniu z wielkościami napływu w okresie odniesienia (odpowiednio 910 344 tony/rok i 36 894 tony/rok) poprzez ograniczenie własnych rocznych napływów azotu i fosforu odpowiednio o 89 260 ton/rok i 14 374 tony/rok w rozbiciu na akweny Morza Bałtyckiego.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200" dirty="0">
              <a:solidFill>
                <a:srgbClr val="000000"/>
              </a:solidFill>
              <a:latin typeface="Iwona" panose="00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200" dirty="0">
              <a:solidFill>
                <a:srgbClr val="000000"/>
              </a:solidFill>
              <a:latin typeface="Iwona" panose="00000500000000000000" pitchFamily="2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409568" y="507358"/>
            <a:ext cx="8587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ED7D31">
                    <a:lumMod val="75000"/>
                  </a:srgbClr>
                </a:solidFill>
                <a:latin typeface="Iwona" panose="00000500000000000000" pitchFamily="2" charset="0"/>
                <a:cs typeface="Arial" panose="020B0604020202020204" pitchFamily="34" charset="0"/>
              </a:rPr>
              <a:t>Poprawa i utrzymanie dobrego stanu środowiska wód morskich w ramach HELCOM</a:t>
            </a:r>
          </a:p>
        </p:txBody>
      </p:sp>
    </p:spTree>
    <p:extLst>
      <p:ext uri="{BB962C8B-B14F-4D97-AF65-F5344CB8AC3E}">
        <p14:creationId xmlns:p14="http://schemas.microsoft.com/office/powerpoint/2010/main" val="1461910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-160637" y="-27384"/>
            <a:ext cx="2285999" cy="6912768"/>
            <a:chOff x="414102" y="0"/>
            <a:chExt cx="2195115" cy="6912768"/>
          </a:xfrm>
        </p:grpSpPr>
        <p:sp>
          <p:nvSpPr>
            <p:cNvPr id="9" name="Prostokąt 8"/>
            <p:cNvSpPr/>
            <p:nvPr/>
          </p:nvSpPr>
          <p:spPr>
            <a:xfrm>
              <a:off x="611560" y="0"/>
              <a:ext cx="1800200" cy="404664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611560" y="1755576"/>
              <a:ext cx="1800200" cy="5157192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02" y="692696"/>
              <a:ext cx="2195115" cy="792088"/>
            </a:xfrm>
            <a:prstGeom prst="rect">
              <a:avLst/>
            </a:prstGeom>
          </p:spPr>
        </p:pic>
      </p:grpSp>
      <p:sp>
        <p:nvSpPr>
          <p:cNvPr id="15" name="Symbol zastępczy zawartości 4"/>
          <p:cNvSpPr>
            <a:spLocks noGrp="1"/>
          </p:cNvSpPr>
          <p:nvPr>
            <p:ph idx="1"/>
          </p:nvPr>
        </p:nvSpPr>
        <p:spPr>
          <a:xfrm>
            <a:off x="2125362" y="1457400"/>
            <a:ext cx="9057503" cy="462212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dirty="0">
              <a:latin typeface="Iwona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sz="1800" dirty="0">
              <a:latin typeface="Iwona" panose="00000500000000000000" pitchFamily="2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186660" y="5229201"/>
            <a:ext cx="6283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>
              <a:solidFill>
                <a:srgbClr val="C00000"/>
              </a:solidFill>
              <a:latin typeface="Iwona" panose="00000500000000000000" pitchFamily="2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187" y="1457401"/>
            <a:ext cx="7667625" cy="243497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3506" y="4162490"/>
            <a:ext cx="4781550" cy="2052959"/>
          </a:xfrm>
          <a:prstGeom prst="rect">
            <a:avLst/>
          </a:prstGeom>
        </p:spPr>
      </p:pic>
      <p:sp>
        <p:nvSpPr>
          <p:cNvPr id="12" name="Elipsa 11"/>
          <p:cNvSpPr/>
          <p:nvPr/>
        </p:nvSpPr>
        <p:spPr>
          <a:xfrm>
            <a:off x="10066638" y="1457400"/>
            <a:ext cx="1993558" cy="1162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FF0000"/>
              </a:solidFill>
            </a:endParaRPr>
          </a:p>
          <a:p>
            <a:pPr algn="ctr"/>
            <a:r>
              <a:rPr lang="pl-PL" b="1" dirty="0">
                <a:solidFill>
                  <a:srgbClr val="FF0000"/>
                </a:solidFill>
              </a:rPr>
              <a:t>Deklaracja Ministrów z 2013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4767" y="4656657"/>
            <a:ext cx="2297327" cy="217425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9161" y="323872"/>
            <a:ext cx="8709905" cy="76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66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914" y="4349899"/>
            <a:ext cx="2505498" cy="2371275"/>
          </a:xfrm>
          <a:prstGeom prst="rect">
            <a:avLst/>
          </a:prstGeom>
        </p:spPr>
      </p:pic>
      <p:grpSp>
        <p:nvGrpSpPr>
          <p:cNvPr id="8" name="Grupa 7"/>
          <p:cNvGrpSpPr/>
          <p:nvPr/>
        </p:nvGrpSpPr>
        <p:grpSpPr>
          <a:xfrm>
            <a:off x="-160637" y="-27384"/>
            <a:ext cx="2285999" cy="6912768"/>
            <a:chOff x="414102" y="0"/>
            <a:chExt cx="2195115" cy="6912768"/>
          </a:xfrm>
        </p:grpSpPr>
        <p:sp>
          <p:nvSpPr>
            <p:cNvPr id="9" name="Prostokąt 8"/>
            <p:cNvSpPr/>
            <p:nvPr/>
          </p:nvSpPr>
          <p:spPr>
            <a:xfrm>
              <a:off x="611560" y="0"/>
              <a:ext cx="1800200" cy="404664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611560" y="1755576"/>
              <a:ext cx="1800200" cy="5157192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02" y="692696"/>
              <a:ext cx="2195115" cy="792088"/>
            </a:xfrm>
            <a:prstGeom prst="rect">
              <a:avLst/>
            </a:prstGeom>
          </p:spPr>
        </p:pic>
      </p:grpSp>
      <p:sp>
        <p:nvSpPr>
          <p:cNvPr id="15" name="Symbol zastępczy zawartości 4"/>
          <p:cNvSpPr>
            <a:spLocks noGrp="1"/>
          </p:cNvSpPr>
          <p:nvPr>
            <p:ph idx="1"/>
          </p:nvPr>
        </p:nvSpPr>
        <p:spPr>
          <a:xfrm>
            <a:off x="2125362" y="1457400"/>
            <a:ext cx="9057503" cy="462212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dirty="0">
              <a:latin typeface="Iwona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sz="1800" dirty="0">
              <a:latin typeface="Iwona" panose="00000500000000000000" pitchFamily="2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186660" y="5229201"/>
            <a:ext cx="6283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>
              <a:solidFill>
                <a:srgbClr val="C00000"/>
              </a:solidFill>
              <a:latin typeface="Iwona" panose="00000500000000000000" pitchFamily="2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589" y="1655649"/>
            <a:ext cx="8907243" cy="4176740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9749482" y="1309816"/>
            <a:ext cx="2063176" cy="9391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Deklaracja Ministrów z 2018</a:t>
            </a:r>
          </a:p>
        </p:txBody>
      </p:sp>
      <p:sp>
        <p:nvSpPr>
          <p:cNvPr id="4" name="Prostokąt 3"/>
          <p:cNvSpPr/>
          <p:nvPr/>
        </p:nvSpPr>
        <p:spPr>
          <a:xfrm>
            <a:off x="2606382" y="342146"/>
            <a:ext cx="85764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ED7D31">
                    <a:lumMod val="75000"/>
                  </a:srgbClr>
                </a:solidFill>
                <a:latin typeface="Iwona" panose="00000500000000000000" pitchFamily="2" charset="0"/>
                <a:cs typeface="Arial" panose="020B0604020202020204" pitchFamily="34" charset="0"/>
              </a:rPr>
              <a:t>Poprawa i utrzymanie dobrego stanu środowiska wód </a:t>
            </a:r>
            <a:r>
              <a:rPr lang="pl-PL" sz="2000" b="1" dirty="0">
                <a:solidFill>
                  <a:srgbClr val="ED7D31">
                    <a:lumMod val="75000"/>
                  </a:srgbClr>
                </a:solidFill>
                <a:latin typeface="Iwona" panose="00000500000000000000" pitchFamily="2" charset="0"/>
                <a:cs typeface="Arial" panose="020B0604020202020204" pitchFamily="34" charset="0"/>
              </a:rPr>
              <a:t>morskich</a:t>
            </a:r>
            <a:r>
              <a:rPr lang="pl-PL" b="1" dirty="0">
                <a:solidFill>
                  <a:srgbClr val="ED7D31">
                    <a:lumMod val="75000"/>
                  </a:srgbClr>
                </a:solidFill>
                <a:latin typeface="Iwona" panose="00000500000000000000" pitchFamily="2" charset="0"/>
                <a:cs typeface="Arial" panose="020B0604020202020204" pitchFamily="34" charset="0"/>
              </a:rPr>
              <a:t> w ramach HELCOM</a:t>
            </a:r>
          </a:p>
        </p:txBody>
      </p:sp>
    </p:spTree>
    <p:extLst>
      <p:ext uri="{BB962C8B-B14F-4D97-AF65-F5344CB8AC3E}">
        <p14:creationId xmlns:p14="http://schemas.microsoft.com/office/powerpoint/2010/main" val="2759176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-2231101" y="-54768"/>
            <a:ext cx="2285999" cy="6912768"/>
            <a:chOff x="414102" y="0"/>
            <a:chExt cx="2195115" cy="6912768"/>
          </a:xfrm>
        </p:grpSpPr>
        <p:sp>
          <p:nvSpPr>
            <p:cNvPr id="9" name="Prostokąt 8"/>
            <p:cNvSpPr/>
            <p:nvPr/>
          </p:nvSpPr>
          <p:spPr>
            <a:xfrm>
              <a:off x="611560" y="0"/>
              <a:ext cx="1800200" cy="404664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611560" y="1755576"/>
              <a:ext cx="1800200" cy="5157192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02" y="692696"/>
              <a:ext cx="2195115" cy="792088"/>
            </a:xfrm>
            <a:prstGeom prst="rect">
              <a:avLst/>
            </a:prstGeom>
          </p:spPr>
        </p:pic>
      </p:grpSp>
      <p:sp>
        <p:nvSpPr>
          <p:cNvPr id="2" name="Prostokąt 1"/>
          <p:cNvSpPr/>
          <p:nvPr/>
        </p:nvSpPr>
        <p:spPr>
          <a:xfrm>
            <a:off x="4186660" y="5229201"/>
            <a:ext cx="6283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>
              <a:solidFill>
                <a:srgbClr val="C00000"/>
              </a:solidFill>
              <a:latin typeface="Iwona" panose="00000500000000000000" pitchFamily="2" charset="0"/>
            </a:endParaRPr>
          </a:p>
        </p:txBody>
      </p:sp>
      <p:pic>
        <p:nvPicPr>
          <p:cNvPr id="19" name="Symbol zastępczy zawartości 18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39788" y="4022952"/>
            <a:ext cx="5157787" cy="648834"/>
          </a:xfrm>
          <a:prstGeom prst="rect">
            <a:avLst/>
          </a:prstGeom>
        </p:spPr>
      </p:pic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pl-PL" sz="1800" dirty="0">
                <a:latin typeface="Iwona" panose="00000500000000000000" pitchFamily="2" charset="0"/>
              </a:rPr>
              <a:t>Graniczna zawartość związków fosforu w ściekach oczyszczonych wg rekomendacji HELCOM nr 28E-5</a:t>
            </a:r>
          </a:p>
        </p:txBody>
      </p:sp>
      <p:graphicFrame>
        <p:nvGraphicFramePr>
          <p:cNvPr id="27" name="Symbol zastępczy zawartości 2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68360501"/>
              </p:ext>
            </p:extLst>
          </p:nvPr>
        </p:nvGraphicFramePr>
        <p:xfrm>
          <a:off x="6172198" y="2782961"/>
          <a:ext cx="5443152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7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07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07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07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63503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Iwona" panose="00000500000000000000" pitchFamily="2" charset="0"/>
                        </a:rPr>
                        <a:t>Wskaźnik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Iwona" panose="00000500000000000000" pitchFamily="2" charset="0"/>
                        </a:rPr>
                        <a:t>Równoważna</a:t>
                      </a:r>
                    </a:p>
                    <a:p>
                      <a:pPr algn="ctr"/>
                      <a:r>
                        <a:rPr lang="pl-PL" sz="1600" dirty="0">
                          <a:latin typeface="Iwona" panose="00000500000000000000" pitchFamily="2" charset="0"/>
                        </a:rPr>
                        <a:t>liczba</a:t>
                      </a:r>
                    </a:p>
                    <a:p>
                      <a:pPr algn="ctr"/>
                      <a:r>
                        <a:rPr lang="pl-PL" sz="1600" dirty="0">
                          <a:latin typeface="Iwona" panose="00000500000000000000" pitchFamily="2" charset="0"/>
                        </a:rPr>
                        <a:t>mieszkańców</a:t>
                      </a:r>
                    </a:p>
                    <a:p>
                      <a:pPr algn="ctr"/>
                      <a:r>
                        <a:rPr lang="pl-PL" sz="1600" dirty="0">
                          <a:latin typeface="Iwona" panose="00000500000000000000" pitchFamily="2" charset="0"/>
                        </a:rPr>
                        <a:t>(RLM)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Iwona" panose="00000500000000000000" pitchFamily="2" charset="0"/>
                        </a:rPr>
                        <a:t>Zawartość</a:t>
                      </a:r>
                    </a:p>
                    <a:p>
                      <a:pPr algn="ctr"/>
                      <a:r>
                        <a:rPr lang="pl-PL" sz="1600" dirty="0">
                          <a:latin typeface="Iwona" panose="00000500000000000000" pitchFamily="2" charset="0"/>
                        </a:rPr>
                        <a:t>maksymalna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Iwona" panose="00000500000000000000" pitchFamily="2" charset="0"/>
                        </a:rPr>
                        <a:t>Minimalny</a:t>
                      </a:r>
                    </a:p>
                    <a:p>
                      <a:pPr algn="ctr"/>
                      <a:r>
                        <a:rPr lang="pl-PL" sz="1600" dirty="0">
                          <a:latin typeface="Iwona" panose="00000500000000000000" pitchFamily="2" charset="0"/>
                        </a:rPr>
                        <a:t>stopień</a:t>
                      </a:r>
                    </a:p>
                    <a:p>
                      <a:pPr algn="ctr"/>
                      <a:r>
                        <a:rPr lang="pl-PL" sz="1600" dirty="0">
                          <a:latin typeface="Iwona" panose="00000500000000000000" pitchFamily="2" charset="0"/>
                        </a:rPr>
                        <a:t>usunięcia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3503">
                <a:tc rowSpan="3">
                  <a:txBody>
                    <a:bodyPr/>
                    <a:lstStyle/>
                    <a:p>
                      <a:pPr algn="ctr"/>
                      <a:endParaRPr lang="pl-PL" sz="1600" dirty="0">
                        <a:latin typeface="Iwona" panose="00000500000000000000" pitchFamily="2" charset="0"/>
                      </a:endParaRPr>
                    </a:p>
                    <a:p>
                      <a:pPr algn="ctr"/>
                      <a:endParaRPr lang="pl-PL" sz="1600" dirty="0">
                        <a:latin typeface="Iwona" panose="00000500000000000000" pitchFamily="2" charset="0"/>
                      </a:endParaRPr>
                    </a:p>
                    <a:p>
                      <a:pPr algn="ctr"/>
                      <a:endParaRPr lang="pl-PL" sz="1600" dirty="0">
                        <a:latin typeface="Iwona" panose="00000500000000000000" pitchFamily="2" charset="0"/>
                      </a:endParaRPr>
                    </a:p>
                    <a:p>
                      <a:pPr algn="ctr"/>
                      <a:r>
                        <a:rPr lang="pl-PL" sz="1600" dirty="0">
                          <a:latin typeface="Iwona" panose="00000500000000000000" pitchFamily="2" charset="0"/>
                        </a:rPr>
                        <a:t>Fosfor</a:t>
                      </a:r>
                    </a:p>
                    <a:p>
                      <a:pPr algn="ctr"/>
                      <a:r>
                        <a:rPr lang="pl-PL" sz="1600" dirty="0">
                          <a:latin typeface="Iwona" panose="00000500000000000000" pitchFamily="2" charset="0"/>
                        </a:rPr>
                        <a:t>ogólny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Iwona" panose="00000500000000000000" pitchFamily="2" charset="0"/>
                        </a:rPr>
                        <a:t>2 000÷10 000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latin typeface="Iwona" panose="00000500000000000000" pitchFamily="2" charset="0"/>
                      </a:endParaRPr>
                    </a:p>
                    <a:p>
                      <a:pPr algn="ctr"/>
                      <a:endParaRPr lang="pl-PL" sz="1400" dirty="0">
                        <a:latin typeface="Iwona" panose="00000500000000000000" pitchFamily="2" charset="0"/>
                      </a:endParaRPr>
                    </a:p>
                    <a:p>
                      <a:pPr algn="ctr"/>
                      <a:r>
                        <a:rPr lang="pl-PL" sz="1400" b="1" dirty="0">
                          <a:latin typeface="Iwona" panose="00000500000000000000" pitchFamily="2" charset="0"/>
                        </a:rPr>
                        <a:t>1 </a:t>
                      </a:r>
                      <a:r>
                        <a:rPr lang="pl-PL" sz="1400" b="1" dirty="0" err="1">
                          <a:latin typeface="Iwona" panose="00000500000000000000" pitchFamily="2" charset="0"/>
                        </a:rPr>
                        <a:t>gP</a:t>
                      </a:r>
                      <a:r>
                        <a:rPr lang="pl-PL" sz="1400" b="1" dirty="0">
                          <a:latin typeface="Iwona" panose="00000500000000000000" pitchFamily="2" charset="0"/>
                        </a:rPr>
                        <a:t>/m3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Iwona" panose="00000500000000000000" pitchFamily="2" charset="0"/>
                        </a:rPr>
                        <a:t>80% – przy</a:t>
                      </a:r>
                    </a:p>
                    <a:p>
                      <a:pPr algn="ctr"/>
                      <a:r>
                        <a:rPr lang="pl-PL" sz="1400" dirty="0">
                          <a:latin typeface="Iwona" panose="00000500000000000000" pitchFamily="2" charset="0"/>
                        </a:rPr>
                        <a:t>bezpośrednim</a:t>
                      </a:r>
                    </a:p>
                    <a:p>
                      <a:pPr algn="ctr"/>
                      <a:r>
                        <a:rPr lang="pl-PL" sz="1400" dirty="0">
                          <a:latin typeface="Iwona" panose="00000500000000000000" pitchFamily="2" charset="0"/>
                        </a:rPr>
                        <a:t>odprowadzaniu</a:t>
                      </a:r>
                    </a:p>
                    <a:p>
                      <a:pPr algn="ctr"/>
                      <a:r>
                        <a:rPr lang="pl-PL" sz="1400" dirty="0">
                          <a:latin typeface="Iwona" panose="00000500000000000000" pitchFamily="2" charset="0"/>
                        </a:rPr>
                        <a:t>ścieków do morza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3503">
                <a:tc vMerge="1">
                  <a:txBody>
                    <a:bodyPr/>
                    <a:lstStyle/>
                    <a:p>
                      <a:pPr algn="ctr"/>
                      <a:endParaRPr lang="pl-PL" sz="1600" dirty="0">
                        <a:latin typeface="Iwona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Iwona" panose="00000500000000000000" pitchFamily="2" charset="0"/>
                        </a:rPr>
                        <a:t>10 000÷100 000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pl-PL" sz="1400" dirty="0">
                        <a:latin typeface="Iwona" panose="00000500000000000000" pitchFamily="2" charset="0"/>
                      </a:endParaRPr>
                    </a:p>
                    <a:p>
                      <a:pPr algn="ctr"/>
                      <a:endParaRPr lang="pl-PL" sz="1400" dirty="0">
                        <a:latin typeface="Iwona" panose="00000500000000000000" pitchFamily="2" charset="0"/>
                      </a:endParaRPr>
                    </a:p>
                    <a:p>
                      <a:pPr algn="ctr"/>
                      <a:r>
                        <a:rPr lang="pl-PL" sz="1400" b="1" dirty="0">
                          <a:latin typeface="Iwona" panose="00000500000000000000" pitchFamily="2" charset="0"/>
                        </a:rPr>
                        <a:t>0,5 </a:t>
                      </a:r>
                      <a:r>
                        <a:rPr lang="pl-PL" sz="1400" b="1" dirty="0" err="1">
                          <a:latin typeface="Iwona" panose="00000500000000000000" pitchFamily="2" charset="0"/>
                        </a:rPr>
                        <a:t>gP</a:t>
                      </a:r>
                      <a:r>
                        <a:rPr lang="pl-PL" sz="1400" b="1" dirty="0">
                          <a:latin typeface="Iwona" panose="00000500000000000000" pitchFamily="2" charset="0"/>
                        </a:rPr>
                        <a:t>/m3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Iwona" panose="00000500000000000000" pitchFamily="2" charset="0"/>
                        </a:rPr>
                        <a:t>90% – przy</a:t>
                      </a:r>
                    </a:p>
                    <a:p>
                      <a:pPr algn="ctr"/>
                      <a:r>
                        <a:rPr lang="pl-PL" sz="1400" dirty="0">
                          <a:latin typeface="Iwona" panose="00000500000000000000" pitchFamily="2" charset="0"/>
                        </a:rPr>
                        <a:t>bezpośrednim</a:t>
                      </a:r>
                    </a:p>
                    <a:p>
                      <a:pPr algn="ctr"/>
                      <a:r>
                        <a:rPr lang="pl-PL" sz="1400" dirty="0">
                          <a:latin typeface="Iwona" panose="00000500000000000000" pitchFamily="2" charset="0"/>
                        </a:rPr>
                        <a:t>lub pośrednim</a:t>
                      </a:r>
                    </a:p>
                    <a:p>
                      <a:pPr algn="ctr"/>
                      <a:r>
                        <a:rPr lang="pl-PL" sz="1400" dirty="0">
                          <a:latin typeface="Iwona" panose="00000500000000000000" pitchFamily="2" charset="0"/>
                        </a:rPr>
                        <a:t>odprowadzaniu</a:t>
                      </a:r>
                    </a:p>
                    <a:p>
                      <a:pPr algn="ctr"/>
                      <a:r>
                        <a:rPr lang="pl-PL" sz="1400" dirty="0">
                          <a:latin typeface="Iwona" panose="00000500000000000000" pitchFamily="2" charset="0"/>
                        </a:rPr>
                        <a:t>ścieków do morza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3503">
                <a:tc vMerge="1">
                  <a:txBody>
                    <a:bodyPr/>
                    <a:lstStyle/>
                    <a:p>
                      <a:pPr algn="ctr"/>
                      <a:endParaRPr lang="pl-PL" sz="1600" dirty="0">
                        <a:latin typeface="Iwona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Iwona" panose="00000500000000000000" pitchFamily="2" charset="0"/>
                        </a:rPr>
                        <a:t>&gt; 100 000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l-PL" sz="1400" dirty="0">
                        <a:latin typeface="Iwona" panose="000005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l-PL" sz="1400" dirty="0">
                        <a:latin typeface="Iwona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Symbol zastępczy zawartości 4"/>
          <p:cNvSpPr txBox="1">
            <a:spLocks/>
          </p:cNvSpPr>
          <p:nvPr/>
        </p:nvSpPr>
        <p:spPr>
          <a:xfrm>
            <a:off x="1964726" y="1457399"/>
            <a:ext cx="9230496" cy="49310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pl-PL" sz="1600" dirty="0">
              <a:solidFill>
                <a:srgbClr val="000000"/>
              </a:solidFill>
              <a:latin typeface="Iwona" panose="00000500000000000000" pitchFamily="2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878225" y="493572"/>
            <a:ext cx="8587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ED7D31">
                    <a:lumMod val="75000"/>
                  </a:srgbClr>
                </a:solidFill>
                <a:latin typeface="Iwona" panose="00000500000000000000" pitchFamily="2" charset="0"/>
                <a:cs typeface="Arial" panose="020B0604020202020204" pitchFamily="34" charset="0"/>
              </a:rPr>
              <a:t>Poprawa i utrzymanie dobrego stanu środowiska wód morskich w ramach HELCOM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383060" y="1681162"/>
            <a:ext cx="4782064" cy="37434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600" b="0" dirty="0">
                <a:solidFill>
                  <a:srgbClr val="000000"/>
                </a:solidFill>
                <a:latin typeface="Iwona" panose="00000500000000000000" pitchFamily="2" charset="0"/>
              </a:rPr>
              <a:t>2)</a:t>
            </a:r>
            <a:r>
              <a:rPr lang="pl-PL" sz="1600" dirty="0">
                <a:solidFill>
                  <a:srgbClr val="000000"/>
                </a:solidFill>
                <a:latin typeface="Iwona" panose="00000500000000000000" pitchFamily="2" charset="0"/>
              </a:rPr>
              <a:t> </a:t>
            </a:r>
            <a:r>
              <a:rPr lang="pl-PL" sz="1800" dirty="0">
                <a:solidFill>
                  <a:srgbClr val="000000"/>
                </a:solidFill>
                <a:latin typeface="Iwona" panose="00000500000000000000" pitchFamily="2" charset="0"/>
              </a:rPr>
              <a:t>wdrażanie praktyk zalecanych przez HELCOM </a:t>
            </a:r>
            <a:r>
              <a:rPr lang="pl-PL" sz="1800" b="0" dirty="0">
                <a:solidFill>
                  <a:srgbClr val="000000"/>
                </a:solidFill>
                <a:latin typeface="Iwona" panose="00000500000000000000" pitchFamily="2" charset="0"/>
              </a:rPr>
              <a:t>w zakresie ochrony wód przed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800" b="0" dirty="0">
                <a:solidFill>
                  <a:srgbClr val="000000"/>
                </a:solidFill>
                <a:latin typeface="Iwona" panose="00000500000000000000" pitchFamily="2" charset="0"/>
              </a:rPr>
              <a:t>zanieczyszczeniami będącymi wynikiem różnego rodzaju działalności, w tym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800" b="0" dirty="0">
                <a:solidFill>
                  <a:srgbClr val="000000"/>
                </a:solidFill>
                <a:latin typeface="Iwona" panose="00000500000000000000" pitchFamily="2" charset="0"/>
              </a:rPr>
              <a:t>zbierania i oczyszczania ścieków, stosowania fosforanów w detergentach oraz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800" b="0" dirty="0">
                <a:solidFill>
                  <a:srgbClr val="000000"/>
                </a:solidFill>
                <a:latin typeface="Iwona" panose="00000500000000000000" pitchFamily="2" charset="0"/>
              </a:rPr>
              <a:t>stosowania nawozów w rolnictwie. </a:t>
            </a:r>
          </a:p>
          <a:p>
            <a:endParaRPr lang="pl-PL" dirty="0"/>
          </a:p>
        </p:txBody>
      </p:sp>
      <p:sp>
        <p:nvSpPr>
          <p:cNvPr id="14" name="Strzałka w prawo 13"/>
          <p:cNvSpPr/>
          <p:nvPr/>
        </p:nvSpPr>
        <p:spPr>
          <a:xfrm>
            <a:off x="5446777" y="3744097"/>
            <a:ext cx="550798" cy="481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8334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-160637" y="-27384"/>
            <a:ext cx="2285999" cy="6912768"/>
            <a:chOff x="414102" y="0"/>
            <a:chExt cx="2195115" cy="6912768"/>
          </a:xfrm>
        </p:grpSpPr>
        <p:sp>
          <p:nvSpPr>
            <p:cNvPr id="9" name="Prostokąt 8"/>
            <p:cNvSpPr/>
            <p:nvPr/>
          </p:nvSpPr>
          <p:spPr>
            <a:xfrm>
              <a:off x="611560" y="0"/>
              <a:ext cx="1800200" cy="404664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611560" y="1755576"/>
              <a:ext cx="1800200" cy="5157192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02" y="692696"/>
              <a:ext cx="2195115" cy="792088"/>
            </a:xfrm>
            <a:prstGeom prst="rect">
              <a:avLst/>
            </a:prstGeom>
          </p:spPr>
        </p:pic>
      </p:grpSp>
      <p:sp>
        <p:nvSpPr>
          <p:cNvPr id="14" name="pole tekstowe 13"/>
          <p:cNvSpPr txBox="1"/>
          <p:nvPr/>
        </p:nvSpPr>
        <p:spPr>
          <a:xfrm>
            <a:off x="2409568" y="507358"/>
            <a:ext cx="8587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ED7D31">
                    <a:lumMod val="75000"/>
                  </a:srgbClr>
                </a:solidFill>
                <a:latin typeface="Iwona" panose="00000500000000000000" pitchFamily="2" charset="0"/>
                <a:cs typeface="Arial" panose="020B0604020202020204" pitchFamily="34" charset="0"/>
              </a:rPr>
              <a:t>Program ochrony wód morskich</a:t>
            </a:r>
          </a:p>
        </p:txBody>
      </p:sp>
      <p:sp>
        <p:nvSpPr>
          <p:cNvPr id="2" name="Prostokąt 1"/>
          <p:cNvSpPr/>
          <p:nvPr/>
        </p:nvSpPr>
        <p:spPr>
          <a:xfrm>
            <a:off x="4186660" y="5229201"/>
            <a:ext cx="6283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>
              <a:solidFill>
                <a:srgbClr val="C00000"/>
              </a:solidFill>
              <a:latin typeface="Iwona" panose="00000500000000000000" pitchFamily="2" charset="0"/>
            </a:endParaRPr>
          </a:p>
        </p:txBody>
      </p:sp>
      <p:pic>
        <p:nvPicPr>
          <p:cNvPr id="19" name="Symbol zastępczy zawartości 18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0" y="3340100"/>
            <a:ext cx="10515600" cy="1322388"/>
          </a:xfrm>
          <a:prstGeom prst="rect">
            <a:avLst/>
          </a:prstGeom>
        </p:spPr>
      </p:pic>
      <p:sp>
        <p:nvSpPr>
          <p:cNvPr id="13" name="Symbol zastępczy zawartości 4"/>
          <p:cNvSpPr txBox="1">
            <a:spLocks/>
          </p:cNvSpPr>
          <p:nvPr/>
        </p:nvSpPr>
        <p:spPr>
          <a:xfrm>
            <a:off x="1964726" y="1457400"/>
            <a:ext cx="9230496" cy="46221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>
                <a:solidFill>
                  <a:srgbClr val="000000"/>
                </a:solidFill>
                <a:latin typeface="Iwona" panose="00000500000000000000" pitchFamily="2" charset="0"/>
              </a:rPr>
              <a:t>Uwzględnia wyniki i wnioski przede wszystkim z poprzedzających go opracowań</a:t>
            </a:r>
          </a:p>
          <a:p>
            <a:r>
              <a:rPr lang="pl-PL" sz="1600" dirty="0">
                <a:latin typeface="Iwona" panose="00000500000000000000" pitchFamily="2" charset="0"/>
              </a:rPr>
              <a:t>Przyjęty na lata 2016-2020</a:t>
            </a:r>
          </a:p>
          <a:p>
            <a:r>
              <a:rPr lang="pl-PL" sz="1600" dirty="0">
                <a:latin typeface="Iwona" panose="00000500000000000000" pitchFamily="2" charset="0"/>
              </a:rPr>
              <a:t>Stan Bałtyku określa 11 cech głównych; w Polsce jako wymagające poprawy określono 5 cech, w tym eutrofizacja (C5)</a:t>
            </a:r>
          </a:p>
          <a:p>
            <a:r>
              <a:rPr lang="pl-PL" sz="1600" dirty="0">
                <a:latin typeface="Iwona" panose="00000500000000000000" pitchFamily="2" charset="0"/>
              </a:rPr>
              <a:t>Spośród ocenionych cech, GES uda się osiągnąć do 2020 r. jedynie przez Cechę 10 – Odpady w środowisku morskim. Pozostałe, uwzględniając określone dla nich wskaźniki, mogą nie osiągnąć GES w określonym w RDSM terminie, czyli do 2020 r. (</a:t>
            </a:r>
            <a:r>
              <a:rPr lang="pl-PL" sz="1600" dirty="0">
                <a:solidFill>
                  <a:schemeClr val="accent2">
                    <a:lumMod val="75000"/>
                  </a:schemeClr>
                </a:solidFill>
                <a:latin typeface="Iwona" panose="00000500000000000000" pitchFamily="2" charset="0"/>
              </a:rPr>
              <a:t>2027 r.)</a:t>
            </a:r>
          </a:p>
          <a:p>
            <a:r>
              <a:rPr lang="pl-PL" sz="1600" dirty="0">
                <a:latin typeface="Iwona" panose="00000500000000000000" pitchFamily="2" charset="0"/>
              </a:rPr>
              <a:t>Opisuje zakres działań, które należy podjąć, aby utrzymać lub poprawić stan Bałtyku:</a:t>
            </a:r>
          </a:p>
          <a:p>
            <a:pPr marL="457200" lvl="1" indent="0">
              <a:buNone/>
            </a:pPr>
            <a:r>
              <a:rPr lang="pl-PL" sz="1200" dirty="0">
                <a:latin typeface="Iwona" panose="00000500000000000000" pitchFamily="2" charset="0"/>
              </a:rPr>
              <a:t>	</a:t>
            </a:r>
            <a:r>
              <a:rPr lang="pl-PL" sz="1600" dirty="0">
                <a:latin typeface="Iwona" panose="00000500000000000000" pitchFamily="2" charset="0"/>
              </a:rPr>
              <a:t>1)  część działań jest już realizowana w oparciu o strategiczne dokumenty przyjęte przez rząd; inne wynikają z umów i konwencji międzynarodowych których stroną jest RP, rozporządzeń i dyrektyw UE oraz przyjętych wcześniej aktów prawa krajowego</a:t>
            </a:r>
          </a:p>
          <a:p>
            <a:pPr marL="0" indent="0">
              <a:buNone/>
            </a:pPr>
            <a:r>
              <a:rPr lang="pl-PL" sz="1600" dirty="0">
                <a:latin typeface="Iwona" panose="00000500000000000000" pitchFamily="2" charset="0"/>
              </a:rPr>
              <a:t>	2) </a:t>
            </a:r>
            <a:r>
              <a:rPr lang="pl-PL" sz="1600" dirty="0">
                <a:solidFill>
                  <a:srgbClr val="FF0000"/>
                </a:solidFill>
                <a:latin typeface="Iwona" panose="00000500000000000000" pitchFamily="2" charset="0"/>
              </a:rPr>
              <a:t>56 nowych działań </a:t>
            </a:r>
            <a:r>
              <a:rPr lang="pl-PL" sz="1600" dirty="0">
                <a:latin typeface="Iwona" panose="00000500000000000000" pitchFamily="2" charset="0"/>
              </a:rPr>
              <a:t>(m.in. administracyjnych, prawnych, kontrolnych, edukacyjnych, 	inwestycyjnych), do realizacji m.in. przez jednostki i organy administracji rządowej i 	samorządowej, organy inspekcji ochrony środowiska, PGW WP oraz regionalne zarządy 	gospodarki wodnej, instytuty naukowe, urzędy morskie i zarządy portów morskich, rejonowe 	zarządy infrastruktury, inspektorów rybołówstwa morskiego, ośrodki doradztwa rolniczego i 	gospodarstwa rolne oraz </a:t>
            </a:r>
            <a:r>
              <a:rPr lang="pl-PL" sz="1600" dirty="0" err="1">
                <a:latin typeface="Iwona" panose="00000500000000000000" pitchFamily="2" charset="0"/>
              </a:rPr>
              <a:t>mpwik</a:t>
            </a:r>
            <a:r>
              <a:rPr lang="pl-PL" sz="1600" dirty="0">
                <a:latin typeface="Iwona" panose="00000500000000000000" pitchFamily="2" charset="0"/>
              </a:rPr>
              <a:t>.</a:t>
            </a:r>
          </a:p>
          <a:p>
            <a:endParaRPr lang="pl-PL" sz="1600" dirty="0">
              <a:solidFill>
                <a:schemeClr val="accent2">
                  <a:lumMod val="75000"/>
                </a:schemeClr>
              </a:solidFill>
              <a:latin typeface="Iwona" panose="00000500000000000000" pitchFamily="2" charset="0"/>
            </a:endParaRPr>
          </a:p>
          <a:p>
            <a:pPr marL="457200" lvl="1" indent="0">
              <a:buNone/>
            </a:pPr>
            <a:endParaRPr lang="pl-PL" sz="1800" dirty="0">
              <a:latin typeface="Iwona" panose="00000500000000000000" pitchFamily="2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9908" y="278763"/>
            <a:ext cx="2251384" cy="168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39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-160637" y="-27384"/>
            <a:ext cx="2285999" cy="6912768"/>
            <a:chOff x="414102" y="0"/>
            <a:chExt cx="2195115" cy="6912768"/>
          </a:xfrm>
        </p:grpSpPr>
        <p:sp>
          <p:nvSpPr>
            <p:cNvPr id="9" name="Prostokąt 8"/>
            <p:cNvSpPr/>
            <p:nvPr/>
          </p:nvSpPr>
          <p:spPr>
            <a:xfrm>
              <a:off x="611560" y="0"/>
              <a:ext cx="1800200" cy="404664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611560" y="1755576"/>
              <a:ext cx="1800200" cy="5157192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02" y="692696"/>
              <a:ext cx="2195115" cy="792088"/>
            </a:xfrm>
            <a:prstGeom prst="rect">
              <a:avLst/>
            </a:prstGeom>
          </p:spPr>
        </p:pic>
      </p:grpSp>
      <p:sp>
        <p:nvSpPr>
          <p:cNvPr id="14" name="pole tekstowe 13"/>
          <p:cNvSpPr txBox="1"/>
          <p:nvPr/>
        </p:nvSpPr>
        <p:spPr>
          <a:xfrm>
            <a:off x="2409568" y="507358"/>
            <a:ext cx="8587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ED7D31">
                    <a:lumMod val="75000"/>
                  </a:srgbClr>
                </a:solidFill>
                <a:latin typeface="Iwona" panose="00000500000000000000" pitchFamily="2" charset="0"/>
                <a:cs typeface="Arial" panose="020B0604020202020204" pitchFamily="34" charset="0"/>
              </a:rPr>
              <a:t>Program ochrony wód morskich</a:t>
            </a:r>
          </a:p>
        </p:txBody>
      </p:sp>
      <p:sp>
        <p:nvSpPr>
          <p:cNvPr id="2" name="Prostokąt 1"/>
          <p:cNvSpPr/>
          <p:nvPr/>
        </p:nvSpPr>
        <p:spPr>
          <a:xfrm>
            <a:off x="4186660" y="5229201"/>
            <a:ext cx="6283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>
              <a:solidFill>
                <a:srgbClr val="C00000"/>
              </a:solidFill>
              <a:latin typeface="Iwona" panose="00000500000000000000" pitchFamily="2" charset="0"/>
            </a:endParaRPr>
          </a:p>
        </p:txBody>
      </p:sp>
      <p:sp>
        <p:nvSpPr>
          <p:cNvPr id="13" name="Symbol zastępczy zawartości 4"/>
          <p:cNvSpPr txBox="1">
            <a:spLocks/>
          </p:cNvSpPr>
          <p:nvPr/>
        </p:nvSpPr>
        <p:spPr>
          <a:xfrm>
            <a:off x="1964726" y="907468"/>
            <a:ext cx="10046042" cy="567868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600" dirty="0">
              <a:solidFill>
                <a:schemeClr val="accent1">
                  <a:lumMod val="50000"/>
                </a:schemeClr>
              </a:solidFill>
              <a:latin typeface="Iwona" panose="00000500000000000000" pitchFamily="2" charset="0"/>
            </a:endParaRPr>
          </a:p>
          <a:p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Iwona" panose="00000500000000000000" pitchFamily="2" charset="0"/>
              </a:rPr>
              <a:t>synergia działań realizowanych w ramach dyrektyw unijnych (szczególnie Ramowej Dyrektywy Wodnej, Dyrektywy Azotanowej, Dyrektywy Ściekowej)</a:t>
            </a:r>
          </a:p>
          <a:p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Iwona" panose="00000500000000000000" pitchFamily="2" charset="0"/>
              </a:rPr>
              <a:t>w zakresie redukcji biogenów najważniejsze proponowane działania w POWM to:</a:t>
            </a:r>
          </a:p>
          <a:p>
            <a:endParaRPr lang="pl-PL" sz="1600" dirty="0">
              <a:solidFill>
                <a:schemeClr val="accent1">
                  <a:lumMod val="50000"/>
                </a:schemeClr>
              </a:solidFill>
              <a:latin typeface="Iwona" panose="00000500000000000000" pitchFamily="2" charset="0"/>
            </a:endParaRPr>
          </a:p>
          <a:p>
            <a:endParaRPr lang="pl-PL" sz="1600" dirty="0">
              <a:solidFill>
                <a:schemeClr val="accent1">
                  <a:lumMod val="50000"/>
                </a:schemeClr>
              </a:solidFill>
              <a:latin typeface="Iwona" panose="00000500000000000000" pitchFamily="2" charset="0"/>
            </a:endParaRPr>
          </a:p>
          <a:p>
            <a:endParaRPr lang="pl-PL" sz="1600" dirty="0">
              <a:solidFill>
                <a:schemeClr val="accent1">
                  <a:lumMod val="50000"/>
                </a:schemeClr>
              </a:solidFill>
              <a:latin typeface="Iwona" panose="00000500000000000000" pitchFamily="2" charset="0"/>
            </a:endParaRPr>
          </a:p>
          <a:p>
            <a:endParaRPr lang="pl-PL" sz="1600" dirty="0">
              <a:solidFill>
                <a:schemeClr val="accent1">
                  <a:lumMod val="50000"/>
                </a:schemeClr>
              </a:solidFill>
              <a:latin typeface="Iwona" panose="00000500000000000000" pitchFamily="2" charset="0"/>
            </a:endParaRPr>
          </a:p>
          <a:p>
            <a:pPr marL="457200" lvl="1" indent="0">
              <a:buNone/>
            </a:pPr>
            <a:endParaRPr lang="pl-PL" sz="1600" dirty="0">
              <a:solidFill>
                <a:schemeClr val="accent1">
                  <a:lumMod val="50000"/>
                </a:schemeClr>
              </a:solidFill>
              <a:latin typeface="Iwona" panose="00000500000000000000" pitchFamily="2" charset="0"/>
            </a:endParaRPr>
          </a:p>
          <a:p>
            <a:pPr marL="457200" lvl="1" indent="0">
              <a:buNone/>
            </a:pPr>
            <a:endParaRPr lang="pl-PL" sz="1600" dirty="0">
              <a:solidFill>
                <a:schemeClr val="accent1">
                  <a:lumMod val="50000"/>
                </a:schemeClr>
              </a:solidFill>
              <a:latin typeface="Iwona" panose="00000500000000000000" pitchFamily="2" charset="0"/>
            </a:endParaRPr>
          </a:p>
          <a:p>
            <a:pPr marL="457200" lvl="1" indent="0">
              <a:buNone/>
            </a:pPr>
            <a:endParaRPr lang="pl-PL" sz="1600" dirty="0">
              <a:solidFill>
                <a:schemeClr val="accent1">
                  <a:lumMod val="50000"/>
                </a:schemeClr>
              </a:solidFill>
              <a:latin typeface="Iwona" panose="00000500000000000000" pitchFamily="2" charset="0"/>
            </a:endParaRPr>
          </a:p>
          <a:p>
            <a:pPr marL="457200" lvl="1" indent="0">
              <a:buNone/>
            </a:pPr>
            <a:endParaRPr lang="pl-PL" sz="1600" dirty="0">
              <a:solidFill>
                <a:schemeClr val="accent1">
                  <a:lumMod val="50000"/>
                </a:schemeClr>
              </a:solidFill>
              <a:latin typeface="Iwona" panose="00000500000000000000" pitchFamily="2" charset="0"/>
            </a:endParaRPr>
          </a:p>
          <a:p>
            <a:pPr marL="457200" lvl="1" indent="0">
              <a:buNone/>
            </a:pPr>
            <a:endParaRPr lang="pl-PL" sz="1600" dirty="0">
              <a:solidFill>
                <a:schemeClr val="accent1">
                  <a:lumMod val="50000"/>
                </a:schemeClr>
              </a:solidFill>
              <a:latin typeface="Iwona" panose="00000500000000000000" pitchFamily="2" charset="0"/>
            </a:endParaRPr>
          </a:p>
          <a:p>
            <a:pPr marL="457200" lvl="1" indent="0">
              <a:buNone/>
            </a:pPr>
            <a:endParaRPr lang="pl-PL" sz="1600" dirty="0">
              <a:solidFill>
                <a:schemeClr val="accent1">
                  <a:lumMod val="50000"/>
                </a:schemeClr>
              </a:solidFill>
              <a:latin typeface="Iwona" panose="00000500000000000000" pitchFamily="2" charset="0"/>
            </a:endParaRPr>
          </a:p>
          <a:p>
            <a:pPr marL="457200" lvl="1" indent="0">
              <a:buNone/>
            </a:pPr>
            <a:endParaRPr lang="pl-PL" sz="1600" dirty="0">
              <a:solidFill>
                <a:schemeClr val="accent1">
                  <a:lumMod val="50000"/>
                </a:schemeClr>
              </a:solidFill>
              <a:latin typeface="Iwona" panose="00000500000000000000" pitchFamily="2" charset="0"/>
            </a:endParaRPr>
          </a:p>
          <a:p>
            <a:pPr lvl="1">
              <a:buFontTx/>
              <a:buChar char="-"/>
            </a:pP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Iwona" panose="00000500000000000000" pitchFamily="2" charset="0"/>
              </a:rPr>
              <a:t>od 27 lipca 2018 r. </a:t>
            </a:r>
          </a:p>
          <a:p>
            <a:pPr lvl="1">
              <a:buFontTx/>
              <a:buChar char="-"/>
            </a:pP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Iwona" panose="00000500000000000000" pitchFamily="2" charset="0"/>
              </a:rPr>
              <a:t>zmniejszenie zanieczyszczenia wód azotanami pochodzącymi </a:t>
            </a:r>
          </a:p>
          <a:p>
            <a:pPr marL="457200" lvl="1" indent="0">
              <a:buNone/>
            </a:pP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Iwona" panose="00000500000000000000" pitchFamily="2" charset="0"/>
              </a:rPr>
              <a:t>ze źródeł rolniczych </a:t>
            </a:r>
          </a:p>
          <a:p>
            <a:pPr lvl="1">
              <a:buFontTx/>
              <a:buChar char="-"/>
            </a:pP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Iwona" panose="00000500000000000000" pitchFamily="2" charset="0"/>
              </a:rPr>
              <a:t>wyznaczenie wód wrażliwych na zanieczyszczenie </a:t>
            </a:r>
          </a:p>
          <a:p>
            <a:pPr marL="457200" lvl="1" indent="0">
              <a:buNone/>
            </a:pP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Iwona" panose="00000500000000000000" pitchFamily="2" charset="0"/>
              </a:rPr>
              <a:t>związkami azotu ze źródeł rolniczych oraz obszarów </a:t>
            </a:r>
          </a:p>
          <a:p>
            <a:pPr marL="457200" lvl="1" indent="0">
              <a:buNone/>
            </a:pP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Iwona" panose="00000500000000000000" pitchFamily="2" charset="0"/>
              </a:rPr>
              <a:t>szczególnie narażonych (OSN), z których odpływ azotu </a:t>
            </a:r>
          </a:p>
          <a:p>
            <a:pPr marL="457200" lvl="1" indent="0">
              <a:buNone/>
            </a:pP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Iwona" panose="00000500000000000000" pitchFamily="2" charset="0"/>
              </a:rPr>
              <a:t>ze źródeł rolniczych do tych wód należy ograniczyć </a:t>
            </a:r>
          </a:p>
          <a:p>
            <a:pPr lvl="1">
              <a:buFontTx/>
              <a:buChar char="-"/>
            </a:pP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Iwona" panose="00000500000000000000" pitchFamily="2" charset="0"/>
              </a:rPr>
              <a:t>ustanowienie zbioru zaleceń dobrej praktyki rolniczej </a:t>
            </a:r>
          </a:p>
          <a:p>
            <a:pPr marL="457200" lvl="1" indent="0">
              <a:buNone/>
            </a:pPr>
            <a:r>
              <a:rPr lang="pl-PL" sz="1600" b="1" dirty="0">
                <a:solidFill>
                  <a:schemeClr val="accent1">
                    <a:lumMod val="50000"/>
                  </a:schemeClr>
                </a:solidFill>
                <a:latin typeface="Iwona" panose="00000500000000000000" pitchFamily="2" charset="0"/>
              </a:rPr>
              <a:t>	</a:t>
            </a:r>
          </a:p>
          <a:p>
            <a:pPr marL="457200" lvl="1" indent="0">
              <a:buNone/>
            </a:pPr>
            <a:endParaRPr lang="pl-PL" sz="1800" dirty="0">
              <a:latin typeface="Iwona" panose="00000500000000000000" pitchFamily="2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4381" y="5413867"/>
            <a:ext cx="2251384" cy="1396314"/>
          </a:xfrm>
          <a:prstGeom prst="rect">
            <a:avLst/>
          </a:prstGeom>
        </p:spPr>
      </p:pic>
      <p:sp>
        <p:nvSpPr>
          <p:cNvPr id="4" name="Prostokąt zaokrąglony 3"/>
          <p:cNvSpPr/>
          <p:nvPr/>
        </p:nvSpPr>
        <p:spPr>
          <a:xfrm>
            <a:off x="2409569" y="2248928"/>
            <a:ext cx="2063578" cy="11534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latin typeface="Iwona" panose="00000500000000000000" pitchFamily="2" charset="0"/>
              </a:rPr>
              <a:t>zwiększenie powierzchni gruntów rolnych objętych planami nawożenia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4917991" y="2248929"/>
            <a:ext cx="2088290" cy="1153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latin typeface="Iwona" panose="00000500000000000000" pitchFamily="2" charset="0"/>
              </a:rPr>
              <a:t>zapewnienie warunków bezpiecznego przechowywania nawozów naturalnych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8270397" y="2248928"/>
            <a:ext cx="2393484" cy="12480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accent2">
                    <a:lumMod val="75000"/>
                  </a:schemeClr>
                </a:solidFill>
                <a:latin typeface="Iwona" panose="00000500000000000000" pitchFamily="2" charset="0"/>
              </a:rPr>
              <a:t>zwiększenie wymagań w zakresie usuwania fosforu w ściekach odprowadzanych z oczyszczalni</a:t>
            </a:r>
            <a:endParaRPr lang="pl-PL" sz="1400" dirty="0"/>
          </a:p>
        </p:txBody>
      </p:sp>
      <p:sp>
        <p:nvSpPr>
          <p:cNvPr id="12" name="Strzałka w dół 11"/>
          <p:cNvSpPr/>
          <p:nvPr/>
        </p:nvSpPr>
        <p:spPr>
          <a:xfrm>
            <a:off x="3342504" y="3467372"/>
            <a:ext cx="197708" cy="2842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dół 14"/>
          <p:cNvSpPr/>
          <p:nvPr/>
        </p:nvSpPr>
        <p:spPr>
          <a:xfrm>
            <a:off x="5800272" y="3467371"/>
            <a:ext cx="210065" cy="2842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3015050" y="3751577"/>
            <a:ext cx="3472248" cy="5301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  <a:latin typeface="Iwona" panose="00000500000000000000" pitchFamily="2" charset="0"/>
              </a:rPr>
              <a:t>Program Azotanowy</a:t>
            </a:r>
          </a:p>
        </p:txBody>
      </p:sp>
      <p:sp>
        <p:nvSpPr>
          <p:cNvPr id="17" name="Strzałka w dół 16"/>
          <p:cNvSpPr/>
          <p:nvPr/>
        </p:nvSpPr>
        <p:spPr>
          <a:xfrm>
            <a:off x="9355316" y="3575796"/>
            <a:ext cx="223646" cy="3212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7537622" y="4013702"/>
            <a:ext cx="3842950" cy="117613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  <a:latin typeface="Iwona" panose="00000500000000000000" pitchFamily="2" charset="0"/>
              </a:rPr>
              <a:t>Realizacja zaleceń HELCOM w zakresie zmniejszania ładunku fosforu odprowadzonego do wód z oczyszczalni</a:t>
            </a:r>
          </a:p>
        </p:txBody>
      </p:sp>
    </p:spTree>
    <p:extLst>
      <p:ext uri="{BB962C8B-B14F-4D97-AF65-F5344CB8AC3E}">
        <p14:creationId xmlns:p14="http://schemas.microsoft.com/office/powerpoint/2010/main" val="2835891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-160637" y="-27384"/>
            <a:ext cx="2285999" cy="6912768"/>
            <a:chOff x="414102" y="0"/>
            <a:chExt cx="2195115" cy="6912768"/>
          </a:xfrm>
        </p:grpSpPr>
        <p:sp>
          <p:nvSpPr>
            <p:cNvPr id="9" name="Prostokąt 8"/>
            <p:cNvSpPr/>
            <p:nvPr/>
          </p:nvSpPr>
          <p:spPr>
            <a:xfrm>
              <a:off x="611560" y="0"/>
              <a:ext cx="1800200" cy="404664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611560" y="1755576"/>
              <a:ext cx="1800200" cy="5157192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02" y="692696"/>
              <a:ext cx="2195115" cy="792088"/>
            </a:xfrm>
            <a:prstGeom prst="rect">
              <a:avLst/>
            </a:prstGeom>
          </p:spPr>
        </p:pic>
      </p:grpSp>
      <p:sp>
        <p:nvSpPr>
          <p:cNvPr id="2" name="Prostokąt 1"/>
          <p:cNvSpPr/>
          <p:nvPr/>
        </p:nvSpPr>
        <p:spPr>
          <a:xfrm>
            <a:off x="4186660" y="5229201"/>
            <a:ext cx="6283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>
              <a:solidFill>
                <a:srgbClr val="C00000"/>
              </a:solidFill>
              <a:latin typeface="Iwona" panose="00000500000000000000" pitchFamily="2" charset="0"/>
            </a:endParaRPr>
          </a:p>
        </p:txBody>
      </p:sp>
      <p:pic>
        <p:nvPicPr>
          <p:cNvPr id="19" name="Symbol zastępczy zawartości 18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0" y="3340100"/>
            <a:ext cx="10515600" cy="1322388"/>
          </a:xfrm>
          <a:prstGeom prst="rect">
            <a:avLst/>
          </a:prstGeom>
        </p:spPr>
      </p:pic>
      <p:sp>
        <p:nvSpPr>
          <p:cNvPr id="13" name="Symbol zastępczy zawartości 4"/>
          <p:cNvSpPr txBox="1">
            <a:spLocks/>
          </p:cNvSpPr>
          <p:nvPr/>
        </p:nvSpPr>
        <p:spPr>
          <a:xfrm>
            <a:off x="1964726" y="1457399"/>
            <a:ext cx="9230496" cy="49310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600" dirty="0">
                <a:solidFill>
                  <a:srgbClr val="000000"/>
                </a:solidFill>
                <a:latin typeface="Iwona" panose="00000500000000000000" pitchFamily="2" charset="0"/>
              </a:rPr>
              <a:t>POWM obowiązuje do 2020 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600" dirty="0">
                <a:solidFill>
                  <a:srgbClr val="000000"/>
                </a:solidFill>
                <a:latin typeface="Iwona" panose="00000500000000000000" pitchFamily="2" charset="0"/>
              </a:rPr>
              <a:t>Opracowania kolejnej edycji POWM rozpoczęte</a:t>
            </a:r>
            <a:endParaRPr lang="pl-PL" sz="1600" i="1" dirty="0">
              <a:solidFill>
                <a:srgbClr val="000000"/>
              </a:solidFill>
              <a:latin typeface="Iwona" panose="000005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600" dirty="0">
                <a:solidFill>
                  <a:srgbClr val="000000"/>
                </a:solidFill>
                <a:latin typeface="Iwona" panose="00000500000000000000" pitchFamily="2" charset="0"/>
              </a:rPr>
              <a:t>Gotowość do zaraportowania do KE w 2022 r.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600" dirty="0">
                <a:solidFill>
                  <a:srgbClr val="000000"/>
                </a:solidFill>
                <a:latin typeface="Iwona" panose="00000500000000000000" pitchFamily="2" charset="0"/>
              </a:rPr>
              <a:t>Obecnie - etap zgłaszania działań do realizacji: </a:t>
            </a:r>
            <a:r>
              <a:rPr lang="pl-PL" sz="1600" i="1" dirty="0" smtClean="0">
                <a:solidFill>
                  <a:srgbClr val="FF0000"/>
                </a:solidFill>
                <a:latin typeface="Iwona" panose="00000500000000000000" pitchFamily="2" charset="0"/>
              </a:rPr>
              <a:t>nowe</a:t>
            </a:r>
            <a:r>
              <a:rPr lang="pl-PL" sz="1600" dirty="0" smtClean="0">
                <a:solidFill>
                  <a:srgbClr val="000000"/>
                </a:solidFill>
                <a:latin typeface="Iwona" panose="00000500000000000000" pitchFamily="2" charset="0"/>
              </a:rPr>
              <a:t> </a:t>
            </a:r>
            <a:r>
              <a:rPr lang="pl-PL" sz="1600" i="1" dirty="0" smtClean="0">
                <a:solidFill>
                  <a:srgbClr val="FF0000"/>
                </a:solidFill>
                <a:latin typeface="Iwona" panose="00000500000000000000" pitchFamily="2" charset="0"/>
              </a:rPr>
              <a:t>działanie </a:t>
            </a:r>
            <a:r>
              <a:rPr lang="pl-PL" sz="1600" i="1" dirty="0">
                <a:solidFill>
                  <a:srgbClr val="FF0000"/>
                </a:solidFill>
                <a:latin typeface="Iwona" panose="00000500000000000000" pitchFamily="2" charset="0"/>
              </a:rPr>
              <a:t>związane z podwyższonym poziomem redukcji fosforu??</a:t>
            </a:r>
            <a:r>
              <a:rPr lang="pl-PL" sz="1600" i="1" dirty="0">
                <a:solidFill>
                  <a:srgbClr val="000000"/>
                </a:solidFill>
                <a:latin typeface="Iwona" panose="00000500000000000000" pitchFamily="2" charset="0"/>
              </a:rPr>
              <a:t> </a:t>
            </a:r>
            <a:endParaRPr lang="pl-PL" sz="1600" dirty="0">
              <a:solidFill>
                <a:srgbClr val="000000"/>
              </a:solidFill>
              <a:latin typeface="Iwona" panose="000005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600" dirty="0">
                <a:solidFill>
                  <a:srgbClr val="FF0000"/>
                </a:solidFill>
                <a:latin typeface="Iwona" panose="00000500000000000000" pitchFamily="2" charset="0"/>
              </a:rPr>
              <a:t>Czy możemy podnieść poziom ambicji?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600" dirty="0">
              <a:solidFill>
                <a:srgbClr val="000000"/>
              </a:solidFill>
              <a:latin typeface="Iwona" panose="00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600" dirty="0">
              <a:solidFill>
                <a:srgbClr val="000000"/>
              </a:solidFill>
              <a:latin typeface="Iwona" panose="00000500000000000000" pitchFamily="2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409568" y="507358"/>
            <a:ext cx="8587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ED7D31">
                    <a:lumMod val="75000"/>
                  </a:srgbClr>
                </a:solidFill>
                <a:latin typeface="Iwona" panose="00000500000000000000" pitchFamily="2" charset="0"/>
                <a:cs typeface="Arial" panose="020B0604020202020204" pitchFamily="34" charset="0"/>
              </a:rPr>
              <a:t>Co dalej?</a:t>
            </a:r>
          </a:p>
        </p:txBody>
      </p:sp>
      <p:sp>
        <p:nvSpPr>
          <p:cNvPr id="3" name="Prostokąt 2"/>
          <p:cNvSpPr/>
          <p:nvPr/>
        </p:nvSpPr>
        <p:spPr>
          <a:xfrm>
            <a:off x="2125361" y="3340100"/>
            <a:ext cx="3765183" cy="2628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02060"/>
              </a:solidFill>
            </a:endParaRPr>
          </a:p>
          <a:p>
            <a:pPr algn="ctr"/>
            <a:endParaRPr lang="pl-PL" dirty="0">
              <a:solidFill>
                <a:srgbClr val="002060"/>
              </a:solidFill>
            </a:endParaRPr>
          </a:p>
          <a:p>
            <a:pPr algn="ctr"/>
            <a:endParaRPr lang="pl-PL" dirty="0">
              <a:solidFill>
                <a:srgbClr val="002060"/>
              </a:solidFill>
            </a:endParaRPr>
          </a:p>
          <a:p>
            <a:pPr algn="ctr"/>
            <a:endParaRPr lang="pl-PL" dirty="0">
              <a:solidFill>
                <a:srgbClr val="002060"/>
              </a:solidFill>
            </a:endParaRPr>
          </a:p>
          <a:p>
            <a:pPr algn="ctr"/>
            <a:endParaRPr lang="pl-PL" dirty="0" smtClean="0">
              <a:solidFill>
                <a:srgbClr val="002060"/>
              </a:solidFill>
            </a:endParaRPr>
          </a:p>
          <a:p>
            <a:pPr algn="ctr"/>
            <a:endParaRPr lang="pl-PL" dirty="0">
              <a:solidFill>
                <a:srgbClr val="002060"/>
              </a:solidFill>
            </a:endParaRPr>
          </a:p>
          <a:p>
            <a:pPr algn="ctr"/>
            <a:r>
              <a:rPr lang="pl-PL" dirty="0" smtClean="0">
                <a:solidFill>
                  <a:srgbClr val="002060"/>
                </a:solidFill>
              </a:rPr>
              <a:t>Korzyści</a:t>
            </a:r>
            <a:r>
              <a:rPr lang="pl-PL" dirty="0">
                <a:solidFill>
                  <a:srgbClr val="002060"/>
                </a:solidFill>
              </a:rPr>
              <a:t>:</a:t>
            </a:r>
          </a:p>
          <a:p>
            <a:pPr marL="285750" indent="-285750" algn="ctr">
              <a:buFontTx/>
              <a:buChar char="-"/>
            </a:pPr>
            <a:r>
              <a:rPr lang="pl-PL" dirty="0"/>
              <a:t>większa ochrona wód morskich</a:t>
            </a:r>
          </a:p>
          <a:p>
            <a:pPr marL="285750" indent="-285750" algn="ctr">
              <a:buFontTx/>
              <a:buChar char="-"/>
            </a:pPr>
            <a:r>
              <a:rPr lang="pl-PL" dirty="0"/>
              <a:t>zahamowanie spadku bioróżnorodności (siedlisk i gatunków)</a:t>
            </a:r>
          </a:p>
          <a:p>
            <a:pPr marL="285750" indent="-285750" algn="ctr">
              <a:buFontTx/>
              <a:buChar char="-"/>
            </a:pPr>
            <a:r>
              <a:rPr lang="pl-PL" dirty="0"/>
              <a:t>osiągniecie pozytywnego </a:t>
            </a:r>
            <a:r>
              <a:rPr lang="pl-PL" dirty="0" smtClean="0"/>
              <a:t>trendu</a:t>
            </a:r>
          </a:p>
          <a:p>
            <a:pPr marL="285750" indent="-285750" algn="ctr">
              <a:buFontTx/>
              <a:buChar char="-"/>
            </a:pPr>
            <a:r>
              <a:rPr lang="pl-PL" dirty="0"/>
              <a:t>?</a:t>
            </a:r>
          </a:p>
          <a:p>
            <a:pPr marL="285750" indent="-285750" algn="ctr">
              <a:buFontTx/>
              <a:buChar char="-"/>
            </a:pPr>
            <a:endParaRPr lang="pl-PL" dirty="0"/>
          </a:p>
          <a:p>
            <a:pPr marL="285750" indent="-285750" algn="ctr">
              <a:buFontTx/>
              <a:buChar char="-"/>
            </a:pPr>
            <a:endParaRPr lang="pl-PL" dirty="0"/>
          </a:p>
          <a:p>
            <a:pPr marL="285750" indent="-285750" algn="ctr">
              <a:buFontTx/>
              <a:buChar char="-"/>
            </a:pPr>
            <a:endParaRPr lang="pl-PL" dirty="0"/>
          </a:p>
          <a:p>
            <a:pPr marL="285750" indent="-285750" algn="ctr">
              <a:buFontTx/>
              <a:buChar char="-"/>
            </a:pPr>
            <a:endParaRPr lang="pl-PL" dirty="0"/>
          </a:p>
          <a:p>
            <a:pPr marL="285750" indent="-285750" algn="ctr">
              <a:buFontTx/>
              <a:buChar char="-"/>
            </a:pPr>
            <a:endParaRPr lang="pl-PL" dirty="0"/>
          </a:p>
          <a:p>
            <a:pPr marL="285750" indent="-285750" algn="ctr">
              <a:buFontTx/>
              <a:buChar char="-"/>
            </a:pPr>
            <a:endParaRPr lang="pl-PL" dirty="0"/>
          </a:p>
          <a:p>
            <a:pPr marL="285750" indent="-285750" algn="ctr">
              <a:buFontTx/>
              <a:buChar char="-"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7179276" y="3340099"/>
            <a:ext cx="3818237" cy="2628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002060"/>
                </a:solidFill>
              </a:rPr>
              <a:t>Przeszkody:</a:t>
            </a:r>
          </a:p>
          <a:p>
            <a:pPr marL="285750" indent="-285750" algn="ctr">
              <a:buFontTx/>
              <a:buChar char="-"/>
            </a:pPr>
            <a:r>
              <a:rPr lang="pl-PL" dirty="0"/>
              <a:t>finansowe</a:t>
            </a:r>
          </a:p>
          <a:p>
            <a:pPr marL="285750" indent="-285750" algn="ctr">
              <a:buFontTx/>
              <a:buChar char="-"/>
            </a:pPr>
            <a:r>
              <a:rPr lang="pl-PL" dirty="0"/>
              <a:t>technologiczne</a:t>
            </a:r>
          </a:p>
          <a:p>
            <a:pPr marL="285750" indent="-285750" algn="ctr">
              <a:buFontTx/>
              <a:buChar char="-"/>
            </a:pPr>
            <a:r>
              <a:rPr lang="pl-PL" dirty="0"/>
              <a:t>zasoby kadrowe</a:t>
            </a:r>
          </a:p>
          <a:p>
            <a:pPr marL="285750" indent="-285750" algn="ctr">
              <a:buFontTx/>
              <a:buChar char="-"/>
            </a:pPr>
            <a:r>
              <a:rPr lang="pl-PL" dirty="0" smtClean="0"/>
              <a:t>?</a:t>
            </a:r>
            <a:endParaRPr lang="pl-PL" dirty="0"/>
          </a:p>
          <a:p>
            <a:pPr marL="285750" indent="-285750" algn="ctr">
              <a:buFontTx/>
              <a:buChar char="-"/>
            </a:pPr>
            <a:r>
              <a:rPr lang="pl-PL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1696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257" y="123568"/>
            <a:ext cx="5795721" cy="1186248"/>
          </a:xfrm>
          <a:prstGeom prst="rect">
            <a:avLst/>
          </a:prstGeom>
        </p:spPr>
      </p:pic>
      <p:grpSp>
        <p:nvGrpSpPr>
          <p:cNvPr id="8" name="Grupa 7"/>
          <p:cNvGrpSpPr/>
          <p:nvPr/>
        </p:nvGrpSpPr>
        <p:grpSpPr>
          <a:xfrm>
            <a:off x="-160637" y="-27384"/>
            <a:ext cx="2285999" cy="6912768"/>
            <a:chOff x="414102" y="0"/>
            <a:chExt cx="2195115" cy="6912768"/>
          </a:xfrm>
        </p:grpSpPr>
        <p:sp>
          <p:nvSpPr>
            <p:cNvPr id="9" name="Prostokąt 8"/>
            <p:cNvSpPr/>
            <p:nvPr/>
          </p:nvSpPr>
          <p:spPr>
            <a:xfrm>
              <a:off x="611560" y="0"/>
              <a:ext cx="1800200" cy="404664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611560" y="1755576"/>
              <a:ext cx="1800200" cy="5157192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02" y="692696"/>
              <a:ext cx="2195115" cy="792088"/>
            </a:xfrm>
            <a:prstGeom prst="rect">
              <a:avLst/>
            </a:prstGeom>
          </p:spPr>
        </p:pic>
      </p:grpSp>
      <p:sp>
        <p:nvSpPr>
          <p:cNvPr id="14" name="pole tekstowe 13"/>
          <p:cNvSpPr txBox="1"/>
          <p:nvPr/>
        </p:nvSpPr>
        <p:spPr>
          <a:xfrm>
            <a:off x="5118077" y="507358"/>
            <a:ext cx="5327315" cy="50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wona" panose="00000500000000000000" pitchFamily="2" charset="0"/>
                <a:cs typeface="Arial" panose="020B0604020202020204" pitchFamily="34" charset="0"/>
              </a:rPr>
              <a:t>Morze Bałtyckie i eutrofizacja</a:t>
            </a:r>
          </a:p>
        </p:txBody>
      </p:sp>
      <p:sp>
        <p:nvSpPr>
          <p:cNvPr id="15" name="Symbol zastępczy zawartości 4"/>
          <p:cNvSpPr>
            <a:spLocks noGrp="1"/>
          </p:cNvSpPr>
          <p:nvPr>
            <p:ph idx="1"/>
          </p:nvPr>
        </p:nvSpPr>
        <p:spPr>
          <a:xfrm>
            <a:off x="2125362" y="1457400"/>
            <a:ext cx="9057503" cy="462212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l-PL" sz="1800" dirty="0">
                <a:latin typeface="Iwona" panose="00000500000000000000" pitchFamily="2" charset="0"/>
              </a:rPr>
              <a:t>uznane za najbardziej zanieczyszczone morze na świecie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l-PL" sz="1800" dirty="0">
                <a:latin typeface="Iwona" panose="00000500000000000000" pitchFamily="2" charset="0"/>
              </a:rPr>
              <a:t>najbardziej narażone na proces eutrofizacji poprzez nadmierny dopływ wysokich stężeń biogennych substancji odżywczych (głównie azotu i fosforu) do jednolitej części wód, skutkujących poważnymi zmianami w ekosystemie, związanymi z przeżyźnieniem prowadzącym do powstawania stref beztlenowych i zamierania życia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l-PL" sz="1800" dirty="0">
              <a:latin typeface="Iwona" panose="00000500000000000000" pitchFamily="2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l-PL" sz="1800" dirty="0">
                <a:latin typeface="Iwona" panose="00000500000000000000" pitchFamily="2" charset="0"/>
              </a:rPr>
              <a:t>Obszar objęty Konwencją regionalną </a:t>
            </a:r>
            <a:r>
              <a:rPr lang="pl-PL" sz="1800" b="1" dirty="0">
                <a:latin typeface="Iwona" panose="00000500000000000000" pitchFamily="2" charset="0"/>
              </a:rPr>
              <a:t>Komisji Ochrony Środowiska Morskiego Bałtyku</a:t>
            </a:r>
            <a:r>
              <a:rPr lang="pl-PL" sz="1800" dirty="0">
                <a:latin typeface="Iwona" panose="00000500000000000000" pitchFamily="2" charset="0"/>
              </a:rPr>
              <a:t>, (znana również jako </a:t>
            </a:r>
            <a:r>
              <a:rPr lang="pl-PL" sz="1800" b="1" dirty="0">
                <a:latin typeface="Iwona" panose="00000500000000000000" pitchFamily="2" charset="0"/>
              </a:rPr>
              <a:t>Komisja Helsińska</a:t>
            </a:r>
            <a:r>
              <a:rPr lang="pl-PL" sz="1800" dirty="0">
                <a:latin typeface="Iwona" panose="00000500000000000000" pitchFamily="2" charset="0"/>
              </a:rPr>
              <a:t> lub </a:t>
            </a:r>
            <a:r>
              <a:rPr lang="pl-PL" sz="1800" b="1" dirty="0">
                <a:latin typeface="Iwona" panose="00000500000000000000" pitchFamily="2" charset="0"/>
              </a:rPr>
              <a:t>HELCOM</a:t>
            </a:r>
            <a:r>
              <a:rPr lang="pl-PL" sz="1800" dirty="0">
                <a:latin typeface="Iwona" panose="00000500000000000000" pitchFamily="2" charset="0"/>
              </a:rPr>
              <a:t>) proklamowana przez tzw. konwencję helsińską z 1974 r. jako jej organ wykonawczy</a:t>
            </a:r>
          </a:p>
          <a:p>
            <a:pPr marL="0" indent="0">
              <a:buNone/>
            </a:pPr>
            <a:r>
              <a:rPr lang="pl-PL" sz="1800" dirty="0">
                <a:latin typeface="Iwona" panose="00000500000000000000" pitchFamily="2" charset="0"/>
              </a:rPr>
              <a:t>	- monitorowanie oraz ochrona środowiska naturalnego M. Bałtyckiego</a:t>
            </a:r>
          </a:p>
          <a:p>
            <a:pPr marL="457200" lvl="1" indent="0">
              <a:buNone/>
            </a:pPr>
            <a:r>
              <a:rPr lang="pl-PL" sz="1400" dirty="0">
                <a:latin typeface="Iwona" panose="00000500000000000000" pitchFamily="2" charset="0"/>
              </a:rPr>
              <a:t>	- </a:t>
            </a:r>
            <a:r>
              <a:rPr lang="pl-PL" sz="1800" dirty="0">
                <a:latin typeface="Iwona" panose="00000500000000000000" pitchFamily="2" charset="0"/>
              </a:rPr>
              <a:t>zespół ekspertów HELCOM-u zbiera informacje o stanie środowiska oraz zanieczyszczeniach morza; na tej podstawie opracowywane są zalecenia skierowane do p. </a:t>
            </a:r>
            <a:r>
              <a:rPr lang="pl-PL" sz="1800" dirty="0" err="1">
                <a:latin typeface="Iwona" panose="00000500000000000000" pitchFamily="2" charset="0"/>
              </a:rPr>
              <a:t>czł</a:t>
            </a:r>
            <a:r>
              <a:rPr lang="pl-PL" sz="1800" dirty="0">
                <a:latin typeface="Iwona" panose="00000500000000000000" pitchFamily="2" charset="0"/>
              </a:rPr>
              <a:t>., zobowiązujące do konkretnych działań, mających na celu ochronę obszaru Bałtyku.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sz="1800" dirty="0">
              <a:latin typeface="Iwona" panose="00000500000000000000" pitchFamily="2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l-PL" sz="1800" dirty="0">
                <a:latin typeface="Iwona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 ramach monitorowania stanu eutrofizacji Bałtyku w HELCOM przeprowadzono kilka ocen dedykowanych tej presji (HELCOM 2009, 2010, 2014); obecna – zintegrowana ocena stanu - obejmuje sytuację w latach 2011-2016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l-PL" sz="1800" dirty="0">
              <a:latin typeface="Iwona" panose="00000500000000000000" pitchFamily="2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sz="1800" dirty="0">
              <a:latin typeface="Iwona" panose="00000500000000000000" pitchFamily="2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186660" y="5229201"/>
            <a:ext cx="6283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>
              <a:solidFill>
                <a:srgbClr val="C00000"/>
              </a:solidFill>
              <a:latin typeface="Iwon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684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95800" y="1783358"/>
            <a:ext cx="5915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Iwona" panose="00000500000000000000" pitchFamily="2" charset="0"/>
                <a:cs typeface="Arial" panose="020B0604020202020204" pitchFamily="34" charset="0"/>
              </a:rPr>
              <a:t>Dziękuję za uwagę</a:t>
            </a:r>
            <a:endParaRPr lang="pl-PL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Iwona" panose="00000500000000000000" pitchFamily="2" charset="0"/>
                <a:cs typeface="Arial" panose="020B0604020202020204" pitchFamily="34" charset="0"/>
              </a:rPr>
              <a:t>www.mgm.gov.pl</a:t>
            </a:r>
          </a:p>
          <a:p>
            <a:pPr marL="0" indent="0" algn="ctr">
              <a:buNone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Iwona" panose="00000500000000000000" pitchFamily="2" charset="0"/>
                <a:cs typeface="Arial" panose="020B0604020202020204" pitchFamily="34" charset="0"/>
              </a:rPr>
              <a:t>facebook.com/</a:t>
            </a:r>
            <a:r>
              <a:rPr lang="pl-PL" sz="1400" dirty="0" err="1">
                <a:solidFill>
                  <a:schemeClr val="accent1">
                    <a:lumMod val="75000"/>
                  </a:schemeClr>
                </a:solidFill>
                <a:latin typeface="Iwona" panose="00000500000000000000" pitchFamily="2" charset="0"/>
                <a:cs typeface="Arial" panose="020B0604020202020204" pitchFamily="34" charset="0"/>
              </a:rPr>
              <a:t>mgmizs</a:t>
            </a:r>
            <a:endParaRPr lang="pl-PL" sz="1400" dirty="0">
              <a:solidFill>
                <a:schemeClr val="accent1">
                  <a:lumMod val="75000"/>
                </a:schemeClr>
              </a:solidFill>
              <a:latin typeface="Iwona" panose="00000500000000000000" pitchFamily="2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Iwona" panose="00000500000000000000" pitchFamily="2" charset="0"/>
                <a:cs typeface="Arial" panose="020B0604020202020204" pitchFamily="34" charset="0"/>
              </a:rPr>
              <a:t>twitter.com/</a:t>
            </a:r>
            <a:r>
              <a:rPr lang="pl-PL" sz="1400" dirty="0" err="1">
                <a:solidFill>
                  <a:schemeClr val="accent1">
                    <a:lumMod val="75000"/>
                  </a:schemeClr>
                </a:solidFill>
                <a:latin typeface="Iwona" panose="00000500000000000000" pitchFamily="2" charset="0"/>
                <a:cs typeface="Arial" panose="020B0604020202020204" pitchFamily="34" charset="0"/>
              </a:rPr>
              <a:t>mgmizs_gov_pl</a:t>
            </a:r>
            <a:endParaRPr lang="pl-PL" sz="1400" dirty="0">
              <a:solidFill>
                <a:schemeClr val="accent1">
                  <a:lumMod val="75000"/>
                </a:schemeClr>
              </a:solidFill>
              <a:latin typeface="Iwona" panose="00000500000000000000" pitchFamily="2" charset="0"/>
              <a:cs typeface="Arial" panose="020B0604020202020204" pitchFamily="34" charset="0"/>
            </a:endParaRPr>
          </a:p>
          <a:p>
            <a:endParaRPr lang="pl-PL" dirty="0">
              <a:latin typeface="Iwona" pitchFamily="50" charset="0"/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1938103" y="0"/>
            <a:ext cx="2195115" cy="6858000"/>
            <a:chOff x="414102" y="0"/>
            <a:chExt cx="2195115" cy="6858000"/>
          </a:xfrm>
        </p:grpSpPr>
        <p:sp>
          <p:nvSpPr>
            <p:cNvPr id="5" name="Prostokąt 4"/>
            <p:cNvSpPr/>
            <p:nvPr/>
          </p:nvSpPr>
          <p:spPr>
            <a:xfrm>
              <a:off x="611560" y="0"/>
              <a:ext cx="1800200" cy="404664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rostokąt 5"/>
            <p:cNvSpPr/>
            <p:nvPr/>
          </p:nvSpPr>
          <p:spPr>
            <a:xfrm>
              <a:off x="611560" y="1700808"/>
              <a:ext cx="1800200" cy="5157192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02" y="692696"/>
              <a:ext cx="2195115" cy="792088"/>
            </a:xfrm>
            <a:prstGeom prst="rect">
              <a:avLst/>
            </a:prstGeom>
          </p:spPr>
        </p:pic>
      </p:grpSp>
      <p:pic>
        <p:nvPicPr>
          <p:cNvPr id="8" name="Obraz 7" descr="Zagrożenie powodzią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812" y="1727582"/>
            <a:ext cx="5760720" cy="18027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2F5C-DD39-4B28-9B75-91C06B771F5F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0336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-160637" y="-27384"/>
            <a:ext cx="2285999" cy="6912768"/>
            <a:chOff x="414102" y="0"/>
            <a:chExt cx="2195115" cy="6912768"/>
          </a:xfrm>
        </p:grpSpPr>
        <p:sp>
          <p:nvSpPr>
            <p:cNvPr id="9" name="Prostokąt 8"/>
            <p:cNvSpPr/>
            <p:nvPr/>
          </p:nvSpPr>
          <p:spPr>
            <a:xfrm>
              <a:off x="611560" y="0"/>
              <a:ext cx="1800200" cy="404664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611560" y="1755576"/>
              <a:ext cx="1800200" cy="5157192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02" y="692696"/>
              <a:ext cx="2195115" cy="792088"/>
            </a:xfrm>
            <a:prstGeom prst="rect">
              <a:avLst/>
            </a:prstGeom>
          </p:spPr>
        </p:pic>
      </p:grpSp>
      <p:sp>
        <p:nvSpPr>
          <p:cNvPr id="14" name="pole tekstowe 13"/>
          <p:cNvSpPr txBox="1"/>
          <p:nvPr/>
        </p:nvSpPr>
        <p:spPr>
          <a:xfrm>
            <a:off x="5118077" y="507358"/>
            <a:ext cx="5327315" cy="50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wona" panose="00000500000000000000" pitchFamily="2" charset="0"/>
                <a:cs typeface="Arial" panose="020B0604020202020204" pitchFamily="34" charset="0"/>
              </a:rPr>
              <a:t>Dopływ biogenów do Bałtyku - trendy</a:t>
            </a:r>
          </a:p>
        </p:txBody>
      </p:sp>
      <p:sp>
        <p:nvSpPr>
          <p:cNvPr id="2" name="Prostokąt 1"/>
          <p:cNvSpPr/>
          <p:nvPr/>
        </p:nvSpPr>
        <p:spPr>
          <a:xfrm>
            <a:off x="2804984" y="5229201"/>
            <a:ext cx="7664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>
              <a:solidFill>
                <a:srgbClr val="C00000"/>
              </a:solidFill>
              <a:latin typeface="Iwona" panose="00000500000000000000" pitchFamily="2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25362" y="1637545"/>
            <a:ext cx="9228137" cy="3174440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2372497" y="4992130"/>
            <a:ext cx="92181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Iwona" panose="00000500000000000000" pitchFamily="2" charset="0"/>
              </a:rPr>
              <a:t>W porównaniu do lat 80-tych ilość substancji biogennych wprowadzanych do Bałtyku zmniejszyła się, a w niektórych zlewniach odnotowuje się znaczną redukcję (np. ilość azotu wprowadzanego do Bałtyku jest obecnie na poziomie z lat 60-tych, a fosforu na poziomie z lat 50-tych. Całkowity dopływ azotu do Morza Bałtyckiego był o około 7 % większy niż maksymalny dopuszczalny pobór w 2015 r., natomiast dopływ fosforu pozostał na poziomie o 44 % powyżej tej wartości progowej (</a:t>
            </a:r>
            <a:r>
              <a:rPr lang="pl-PL" sz="1400" i="1" dirty="0">
                <a:latin typeface="Iwona" panose="00000500000000000000" pitchFamily="2" charset="0"/>
              </a:rPr>
              <a:t>zintegrowana ocena stanu za lata 2011-2016, HELCOM 2018 - </a:t>
            </a:r>
            <a:r>
              <a:rPr lang="en-US" sz="1400" i="1" dirty="0">
                <a:latin typeface="Iwona" panose="00000500000000000000" pitchFamily="2" charset="0"/>
              </a:rPr>
              <a:t>State Of The Baltic Sea Report - Second HELCOM holistic assessment 2011-2016</a:t>
            </a:r>
            <a:r>
              <a:rPr lang="pl-PL" sz="1400" dirty="0">
                <a:latin typeface="Iwona" panose="00000500000000000000" pitchFamily="2" charset="0"/>
              </a:rPr>
              <a:t>). 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2372497" y="1298221"/>
            <a:ext cx="16467499" cy="339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prstClr val="black"/>
                </a:solidFill>
                <a:latin typeface="Iwona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dopływ azotu i fosforu do Bałtyku wzrasta od dłuższego czasu, głównie w latach 50-tych i 80-tych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041644"/>
            <a:ext cx="2019300" cy="181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15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-160637" y="-27384"/>
            <a:ext cx="2285999" cy="6912768"/>
            <a:chOff x="414102" y="0"/>
            <a:chExt cx="2195115" cy="6912768"/>
          </a:xfrm>
        </p:grpSpPr>
        <p:sp>
          <p:nvSpPr>
            <p:cNvPr id="9" name="Prostokąt 8"/>
            <p:cNvSpPr/>
            <p:nvPr/>
          </p:nvSpPr>
          <p:spPr>
            <a:xfrm>
              <a:off x="611560" y="0"/>
              <a:ext cx="1800200" cy="404664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611560" y="1755576"/>
              <a:ext cx="1800200" cy="5157192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02" y="692696"/>
              <a:ext cx="2195115" cy="792088"/>
            </a:xfrm>
            <a:prstGeom prst="rect">
              <a:avLst/>
            </a:prstGeom>
          </p:spPr>
        </p:pic>
      </p:grpSp>
      <p:sp>
        <p:nvSpPr>
          <p:cNvPr id="14" name="pole tekstowe 13"/>
          <p:cNvSpPr txBox="1"/>
          <p:nvPr/>
        </p:nvSpPr>
        <p:spPr>
          <a:xfrm>
            <a:off x="5118077" y="507358"/>
            <a:ext cx="5327315" cy="50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wona" panose="00000500000000000000" pitchFamily="2" charset="0"/>
                <a:cs typeface="Arial" panose="020B0604020202020204" pitchFamily="34" charset="0"/>
              </a:rPr>
              <a:t>Zintegrowana ocena stanu</a:t>
            </a:r>
          </a:p>
        </p:txBody>
      </p:sp>
      <p:sp>
        <p:nvSpPr>
          <p:cNvPr id="2" name="Prostokąt 1"/>
          <p:cNvSpPr/>
          <p:nvPr/>
        </p:nvSpPr>
        <p:spPr>
          <a:xfrm>
            <a:off x="4186660" y="5229201"/>
            <a:ext cx="6283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>
              <a:solidFill>
                <a:srgbClr val="C00000"/>
              </a:solidFill>
              <a:latin typeface="Iwona" panose="00000500000000000000" pitchFamily="2" charset="0"/>
            </a:endParaRPr>
          </a:p>
        </p:txBody>
      </p:sp>
      <p:pic>
        <p:nvPicPr>
          <p:cNvPr id="19" name="Symbol zastępczy zawartości 18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433383" y="1825624"/>
            <a:ext cx="5144844" cy="4896451"/>
          </a:xfrm>
          <a:prstGeom prst="rect">
            <a:avLst/>
          </a:prstGeom>
        </p:spPr>
      </p:pic>
      <p:sp>
        <p:nvSpPr>
          <p:cNvPr id="16" name="Symbol zastępczy zawartości 15"/>
          <p:cNvSpPr>
            <a:spLocks noGrp="1"/>
          </p:cNvSpPr>
          <p:nvPr>
            <p:ph sz="half" idx="2"/>
          </p:nvPr>
        </p:nvSpPr>
        <p:spPr>
          <a:xfrm>
            <a:off x="6783860" y="1832807"/>
            <a:ext cx="5165124" cy="4649650"/>
          </a:xfrm>
        </p:spPr>
        <p:txBody>
          <a:bodyPr>
            <a:noAutofit/>
          </a:bodyPr>
          <a:lstStyle/>
          <a:p>
            <a:r>
              <a:rPr lang="pl-PL" sz="1600" dirty="0">
                <a:latin typeface="Iwona" panose="00000500000000000000" pitchFamily="2" charset="0"/>
              </a:rPr>
              <a:t>Większość wprowadzanych ilości azotu i fosforu pochodzi z dopływów rzecznych. </a:t>
            </a:r>
          </a:p>
          <a:p>
            <a:r>
              <a:rPr lang="pl-PL" sz="1600" dirty="0">
                <a:latin typeface="Iwona" panose="00000500000000000000" pitchFamily="2" charset="0"/>
              </a:rPr>
              <a:t>Ok. 30 % całkowitego dopływu azotu stanowią źródła atmosferyczne (procesy spalania związane z żeglugą, transportem drogowym, produkcją energii oraz rolnictwem). </a:t>
            </a:r>
          </a:p>
          <a:p>
            <a:r>
              <a:rPr lang="pl-PL" sz="1600" dirty="0">
                <a:latin typeface="Iwona" panose="00000500000000000000" pitchFamily="2" charset="0"/>
              </a:rPr>
              <a:t>Największy względny spadek ilości wprowadzanego azotu i fosforu w ostatnich dekadach wystąpił w źródłach bezpośrednich, które obecnie stanowią 4-5 % całkowitego ładunku. </a:t>
            </a:r>
          </a:p>
          <a:p>
            <a:r>
              <a:rPr lang="pl-PL" sz="1600" dirty="0">
                <a:latin typeface="Iwona" panose="00000500000000000000" pitchFamily="2" charset="0"/>
              </a:rPr>
              <a:t>Źródła naturalne stanowią około jedną trzecią ilości azotu i fosforu wprowadzanych do Bałtyku przez rzeki. Znaczna część części antropogenicznej pochodzi ze źródeł rozproszonych, głównie z rolnictwa, podczas gdy </a:t>
            </a:r>
            <a:r>
              <a:rPr lang="pl-PL" sz="1600" dirty="0">
                <a:solidFill>
                  <a:srgbClr val="FF0000"/>
                </a:solidFill>
                <a:latin typeface="Iwona" panose="00000500000000000000" pitchFamily="2" charset="0"/>
              </a:rPr>
              <a:t>źródła punktowe, zdominowane przez komunalne oczyszczalnie ścieków, mają udział wynoszący odpowiednio 12 % ładunku dla azotu i 24 % dla fosforu.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125362" y="1248032"/>
            <a:ext cx="9131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Iwona" panose="00000500000000000000" pitchFamily="2" charset="0"/>
              </a:rPr>
              <a:t>Całkowity roczny dopływ biogenów do Bałtyku wynosi około </a:t>
            </a:r>
            <a:r>
              <a:rPr lang="pl-PL" sz="1600" b="1" dirty="0">
                <a:latin typeface="Iwona" panose="00000500000000000000" pitchFamily="2" charset="0"/>
              </a:rPr>
              <a:t>826 000 ton azotu </a:t>
            </a:r>
            <a:r>
              <a:rPr lang="pl-PL" sz="1600" dirty="0">
                <a:latin typeface="Iwona" panose="00000500000000000000" pitchFamily="2" charset="0"/>
              </a:rPr>
              <a:t>i </a:t>
            </a:r>
            <a:r>
              <a:rPr lang="pl-PL" sz="1600" b="1" dirty="0">
                <a:latin typeface="Iwona" panose="00000500000000000000" pitchFamily="2" charset="0"/>
              </a:rPr>
              <a:t>30 900 ton fosforu (HELCOM 2018h).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12" y="5598533"/>
            <a:ext cx="1338658" cy="12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29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-160637" y="-27384"/>
            <a:ext cx="2285999" cy="6912768"/>
            <a:chOff x="414102" y="0"/>
            <a:chExt cx="2195115" cy="6912768"/>
          </a:xfrm>
        </p:grpSpPr>
        <p:sp>
          <p:nvSpPr>
            <p:cNvPr id="9" name="Prostokąt 8"/>
            <p:cNvSpPr/>
            <p:nvPr/>
          </p:nvSpPr>
          <p:spPr>
            <a:xfrm>
              <a:off x="611560" y="0"/>
              <a:ext cx="1800200" cy="404664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611560" y="1755576"/>
              <a:ext cx="1800200" cy="5157192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02" y="692696"/>
              <a:ext cx="2195115" cy="792088"/>
            </a:xfrm>
            <a:prstGeom prst="rect">
              <a:avLst/>
            </a:prstGeom>
          </p:spPr>
        </p:pic>
      </p:grpSp>
      <p:sp>
        <p:nvSpPr>
          <p:cNvPr id="14" name="pole tekstowe 13"/>
          <p:cNvSpPr txBox="1"/>
          <p:nvPr/>
        </p:nvSpPr>
        <p:spPr>
          <a:xfrm>
            <a:off x="5118077" y="507358"/>
            <a:ext cx="5327315" cy="50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wona" panose="00000500000000000000" pitchFamily="2" charset="0"/>
                <a:cs typeface="Arial" panose="020B0604020202020204" pitchFamily="34" charset="0"/>
              </a:rPr>
              <a:t>Zintegrowana ocena stanu</a:t>
            </a:r>
          </a:p>
        </p:txBody>
      </p:sp>
      <p:sp>
        <p:nvSpPr>
          <p:cNvPr id="2" name="Prostokąt 1"/>
          <p:cNvSpPr/>
          <p:nvPr/>
        </p:nvSpPr>
        <p:spPr>
          <a:xfrm>
            <a:off x="4186660" y="5229201"/>
            <a:ext cx="6283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>
              <a:solidFill>
                <a:srgbClr val="C00000"/>
              </a:solidFill>
              <a:latin typeface="Iwona" panose="00000500000000000000" pitchFamily="2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2081326"/>
            <a:ext cx="5181600" cy="3839935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020008" y="1745432"/>
            <a:ext cx="4152191" cy="4431531"/>
          </a:xfrm>
        </p:spPr>
        <p:txBody>
          <a:bodyPr>
            <a:normAutofit/>
          </a:bodyPr>
          <a:lstStyle/>
          <a:p>
            <a:endParaRPr lang="pl-PL" sz="1600" dirty="0">
              <a:latin typeface="Iwona" panose="00000500000000000000" pitchFamily="2" charset="0"/>
            </a:endParaRPr>
          </a:p>
          <a:p>
            <a:pPr marL="0" indent="0">
              <a:buNone/>
            </a:pPr>
            <a:r>
              <a:rPr lang="pl-PL" sz="1800" dirty="0">
                <a:latin typeface="Iwona" panose="00000500000000000000" pitchFamily="2" charset="0"/>
              </a:rPr>
              <a:t>W oparciu o zweryfikowane maksymalne dopuszczalne dopływy (MAI) dla siedmiu zlewni Bałtyku w ramach programu redukcji biogenów HELCOM, </a:t>
            </a:r>
            <a:r>
              <a:rPr lang="pl-PL" sz="1800" dirty="0">
                <a:solidFill>
                  <a:srgbClr val="FF0000"/>
                </a:solidFill>
                <a:latin typeface="Iwona" panose="00000500000000000000" pitchFamily="2" charset="0"/>
              </a:rPr>
              <a:t>konieczność zmniejszenia dopływu fosforu ustalono dla trzech basenów: Bałtyku Właściwego, Zatoki Fińskiej i Ryskiej</a:t>
            </a:r>
            <a:r>
              <a:rPr lang="pl-PL" sz="1800" dirty="0">
                <a:latin typeface="Iwona" panose="00000500000000000000" pitchFamily="2" charset="0"/>
              </a:rPr>
              <a:t> (HELCOM 2013a). We wszystkich trzech przypadkach dotychczasowe redukcje są widoczne jednak niewystarczalne w celu osiągnięcia dopuszczalnych poziomów. Jak dotąd najbardziej wyraźne wyniki odnotowano w przypadku Zatoki Fińskiej.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8" y="5085859"/>
            <a:ext cx="2017951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90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-160637" y="-27384"/>
            <a:ext cx="2285999" cy="6912768"/>
            <a:chOff x="414102" y="0"/>
            <a:chExt cx="2195115" cy="6912768"/>
          </a:xfrm>
        </p:grpSpPr>
        <p:sp>
          <p:nvSpPr>
            <p:cNvPr id="9" name="Prostokąt 8"/>
            <p:cNvSpPr/>
            <p:nvPr/>
          </p:nvSpPr>
          <p:spPr>
            <a:xfrm>
              <a:off x="611560" y="0"/>
              <a:ext cx="1800200" cy="404664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611560" y="1755576"/>
              <a:ext cx="1800200" cy="5157192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02" y="692696"/>
              <a:ext cx="2195115" cy="792088"/>
            </a:xfrm>
            <a:prstGeom prst="rect">
              <a:avLst/>
            </a:prstGeom>
          </p:spPr>
        </p:pic>
      </p:grpSp>
      <p:sp>
        <p:nvSpPr>
          <p:cNvPr id="14" name="pole tekstowe 13"/>
          <p:cNvSpPr txBox="1"/>
          <p:nvPr/>
        </p:nvSpPr>
        <p:spPr>
          <a:xfrm>
            <a:off x="5118077" y="507358"/>
            <a:ext cx="5327315" cy="50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wona" panose="00000500000000000000" pitchFamily="2" charset="0"/>
                <a:cs typeface="Arial" panose="020B0604020202020204" pitchFamily="34" charset="0"/>
              </a:rPr>
              <a:t>Zintegrowana ocena stanu</a:t>
            </a:r>
          </a:p>
        </p:txBody>
      </p:sp>
      <p:sp>
        <p:nvSpPr>
          <p:cNvPr id="2" name="Prostokąt 1"/>
          <p:cNvSpPr/>
          <p:nvPr/>
        </p:nvSpPr>
        <p:spPr>
          <a:xfrm>
            <a:off x="4186660" y="5229201"/>
            <a:ext cx="6283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>
              <a:solidFill>
                <a:srgbClr val="C00000"/>
              </a:solidFill>
              <a:latin typeface="Iwona" panose="00000500000000000000" pitchFamily="2" charset="0"/>
            </a:endParaRPr>
          </a:p>
        </p:txBody>
      </p:sp>
      <p:pic>
        <p:nvPicPr>
          <p:cNvPr id="20" name="Symbol zastępczy zawartości 19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943012" y="1457400"/>
            <a:ext cx="7632577" cy="5379102"/>
          </a:xfrm>
          <a:prstGeom prst="rect">
            <a:avLst/>
          </a:prstGeom>
        </p:spPr>
      </p:pic>
      <p:sp>
        <p:nvSpPr>
          <p:cNvPr id="19" name="Symbol zastępczy zawartości 18"/>
          <p:cNvSpPr>
            <a:spLocks noGrp="1"/>
          </p:cNvSpPr>
          <p:nvPr>
            <p:ph sz="half" idx="2"/>
          </p:nvPr>
        </p:nvSpPr>
        <p:spPr>
          <a:xfrm>
            <a:off x="8575589" y="1825625"/>
            <a:ext cx="311390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000" dirty="0">
                <a:latin typeface="Iwona" panose="00000500000000000000" pitchFamily="2" charset="0"/>
              </a:rPr>
              <a:t>Między okresem referencyjnym (1997-2003) a 2015 r. </a:t>
            </a:r>
            <a:r>
              <a:rPr lang="pl-PL" sz="2000" dirty="0">
                <a:solidFill>
                  <a:srgbClr val="FF0000"/>
                </a:solidFill>
                <a:latin typeface="Iwona" panose="00000500000000000000" pitchFamily="2" charset="0"/>
              </a:rPr>
              <a:t>ogólny dopływ azotu został zmniejszony o 12%, a ogólny dopływ fosforu o 25%</a:t>
            </a:r>
            <a:r>
              <a:rPr lang="pl-PL" sz="2000" dirty="0">
                <a:latin typeface="Iwona" panose="00000500000000000000" pitchFamily="2" charset="0"/>
              </a:rPr>
              <a:t> (HELCOM 2018i). Najsilniejsze zmiany względne w ciągu ostatnich dziesięcioleci obserwuje się w cieśninie Kattegat i cieśninach duńskich w zakresie wprowadzania azotu oraz w Zatoce Fińskiej w zakresie wprowadzania fosforu.</a:t>
            </a:r>
          </a:p>
        </p:txBody>
      </p:sp>
    </p:spTree>
    <p:extLst>
      <p:ext uri="{BB962C8B-B14F-4D97-AF65-F5344CB8AC3E}">
        <p14:creationId xmlns:p14="http://schemas.microsoft.com/office/powerpoint/2010/main" val="3217307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-160637" y="-27384"/>
            <a:ext cx="2285999" cy="6912768"/>
            <a:chOff x="414102" y="0"/>
            <a:chExt cx="2195115" cy="6912768"/>
          </a:xfrm>
        </p:grpSpPr>
        <p:sp>
          <p:nvSpPr>
            <p:cNvPr id="9" name="Prostokąt 8"/>
            <p:cNvSpPr/>
            <p:nvPr/>
          </p:nvSpPr>
          <p:spPr>
            <a:xfrm>
              <a:off x="611560" y="0"/>
              <a:ext cx="1800200" cy="404664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611560" y="1755576"/>
              <a:ext cx="1800200" cy="5157192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02" y="692696"/>
              <a:ext cx="2195115" cy="792088"/>
            </a:xfrm>
            <a:prstGeom prst="rect">
              <a:avLst/>
            </a:prstGeom>
          </p:spPr>
        </p:pic>
      </p:grpSp>
      <p:sp>
        <p:nvSpPr>
          <p:cNvPr id="14" name="pole tekstowe 13"/>
          <p:cNvSpPr txBox="1"/>
          <p:nvPr/>
        </p:nvSpPr>
        <p:spPr>
          <a:xfrm>
            <a:off x="5118077" y="507358"/>
            <a:ext cx="5327315" cy="50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wona" panose="00000500000000000000" pitchFamily="2" charset="0"/>
                <a:cs typeface="Arial" panose="020B0604020202020204" pitchFamily="34" charset="0"/>
              </a:rPr>
              <a:t>Ocena końcowa</a:t>
            </a:r>
          </a:p>
        </p:txBody>
      </p:sp>
      <p:sp>
        <p:nvSpPr>
          <p:cNvPr id="2" name="Prostokąt 1"/>
          <p:cNvSpPr/>
          <p:nvPr/>
        </p:nvSpPr>
        <p:spPr>
          <a:xfrm>
            <a:off x="4186660" y="5229201"/>
            <a:ext cx="6283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>
              <a:solidFill>
                <a:srgbClr val="C00000"/>
              </a:solidFill>
              <a:latin typeface="Iwona" panose="00000500000000000000" pitchFamily="2" charset="0"/>
            </a:endParaRPr>
          </a:p>
        </p:txBody>
      </p:sp>
      <p:sp>
        <p:nvSpPr>
          <p:cNvPr id="16" name="Symbol zastępczy zawartości 15"/>
          <p:cNvSpPr>
            <a:spLocks noGrp="1"/>
          </p:cNvSpPr>
          <p:nvPr>
            <p:ph sz="half" idx="1"/>
          </p:nvPr>
        </p:nvSpPr>
        <p:spPr>
          <a:xfrm>
            <a:off x="1919728" y="1298220"/>
            <a:ext cx="4616996" cy="5050413"/>
          </a:xfrm>
        </p:spPr>
        <p:txBody>
          <a:bodyPr>
            <a:normAutofit fontScale="92500" lnSpcReduction="10000"/>
          </a:bodyPr>
          <a:lstStyle/>
          <a:p>
            <a:r>
              <a:rPr lang="pl-PL" sz="1800" dirty="0">
                <a:solidFill>
                  <a:srgbClr val="FF0000"/>
                </a:solidFill>
                <a:latin typeface="Iwona" panose="00000500000000000000" pitchFamily="2" charset="0"/>
              </a:rPr>
              <a:t>&gt; 97 % </a:t>
            </a:r>
            <a:r>
              <a:rPr lang="pl-PL" sz="1800" dirty="0">
                <a:latin typeface="Iwona" panose="00000500000000000000" pitchFamily="2" charset="0"/>
              </a:rPr>
              <a:t>obszaru Bałtyku (w tym cały obszar otwartego morza i 86 % obszaru wód przybrzeżnych) </a:t>
            </a:r>
            <a:r>
              <a:rPr lang="pl-PL" sz="1800" dirty="0">
                <a:solidFill>
                  <a:srgbClr val="FF0000"/>
                </a:solidFill>
                <a:latin typeface="Iwona" panose="00000500000000000000" pitchFamily="2" charset="0"/>
              </a:rPr>
              <a:t>wykazuje efekt eutrofizacji </a:t>
            </a:r>
            <a:r>
              <a:rPr lang="pl-PL" sz="1800" dirty="0">
                <a:latin typeface="Iwona" panose="00000500000000000000" pitchFamily="2" charset="0"/>
              </a:rPr>
              <a:t>spowodowanej nadmiernym dopływem azotu i fosforu.</a:t>
            </a:r>
          </a:p>
          <a:p>
            <a:r>
              <a:rPr lang="pl-PL" sz="1800" dirty="0">
                <a:latin typeface="Iwona" panose="00000500000000000000" pitchFamily="2" charset="0"/>
              </a:rPr>
              <a:t>Wskaźniki poziomów biogenów odbiegają znacznie od poziomu wyznaczonego dla dobrego statusu środowiska morskiego (</a:t>
            </a:r>
            <a:r>
              <a:rPr lang="pl-PL" sz="1800" dirty="0">
                <a:solidFill>
                  <a:srgbClr val="FF0000"/>
                </a:solidFill>
                <a:latin typeface="Iwona" panose="00000500000000000000" pitchFamily="2" charset="0"/>
              </a:rPr>
              <a:t>12 % obszaru jest zaliczanych do kategorii o najgorszym statusie troficznym</a:t>
            </a:r>
            <a:r>
              <a:rPr lang="pl-PL" sz="1800" dirty="0">
                <a:latin typeface="Iwona" panose="00000500000000000000" pitchFamily="2" charset="0"/>
              </a:rPr>
              <a:t>). </a:t>
            </a:r>
          </a:p>
          <a:p>
            <a:r>
              <a:rPr lang="pl-PL" sz="1800" dirty="0">
                <a:latin typeface="Iwona" panose="00000500000000000000" pitchFamily="2" charset="0"/>
              </a:rPr>
              <a:t>Choć następuje redukcja ładunków biogenów, to jej wpływ nie jest jeszcze odzwierciedlony w stanie środowiska morskiego. Oznaki poprawy widoczne są jedynie w niektórych jego częściach. Wg oceny stanu całego Bałtyku za lata 2011-2016, przeprowadzonej w akwenach, na które umownie zostało podzielone Morze Bałtyckie, </a:t>
            </a:r>
            <a:r>
              <a:rPr lang="pl-PL" sz="1800" dirty="0">
                <a:solidFill>
                  <a:srgbClr val="FF0000"/>
                </a:solidFill>
                <a:latin typeface="Iwona" panose="00000500000000000000" pitchFamily="2" charset="0"/>
              </a:rPr>
              <a:t>stan eutrofizacji pogorszył się w 4 z 17 obszarów oceny otwartego morza od ostatniego pięcioletniego okresu (2007–2011) i poprawił się w jednym</a:t>
            </a:r>
            <a:r>
              <a:rPr lang="pl-PL" sz="1800" dirty="0">
                <a:latin typeface="Iwona" panose="00000500000000000000" pitchFamily="2" charset="0"/>
              </a:rPr>
              <a:t>.</a:t>
            </a:r>
          </a:p>
        </p:txBody>
      </p:sp>
      <p:pic>
        <p:nvPicPr>
          <p:cNvPr id="19" name="Symbol zastępczy zawartości 18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3675379"/>
            <a:ext cx="5181600" cy="651830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6724" y="1010188"/>
            <a:ext cx="5486400" cy="533844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68" y="5068619"/>
            <a:ext cx="2017951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93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-160637" y="-27384"/>
            <a:ext cx="2285999" cy="6912768"/>
            <a:chOff x="414102" y="0"/>
            <a:chExt cx="2195115" cy="6912768"/>
          </a:xfrm>
        </p:grpSpPr>
        <p:sp>
          <p:nvSpPr>
            <p:cNvPr id="9" name="Prostokąt 8"/>
            <p:cNvSpPr/>
            <p:nvPr/>
          </p:nvSpPr>
          <p:spPr>
            <a:xfrm>
              <a:off x="611560" y="0"/>
              <a:ext cx="1800200" cy="404664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611560" y="1755576"/>
              <a:ext cx="1800200" cy="5157192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02" y="692696"/>
              <a:ext cx="2195115" cy="792088"/>
            </a:xfrm>
            <a:prstGeom prst="rect">
              <a:avLst/>
            </a:prstGeom>
          </p:spPr>
        </p:pic>
      </p:grpSp>
      <p:sp>
        <p:nvSpPr>
          <p:cNvPr id="2" name="Prostokąt 1"/>
          <p:cNvSpPr/>
          <p:nvPr/>
        </p:nvSpPr>
        <p:spPr>
          <a:xfrm>
            <a:off x="4186660" y="5229201"/>
            <a:ext cx="6283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>
              <a:solidFill>
                <a:srgbClr val="C00000"/>
              </a:solidFill>
              <a:latin typeface="Iwona" panose="00000500000000000000" pitchFamily="2" charset="0"/>
            </a:endParaRPr>
          </a:p>
        </p:txBody>
      </p:sp>
      <p:sp>
        <p:nvSpPr>
          <p:cNvPr id="16" name="Symbol zastępczy zawartości 15"/>
          <p:cNvSpPr>
            <a:spLocks noGrp="1"/>
          </p:cNvSpPr>
          <p:nvPr>
            <p:ph sz="half" idx="1"/>
          </p:nvPr>
        </p:nvSpPr>
        <p:spPr>
          <a:xfrm>
            <a:off x="1919729" y="1099375"/>
            <a:ext cx="5656372" cy="5152007"/>
          </a:xfrm>
        </p:spPr>
        <p:txBody>
          <a:bodyPr anchor="b">
            <a:normAutofit lnSpcReduction="10000"/>
          </a:bodyPr>
          <a:lstStyle/>
          <a:p>
            <a:pPr marL="0" indent="0">
              <a:buNone/>
            </a:pPr>
            <a:r>
              <a:rPr lang="pl-PL" sz="1800" dirty="0">
                <a:latin typeface="Iwona" panose="00000500000000000000" pitchFamily="2" charset="0"/>
              </a:rPr>
              <a:t>Wyniki oceny stanu środowiska morskiego polskich obszarów morskich w 2017r. </a:t>
            </a:r>
            <a:r>
              <a:rPr lang="pl-PL" sz="1800" dirty="0" smtClean="0">
                <a:latin typeface="Iwona" panose="00000500000000000000" pitchFamily="2" charset="0"/>
              </a:rPr>
              <a:t>przygotowanej </a:t>
            </a:r>
            <a:r>
              <a:rPr lang="pl-PL" sz="1800" dirty="0">
                <a:latin typeface="Iwona" panose="00000500000000000000" pitchFamily="2" charset="0"/>
              </a:rPr>
              <a:t>przez GIOŚ na podstawie danych pomiarowych z lat 2007-2017 pozyskanych w ramach PMŚ.</a:t>
            </a:r>
          </a:p>
          <a:p>
            <a:pPr marL="0" indent="0">
              <a:buNone/>
            </a:pPr>
            <a:r>
              <a:rPr lang="pl-PL" sz="1800" dirty="0">
                <a:latin typeface="Iwona" panose="00000500000000000000" pitchFamily="2" charset="0"/>
              </a:rPr>
              <a:t>Średnie stężenia fosforu całkowitego z miesięcy letnich były w 2017 r. znacznie wyższe niż latem 2016 r. we wszystkich 3 badanych </a:t>
            </a:r>
            <a:r>
              <a:rPr lang="pl-PL" sz="1800" dirty="0" smtClean="0">
                <a:latin typeface="Iwona" panose="00000500000000000000" pitchFamily="2" charset="0"/>
              </a:rPr>
              <a:t>akwenach(</a:t>
            </a:r>
            <a:r>
              <a:rPr lang="pl-PL" sz="1800" dirty="0" err="1" smtClean="0">
                <a:latin typeface="Iwona" panose="00000500000000000000" pitchFamily="2" charset="0"/>
              </a:rPr>
              <a:t>m.m.w</a:t>
            </a:r>
            <a:r>
              <a:rPr lang="pl-PL" sz="1800" dirty="0" smtClean="0">
                <a:latin typeface="Iwona" panose="00000500000000000000" pitchFamily="2" charset="0"/>
              </a:rPr>
              <a:t>, m.t, </a:t>
            </a:r>
            <a:r>
              <a:rPr lang="pl-PL" sz="1800" dirty="0" err="1" smtClean="0">
                <a:latin typeface="Iwona" panose="00000500000000000000" pitchFamily="2" charset="0"/>
              </a:rPr>
              <a:t>w.s.e</a:t>
            </a:r>
            <a:r>
              <a:rPr lang="pl-PL" sz="1800" dirty="0" smtClean="0">
                <a:latin typeface="Iwona" panose="00000500000000000000" pitchFamily="2" charset="0"/>
              </a:rPr>
              <a:t>). </a:t>
            </a:r>
            <a:r>
              <a:rPr lang="pl-PL" sz="1800" dirty="0">
                <a:latin typeface="Iwona" panose="00000500000000000000" pitchFamily="2" charset="0"/>
              </a:rPr>
              <a:t>Utrzymywały się również powyżej wartości średnich dla ostatniego dziesięciolecia. Podobne zależności dotyczyły średnich rocznych stężeń fosforu całkowitego. We wszystkich basenach zarysowała się wzrostowa tendencja stężeń całkowitego fosforu, zarówno w odniesieniu do średnich sezonowych jak i rocznych.</a:t>
            </a:r>
          </a:p>
          <a:p>
            <a:pPr marL="0" indent="0">
              <a:buNone/>
            </a:pPr>
            <a:r>
              <a:rPr lang="pl-PL" sz="1800" dirty="0">
                <a:latin typeface="Iwona" panose="00000500000000000000" pitchFamily="2" charset="0"/>
              </a:rPr>
              <a:t>W 2017 r. żaden ze wskaźników eutrofizacji nie osiągnął wartości dobrego stanu, a w konsekwencji żaden z akwenów nie osiągnął dobrego stanu. </a:t>
            </a:r>
          </a:p>
          <a:p>
            <a:pPr marL="0" indent="0">
              <a:buNone/>
            </a:pPr>
            <a:endParaRPr lang="pl-PL" sz="1800" dirty="0">
              <a:latin typeface="Iwona" panose="00000500000000000000" pitchFamily="2" charset="0"/>
            </a:endParaRPr>
          </a:p>
          <a:p>
            <a:pPr marL="0" indent="0">
              <a:buNone/>
            </a:pPr>
            <a:r>
              <a:rPr lang="pl-PL" sz="1100" i="1" dirty="0">
                <a:latin typeface="Iwona" panose="00000500000000000000" pitchFamily="2" charset="0"/>
              </a:rPr>
              <a:t>Źródło: GIOŚ, Ocena stanu środowiska polskich obszarów morskich Bałtyku na podstawie danych monitoringowych z roku 2017 na tle dziesięciolecia 2 0 0 7-2 0 1 6 (Warszawa, 2018)</a:t>
            </a:r>
          </a:p>
        </p:txBody>
      </p:sp>
      <p:pic>
        <p:nvPicPr>
          <p:cNvPr id="19" name="Symbol zastępczy zawartości 18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3675379"/>
            <a:ext cx="5181600" cy="65183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1734" y="259492"/>
            <a:ext cx="3857625" cy="632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73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720" y="3793524"/>
            <a:ext cx="3039762" cy="2751664"/>
          </a:xfrm>
          <a:prstGeom prst="rect">
            <a:avLst/>
          </a:prstGeom>
        </p:spPr>
      </p:pic>
      <p:grpSp>
        <p:nvGrpSpPr>
          <p:cNvPr id="8" name="Grupa 7"/>
          <p:cNvGrpSpPr/>
          <p:nvPr/>
        </p:nvGrpSpPr>
        <p:grpSpPr>
          <a:xfrm>
            <a:off x="-160637" y="-27384"/>
            <a:ext cx="2285999" cy="6912768"/>
            <a:chOff x="414102" y="0"/>
            <a:chExt cx="2195115" cy="6912768"/>
          </a:xfrm>
        </p:grpSpPr>
        <p:sp>
          <p:nvSpPr>
            <p:cNvPr id="9" name="Prostokąt 8"/>
            <p:cNvSpPr/>
            <p:nvPr/>
          </p:nvSpPr>
          <p:spPr>
            <a:xfrm>
              <a:off x="611560" y="0"/>
              <a:ext cx="1800200" cy="404664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611560" y="1755576"/>
              <a:ext cx="1800200" cy="5157192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02" y="692696"/>
              <a:ext cx="2195115" cy="792088"/>
            </a:xfrm>
            <a:prstGeom prst="rect">
              <a:avLst/>
            </a:prstGeom>
          </p:spPr>
        </p:pic>
      </p:grpSp>
      <p:sp>
        <p:nvSpPr>
          <p:cNvPr id="14" name="pole tekstowe 13"/>
          <p:cNvSpPr txBox="1"/>
          <p:nvPr/>
        </p:nvSpPr>
        <p:spPr>
          <a:xfrm>
            <a:off x="2409568" y="507358"/>
            <a:ext cx="8587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ED7D31">
                    <a:lumMod val="75000"/>
                  </a:srgbClr>
                </a:solidFill>
                <a:latin typeface="Iwona" panose="00000500000000000000" pitchFamily="2" charset="0"/>
                <a:cs typeface="Arial" panose="020B0604020202020204" pitchFamily="34" charset="0"/>
              </a:rPr>
              <a:t>Poprawa i utrzymanie dobrego stanu środowiska wód morskich w świetle przepisów UE</a:t>
            </a:r>
          </a:p>
        </p:txBody>
      </p:sp>
      <p:sp>
        <p:nvSpPr>
          <p:cNvPr id="2" name="Prostokąt 1"/>
          <p:cNvSpPr/>
          <p:nvPr/>
        </p:nvSpPr>
        <p:spPr>
          <a:xfrm>
            <a:off x="4186660" y="5229201"/>
            <a:ext cx="6283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>
              <a:solidFill>
                <a:srgbClr val="C00000"/>
              </a:solidFill>
              <a:latin typeface="Iwona" panose="00000500000000000000" pitchFamily="2" charset="0"/>
            </a:endParaRPr>
          </a:p>
        </p:txBody>
      </p:sp>
      <p:pic>
        <p:nvPicPr>
          <p:cNvPr id="19" name="Symbol zastępczy zawartości 18"/>
          <p:cNvPicPr>
            <a:picLocks noGrp="1" noChangeAspect="1"/>
          </p:cNvPicPr>
          <p:nvPr>
            <p:ph idx="4294967295"/>
          </p:nvPr>
        </p:nvPicPr>
        <p:blipFill>
          <a:blip r:embed="rId5"/>
          <a:stretch>
            <a:fillRect/>
          </a:stretch>
        </p:blipFill>
        <p:spPr>
          <a:xfrm>
            <a:off x="0" y="3340100"/>
            <a:ext cx="10515600" cy="1322388"/>
          </a:xfrm>
          <a:prstGeom prst="rect">
            <a:avLst/>
          </a:prstGeom>
        </p:spPr>
      </p:pic>
      <p:sp>
        <p:nvSpPr>
          <p:cNvPr id="13" name="Symbol zastępczy zawartości 4"/>
          <p:cNvSpPr txBox="1">
            <a:spLocks/>
          </p:cNvSpPr>
          <p:nvPr/>
        </p:nvSpPr>
        <p:spPr>
          <a:xfrm>
            <a:off x="1964726" y="1457400"/>
            <a:ext cx="9230496" cy="46221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Iwona" panose="00000500000000000000" pitchFamily="2" charset="0"/>
              </a:rPr>
              <a:t>Cel: ujednolicenie podejścia do działań na rzecz poprawy stanu wód morskich w kierunku osiągniecia </a:t>
            </a:r>
            <a:r>
              <a:rPr lang="pl-PL" sz="1600" b="1" dirty="0">
                <a:solidFill>
                  <a:schemeClr val="accent1">
                    <a:lumMod val="50000"/>
                  </a:schemeClr>
                </a:solidFill>
                <a:latin typeface="Iwona" panose="00000500000000000000" pitchFamily="2" charset="0"/>
              </a:rPr>
              <a:t>dobrego stanu środowiska </a:t>
            </a:r>
            <a:r>
              <a:rPr lang="pl-PL" sz="1600" i="1" dirty="0">
                <a:solidFill>
                  <a:schemeClr val="accent1">
                    <a:lumMod val="50000"/>
                  </a:schemeClr>
                </a:solidFill>
                <a:latin typeface="Iwona" panose="00000500000000000000" pitchFamily="2" charset="0"/>
              </a:rPr>
              <a:t>(Good </a:t>
            </a:r>
            <a:r>
              <a:rPr lang="pl-PL" sz="1600" i="1" dirty="0" err="1">
                <a:solidFill>
                  <a:schemeClr val="accent1">
                    <a:lumMod val="50000"/>
                  </a:schemeClr>
                </a:solidFill>
                <a:latin typeface="Iwona" panose="00000500000000000000" pitchFamily="2" charset="0"/>
              </a:rPr>
              <a:t>Environmental</a:t>
            </a:r>
            <a:r>
              <a:rPr lang="pl-PL" sz="1600" i="1" dirty="0">
                <a:solidFill>
                  <a:schemeClr val="accent1">
                    <a:lumMod val="50000"/>
                  </a:schemeClr>
                </a:solidFill>
                <a:latin typeface="Iwona" panose="00000500000000000000" pitchFamily="2" charset="0"/>
              </a:rPr>
              <a:t> Status - GES) </a:t>
            </a: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Iwona" panose="00000500000000000000" pitchFamily="2" charset="0"/>
              </a:rPr>
              <a:t>w obrębie europejskich wód morskich do 2020 roku poprzez zrównoważone wykorzystywanie mórz zintegrowanego z zachowaniem ekosystemów morskich w stanie jak najmniej zmienionym. </a:t>
            </a:r>
          </a:p>
          <a:p>
            <a:r>
              <a:rPr lang="pl-PL" sz="1600" dirty="0">
                <a:solidFill>
                  <a:srgbClr val="000000"/>
                </a:solidFill>
                <a:latin typeface="Iwona" panose="00000500000000000000" pitchFamily="2" charset="0"/>
              </a:rPr>
              <a:t>Ramy formalne - dyrektywa Parlamentu Europejskiego i Rady 2008/56/WE z dnia 17. czerwca 2008 r. ustanawiająca ramy działań Wspólnoty w dziedzinie polityki środowiska morskiego (ramowa dyrektywa w sprawie strategii morskiej) (RDSM)</a:t>
            </a:r>
          </a:p>
          <a:p>
            <a:r>
              <a:rPr lang="pl-PL" sz="1600" dirty="0">
                <a:latin typeface="Iwona" panose="00000500000000000000" pitchFamily="2" charset="0"/>
              </a:rPr>
              <a:t>W ramach realizacji strategii morskiej </a:t>
            </a:r>
            <a:r>
              <a:rPr lang="pl-PL" sz="1600" dirty="0" err="1">
                <a:latin typeface="Iwona" panose="00000500000000000000" pitchFamily="2" charset="0"/>
              </a:rPr>
              <a:t>p.czł</a:t>
            </a:r>
            <a:r>
              <a:rPr lang="pl-PL" sz="1600" dirty="0">
                <a:latin typeface="Iwona" panose="00000500000000000000" pitchFamily="2" charset="0"/>
              </a:rPr>
              <a:t>. opracowują dokumenty o charakterze planistycznym, w których badaniu podlega stan środowiska morskiego, określone zostają cele środowiskowe i działania</a:t>
            </a:r>
          </a:p>
          <a:p>
            <a:pPr marL="0" indent="0">
              <a:buNone/>
            </a:pPr>
            <a:r>
              <a:rPr lang="pl-PL" sz="1600" dirty="0">
                <a:latin typeface="Iwona" panose="00000500000000000000" pitchFamily="2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1600" dirty="0">
                <a:latin typeface="Iwona" panose="00000500000000000000" pitchFamily="2" charset="0"/>
              </a:rPr>
              <a:t>wstępna ocena stanu środowiska wód morskich, GIOŚ 2014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1600" dirty="0">
                <a:latin typeface="Iwona" panose="00000500000000000000" pitchFamily="2" charset="0"/>
              </a:rPr>
              <a:t>zestaw właściwości typowych dla dobrego stanu środowiska wód morskich, GIOŚ 2014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1600" dirty="0">
                <a:latin typeface="Iwona" panose="00000500000000000000" pitchFamily="2" charset="0"/>
              </a:rPr>
              <a:t>zestaw celów środowiskowych dla wód morskich oraz związane z nimi cechy, KZGW 2015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1600" dirty="0">
                <a:latin typeface="Iwona" panose="00000500000000000000" pitchFamily="2" charset="0"/>
              </a:rPr>
              <a:t>program monitoringu wód morskich, GIOŚ 2015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1600" b="1" dirty="0">
                <a:solidFill>
                  <a:schemeClr val="accent2">
                    <a:lumMod val="75000"/>
                  </a:schemeClr>
                </a:solidFill>
                <a:latin typeface="Iwona" panose="00000500000000000000" pitchFamily="2" charset="0"/>
              </a:rPr>
              <a:t>program ochrony wód morskich, KZGW 2016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b="1" dirty="0">
                <a:solidFill>
                  <a:schemeClr val="accent2">
                    <a:lumMod val="75000"/>
                  </a:schemeClr>
                </a:solidFill>
                <a:latin typeface="Iwona" panose="00000500000000000000" pitchFamily="2" charset="0"/>
              </a:rPr>
              <a:t>   (przyjęty rozporządzeniem RM, grudzień 2017)</a:t>
            </a:r>
            <a:endParaRPr lang="pl-PL" sz="1600" dirty="0">
              <a:solidFill>
                <a:schemeClr val="accent2">
                  <a:lumMod val="75000"/>
                </a:schemeClr>
              </a:solidFill>
              <a:latin typeface="Iwona" panose="00000500000000000000" pitchFamily="2" charset="0"/>
            </a:endParaRPr>
          </a:p>
          <a:p>
            <a:pPr marL="0" indent="0">
              <a:buNone/>
            </a:pPr>
            <a:endParaRPr lang="pl-PL" sz="1800" dirty="0">
              <a:latin typeface="Iwon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64661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2041</Words>
  <Application>Microsoft Office PowerPoint</Application>
  <PresentationFormat>Panoramiczny</PresentationFormat>
  <Paragraphs>241</Paragraphs>
  <Slides>20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Iwona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Rozporządzenie Ministra Gospodarki Morskiej i Żeglugi Śródlądowej z dnia 12 lipca 2019 r. w sprawie substancji szczególnie szkodliwych dla środowiska wodnego oraz warunków, jakie należy spełnić przy wprowadzaniu do wód lub do ziemi ścieków, a także przy odprowadzaniu wód opadowych lub roztopowych do wód lub do urządzeń wodnych („rozporządzenie ściekowe”)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Milwicz vel Delach Joanna</dc:creator>
  <cp:lastModifiedBy>Milwicz vel Delach Joanna</cp:lastModifiedBy>
  <cp:revision>134</cp:revision>
  <cp:lastPrinted>2019-10-07T08:35:39Z</cp:lastPrinted>
  <dcterms:created xsi:type="dcterms:W3CDTF">2019-09-19T10:11:01Z</dcterms:created>
  <dcterms:modified xsi:type="dcterms:W3CDTF">2019-10-07T11:09:21Z</dcterms:modified>
</cp:coreProperties>
</file>