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402" r:id="rId3"/>
    <p:sldId id="307" r:id="rId4"/>
    <p:sldId id="258" r:id="rId5"/>
    <p:sldId id="412" r:id="rId6"/>
    <p:sldId id="408" r:id="rId7"/>
    <p:sldId id="288" r:id="rId8"/>
    <p:sldId id="400" r:id="rId9"/>
    <p:sldId id="399" r:id="rId10"/>
    <p:sldId id="345" r:id="rId11"/>
    <p:sldId id="349" r:id="rId12"/>
    <p:sldId id="353" r:id="rId13"/>
    <p:sldId id="401" r:id="rId14"/>
  </p:sldIdLst>
  <p:sldSz cx="12192000" cy="6858000"/>
  <p:notesSz cx="6797675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2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koszt spaceru</c:v>
                </c:pt>
              </c:strCache>
            </c:strRef>
          </c:cat>
          <c:val>
            <c:numRef>
              <c:f>Arkusz1!$B$2</c:f>
              <c:numCache>
                <c:formatCode>"zł"#,##0_);[Red]\("zł"#,##0\)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3-4A58-895D-D263553058B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koszt spaceru</c:v>
                </c:pt>
              </c:strCache>
            </c:strRef>
          </c:cat>
          <c:val>
            <c:numRef>
              <c:f>Arkusz1!$C$2</c:f>
              <c:numCache>
                <c:formatCode>"zł"#,##0_);[Red]\("zł"#,##0\)</c:formatCode>
                <c:ptCount val="1"/>
                <c:pt idx="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3-4A58-895D-D263553058B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koszt spaceru</c:v>
                </c:pt>
              </c:strCache>
            </c:strRef>
          </c:cat>
          <c:val>
            <c:numRef>
              <c:f>Arkusz1!$D$2</c:f>
              <c:numCache>
                <c:formatCode>"zł"#,##0_);[Red]\("zł"#,##0\)</c:formatCode>
                <c:ptCount val="1"/>
                <c:pt idx="0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3-4A58-895D-D26355305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014088"/>
        <c:axId val="410010480"/>
      </c:barChart>
      <c:catAx>
        <c:axId val="41001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0010480"/>
        <c:crosses val="autoZero"/>
        <c:auto val="1"/>
        <c:lblAlgn val="ctr"/>
        <c:lblOffset val="100"/>
        <c:noMultiLvlLbl val="0"/>
      </c:catAx>
      <c:valAx>
        <c:axId val="41001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zł&quot;#,##0_);[Red]\(&quot;zł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001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931D6-DA70-4261-A9B1-ECF3BD2F976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3CAEE-6726-4319-B410-C7006A2A8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1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8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06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ＭＳ Ｐゴシック" charset="0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3028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Calibri" charset="0"/>
                <a:cs typeface="Arial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01979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5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68857" y="593917"/>
            <a:ext cx="4707136" cy="6264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0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8718" y="1888435"/>
            <a:ext cx="4394240" cy="4393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34852" y="-46107"/>
            <a:ext cx="3794561" cy="3226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9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41409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5232030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94082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743294" y="0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3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490621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2030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8743294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0484703" y="1767211"/>
            <a:ext cx="17058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9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552215" cy="6858000"/>
          </a:xfrm>
          <a:custGeom>
            <a:avLst/>
            <a:gdLst>
              <a:gd name="connsiteX0" fmla="*/ 0 w 9552215"/>
              <a:gd name="connsiteY0" fmla="*/ 0 h 6858000"/>
              <a:gd name="connsiteX1" fmla="*/ 9552215 w 9552215"/>
              <a:gd name="connsiteY1" fmla="*/ 0 h 6858000"/>
              <a:gd name="connsiteX2" fmla="*/ 9552215 w 9552215"/>
              <a:gd name="connsiteY2" fmla="*/ 6858000 h 6858000"/>
              <a:gd name="connsiteX3" fmla="*/ 0 w 9552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2215" h="6858000">
                <a:moveTo>
                  <a:pt x="0" y="0"/>
                </a:moveTo>
                <a:lnTo>
                  <a:pt x="9552215" y="0"/>
                </a:lnTo>
                <a:lnTo>
                  <a:pt x="95522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9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9552215"/>
              <a:gd name="connsiteY0" fmla="*/ 0 h 6858000"/>
              <a:gd name="connsiteX1" fmla="*/ 9552215 w 9552215"/>
              <a:gd name="connsiteY1" fmla="*/ 0 h 6858000"/>
              <a:gd name="connsiteX2" fmla="*/ 9552215 w 9552215"/>
              <a:gd name="connsiteY2" fmla="*/ 6858000 h 6858000"/>
              <a:gd name="connsiteX3" fmla="*/ 0 w 95522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2215" h="6858000">
                <a:moveTo>
                  <a:pt x="0" y="0"/>
                </a:moveTo>
                <a:lnTo>
                  <a:pt x="9552215" y="0"/>
                </a:lnTo>
                <a:lnTo>
                  <a:pt x="95522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4038600" y="0"/>
            <a:ext cx="8153400" cy="5853723"/>
          </a:xfrm>
          <a:custGeom>
            <a:avLst/>
            <a:gdLst>
              <a:gd name="connsiteX0" fmla="*/ 0 w 8153400"/>
              <a:gd name="connsiteY0" fmla="*/ 0 h 5853723"/>
              <a:gd name="connsiteX1" fmla="*/ 8153400 w 8153400"/>
              <a:gd name="connsiteY1" fmla="*/ 0 h 5853723"/>
              <a:gd name="connsiteX2" fmla="*/ 8153400 w 8153400"/>
              <a:gd name="connsiteY2" fmla="*/ 5853723 h 5853723"/>
              <a:gd name="connsiteX3" fmla="*/ 0 w 8153400"/>
              <a:gd name="connsiteY3" fmla="*/ 5853723 h 585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5853723">
                <a:moveTo>
                  <a:pt x="0" y="0"/>
                </a:moveTo>
                <a:lnTo>
                  <a:pt x="8153400" y="0"/>
                </a:lnTo>
                <a:lnTo>
                  <a:pt x="8153400" y="5853723"/>
                </a:lnTo>
                <a:lnTo>
                  <a:pt x="0" y="58537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9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243207" cy="5918200"/>
          </a:xfrm>
          <a:custGeom>
            <a:avLst/>
            <a:gdLst>
              <a:gd name="connsiteX0" fmla="*/ 0 w 8243207"/>
              <a:gd name="connsiteY0" fmla="*/ 0 h 5918200"/>
              <a:gd name="connsiteX1" fmla="*/ 8243207 w 8243207"/>
              <a:gd name="connsiteY1" fmla="*/ 0 h 5918200"/>
              <a:gd name="connsiteX2" fmla="*/ 8243207 w 8243207"/>
              <a:gd name="connsiteY2" fmla="*/ 5918200 h 5918200"/>
              <a:gd name="connsiteX3" fmla="*/ 0 w 8243207"/>
              <a:gd name="connsiteY3" fmla="*/ 5918200 h 591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3207" h="5918200">
                <a:moveTo>
                  <a:pt x="0" y="0"/>
                </a:moveTo>
                <a:lnTo>
                  <a:pt x="8243207" y="0"/>
                </a:lnTo>
                <a:lnTo>
                  <a:pt x="8243207" y="5918200"/>
                </a:lnTo>
                <a:lnTo>
                  <a:pt x="0" y="5918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8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3178" y="1731646"/>
            <a:ext cx="5777372" cy="3803452"/>
          </a:xfrm>
          <a:prstGeom prst="parallelogram">
            <a:avLst>
              <a:gd name="adj" fmla="val 58797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9313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2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65860" y="-1"/>
            <a:ext cx="5052060" cy="5920740"/>
          </a:xfrm>
          <a:custGeom>
            <a:avLst/>
            <a:gdLst>
              <a:gd name="connsiteX0" fmla="*/ 0 w 5052060"/>
              <a:gd name="connsiteY0" fmla="*/ 0 h 5920740"/>
              <a:gd name="connsiteX1" fmla="*/ 5052060 w 5052060"/>
              <a:gd name="connsiteY1" fmla="*/ 0 h 5920740"/>
              <a:gd name="connsiteX2" fmla="*/ 5052060 w 5052060"/>
              <a:gd name="connsiteY2" fmla="*/ 5920740 h 5920740"/>
              <a:gd name="connsiteX3" fmla="*/ 0 w 5052060"/>
              <a:gd name="connsiteY3" fmla="*/ 5920740 h 592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2060" h="5920740">
                <a:moveTo>
                  <a:pt x="0" y="0"/>
                </a:moveTo>
                <a:lnTo>
                  <a:pt x="5052060" y="0"/>
                </a:lnTo>
                <a:lnTo>
                  <a:pt x="5052060" y="5920740"/>
                </a:lnTo>
                <a:lnTo>
                  <a:pt x="0" y="59207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8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43550" cy="6858000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99587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48450" y="0"/>
            <a:ext cx="5543550" cy="6858000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0056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6640" y="3119894"/>
            <a:ext cx="10818720" cy="3107911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6725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71248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561914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bout 8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36678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547101" y="1217875"/>
            <a:ext cx="3229152" cy="43053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498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074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1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7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5243"/>
      </p:ext>
    </p:extLst>
  </p:cSld>
  <p:clrMapOvr>
    <a:masterClrMapping/>
  </p:clrMapOvr>
  <p:transition spd="slow" advClick="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802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1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xmlns:p14="http://schemas.microsoft.com/office/powerpoint/2010/main" advClick="0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18288" y="217488"/>
            <a:ext cx="5399087" cy="66405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381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87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211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980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371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5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40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10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57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060418"/>
      </p:ext>
    </p:extLst>
  </p:cSld>
  <p:clrMapOvr>
    <a:masterClrMapping/>
  </p:clrMapOvr>
  <p:transition spd="slow" advClick="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97F361-2BA1-4689-A679-42443E018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37935" y="2621296"/>
            <a:ext cx="5446503" cy="5503919"/>
          </a:xfrm>
          <a:custGeom>
            <a:avLst/>
            <a:gdLst>
              <a:gd name="connsiteX0" fmla="*/ 749887 w 5446503"/>
              <a:gd name="connsiteY0" fmla="*/ 2903054 h 5503919"/>
              <a:gd name="connsiteX1" fmla="*/ 1050233 w 5446503"/>
              <a:gd name="connsiteY1" fmla="*/ 3027461 h 5503919"/>
              <a:gd name="connsiteX2" fmla="*/ 2801596 w 5446503"/>
              <a:gd name="connsiteY2" fmla="*/ 4778823 h 5503919"/>
              <a:gd name="connsiteX3" fmla="*/ 2801596 w 5446503"/>
              <a:gd name="connsiteY3" fmla="*/ 5379513 h 5503919"/>
              <a:gd name="connsiteX4" fmla="*/ 2801594 w 5446503"/>
              <a:gd name="connsiteY4" fmla="*/ 5379512 h 5503919"/>
              <a:gd name="connsiteX5" fmla="*/ 2200904 w 5446503"/>
              <a:gd name="connsiteY5" fmla="*/ 5379512 h 5503919"/>
              <a:gd name="connsiteX6" fmla="*/ 449543 w 5446503"/>
              <a:gd name="connsiteY6" fmla="*/ 3628150 h 5503919"/>
              <a:gd name="connsiteX7" fmla="*/ 395115 w 5446503"/>
              <a:gd name="connsiteY7" fmla="*/ 3094093 h 5503919"/>
              <a:gd name="connsiteX8" fmla="*/ 449542 w 5446503"/>
              <a:gd name="connsiteY8" fmla="*/ 3027461 h 5503919"/>
              <a:gd name="connsiteX9" fmla="*/ 516175 w 5446503"/>
              <a:gd name="connsiteY9" fmla="*/ 2973033 h 5503919"/>
              <a:gd name="connsiteX10" fmla="*/ 749887 w 5446503"/>
              <a:gd name="connsiteY10" fmla="*/ 2903054 h 5503919"/>
              <a:gd name="connsiteX11" fmla="*/ 829616 w 5446503"/>
              <a:gd name="connsiteY11" fmla="*/ 1696566 h 5503919"/>
              <a:gd name="connsiteX12" fmla="*/ 1129961 w 5446503"/>
              <a:gd name="connsiteY12" fmla="*/ 1820973 h 5503919"/>
              <a:gd name="connsiteX13" fmla="*/ 3711033 w 5446503"/>
              <a:gd name="connsiteY13" fmla="*/ 4402045 h 5503919"/>
              <a:gd name="connsiteX14" fmla="*/ 3711033 w 5446503"/>
              <a:gd name="connsiteY14" fmla="*/ 5002735 h 5503919"/>
              <a:gd name="connsiteX15" fmla="*/ 3711032 w 5446503"/>
              <a:gd name="connsiteY15" fmla="*/ 5002734 h 5503919"/>
              <a:gd name="connsiteX16" fmla="*/ 3110342 w 5446503"/>
              <a:gd name="connsiteY16" fmla="*/ 5002734 h 5503919"/>
              <a:gd name="connsiteX17" fmla="*/ 529272 w 5446503"/>
              <a:gd name="connsiteY17" fmla="*/ 2421662 h 5503919"/>
              <a:gd name="connsiteX18" fmla="*/ 474844 w 5446503"/>
              <a:gd name="connsiteY18" fmla="*/ 1887605 h 5503919"/>
              <a:gd name="connsiteX19" fmla="*/ 529272 w 5446503"/>
              <a:gd name="connsiteY19" fmla="*/ 1820972 h 5503919"/>
              <a:gd name="connsiteX20" fmla="*/ 595904 w 5446503"/>
              <a:gd name="connsiteY20" fmla="*/ 1766545 h 5503919"/>
              <a:gd name="connsiteX21" fmla="*/ 829616 w 5446503"/>
              <a:gd name="connsiteY21" fmla="*/ 1696566 h 5503919"/>
              <a:gd name="connsiteX22" fmla="*/ 3552756 w 5446503"/>
              <a:gd name="connsiteY22" fmla="*/ 546136 h 5503919"/>
              <a:gd name="connsiteX23" fmla="*/ 3853101 w 5446503"/>
              <a:gd name="connsiteY23" fmla="*/ 670543 h 5503919"/>
              <a:gd name="connsiteX24" fmla="*/ 5322096 w 5446503"/>
              <a:gd name="connsiteY24" fmla="*/ 2139537 h 5503919"/>
              <a:gd name="connsiteX25" fmla="*/ 5322096 w 5446503"/>
              <a:gd name="connsiteY25" fmla="*/ 2740228 h 5503919"/>
              <a:gd name="connsiteX26" fmla="*/ 5322095 w 5446503"/>
              <a:gd name="connsiteY26" fmla="*/ 2740227 h 5503919"/>
              <a:gd name="connsiteX27" fmla="*/ 4721405 w 5446503"/>
              <a:gd name="connsiteY27" fmla="*/ 2740227 h 5503919"/>
              <a:gd name="connsiteX28" fmla="*/ 3252412 w 5446503"/>
              <a:gd name="connsiteY28" fmla="*/ 1271232 h 5503919"/>
              <a:gd name="connsiteX29" fmla="*/ 3252412 w 5446503"/>
              <a:gd name="connsiteY29" fmla="*/ 670542 h 5503919"/>
              <a:gd name="connsiteX30" fmla="*/ 3252411 w 5446503"/>
              <a:gd name="connsiteY30" fmla="*/ 670543 h 5503919"/>
              <a:gd name="connsiteX31" fmla="*/ 3552756 w 5446503"/>
              <a:gd name="connsiteY31" fmla="*/ 546136 h 5503919"/>
              <a:gd name="connsiteX32" fmla="*/ 2197829 w 5446503"/>
              <a:gd name="connsiteY32" fmla="*/ 473453 h 5503919"/>
              <a:gd name="connsiteX33" fmla="*/ 2498173 w 5446503"/>
              <a:gd name="connsiteY33" fmla="*/ 597860 h 5503919"/>
              <a:gd name="connsiteX34" fmla="*/ 5145866 w 5446503"/>
              <a:gd name="connsiteY34" fmla="*/ 3245552 h 5503919"/>
              <a:gd name="connsiteX35" fmla="*/ 5145866 w 5446503"/>
              <a:gd name="connsiteY35" fmla="*/ 3846242 h 5503919"/>
              <a:gd name="connsiteX36" fmla="*/ 5145865 w 5446503"/>
              <a:gd name="connsiteY36" fmla="*/ 3846242 h 5503919"/>
              <a:gd name="connsiteX37" fmla="*/ 4545175 w 5446503"/>
              <a:gd name="connsiteY37" fmla="*/ 3846242 h 5503919"/>
              <a:gd name="connsiteX38" fmla="*/ 1897485 w 5446503"/>
              <a:gd name="connsiteY38" fmla="*/ 1198549 h 5503919"/>
              <a:gd name="connsiteX39" fmla="*/ 1897485 w 5446503"/>
              <a:gd name="connsiteY39" fmla="*/ 597859 h 5503919"/>
              <a:gd name="connsiteX40" fmla="*/ 1897483 w 5446503"/>
              <a:gd name="connsiteY40" fmla="*/ 597860 h 5503919"/>
              <a:gd name="connsiteX41" fmla="*/ 2197829 w 5446503"/>
              <a:gd name="connsiteY41" fmla="*/ 473453 h 5503919"/>
              <a:gd name="connsiteX42" fmla="*/ 424751 w 5446503"/>
              <a:gd name="connsiteY42" fmla="*/ 0 h 5503919"/>
              <a:gd name="connsiteX43" fmla="*/ 725096 w 5446503"/>
              <a:gd name="connsiteY43" fmla="*/ 124407 h 5503919"/>
              <a:gd name="connsiteX44" fmla="*/ 4867377 w 5446503"/>
              <a:gd name="connsiteY44" fmla="*/ 4266687 h 5503919"/>
              <a:gd name="connsiteX45" fmla="*/ 4867377 w 5446503"/>
              <a:gd name="connsiteY45" fmla="*/ 4867377 h 5503919"/>
              <a:gd name="connsiteX46" fmla="*/ 4867376 w 5446503"/>
              <a:gd name="connsiteY46" fmla="*/ 4867377 h 5503919"/>
              <a:gd name="connsiteX47" fmla="*/ 4266686 w 5446503"/>
              <a:gd name="connsiteY47" fmla="*/ 4867377 h 5503919"/>
              <a:gd name="connsiteX48" fmla="*/ 124407 w 5446503"/>
              <a:gd name="connsiteY48" fmla="*/ 725096 h 5503919"/>
              <a:gd name="connsiteX49" fmla="*/ 124407 w 5446503"/>
              <a:gd name="connsiteY49" fmla="*/ 124406 h 5503919"/>
              <a:gd name="connsiteX50" fmla="*/ 124406 w 5446503"/>
              <a:gd name="connsiteY50" fmla="*/ 124407 h 5503919"/>
              <a:gd name="connsiteX51" fmla="*/ 424751 w 5446503"/>
              <a:gd name="connsiteY51" fmla="*/ 0 h 550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446503" h="5503919">
                <a:moveTo>
                  <a:pt x="749887" y="2903054"/>
                </a:moveTo>
                <a:cubicBezTo>
                  <a:pt x="858591" y="2903054"/>
                  <a:pt x="967295" y="2944523"/>
                  <a:pt x="1050233" y="3027461"/>
                </a:cubicBezTo>
                <a:lnTo>
                  <a:pt x="2801596" y="4778823"/>
                </a:lnTo>
                <a:cubicBezTo>
                  <a:pt x="2967470" y="4944699"/>
                  <a:pt x="2967470" y="5213638"/>
                  <a:pt x="2801596" y="5379513"/>
                </a:cubicBezTo>
                <a:lnTo>
                  <a:pt x="2801594" y="5379512"/>
                </a:lnTo>
                <a:cubicBezTo>
                  <a:pt x="2635718" y="5545388"/>
                  <a:pt x="2366781" y="5545389"/>
                  <a:pt x="2200904" y="5379512"/>
                </a:cubicBezTo>
                <a:lnTo>
                  <a:pt x="449543" y="3628150"/>
                </a:lnTo>
                <a:cubicBezTo>
                  <a:pt x="304402" y="3483009"/>
                  <a:pt x="286259" y="3258960"/>
                  <a:pt x="395115" y="3094093"/>
                </a:cubicBezTo>
                <a:lnTo>
                  <a:pt x="449542" y="3027461"/>
                </a:lnTo>
                <a:lnTo>
                  <a:pt x="516175" y="2973033"/>
                </a:lnTo>
                <a:cubicBezTo>
                  <a:pt x="586832" y="2926380"/>
                  <a:pt x="668360" y="2903054"/>
                  <a:pt x="749887" y="2903054"/>
                </a:cubicBezTo>
                <a:close/>
                <a:moveTo>
                  <a:pt x="829616" y="1696566"/>
                </a:moveTo>
                <a:cubicBezTo>
                  <a:pt x="938320" y="1696566"/>
                  <a:pt x="1047023" y="1738035"/>
                  <a:pt x="1129961" y="1820973"/>
                </a:cubicBezTo>
                <a:lnTo>
                  <a:pt x="3711033" y="4402045"/>
                </a:lnTo>
                <a:cubicBezTo>
                  <a:pt x="3876909" y="4567921"/>
                  <a:pt x="3876909" y="4836859"/>
                  <a:pt x="3711033" y="5002735"/>
                </a:cubicBezTo>
                <a:lnTo>
                  <a:pt x="3711032" y="5002734"/>
                </a:lnTo>
                <a:cubicBezTo>
                  <a:pt x="3545156" y="5168610"/>
                  <a:pt x="3276218" y="5168610"/>
                  <a:pt x="3110342" y="5002734"/>
                </a:cubicBezTo>
                <a:lnTo>
                  <a:pt x="529272" y="2421662"/>
                </a:lnTo>
                <a:cubicBezTo>
                  <a:pt x="384130" y="2276521"/>
                  <a:pt x="365988" y="2052472"/>
                  <a:pt x="474844" y="1887605"/>
                </a:cubicBezTo>
                <a:lnTo>
                  <a:pt x="529272" y="1820972"/>
                </a:lnTo>
                <a:lnTo>
                  <a:pt x="595904" y="1766545"/>
                </a:lnTo>
                <a:cubicBezTo>
                  <a:pt x="666561" y="1719892"/>
                  <a:pt x="748089" y="1696567"/>
                  <a:pt x="829616" y="1696566"/>
                </a:cubicBezTo>
                <a:close/>
                <a:moveTo>
                  <a:pt x="3552756" y="546136"/>
                </a:moveTo>
                <a:cubicBezTo>
                  <a:pt x="3661460" y="546136"/>
                  <a:pt x="3770163" y="587605"/>
                  <a:pt x="3853101" y="670543"/>
                </a:cubicBezTo>
                <a:lnTo>
                  <a:pt x="5322096" y="2139537"/>
                </a:lnTo>
                <a:cubicBezTo>
                  <a:pt x="5487972" y="2305413"/>
                  <a:pt x="5487972" y="2574352"/>
                  <a:pt x="5322096" y="2740228"/>
                </a:cubicBezTo>
                <a:lnTo>
                  <a:pt x="5322095" y="2740227"/>
                </a:lnTo>
                <a:cubicBezTo>
                  <a:pt x="5156219" y="2906103"/>
                  <a:pt x="4887281" y="2906103"/>
                  <a:pt x="4721405" y="2740227"/>
                </a:cubicBezTo>
                <a:lnTo>
                  <a:pt x="3252412" y="1271232"/>
                </a:lnTo>
                <a:cubicBezTo>
                  <a:pt x="3086536" y="1105356"/>
                  <a:pt x="3086536" y="836418"/>
                  <a:pt x="3252412" y="670542"/>
                </a:cubicBezTo>
                <a:lnTo>
                  <a:pt x="3252411" y="670543"/>
                </a:lnTo>
                <a:cubicBezTo>
                  <a:pt x="3335349" y="587605"/>
                  <a:pt x="3444053" y="546136"/>
                  <a:pt x="3552756" y="546136"/>
                </a:cubicBezTo>
                <a:close/>
                <a:moveTo>
                  <a:pt x="2197829" y="473453"/>
                </a:moveTo>
                <a:cubicBezTo>
                  <a:pt x="2306532" y="473453"/>
                  <a:pt x="2415236" y="514922"/>
                  <a:pt x="2498173" y="597860"/>
                </a:cubicBezTo>
                <a:lnTo>
                  <a:pt x="5145866" y="3245552"/>
                </a:lnTo>
                <a:cubicBezTo>
                  <a:pt x="5311741" y="3411427"/>
                  <a:pt x="5311741" y="3680367"/>
                  <a:pt x="5145866" y="3846242"/>
                </a:cubicBezTo>
                <a:lnTo>
                  <a:pt x="5145865" y="3846242"/>
                </a:lnTo>
                <a:cubicBezTo>
                  <a:pt x="4979989" y="4012117"/>
                  <a:pt x="4711051" y="4012117"/>
                  <a:pt x="4545175" y="3846242"/>
                </a:cubicBezTo>
                <a:lnTo>
                  <a:pt x="1897485" y="1198549"/>
                </a:lnTo>
                <a:cubicBezTo>
                  <a:pt x="1731609" y="1032673"/>
                  <a:pt x="1731609" y="763735"/>
                  <a:pt x="1897485" y="597859"/>
                </a:cubicBezTo>
                <a:lnTo>
                  <a:pt x="1897483" y="597860"/>
                </a:lnTo>
                <a:cubicBezTo>
                  <a:pt x="1980422" y="514922"/>
                  <a:pt x="2089125" y="473453"/>
                  <a:pt x="2197829" y="473453"/>
                </a:cubicBezTo>
                <a:close/>
                <a:moveTo>
                  <a:pt x="424751" y="0"/>
                </a:moveTo>
                <a:cubicBezTo>
                  <a:pt x="533455" y="0"/>
                  <a:pt x="642158" y="41469"/>
                  <a:pt x="725096" y="124407"/>
                </a:cubicBezTo>
                <a:lnTo>
                  <a:pt x="4867377" y="4266687"/>
                </a:lnTo>
                <a:cubicBezTo>
                  <a:pt x="5033253" y="4432564"/>
                  <a:pt x="5033253" y="4701502"/>
                  <a:pt x="4867377" y="4867377"/>
                </a:cubicBezTo>
                <a:lnTo>
                  <a:pt x="4867376" y="4867377"/>
                </a:lnTo>
                <a:cubicBezTo>
                  <a:pt x="4701500" y="5033252"/>
                  <a:pt x="4432563" y="5033253"/>
                  <a:pt x="4266686" y="4867377"/>
                </a:cubicBezTo>
                <a:lnTo>
                  <a:pt x="124407" y="725096"/>
                </a:lnTo>
                <a:cubicBezTo>
                  <a:pt x="-41470" y="559219"/>
                  <a:pt x="-41469" y="290282"/>
                  <a:pt x="124407" y="124406"/>
                </a:cubicBezTo>
                <a:lnTo>
                  <a:pt x="124406" y="124407"/>
                </a:lnTo>
                <a:cubicBezTo>
                  <a:pt x="207344" y="41469"/>
                  <a:pt x="316048" y="0"/>
                  <a:pt x="4247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8564"/>
      </p:ext>
    </p:extLst>
  </p:cSld>
  <p:clrMapOvr>
    <a:masterClrMapping/>
  </p:clrMapOvr>
  <p:transition spd="slow" advClick="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3"/>
          <p:cNvSpPr>
            <a:spLocks noGrp="1"/>
          </p:cNvSpPr>
          <p:nvPr>
            <p:ph type="pic" sz="quarter" idx="10"/>
          </p:nvPr>
        </p:nvSpPr>
        <p:spPr>
          <a:xfrm>
            <a:off x="9074127" y="592878"/>
            <a:ext cx="2217737" cy="31758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2"/>
          </p:nvPr>
        </p:nvSpPr>
        <p:spPr>
          <a:xfrm>
            <a:off x="9074126" y="3993305"/>
            <a:ext cx="2217737" cy="282340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631245" y="2917777"/>
            <a:ext cx="2172870" cy="2823409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631245" y="0"/>
            <a:ext cx="2172870" cy="26530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583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5184" y="591669"/>
            <a:ext cx="3800326" cy="249690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14"/>
          <p:cNvSpPr>
            <a:spLocks noGrp="1"/>
          </p:cNvSpPr>
          <p:nvPr>
            <p:ph type="pic" sz="quarter" idx="11"/>
          </p:nvPr>
        </p:nvSpPr>
        <p:spPr>
          <a:xfrm>
            <a:off x="2678795" y="3337921"/>
            <a:ext cx="1796715" cy="151299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14"/>
          <p:cNvSpPr>
            <a:spLocks noGrp="1"/>
          </p:cNvSpPr>
          <p:nvPr>
            <p:ph type="pic" sz="quarter" idx="12"/>
          </p:nvPr>
        </p:nvSpPr>
        <p:spPr>
          <a:xfrm>
            <a:off x="675184" y="3337921"/>
            <a:ext cx="1752600" cy="279393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4"/>
          <p:cNvSpPr>
            <a:spLocks noGrp="1"/>
          </p:cNvSpPr>
          <p:nvPr>
            <p:ph type="pic" sz="quarter" idx="13"/>
          </p:nvPr>
        </p:nvSpPr>
        <p:spPr>
          <a:xfrm>
            <a:off x="2678795" y="5100263"/>
            <a:ext cx="1796715" cy="103159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6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78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5453" y="1280161"/>
            <a:ext cx="2835378" cy="4297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73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71378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26040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977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out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43550" cy="6858000"/>
          </a:xfrm>
          <a:custGeom>
            <a:avLst/>
            <a:gdLst>
              <a:gd name="connsiteX0" fmla="*/ 0 w 5543550"/>
              <a:gd name="connsiteY0" fmla="*/ 0 h 6858000"/>
              <a:gd name="connsiteX1" fmla="*/ 5543550 w 5543550"/>
              <a:gd name="connsiteY1" fmla="*/ 0 h 6858000"/>
              <a:gd name="connsiteX2" fmla="*/ 5543550 w 5543550"/>
              <a:gd name="connsiteY2" fmla="*/ 6858000 h 6858000"/>
              <a:gd name="connsiteX3" fmla="*/ 0 w 5543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550" h="6858000">
                <a:moveTo>
                  <a:pt x="0" y="0"/>
                </a:moveTo>
                <a:lnTo>
                  <a:pt x="5543550" y="0"/>
                </a:lnTo>
                <a:lnTo>
                  <a:pt x="5543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094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81FB8-C341-4206-BC06-ED0F3F68916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31561A-70A5-43DE-AEE5-E6528AA0C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3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042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8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68857" y="593917"/>
            <a:ext cx="4707136" cy="6264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65453" y="1280161"/>
            <a:ext cx="2835378" cy="42976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5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71378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26040" y="3452686"/>
            <a:ext cx="2173091" cy="21488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2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32509" y="1170432"/>
            <a:ext cx="5263809" cy="45171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5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37" r:id="rId46"/>
    <p:sldLayoutId id="2147483738" r:id="rId47"/>
    <p:sldLayoutId id="2147483739" r:id="rId48"/>
    <p:sldLayoutId id="2147483740" r:id="rId49"/>
    <p:sldLayoutId id="2147483741" r:id="rId50"/>
    <p:sldLayoutId id="2147483742" r:id="rId51"/>
    <p:sldLayoutId id="2147483743" r:id="rId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lement graficzny slajdu."/>
          <p:cNvSpPr/>
          <p:nvPr/>
        </p:nvSpPr>
        <p:spPr>
          <a:xfrm>
            <a:off x="4533595" y="2921238"/>
            <a:ext cx="2999118" cy="159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2" name="Obraz 1" descr="Logotyp Mazowieckiego Urzędu Wojewódzkiego w Warszawie.">
            <a:extLst>
              <a:ext uri="{FF2B5EF4-FFF2-40B4-BE49-F238E27FC236}">
                <a16:creationId xmlns:a16="http://schemas.microsoft.com/office/drawing/2014/main" id="{3F5AD718-2FC4-4D27-805D-369191CD7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0" y="330662"/>
            <a:ext cx="4273666" cy="1597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8316" y="3285650"/>
            <a:ext cx="9238268" cy="1540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Spacery po Warszawie</a:t>
            </a:r>
          </a:p>
          <a:p>
            <a:pPr lvl="0">
              <a:lnSpc>
                <a:spcPct val="80000"/>
              </a:lnSpc>
            </a:pPr>
            <a:endParaRPr lang="pl-PL" sz="2400" b="1" dirty="0">
              <a:solidFill>
                <a:srgbClr val="17406D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  <a:p>
            <a:pPr lvl="0">
              <a:lnSpc>
                <a:spcPct val="80000"/>
              </a:lnSpc>
            </a:pPr>
            <a:endParaRPr lang="pl-PL" sz="2400" b="1" dirty="0">
              <a:solidFill>
                <a:srgbClr val="17406D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  <a:p>
            <a:pPr lvl="0">
              <a:lnSpc>
                <a:spcPct val="80000"/>
              </a:lnSpc>
            </a:pPr>
            <a:r>
              <a:rPr lang="pl-PL" sz="2400" b="1" dirty="0" smtClean="0">
                <a:solidFill>
                  <a:srgbClr val="17406D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Budowanie </a:t>
            </a:r>
            <a:r>
              <a:rPr lang="pl-PL" sz="2400" b="1" dirty="0">
                <a:solidFill>
                  <a:srgbClr val="17406D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równowagi między życiem prywatnym a zawodowym </a:t>
            </a:r>
            <a:endParaRPr lang="en-US" sz="6900" b="1" spc="300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1493" y="2236047"/>
            <a:ext cx="3423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 Extra" charset="0"/>
                <a:cs typeface="Calibri" panose="020F0502020204030204" pitchFamily="34" charset="0"/>
              </a:rPr>
              <a:t>Praktyka Work Life Balance</a:t>
            </a:r>
            <a:endParaRPr lang="en-US" sz="1400" b="1" spc="300" dirty="0">
              <a:solidFill>
                <a:schemeClr val="tx2"/>
              </a:solidFill>
              <a:latin typeface="Calibri" panose="020F0502020204030204" pitchFamily="34" charset="0"/>
              <a:ea typeface="Montserrat Extra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4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 descr="Element graficzny slajdu."/>
          <p:cNvCxnSpPr>
            <a:cxnSpLocks/>
          </p:cNvCxnSpPr>
          <p:nvPr/>
        </p:nvCxnSpPr>
        <p:spPr>
          <a:xfrm>
            <a:off x="5584772" y="5360558"/>
            <a:ext cx="0" cy="414607"/>
          </a:xfrm>
          <a:prstGeom prst="straightConnector1">
            <a:avLst/>
          </a:prstGeom>
          <a:ln w="6350">
            <a:solidFill>
              <a:schemeClr val="accent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 descr="Element graficzny slajdu."/>
          <p:cNvCxnSpPr/>
          <p:nvPr/>
        </p:nvCxnSpPr>
        <p:spPr>
          <a:xfrm flipV="1">
            <a:off x="8608312" y="2889097"/>
            <a:ext cx="0" cy="563876"/>
          </a:xfrm>
          <a:prstGeom prst="straightConnector1">
            <a:avLst/>
          </a:prstGeom>
          <a:ln w="635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 descr="Element graficzny slajdu."/>
          <p:cNvCxnSpPr/>
          <p:nvPr/>
        </p:nvCxnSpPr>
        <p:spPr>
          <a:xfrm flipV="1">
            <a:off x="6526977" y="2889097"/>
            <a:ext cx="0" cy="563876"/>
          </a:xfrm>
          <a:prstGeom prst="straightConnector1">
            <a:avLst/>
          </a:prstGeom>
          <a:ln w="635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 descr="Element graficzny slajdu."/>
          <p:cNvCxnSpPr/>
          <p:nvPr/>
        </p:nvCxnSpPr>
        <p:spPr>
          <a:xfrm flipV="1">
            <a:off x="3725498" y="2921228"/>
            <a:ext cx="0" cy="563876"/>
          </a:xfrm>
          <a:prstGeom prst="straightConnector1">
            <a:avLst/>
          </a:prstGeom>
          <a:ln w="6350">
            <a:solidFill>
              <a:schemeClr val="accent1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Logotyp Mazowieckiego Urzędu Wojewódzkiego w Warszawie.">
            <a:extLst>
              <a:ext uri="{FF2B5EF4-FFF2-40B4-BE49-F238E27FC236}">
                <a16:creationId xmlns:a16="http://schemas.microsoft.com/office/drawing/2014/main" id="{BF99967F-236A-42ED-896A-27266374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68"/>
            <a:ext cx="3491171" cy="1308456"/>
          </a:xfrm>
          <a:prstGeom prst="rect">
            <a:avLst/>
          </a:prstGeom>
        </p:spPr>
      </p:pic>
      <p:grpSp>
        <p:nvGrpSpPr>
          <p:cNvPr id="104" name="Group 103" descr="Element graficzny, który zawiera informacje statystyczne o spacerach, które były już wcześniej podane."/>
          <p:cNvGrpSpPr/>
          <p:nvPr/>
        </p:nvGrpSpPr>
        <p:grpSpPr>
          <a:xfrm>
            <a:off x="2986418" y="3203166"/>
            <a:ext cx="6070940" cy="2359491"/>
            <a:chOff x="4943473" y="4293993"/>
            <a:chExt cx="9713503" cy="3775186"/>
          </a:xfrm>
        </p:grpSpPr>
        <p:sp>
          <p:nvSpPr>
            <p:cNvPr id="45" name="Shape 10" descr="Element graficzny slajdu."/>
            <p:cNvSpPr/>
            <p:nvPr/>
          </p:nvSpPr>
          <p:spPr>
            <a:xfrm>
              <a:off x="4943473" y="4556265"/>
              <a:ext cx="2252729" cy="32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974"/>
                  </a:lnTo>
                  <a:lnTo>
                    <a:pt x="21600" y="17626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r>
                <a:rPr lang="pl-PL" sz="1600" b="1" dirty="0">
                  <a:solidFill>
                    <a:schemeClr val="bg1"/>
                  </a:solidFill>
                </a:rPr>
                <a:t>Trzecia edycja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Shape 16" descr="Element graficzny slajdu."/>
            <p:cNvSpPr/>
            <p:nvPr/>
          </p:nvSpPr>
          <p:spPr>
            <a:xfrm>
              <a:off x="7251797" y="4293993"/>
              <a:ext cx="2559918" cy="373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974"/>
                  </a:lnTo>
                  <a:lnTo>
                    <a:pt x="21600" y="17626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r>
                <a:rPr lang="pl-PL" sz="1600" dirty="0"/>
                <a:t> </a:t>
              </a:r>
            </a:p>
            <a:p>
              <a:pPr lvl="0"/>
              <a:r>
                <a:rPr lang="pl-PL" sz="1600" dirty="0"/>
                <a:t>            </a:t>
              </a:r>
              <a:r>
                <a:rPr lang="pl-PL" sz="1600" b="1" dirty="0">
                  <a:solidFill>
                    <a:schemeClr val="bg1"/>
                  </a:solidFill>
                </a:rPr>
                <a:t>900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Shape 19" descr="Element graficzny slajdu."/>
            <p:cNvSpPr/>
            <p:nvPr/>
          </p:nvSpPr>
          <p:spPr>
            <a:xfrm flipH="1">
              <a:off x="9773789" y="4332036"/>
              <a:ext cx="2559919" cy="3737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974"/>
                  </a:lnTo>
                  <a:lnTo>
                    <a:pt x="21600" y="17626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r>
                <a:rPr lang="pl-PL" sz="1600" dirty="0"/>
                <a:t>        </a:t>
              </a:r>
              <a:r>
                <a:rPr lang="pl-PL" sz="1600" b="1" dirty="0">
                  <a:solidFill>
                    <a:schemeClr val="bg1"/>
                  </a:solidFill>
                </a:rPr>
                <a:t>105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Shape 22" descr="Element graficzny slajdu."/>
            <p:cNvSpPr/>
            <p:nvPr/>
          </p:nvSpPr>
          <p:spPr>
            <a:xfrm flipH="1">
              <a:off x="12404247" y="4556265"/>
              <a:ext cx="2252729" cy="328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3974"/>
                  </a:lnTo>
                  <a:lnTo>
                    <a:pt x="21600" y="17626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endParaRPr lang="pl-PL" sz="1600" dirty="0"/>
            </a:p>
            <a:p>
              <a:pPr lvl="0"/>
              <a:r>
                <a:rPr lang="pl-PL" sz="1600" dirty="0"/>
                <a:t>       </a:t>
              </a:r>
              <a:r>
                <a:rPr lang="pl-PL" sz="1600" b="1" dirty="0">
                  <a:solidFill>
                    <a:schemeClr val="bg1"/>
                  </a:solidFill>
                </a:rPr>
                <a:t>52</a:t>
              </a:r>
              <a:endParaRPr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Rectangle 86" descr="Element graficzny zawiera dodatkową informację, że są to 52 godziny."/>
          <p:cNvSpPr/>
          <p:nvPr/>
        </p:nvSpPr>
        <p:spPr>
          <a:xfrm>
            <a:off x="8125381" y="2242031"/>
            <a:ext cx="2090198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godzin spędzonych na wspólnych spacerach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 descr="Element graficzny zawiera dodatkową informację, że jest to 900 osób.">
            <a:extLst>
              <a:ext uri="{FF2B5EF4-FFF2-40B4-BE49-F238E27FC236}">
                <a16:creationId xmlns:a16="http://schemas.microsoft.com/office/drawing/2014/main" id="{35205836-EBD0-48A6-81B8-82B31E410741}"/>
              </a:ext>
            </a:extLst>
          </p:cNvPr>
          <p:cNvSpPr/>
          <p:nvPr/>
        </p:nvSpPr>
        <p:spPr>
          <a:xfrm>
            <a:off x="4298161" y="5775165"/>
            <a:ext cx="31739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osób, które dotychczas skorzystały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tej formy wypoczynku (pracownicy oraz ich rodziny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83" descr="Element graficzny zawiera dodatkową informację, że jest to 105 kilometrów."/>
          <p:cNvSpPr/>
          <p:nvPr/>
        </p:nvSpPr>
        <p:spPr>
          <a:xfrm>
            <a:off x="5873364" y="2325053"/>
            <a:ext cx="2090198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wspólnie pokonanych kilometrów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80" descr="Element graficzny zawiera dodatkową informację, że jest to trzecia edycja."/>
          <p:cNvSpPr/>
          <p:nvPr/>
        </p:nvSpPr>
        <p:spPr>
          <a:xfrm>
            <a:off x="1894789" y="1939453"/>
            <a:ext cx="3001826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„Spacery po Warszawie” jest realizowany od 2021 r., odbywa się w okresie od maja do listopada.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3359DEDA-614E-4DC9-B4FD-A036F5566723}"/>
              </a:ext>
            </a:extLst>
          </p:cNvPr>
          <p:cNvSpPr txBox="1"/>
          <p:nvPr/>
        </p:nvSpPr>
        <p:spPr>
          <a:xfrm>
            <a:off x="2526835" y="990219"/>
            <a:ext cx="74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Praktyka WLB </a:t>
            </a:r>
            <a:r>
              <a:rPr lang="pl-PL" sz="3600" b="1" spc="300" dirty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 liczbach</a:t>
            </a:r>
            <a:endParaRPr lang="en-US" sz="3600" b="1" spc="300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 descr="Element graficzny slajdu."/>
          <p:cNvSpPr/>
          <p:nvPr/>
        </p:nvSpPr>
        <p:spPr bwMode="auto">
          <a:xfrm>
            <a:off x="9726519" y="3245975"/>
            <a:ext cx="1113076" cy="11154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Oval 57" descr="Element graficzny slajdu."/>
          <p:cNvSpPr/>
          <p:nvPr/>
        </p:nvSpPr>
        <p:spPr bwMode="auto">
          <a:xfrm>
            <a:off x="7843603" y="3050173"/>
            <a:ext cx="1458004" cy="146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425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" name="Oval 56" descr="Element graficzny slajdu."/>
          <p:cNvSpPr/>
          <p:nvPr/>
        </p:nvSpPr>
        <p:spPr bwMode="auto">
          <a:xfrm>
            <a:off x="5635572" y="2886131"/>
            <a:ext cx="1790234" cy="1788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42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5" name="Oval 54" descr="Element graficzny slajdu."/>
          <p:cNvSpPr/>
          <p:nvPr/>
        </p:nvSpPr>
        <p:spPr bwMode="auto">
          <a:xfrm>
            <a:off x="3759772" y="3073466"/>
            <a:ext cx="1458003" cy="1458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425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Oval 51" descr="Element graficzny slajdu."/>
          <p:cNvSpPr/>
          <p:nvPr/>
        </p:nvSpPr>
        <p:spPr bwMode="auto">
          <a:xfrm>
            <a:off x="2221783" y="3245975"/>
            <a:ext cx="1115193" cy="11154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Obraz 1" descr="Element graficzny slajdu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67" y="3314080"/>
            <a:ext cx="979272" cy="979272"/>
          </a:xfrm>
          <a:prstGeom prst="rect">
            <a:avLst/>
          </a:prstGeom>
        </p:spPr>
      </p:pic>
      <p:pic>
        <p:nvPicPr>
          <p:cNvPr id="29" name="Obraz 28" descr="Logotyp Mazowieckiego Urzędu Wojewódzkiego w Warszawie.">
            <a:extLst>
              <a:ext uri="{FF2B5EF4-FFF2-40B4-BE49-F238E27FC236}">
                <a16:creationId xmlns:a16="http://schemas.microsoft.com/office/drawing/2014/main" id="{BF99967F-236A-42ED-896A-27266374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075"/>
            <a:ext cx="3266902" cy="122440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378467" y="4674715"/>
            <a:ext cx="2027727" cy="173584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ciekawa forma spędzenia czasu z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rodziną</a:t>
            </a: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oraz  poszerzenie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wiedzy</a:t>
            </a: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temat stołecznego miasta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58741" y="4726982"/>
            <a:ext cx="2027727" cy="1735842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budowanie przyjaznego środowiska pracy (tworzenie efektywnego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zespołu</a:t>
            </a: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70603" y="4726982"/>
            <a:ext cx="1920172" cy="119415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Integracja pracowników </a:t>
            </a: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poprawa relacji społecznych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32022" y="4726982"/>
            <a:ext cx="1855960" cy="146499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aktywność fizyczna wpływa na poprawę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zdrowia</a:t>
            </a: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oraz  kondycji fizycznej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88421" y="4666219"/>
            <a:ext cx="1443601" cy="146499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poprawa samopoczucia i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odreagowanie stresu</a:t>
            </a:r>
          </a:p>
        </p:txBody>
      </p:sp>
      <p:sp>
        <p:nvSpPr>
          <p:cNvPr id="25" name="TextBox 75"/>
          <p:cNvSpPr txBox="1"/>
          <p:nvPr/>
        </p:nvSpPr>
        <p:spPr>
          <a:xfrm>
            <a:off x="444844" y="4674715"/>
            <a:ext cx="1581892" cy="652468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wzrost energii i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produktywności</a:t>
            </a:r>
          </a:p>
        </p:txBody>
      </p:sp>
      <p:sp>
        <p:nvSpPr>
          <p:cNvPr id="28" name="TextBox 75"/>
          <p:cNvSpPr txBox="1"/>
          <p:nvPr/>
        </p:nvSpPr>
        <p:spPr>
          <a:xfrm>
            <a:off x="996637" y="2047634"/>
            <a:ext cx="6763406" cy="415480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podstawie </a:t>
            </a:r>
            <a:r>
              <a:rPr lang="pl-PL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oceny pracowników MUW, uczestników spacerów: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CD042A-E5F9-435B-95C4-7EEAD0EA577B}"/>
              </a:ext>
            </a:extLst>
          </p:cNvPr>
          <p:cNvSpPr txBox="1"/>
          <p:nvPr/>
        </p:nvSpPr>
        <p:spPr>
          <a:xfrm>
            <a:off x="2404357" y="1223458"/>
            <a:ext cx="74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Korzyści dla </a:t>
            </a:r>
            <a:r>
              <a:rPr lang="pl-PL" sz="3600" b="1" spc="300" dirty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pracownika</a:t>
            </a:r>
            <a:endParaRPr lang="en-US" sz="3600" b="1" spc="300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4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az 49" descr="Logotyp Mazowieckiego Urzędu Wojewódzkiego w Warszawie.">
            <a:extLst>
              <a:ext uri="{FF2B5EF4-FFF2-40B4-BE49-F238E27FC236}">
                <a16:creationId xmlns:a16="http://schemas.microsoft.com/office/drawing/2014/main" id="{BF99967F-236A-42ED-896A-27266374D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75"/>
            <a:ext cx="3230700" cy="1210834"/>
          </a:xfrm>
          <a:prstGeom prst="rect">
            <a:avLst/>
          </a:prstGeom>
        </p:spPr>
      </p:pic>
      <p:sp>
        <p:nvSpPr>
          <p:cNvPr id="72" name="Oval 71" descr="Element graficzny slajdu."/>
          <p:cNvSpPr/>
          <p:nvPr/>
        </p:nvSpPr>
        <p:spPr>
          <a:xfrm>
            <a:off x="5965279" y="6029274"/>
            <a:ext cx="683010" cy="682983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val 69" descr="Element graficzny slajdu."/>
          <p:cNvSpPr/>
          <p:nvPr/>
        </p:nvSpPr>
        <p:spPr>
          <a:xfrm>
            <a:off x="5965278" y="5152167"/>
            <a:ext cx="683010" cy="67816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val 57" descr="Element graficzny slajdu."/>
          <p:cNvSpPr/>
          <p:nvPr/>
        </p:nvSpPr>
        <p:spPr bwMode="auto">
          <a:xfrm>
            <a:off x="5920718" y="4326683"/>
            <a:ext cx="713870" cy="66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5570">
              <a:defRPr/>
            </a:pPr>
            <a:endParaRPr lang="en-US" sz="44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val 62" descr="Element graficzny slajdu."/>
          <p:cNvSpPr/>
          <p:nvPr/>
        </p:nvSpPr>
        <p:spPr>
          <a:xfrm>
            <a:off x="5926818" y="3459483"/>
            <a:ext cx="701671" cy="681284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az 1" descr="Element graficzny slajdu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831" y="3432755"/>
            <a:ext cx="3066492" cy="3168708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683897" y="6133645"/>
            <a:ext cx="3776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wpływa na zaangażowanie pracownika w powierzone obowiązki</a:t>
            </a:r>
          </a:p>
        </p:txBody>
      </p:sp>
      <p:sp>
        <p:nvSpPr>
          <p:cNvPr id="76" name="Text Placeholder 32"/>
          <p:cNvSpPr txBox="1">
            <a:spLocks/>
          </p:cNvSpPr>
          <p:nvPr/>
        </p:nvSpPr>
        <p:spPr>
          <a:xfrm>
            <a:off x="6679225" y="5351114"/>
            <a:ext cx="2839302" cy="338554"/>
          </a:xfrm>
          <a:prstGeom prst="rect">
            <a:avLst/>
          </a:prstGeom>
          <a:effectLst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mniejsza absencja pracowników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683897" y="4434679"/>
            <a:ext cx="44310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kształtowanie pozytywnego wizerunku pracodawcy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83897" y="3565125"/>
            <a:ext cx="453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budowanie zintegrowanego zespołu pracowników;</a:t>
            </a:r>
          </a:p>
        </p:txBody>
      </p:sp>
      <p:sp>
        <p:nvSpPr>
          <p:cNvPr id="4" name="Prostokąt 3"/>
          <p:cNvSpPr/>
          <p:nvPr/>
        </p:nvSpPr>
        <p:spPr>
          <a:xfrm>
            <a:off x="1625426" y="4494584"/>
            <a:ext cx="969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biur i wydziałów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594545" y="5856600"/>
            <a:ext cx="1183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punktów miejscowych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32"/>
          <p:cNvSpPr txBox="1">
            <a:spLocks/>
          </p:cNvSpPr>
          <p:nvPr/>
        </p:nvSpPr>
        <p:spPr>
          <a:xfrm>
            <a:off x="3892378" y="4709333"/>
            <a:ext cx="898645" cy="523220"/>
          </a:xfrm>
          <a:prstGeom prst="rect">
            <a:avLst/>
          </a:prstGeom>
          <a:effectLst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bg1"/>
                </a:solidFill>
                <a:latin typeface="+mj-lt"/>
                <a:ea typeface="Questrial" panose="020B0606030504020204" pitchFamily="34" charset="0"/>
                <a:cs typeface="Montserrat" panose="02000000000000000000" pitchFamily="2" charset="0"/>
              </a:defRPr>
            </a:lvl1pPr>
          </a:lstStyle>
          <a:p>
            <a:pPr algn="ctr"/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delegatur</a:t>
            </a:r>
            <a:endParaRPr lang="en-US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129270" y="3573396"/>
            <a:ext cx="648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 osób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2559" y="1602318"/>
            <a:ext cx="110469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Mazowiecki Urząd Wojewódzki w Warszawie tworzy blisko </a:t>
            </a:r>
            <a:r>
              <a:rPr lang="pl-PL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 pracowników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który wykonują swoje codzienne zadania w </a:t>
            </a:r>
            <a:r>
              <a:rPr lang="pl-PL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punktach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miejscowych na terenie Warszawy i </a:t>
            </a:r>
            <a:r>
              <a:rPr lang="pl-PL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delegaturach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poza Warszawą w </a:t>
            </a:r>
            <a:r>
              <a:rPr lang="pl-PL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komórkach organizacyjnych </a:t>
            </a:r>
            <a:r>
              <a:rPr lang="pl-PL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(biurach i wydziałach). Czas spędzony na wspólnych spacerach jest doskonałym sposobem na lepsze poznanie współpracowników. 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D6B5BB-5B6C-41E0-85EE-D53B329D9DB9}"/>
              </a:ext>
            </a:extLst>
          </p:cNvPr>
          <p:cNvSpPr txBox="1"/>
          <p:nvPr/>
        </p:nvSpPr>
        <p:spPr>
          <a:xfrm>
            <a:off x="2348125" y="979071"/>
            <a:ext cx="747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Korzyści dla </a:t>
            </a:r>
            <a:r>
              <a:rPr lang="pl-PL" sz="3600" b="1" spc="300" dirty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pracodawcy</a:t>
            </a:r>
            <a:endParaRPr lang="en-US" sz="3600" b="1" spc="300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45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Element graficzny slajdu."/>
          <p:cNvSpPr/>
          <p:nvPr/>
        </p:nvSpPr>
        <p:spPr>
          <a:xfrm>
            <a:off x="-948258" y="-31003"/>
            <a:ext cx="33119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ight Triangle 22" descr="Element graficzny slajdu."/>
          <p:cNvSpPr/>
          <p:nvPr/>
        </p:nvSpPr>
        <p:spPr>
          <a:xfrm rot="5400000">
            <a:off x="4039508" y="2412575"/>
            <a:ext cx="514956" cy="51495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Group 1" descr="Element graficzny slajdu."/>
          <p:cNvGrpSpPr/>
          <p:nvPr/>
        </p:nvGrpSpPr>
        <p:grpSpPr>
          <a:xfrm>
            <a:off x="4311274" y="5058577"/>
            <a:ext cx="679769" cy="679769"/>
            <a:chOff x="4950418" y="3925067"/>
            <a:chExt cx="1087631" cy="1087631"/>
          </a:xfrm>
        </p:grpSpPr>
        <p:grpSp>
          <p:nvGrpSpPr>
            <p:cNvPr id="33" name="Group 109"/>
            <p:cNvGrpSpPr/>
            <p:nvPr/>
          </p:nvGrpSpPr>
          <p:grpSpPr>
            <a:xfrm>
              <a:off x="4950418" y="3925067"/>
              <a:ext cx="1087631" cy="1087631"/>
              <a:chOff x="912987" y="3985306"/>
              <a:chExt cx="1332461" cy="1332461"/>
            </a:xfrm>
          </p:grpSpPr>
          <p:sp>
            <p:nvSpPr>
              <p:cNvPr id="35" name="Oval 110" descr="Element graficzny slajdu."/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Oval 111" descr="Element graficzny slajdu."/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1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Oval 112" descr="Element graficzny slajdu."/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Freeform 120" descr="Element graficzny slajdu."/>
            <p:cNvSpPr>
              <a:spLocks noEditPoints="1"/>
            </p:cNvSpPr>
            <p:nvPr/>
          </p:nvSpPr>
          <p:spPr bwMode="auto">
            <a:xfrm>
              <a:off x="5340051" y="4347159"/>
              <a:ext cx="308365" cy="243446"/>
            </a:xfrm>
            <a:custGeom>
              <a:avLst/>
              <a:gdLst>
                <a:gd name="T0" fmla="*/ 62 w 696"/>
                <a:gd name="T1" fmla="*/ 229 h 549"/>
                <a:gd name="T2" fmla="*/ 129 w 696"/>
                <a:gd name="T3" fmla="*/ 267 h 549"/>
                <a:gd name="T4" fmla="*/ 568 w 696"/>
                <a:gd name="T5" fmla="*/ 44 h 549"/>
                <a:gd name="T6" fmla="*/ 516 w 696"/>
                <a:gd name="T7" fmla="*/ 139 h 549"/>
                <a:gd name="T8" fmla="*/ 236 w 696"/>
                <a:gd name="T9" fmla="*/ 86 h 549"/>
                <a:gd name="T10" fmla="*/ 132 w 696"/>
                <a:gd name="T11" fmla="*/ 58 h 549"/>
                <a:gd name="T12" fmla="*/ 0 w 696"/>
                <a:gd name="T13" fmla="*/ 91 h 549"/>
                <a:gd name="T14" fmla="*/ 591 w 696"/>
                <a:gd name="T15" fmla="*/ 536 h 549"/>
                <a:gd name="T16" fmla="*/ 650 w 696"/>
                <a:gd name="T17" fmla="*/ 44 h 549"/>
                <a:gd name="T18" fmla="*/ 544 w 696"/>
                <a:gd name="T19" fmla="*/ 418 h 549"/>
                <a:gd name="T20" fmla="*/ 29 w 696"/>
                <a:gd name="T21" fmla="*/ 162 h 549"/>
                <a:gd name="T22" fmla="*/ 573 w 696"/>
                <a:gd name="T23" fmla="*/ 513 h 549"/>
                <a:gd name="T24" fmla="*/ 475 w 696"/>
                <a:gd name="T25" fmla="*/ 86 h 549"/>
                <a:gd name="T26" fmla="*/ 556 w 696"/>
                <a:gd name="T27" fmla="*/ 0 h 549"/>
                <a:gd name="T28" fmla="*/ 184 w 696"/>
                <a:gd name="T29" fmla="*/ 127 h 549"/>
                <a:gd name="T30" fmla="*/ 475 w 696"/>
                <a:gd name="T31" fmla="*/ 0 h 549"/>
                <a:gd name="T32" fmla="*/ 515 w 696"/>
                <a:gd name="T33" fmla="*/ 461 h 549"/>
                <a:gd name="T34" fmla="*/ 477 w 696"/>
                <a:gd name="T35" fmla="*/ 394 h 549"/>
                <a:gd name="T36" fmla="*/ 515 w 696"/>
                <a:gd name="T37" fmla="*/ 461 h 549"/>
                <a:gd name="T38" fmla="*/ 362 w 696"/>
                <a:gd name="T39" fmla="*/ 409 h 549"/>
                <a:gd name="T40" fmla="*/ 429 w 696"/>
                <a:gd name="T41" fmla="*/ 446 h 549"/>
                <a:gd name="T42" fmla="*/ 262 w 696"/>
                <a:gd name="T43" fmla="*/ 446 h 549"/>
                <a:gd name="T44" fmla="*/ 329 w 696"/>
                <a:gd name="T45" fmla="*/ 409 h 549"/>
                <a:gd name="T46" fmla="*/ 177 w 696"/>
                <a:gd name="T47" fmla="*/ 461 h 549"/>
                <a:gd name="T48" fmla="*/ 214 w 696"/>
                <a:gd name="T49" fmla="*/ 394 h 549"/>
                <a:gd name="T50" fmla="*/ 114 w 696"/>
                <a:gd name="T51" fmla="*/ 461 h 549"/>
                <a:gd name="T52" fmla="*/ 76 w 696"/>
                <a:gd name="T53" fmla="*/ 394 h 549"/>
                <a:gd name="T54" fmla="*/ 114 w 696"/>
                <a:gd name="T55" fmla="*/ 461 h 549"/>
                <a:gd name="T56" fmla="*/ 580 w 696"/>
                <a:gd name="T57" fmla="*/ 322 h 549"/>
                <a:gd name="T58" fmla="*/ 562 w 696"/>
                <a:gd name="T59" fmla="*/ 357 h 549"/>
                <a:gd name="T60" fmla="*/ 629 w 696"/>
                <a:gd name="T61" fmla="*/ 319 h 549"/>
                <a:gd name="T62" fmla="*/ 477 w 696"/>
                <a:gd name="T63" fmla="*/ 371 h 549"/>
                <a:gd name="T64" fmla="*/ 515 w 696"/>
                <a:gd name="T65" fmla="*/ 304 h 549"/>
                <a:gd name="T66" fmla="*/ 414 w 696"/>
                <a:gd name="T67" fmla="*/ 371 h 549"/>
                <a:gd name="T68" fmla="*/ 377 w 696"/>
                <a:gd name="T69" fmla="*/ 304 h 549"/>
                <a:gd name="T70" fmla="*/ 414 w 696"/>
                <a:gd name="T71" fmla="*/ 371 h 549"/>
                <a:gd name="T72" fmla="*/ 262 w 696"/>
                <a:gd name="T73" fmla="*/ 319 h 549"/>
                <a:gd name="T74" fmla="*/ 329 w 696"/>
                <a:gd name="T75" fmla="*/ 357 h 549"/>
                <a:gd name="T76" fmla="*/ 162 w 696"/>
                <a:gd name="T77" fmla="*/ 357 h 549"/>
                <a:gd name="T78" fmla="*/ 229 w 696"/>
                <a:gd name="T79" fmla="*/ 319 h 549"/>
                <a:gd name="T80" fmla="*/ 76 w 696"/>
                <a:gd name="T81" fmla="*/ 371 h 549"/>
                <a:gd name="T82" fmla="*/ 114 w 696"/>
                <a:gd name="T83" fmla="*/ 304 h 549"/>
                <a:gd name="T84" fmla="*/ 580 w 696"/>
                <a:gd name="T85" fmla="*/ 264 h 549"/>
                <a:gd name="T86" fmla="*/ 580 w 696"/>
                <a:gd name="T87" fmla="*/ 264 h 549"/>
                <a:gd name="T88" fmla="*/ 562 w 696"/>
                <a:gd name="T89" fmla="*/ 229 h 549"/>
                <a:gd name="T90" fmla="*/ 629 w 696"/>
                <a:gd name="T91" fmla="*/ 267 h 549"/>
                <a:gd name="T92" fmla="*/ 462 w 696"/>
                <a:gd name="T93" fmla="*/ 267 h 549"/>
                <a:gd name="T94" fmla="*/ 529 w 696"/>
                <a:gd name="T95" fmla="*/ 229 h 549"/>
                <a:gd name="T96" fmla="*/ 377 w 696"/>
                <a:gd name="T97" fmla="*/ 282 h 549"/>
                <a:gd name="T98" fmla="*/ 414 w 696"/>
                <a:gd name="T99" fmla="*/ 215 h 549"/>
                <a:gd name="T100" fmla="*/ 314 w 696"/>
                <a:gd name="T101" fmla="*/ 282 h 549"/>
                <a:gd name="T102" fmla="*/ 277 w 696"/>
                <a:gd name="T103" fmla="*/ 215 h 549"/>
                <a:gd name="T104" fmla="*/ 314 w 696"/>
                <a:gd name="T105" fmla="*/ 282 h 549"/>
                <a:gd name="T106" fmla="*/ 162 w 696"/>
                <a:gd name="T107" fmla="*/ 229 h 549"/>
                <a:gd name="T108" fmla="*/ 229 w 696"/>
                <a:gd name="T109" fmla="*/ 26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6" h="549">
                  <a:moveTo>
                    <a:pt x="114" y="282"/>
                  </a:moveTo>
                  <a:lnTo>
                    <a:pt x="76" y="282"/>
                  </a:lnTo>
                  <a:cubicBezTo>
                    <a:pt x="68" y="282"/>
                    <a:pt x="62" y="275"/>
                    <a:pt x="62" y="267"/>
                  </a:cubicBezTo>
                  <a:lnTo>
                    <a:pt x="62" y="229"/>
                  </a:lnTo>
                  <a:cubicBezTo>
                    <a:pt x="62" y="221"/>
                    <a:pt x="68" y="215"/>
                    <a:pt x="76" y="215"/>
                  </a:cubicBezTo>
                  <a:lnTo>
                    <a:pt x="114" y="215"/>
                  </a:lnTo>
                  <a:cubicBezTo>
                    <a:pt x="122" y="215"/>
                    <a:pt x="129" y="221"/>
                    <a:pt x="129" y="229"/>
                  </a:cubicBezTo>
                  <a:lnTo>
                    <a:pt x="129" y="267"/>
                  </a:lnTo>
                  <a:cubicBezTo>
                    <a:pt x="129" y="275"/>
                    <a:pt x="122" y="282"/>
                    <a:pt x="114" y="282"/>
                  </a:cubicBezTo>
                  <a:close/>
                  <a:moveTo>
                    <a:pt x="650" y="44"/>
                  </a:moveTo>
                  <a:lnTo>
                    <a:pt x="569" y="44"/>
                  </a:lnTo>
                  <a:lnTo>
                    <a:pt x="568" y="44"/>
                  </a:lnTo>
                  <a:lnTo>
                    <a:pt x="568" y="58"/>
                  </a:lnTo>
                  <a:lnTo>
                    <a:pt x="568" y="73"/>
                  </a:lnTo>
                  <a:lnTo>
                    <a:pt x="568" y="86"/>
                  </a:lnTo>
                  <a:cubicBezTo>
                    <a:pt x="568" y="115"/>
                    <a:pt x="544" y="139"/>
                    <a:pt x="516" y="139"/>
                  </a:cubicBezTo>
                  <a:cubicBezTo>
                    <a:pt x="487" y="139"/>
                    <a:pt x="463" y="115"/>
                    <a:pt x="463" y="86"/>
                  </a:cubicBezTo>
                  <a:lnTo>
                    <a:pt x="463" y="58"/>
                  </a:lnTo>
                  <a:lnTo>
                    <a:pt x="236" y="58"/>
                  </a:lnTo>
                  <a:lnTo>
                    <a:pt x="236" y="86"/>
                  </a:lnTo>
                  <a:cubicBezTo>
                    <a:pt x="236" y="115"/>
                    <a:pt x="213" y="139"/>
                    <a:pt x="184" y="139"/>
                  </a:cubicBezTo>
                  <a:cubicBezTo>
                    <a:pt x="155" y="139"/>
                    <a:pt x="132" y="115"/>
                    <a:pt x="132" y="86"/>
                  </a:cubicBezTo>
                  <a:lnTo>
                    <a:pt x="132" y="71"/>
                  </a:lnTo>
                  <a:lnTo>
                    <a:pt x="132" y="58"/>
                  </a:lnTo>
                  <a:lnTo>
                    <a:pt x="132" y="45"/>
                  </a:lnTo>
                  <a:cubicBezTo>
                    <a:pt x="130" y="45"/>
                    <a:pt x="128" y="44"/>
                    <a:pt x="126" y="44"/>
                  </a:cubicBezTo>
                  <a:lnTo>
                    <a:pt x="46" y="44"/>
                  </a:lnTo>
                  <a:cubicBezTo>
                    <a:pt x="21" y="44"/>
                    <a:pt x="0" y="65"/>
                    <a:pt x="0" y="91"/>
                  </a:cubicBezTo>
                  <a:lnTo>
                    <a:pt x="0" y="503"/>
                  </a:lnTo>
                  <a:cubicBezTo>
                    <a:pt x="0" y="529"/>
                    <a:pt x="21" y="549"/>
                    <a:pt x="46" y="549"/>
                  </a:cubicBezTo>
                  <a:lnTo>
                    <a:pt x="558" y="549"/>
                  </a:lnTo>
                  <a:cubicBezTo>
                    <a:pt x="570" y="549"/>
                    <a:pt x="582" y="545"/>
                    <a:pt x="591" y="536"/>
                  </a:cubicBezTo>
                  <a:lnTo>
                    <a:pt x="683" y="444"/>
                  </a:lnTo>
                  <a:cubicBezTo>
                    <a:pt x="692" y="435"/>
                    <a:pt x="696" y="423"/>
                    <a:pt x="696" y="411"/>
                  </a:cubicBezTo>
                  <a:lnTo>
                    <a:pt x="696" y="91"/>
                  </a:lnTo>
                  <a:cubicBezTo>
                    <a:pt x="696" y="65"/>
                    <a:pt x="676" y="44"/>
                    <a:pt x="650" y="44"/>
                  </a:cubicBezTo>
                  <a:close/>
                  <a:moveTo>
                    <a:pt x="668" y="162"/>
                  </a:moveTo>
                  <a:lnTo>
                    <a:pt x="668" y="394"/>
                  </a:lnTo>
                  <a:lnTo>
                    <a:pt x="568" y="394"/>
                  </a:lnTo>
                  <a:cubicBezTo>
                    <a:pt x="555" y="394"/>
                    <a:pt x="544" y="405"/>
                    <a:pt x="544" y="418"/>
                  </a:cubicBezTo>
                  <a:lnTo>
                    <a:pt x="544" y="521"/>
                  </a:lnTo>
                  <a:lnTo>
                    <a:pt x="46" y="521"/>
                  </a:lnTo>
                  <a:cubicBezTo>
                    <a:pt x="37" y="521"/>
                    <a:pt x="29" y="513"/>
                    <a:pt x="29" y="503"/>
                  </a:cubicBezTo>
                  <a:lnTo>
                    <a:pt x="29" y="162"/>
                  </a:lnTo>
                  <a:lnTo>
                    <a:pt x="668" y="162"/>
                  </a:lnTo>
                  <a:close/>
                  <a:moveTo>
                    <a:pt x="663" y="423"/>
                  </a:moveTo>
                  <a:cubicBezTo>
                    <a:pt x="663" y="423"/>
                    <a:pt x="663" y="423"/>
                    <a:pt x="663" y="423"/>
                  </a:cubicBezTo>
                  <a:lnTo>
                    <a:pt x="573" y="513"/>
                  </a:lnTo>
                  <a:lnTo>
                    <a:pt x="573" y="423"/>
                  </a:lnTo>
                  <a:lnTo>
                    <a:pt x="663" y="423"/>
                  </a:lnTo>
                  <a:close/>
                  <a:moveTo>
                    <a:pt x="475" y="0"/>
                  </a:moveTo>
                  <a:lnTo>
                    <a:pt x="475" y="86"/>
                  </a:lnTo>
                  <a:cubicBezTo>
                    <a:pt x="475" y="109"/>
                    <a:pt x="493" y="127"/>
                    <a:pt x="516" y="127"/>
                  </a:cubicBezTo>
                  <a:lnTo>
                    <a:pt x="516" y="127"/>
                  </a:lnTo>
                  <a:cubicBezTo>
                    <a:pt x="538" y="127"/>
                    <a:pt x="556" y="109"/>
                    <a:pt x="556" y="86"/>
                  </a:cubicBezTo>
                  <a:lnTo>
                    <a:pt x="556" y="0"/>
                  </a:lnTo>
                  <a:lnTo>
                    <a:pt x="475" y="0"/>
                  </a:lnTo>
                  <a:close/>
                  <a:moveTo>
                    <a:pt x="143" y="0"/>
                  </a:moveTo>
                  <a:lnTo>
                    <a:pt x="143" y="86"/>
                  </a:lnTo>
                  <a:cubicBezTo>
                    <a:pt x="143" y="109"/>
                    <a:pt x="162" y="127"/>
                    <a:pt x="184" y="127"/>
                  </a:cubicBezTo>
                  <a:cubicBezTo>
                    <a:pt x="207" y="127"/>
                    <a:pt x="225" y="109"/>
                    <a:pt x="225" y="86"/>
                  </a:cubicBezTo>
                  <a:lnTo>
                    <a:pt x="225" y="0"/>
                  </a:lnTo>
                  <a:lnTo>
                    <a:pt x="143" y="0"/>
                  </a:lnTo>
                  <a:close/>
                  <a:moveTo>
                    <a:pt x="475" y="0"/>
                  </a:moveTo>
                  <a:lnTo>
                    <a:pt x="556" y="0"/>
                  </a:lnTo>
                  <a:moveTo>
                    <a:pt x="143" y="0"/>
                  </a:moveTo>
                  <a:lnTo>
                    <a:pt x="225" y="0"/>
                  </a:lnTo>
                  <a:moveTo>
                    <a:pt x="515" y="461"/>
                  </a:moveTo>
                  <a:lnTo>
                    <a:pt x="477" y="461"/>
                  </a:lnTo>
                  <a:cubicBezTo>
                    <a:pt x="469" y="461"/>
                    <a:pt x="462" y="454"/>
                    <a:pt x="462" y="446"/>
                  </a:cubicBezTo>
                  <a:lnTo>
                    <a:pt x="462" y="409"/>
                  </a:lnTo>
                  <a:cubicBezTo>
                    <a:pt x="462" y="401"/>
                    <a:pt x="469" y="394"/>
                    <a:pt x="477" y="394"/>
                  </a:cubicBezTo>
                  <a:lnTo>
                    <a:pt x="515" y="394"/>
                  </a:lnTo>
                  <a:cubicBezTo>
                    <a:pt x="523" y="394"/>
                    <a:pt x="529" y="401"/>
                    <a:pt x="529" y="409"/>
                  </a:cubicBezTo>
                  <a:lnTo>
                    <a:pt x="529" y="446"/>
                  </a:lnTo>
                  <a:cubicBezTo>
                    <a:pt x="529" y="454"/>
                    <a:pt x="523" y="461"/>
                    <a:pt x="515" y="461"/>
                  </a:cubicBezTo>
                  <a:close/>
                  <a:moveTo>
                    <a:pt x="414" y="461"/>
                  </a:moveTo>
                  <a:lnTo>
                    <a:pt x="377" y="461"/>
                  </a:lnTo>
                  <a:cubicBezTo>
                    <a:pt x="369" y="461"/>
                    <a:pt x="362" y="454"/>
                    <a:pt x="362" y="446"/>
                  </a:cubicBezTo>
                  <a:lnTo>
                    <a:pt x="362" y="409"/>
                  </a:lnTo>
                  <a:cubicBezTo>
                    <a:pt x="362" y="401"/>
                    <a:pt x="369" y="394"/>
                    <a:pt x="377" y="394"/>
                  </a:cubicBezTo>
                  <a:lnTo>
                    <a:pt x="414" y="394"/>
                  </a:lnTo>
                  <a:cubicBezTo>
                    <a:pt x="422" y="394"/>
                    <a:pt x="429" y="401"/>
                    <a:pt x="429" y="409"/>
                  </a:cubicBezTo>
                  <a:lnTo>
                    <a:pt x="429" y="446"/>
                  </a:lnTo>
                  <a:cubicBezTo>
                    <a:pt x="429" y="454"/>
                    <a:pt x="422" y="461"/>
                    <a:pt x="414" y="461"/>
                  </a:cubicBezTo>
                  <a:close/>
                  <a:moveTo>
                    <a:pt x="314" y="461"/>
                  </a:moveTo>
                  <a:lnTo>
                    <a:pt x="277" y="461"/>
                  </a:lnTo>
                  <a:cubicBezTo>
                    <a:pt x="269" y="461"/>
                    <a:pt x="262" y="454"/>
                    <a:pt x="262" y="446"/>
                  </a:cubicBezTo>
                  <a:lnTo>
                    <a:pt x="262" y="409"/>
                  </a:lnTo>
                  <a:cubicBezTo>
                    <a:pt x="262" y="401"/>
                    <a:pt x="269" y="394"/>
                    <a:pt x="277" y="394"/>
                  </a:cubicBezTo>
                  <a:lnTo>
                    <a:pt x="314" y="394"/>
                  </a:lnTo>
                  <a:cubicBezTo>
                    <a:pt x="322" y="394"/>
                    <a:pt x="329" y="401"/>
                    <a:pt x="329" y="409"/>
                  </a:cubicBezTo>
                  <a:lnTo>
                    <a:pt x="329" y="446"/>
                  </a:lnTo>
                  <a:cubicBezTo>
                    <a:pt x="329" y="454"/>
                    <a:pt x="322" y="461"/>
                    <a:pt x="314" y="461"/>
                  </a:cubicBezTo>
                  <a:close/>
                  <a:moveTo>
                    <a:pt x="214" y="461"/>
                  </a:moveTo>
                  <a:lnTo>
                    <a:pt x="177" y="461"/>
                  </a:lnTo>
                  <a:cubicBezTo>
                    <a:pt x="169" y="461"/>
                    <a:pt x="162" y="454"/>
                    <a:pt x="162" y="446"/>
                  </a:cubicBezTo>
                  <a:lnTo>
                    <a:pt x="162" y="409"/>
                  </a:lnTo>
                  <a:cubicBezTo>
                    <a:pt x="162" y="401"/>
                    <a:pt x="169" y="394"/>
                    <a:pt x="177" y="394"/>
                  </a:cubicBezTo>
                  <a:lnTo>
                    <a:pt x="214" y="394"/>
                  </a:lnTo>
                  <a:cubicBezTo>
                    <a:pt x="222" y="394"/>
                    <a:pt x="229" y="401"/>
                    <a:pt x="229" y="409"/>
                  </a:cubicBezTo>
                  <a:lnTo>
                    <a:pt x="229" y="446"/>
                  </a:lnTo>
                  <a:cubicBezTo>
                    <a:pt x="229" y="454"/>
                    <a:pt x="222" y="461"/>
                    <a:pt x="214" y="461"/>
                  </a:cubicBezTo>
                  <a:close/>
                  <a:moveTo>
                    <a:pt x="114" y="461"/>
                  </a:moveTo>
                  <a:lnTo>
                    <a:pt x="76" y="461"/>
                  </a:lnTo>
                  <a:cubicBezTo>
                    <a:pt x="68" y="461"/>
                    <a:pt x="62" y="454"/>
                    <a:pt x="62" y="446"/>
                  </a:cubicBezTo>
                  <a:lnTo>
                    <a:pt x="62" y="409"/>
                  </a:lnTo>
                  <a:cubicBezTo>
                    <a:pt x="62" y="401"/>
                    <a:pt x="68" y="394"/>
                    <a:pt x="76" y="394"/>
                  </a:cubicBezTo>
                  <a:lnTo>
                    <a:pt x="114" y="394"/>
                  </a:lnTo>
                  <a:cubicBezTo>
                    <a:pt x="122" y="394"/>
                    <a:pt x="129" y="401"/>
                    <a:pt x="129" y="409"/>
                  </a:cubicBezTo>
                  <a:lnTo>
                    <a:pt x="129" y="446"/>
                  </a:lnTo>
                  <a:cubicBezTo>
                    <a:pt x="129" y="454"/>
                    <a:pt x="122" y="461"/>
                    <a:pt x="114" y="461"/>
                  </a:cubicBezTo>
                  <a:close/>
                  <a:moveTo>
                    <a:pt x="580" y="354"/>
                  </a:moveTo>
                  <a:lnTo>
                    <a:pt x="612" y="354"/>
                  </a:lnTo>
                  <a:lnTo>
                    <a:pt x="612" y="322"/>
                  </a:lnTo>
                  <a:lnTo>
                    <a:pt x="580" y="322"/>
                  </a:lnTo>
                  <a:lnTo>
                    <a:pt x="580" y="354"/>
                  </a:lnTo>
                  <a:close/>
                  <a:moveTo>
                    <a:pt x="615" y="371"/>
                  </a:moveTo>
                  <a:lnTo>
                    <a:pt x="577" y="371"/>
                  </a:lnTo>
                  <a:cubicBezTo>
                    <a:pt x="569" y="371"/>
                    <a:pt x="562" y="365"/>
                    <a:pt x="562" y="357"/>
                  </a:cubicBezTo>
                  <a:lnTo>
                    <a:pt x="562" y="319"/>
                  </a:lnTo>
                  <a:cubicBezTo>
                    <a:pt x="562" y="311"/>
                    <a:pt x="569" y="304"/>
                    <a:pt x="577" y="304"/>
                  </a:cubicBezTo>
                  <a:lnTo>
                    <a:pt x="615" y="304"/>
                  </a:lnTo>
                  <a:cubicBezTo>
                    <a:pt x="623" y="304"/>
                    <a:pt x="629" y="311"/>
                    <a:pt x="629" y="319"/>
                  </a:cubicBezTo>
                  <a:lnTo>
                    <a:pt x="629" y="357"/>
                  </a:lnTo>
                  <a:cubicBezTo>
                    <a:pt x="629" y="365"/>
                    <a:pt x="623" y="371"/>
                    <a:pt x="615" y="371"/>
                  </a:cubicBezTo>
                  <a:close/>
                  <a:moveTo>
                    <a:pt x="515" y="371"/>
                  </a:moveTo>
                  <a:lnTo>
                    <a:pt x="477" y="371"/>
                  </a:lnTo>
                  <a:cubicBezTo>
                    <a:pt x="469" y="371"/>
                    <a:pt x="462" y="365"/>
                    <a:pt x="462" y="357"/>
                  </a:cubicBezTo>
                  <a:lnTo>
                    <a:pt x="462" y="319"/>
                  </a:lnTo>
                  <a:cubicBezTo>
                    <a:pt x="462" y="311"/>
                    <a:pt x="469" y="304"/>
                    <a:pt x="477" y="304"/>
                  </a:cubicBezTo>
                  <a:lnTo>
                    <a:pt x="515" y="304"/>
                  </a:lnTo>
                  <a:cubicBezTo>
                    <a:pt x="523" y="304"/>
                    <a:pt x="529" y="311"/>
                    <a:pt x="529" y="319"/>
                  </a:cubicBezTo>
                  <a:lnTo>
                    <a:pt x="529" y="357"/>
                  </a:lnTo>
                  <a:cubicBezTo>
                    <a:pt x="529" y="365"/>
                    <a:pt x="523" y="371"/>
                    <a:pt x="515" y="371"/>
                  </a:cubicBezTo>
                  <a:close/>
                  <a:moveTo>
                    <a:pt x="414" y="371"/>
                  </a:moveTo>
                  <a:lnTo>
                    <a:pt x="377" y="371"/>
                  </a:lnTo>
                  <a:cubicBezTo>
                    <a:pt x="369" y="371"/>
                    <a:pt x="362" y="365"/>
                    <a:pt x="362" y="357"/>
                  </a:cubicBezTo>
                  <a:lnTo>
                    <a:pt x="362" y="319"/>
                  </a:lnTo>
                  <a:cubicBezTo>
                    <a:pt x="362" y="311"/>
                    <a:pt x="369" y="304"/>
                    <a:pt x="377" y="304"/>
                  </a:cubicBezTo>
                  <a:lnTo>
                    <a:pt x="414" y="304"/>
                  </a:lnTo>
                  <a:cubicBezTo>
                    <a:pt x="422" y="304"/>
                    <a:pt x="429" y="311"/>
                    <a:pt x="429" y="319"/>
                  </a:cubicBezTo>
                  <a:lnTo>
                    <a:pt x="429" y="357"/>
                  </a:lnTo>
                  <a:cubicBezTo>
                    <a:pt x="429" y="365"/>
                    <a:pt x="422" y="371"/>
                    <a:pt x="414" y="371"/>
                  </a:cubicBezTo>
                  <a:close/>
                  <a:moveTo>
                    <a:pt x="314" y="371"/>
                  </a:moveTo>
                  <a:lnTo>
                    <a:pt x="277" y="371"/>
                  </a:lnTo>
                  <a:cubicBezTo>
                    <a:pt x="269" y="371"/>
                    <a:pt x="262" y="365"/>
                    <a:pt x="262" y="357"/>
                  </a:cubicBezTo>
                  <a:lnTo>
                    <a:pt x="262" y="319"/>
                  </a:lnTo>
                  <a:cubicBezTo>
                    <a:pt x="262" y="311"/>
                    <a:pt x="269" y="304"/>
                    <a:pt x="277" y="304"/>
                  </a:cubicBezTo>
                  <a:lnTo>
                    <a:pt x="314" y="304"/>
                  </a:lnTo>
                  <a:cubicBezTo>
                    <a:pt x="322" y="304"/>
                    <a:pt x="329" y="311"/>
                    <a:pt x="329" y="319"/>
                  </a:cubicBezTo>
                  <a:lnTo>
                    <a:pt x="329" y="357"/>
                  </a:lnTo>
                  <a:cubicBezTo>
                    <a:pt x="329" y="365"/>
                    <a:pt x="322" y="371"/>
                    <a:pt x="314" y="371"/>
                  </a:cubicBezTo>
                  <a:close/>
                  <a:moveTo>
                    <a:pt x="214" y="371"/>
                  </a:moveTo>
                  <a:lnTo>
                    <a:pt x="177" y="371"/>
                  </a:lnTo>
                  <a:cubicBezTo>
                    <a:pt x="169" y="371"/>
                    <a:pt x="162" y="365"/>
                    <a:pt x="162" y="357"/>
                  </a:cubicBezTo>
                  <a:lnTo>
                    <a:pt x="162" y="319"/>
                  </a:lnTo>
                  <a:cubicBezTo>
                    <a:pt x="162" y="311"/>
                    <a:pt x="169" y="304"/>
                    <a:pt x="177" y="304"/>
                  </a:cubicBezTo>
                  <a:lnTo>
                    <a:pt x="214" y="304"/>
                  </a:lnTo>
                  <a:cubicBezTo>
                    <a:pt x="222" y="304"/>
                    <a:pt x="229" y="311"/>
                    <a:pt x="229" y="319"/>
                  </a:cubicBezTo>
                  <a:lnTo>
                    <a:pt x="229" y="357"/>
                  </a:lnTo>
                  <a:cubicBezTo>
                    <a:pt x="229" y="365"/>
                    <a:pt x="222" y="371"/>
                    <a:pt x="214" y="371"/>
                  </a:cubicBezTo>
                  <a:close/>
                  <a:moveTo>
                    <a:pt x="114" y="371"/>
                  </a:moveTo>
                  <a:lnTo>
                    <a:pt x="76" y="371"/>
                  </a:lnTo>
                  <a:cubicBezTo>
                    <a:pt x="68" y="371"/>
                    <a:pt x="62" y="365"/>
                    <a:pt x="62" y="357"/>
                  </a:cubicBezTo>
                  <a:lnTo>
                    <a:pt x="62" y="319"/>
                  </a:lnTo>
                  <a:cubicBezTo>
                    <a:pt x="62" y="311"/>
                    <a:pt x="68" y="304"/>
                    <a:pt x="76" y="304"/>
                  </a:cubicBezTo>
                  <a:lnTo>
                    <a:pt x="114" y="304"/>
                  </a:lnTo>
                  <a:cubicBezTo>
                    <a:pt x="122" y="304"/>
                    <a:pt x="129" y="311"/>
                    <a:pt x="129" y="319"/>
                  </a:cubicBezTo>
                  <a:lnTo>
                    <a:pt x="129" y="357"/>
                  </a:lnTo>
                  <a:cubicBezTo>
                    <a:pt x="129" y="365"/>
                    <a:pt x="122" y="371"/>
                    <a:pt x="114" y="371"/>
                  </a:cubicBezTo>
                  <a:close/>
                  <a:moveTo>
                    <a:pt x="580" y="264"/>
                  </a:moveTo>
                  <a:lnTo>
                    <a:pt x="612" y="264"/>
                  </a:lnTo>
                  <a:lnTo>
                    <a:pt x="612" y="232"/>
                  </a:lnTo>
                  <a:lnTo>
                    <a:pt x="580" y="232"/>
                  </a:lnTo>
                  <a:lnTo>
                    <a:pt x="580" y="264"/>
                  </a:lnTo>
                  <a:close/>
                  <a:moveTo>
                    <a:pt x="615" y="282"/>
                  </a:moveTo>
                  <a:lnTo>
                    <a:pt x="577" y="282"/>
                  </a:lnTo>
                  <a:cubicBezTo>
                    <a:pt x="569" y="282"/>
                    <a:pt x="562" y="275"/>
                    <a:pt x="562" y="267"/>
                  </a:cubicBezTo>
                  <a:lnTo>
                    <a:pt x="562" y="229"/>
                  </a:lnTo>
                  <a:cubicBezTo>
                    <a:pt x="562" y="221"/>
                    <a:pt x="569" y="215"/>
                    <a:pt x="577" y="215"/>
                  </a:cubicBezTo>
                  <a:lnTo>
                    <a:pt x="615" y="215"/>
                  </a:lnTo>
                  <a:cubicBezTo>
                    <a:pt x="623" y="215"/>
                    <a:pt x="629" y="221"/>
                    <a:pt x="629" y="229"/>
                  </a:cubicBezTo>
                  <a:lnTo>
                    <a:pt x="629" y="267"/>
                  </a:lnTo>
                  <a:cubicBezTo>
                    <a:pt x="629" y="275"/>
                    <a:pt x="623" y="282"/>
                    <a:pt x="615" y="282"/>
                  </a:cubicBezTo>
                  <a:close/>
                  <a:moveTo>
                    <a:pt x="515" y="282"/>
                  </a:moveTo>
                  <a:lnTo>
                    <a:pt x="477" y="282"/>
                  </a:lnTo>
                  <a:cubicBezTo>
                    <a:pt x="469" y="282"/>
                    <a:pt x="462" y="275"/>
                    <a:pt x="462" y="267"/>
                  </a:cubicBezTo>
                  <a:lnTo>
                    <a:pt x="462" y="229"/>
                  </a:lnTo>
                  <a:cubicBezTo>
                    <a:pt x="462" y="221"/>
                    <a:pt x="469" y="215"/>
                    <a:pt x="477" y="215"/>
                  </a:cubicBezTo>
                  <a:lnTo>
                    <a:pt x="515" y="215"/>
                  </a:lnTo>
                  <a:cubicBezTo>
                    <a:pt x="523" y="215"/>
                    <a:pt x="529" y="221"/>
                    <a:pt x="529" y="229"/>
                  </a:cubicBezTo>
                  <a:lnTo>
                    <a:pt x="529" y="267"/>
                  </a:lnTo>
                  <a:cubicBezTo>
                    <a:pt x="529" y="275"/>
                    <a:pt x="523" y="282"/>
                    <a:pt x="515" y="282"/>
                  </a:cubicBezTo>
                  <a:close/>
                  <a:moveTo>
                    <a:pt x="414" y="282"/>
                  </a:moveTo>
                  <a:lnTo>
                    <a:pt x="377" y="282"/>
                  </a:lnTo>
                  <a:cubicBezTo>
                    <a:pt x="369" y="282"/>
                    <a:pt x="362" y="275"/>
                    <a:pt x="362" y="267"/>
                  </a:cubicBezTo>
                  <a:lnTo>
                    <a:pt x="362" y="229"/>
                  </a:lnTo>
                  <a:cubicBezTo>
                    <a:pt x="362" y="221"/>
                    <a:pt x="369" y="215"/>
                    <a:pt x="377" y="215"/>
                  </a:cubicBezTo>
                  <a:lnTo>
                    <a:pt x="414" y="215"/>
                  </a:lnTo>
                  <a:cubicBezTo>
                    <a:pt x="422" y="215"/>
                    <a:pt x="429" y="221"/>
                    <a:pt x="429" y="229"/>
                  </a:cubicBezTo>
                  <a:lnTo>
                    <a:pt x="429" y="267"/>
                  </a:lnTo>
                  <a:cubicBezTo>
                    <a:pt x="429" y="275"/>
                    <a:pt x="422" y="282"/>
                    <a:pt x="414" y="282"/>
                  </a:cubicBezTo>
                  <a:close/>
                  <a:moveTo>
                    <a:pt x="314" y="282"/>
                  </a:moveTo>
                  <a:lnTo>
                    <a:pt x="277" y="282"/>
                  </a:lnTo>
                  <a:cubicBezTo>
                    <a:pt x="269" y="282"/>
                    <a:pt x="262" y="275"/>
                    <a:pt x="262" y="267"/>
                  </a:cubicBezTo>
                  <a:lnTo>
                    <a:pt x="262" y="229"/>
                  </a:lnTo>
                  <a:cubicBezTo>
                    <a:pt x="262" y="221"/>
                    <a:pt x="269" y="215"/>
                    <a:pt x="277" y="215"/>
                  </a:cubicBezTo>
                  <a:lnTo>
                    <a:pt x="314" y="215"/>
                  </a:lnTo>
                  <a:cubicBezTo>
                    <a:pt x="322" y="215"/>
                    <a:pt x="329" y="221"/>
                    <a:pt x="329" y="229"/>
                  </a:cubicBezTo>
                  <a:lnTo>
                    <a:pt x="329" y="267"/>
                  </a:lnTo>
                  <a:cubicBezTo>
                    <a:pt x="329" y="275"/>
                    <a:pt x="322" y="282"/>
                    <a:pt x="314" y="282"/>
                  </a:cubicBezTo>
                  <a:close/>
                  <a:moveTo>
                    <a:pt x="214" y="282"/>
                  </a:moveTo>
                  <a:lnTo>
                    <a:pt x="177" y="282"/>
                  </a:lnTo>
                  <a:cubicBezTo>
                    <a:pt x="169" y="282"/>
                    <a:pt x="162" y="275"/>
                    <a:pt x="162" y="267"/>
                  </a:cubicBezTo>
                  <a:lnTo>
                    <a:pt x="162" y="229"/>
                  </a:lnTo>
                  <a:cubicBezTo>
                    <a:pt x="162" y="221"/>
                    <a:pt x="169" y="215"/>
                    <a:pt x="177" y="215"/>
                  </a:cubicBezTo>
                  <a:lnTo>
                    <a:pt x="214" y="215"/>
                  </a:lnTo>
                  <a:cubicBezTo>
                    <a:pt x="222" y="215"/>
                    <a:pt x="229" y="221"/>
                    <a:pt x="229" y="229"/>
                  </a:cubicBezTo>
                  <a:lnTo>
                    <a:pt x="229" y="267"/>
                  </a:lnTo>
                  <a:cubicBezTo>
                    <a:pt x="229" y="275"/>
                    <a:pt x="222" y="282"/>
                    <a:pt x="214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" descr="Element graficzny slajdu."/>
          <p:cNvGrpSpPr/>
          <p:nvPr/>
        </p:nvGrpSpPr>
        <p:grpSpPr>
          <a:xfrm>
            <a:off x="4311274" y="3823112"/>
            <a:ext cx="679769" cy="679769"/>
            <a:chOff x="4946729" y="6183781"/>
            <a:chExt cx="1087631" cy="1087631"/>
          </a:xfrm>
        </p:grpSpPr>
        <p:grpSp>
          <p:nvGrpSpPr>
            <p:cNvPr id="22" name="Group 81"/>
            <p:cNvGrpSpPr/>
            <p:nvPr/>
          </p:nvGrpSpPr>
          <p:grpSpPr>
            <a:xfrm>
              <a:off x="4946729" y="6183781"/>
              <a:ext cx="1087631" cy="1087631"/>
              <a:chOff x="912987" y="3985306"/>
              <a:chExt cx="1332461" cy="1332461"/>
            </a:xfrm>
          </p:grpSpPr>
          <p:sp>
            <p:nvSpPr>
              <p:cNvPr id="29" name="Oval 82" descr="Element graficzny slajdu."/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83" descr="Element graficzny slajdu."/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accent4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Oval 84" descr="Element graficzny slajdu."/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" name="Freeform 207" descr="Element graficzny slajdu."/>
            <p:cNvSpPr>
              <a:spLocks noEditPoints="1"/>
            </p:cNvSpPr>
            <p:nvPr/>
          </p:nvSpPr>
          <p:spPr bwMode="auto">
            <a:xfrm>
              <a:off x="5376126" y="6574710"/>
              <a:ext cx="228837" cy="305772"/>
            </a:xfrm>
            <a:custGeom>
              <a:avLst/>
              <a:gdLst>
                <a:gd name="T0" fmla="*/ 609 w 609"/>
                <a:gd name="T1" fmla="*/ 813 h 813"/>
                <a:gd name="T2" fmla="*/ 0 w 609"/>
                <a:gd name="T3" fmla="*/ 813 h 813"/>
                <a:gd name="T4" fmla="*/ 0 w 609"/>
                <a:gd name="T5" fmla="*/ 102 h 813"/>
                <a:gd name="T6" fmla="*/ 78 w 609"/>
                <a:gd name="T7" fmla="*/ 102 h 813"/>
                <a:gd name="T8" fmla="*/ 102 w 609"/>
                <a:gd name="T9" fmla="*/ 102 h 813"/>
                <a:gd name="T10" fmla="*/ 153 w 609"/>
                <a:gd name="T11" fmla="*/ 102 h 813"/>
                <a:gd name="T12" fmla="*/ 153 w 609"/>
                <a:gd name="T13" fmla="*/ 51 h 813"/>
                <a:gd name="T14" fmla="*/ 232 w 609"/>
                <a:gd name="T15" fmla="*/ 51 h 813"/>
                <a:gd name="T16" fmla="*/ 304 w 609"/>
                <a:gd name="T17" fmla="*/ 0 h 813"/>
                <a:gd name="T18" fmla="*/ 376 w 609"/>
                <a:gd name="T19" fmla="*/ 51 h 813"/>
                <a:gd name="T20" fmla="*/ 456 w 609"/>
                <a:gd name="T21" fmla="*/ 51 h 813"/>
                <a:gd name="T22" fmla="*/ 456 w 609"/>
                <a:gd name="T23" fmla="*/ 102 h 813"/>
                <a:gd name="T24" fmla="*/ 506 w 609"/>
                <a:gd name="T25" fmla="*/ 102 h 813"/>
                <a:gd name="T26" fmla="*/ 525 w 609"/>
                <a:gd name="T27" fmla="*/ 102 h 813"/>
                <a:gd name="T28" fmla="*/ 609 w 609"/>
                <a:gd name="T29" fmla="*/ 102 h 813"/>
                <a:gd name="T30" fmla="*/ 609 w 609"/>
                <a:gd name="T31" fmla="*/ 813 h 813"/>
                <a:gd name="T32" fmla="*/ 456 w 609"/>
                <a:gd name="T33" fmla="*/ 357 h 813"/>
                <a:gd name="T34" fmla="*/ 152 w 609"/>
                <a:gd name="T35" fmla="*/ 357 h 813"/>
                <a:gd name="T36" fmla="*/ 152 w 609"/>
                <a:gd name="T37" fmla="*/ 307 h 813"/>
                <a:gd name="T38" fmla="*/ 456 w 609"/>
                <a:gd name="T39" fmla="*/ 307 h 813"/>
                <a:gd name="T40" fmla="*/ 456 w 609"/>
                <a:gd name="T41" fmla="*/ 357 h 813"/>
                <a:gd name="T42" fmla="*/ 456 w 609"/>
                <a:gd name="T43" fmla="*/ 153 h 813"/>
                <a:gd name="T44" fmla="*/ 456 w 609"/>
                <a:gd name="T45" fmla="*/ 204 h 813"/>
                <a:gd name="T46" fmla="*/ 153 w 609"/>
                <a:gd name="T47" fmla="*/ 204 h 813"/>
                <a:gd name="T48" fmla="*/ 153 w 609"/>
                <a:gd name="T49" fmla="*/ 153 h 813"/>
                <a:gd name="T50" fmla="*/ 102 w 609"/>
                <a:gd name="T51" fmla="*/ 153 h 813"/>
                <a:gd name="T52" fmla="*/ 102 w 609"/>
                <a:gd name="T53" fmla="*/ 153 h 813"/>
                <a:gd name="T54" fmla="*/ 51 w 609"/>
                <a:gd name="T55" fmla="*/ 153 h 813"/>
                <a:gd name="T56" fmla="*/ 51 w 609"/>
                <a:gd name="T57" fmla="*/ 762 h 813"/>
                <a:gd name="T58" fmla="*/ 558 w 609"/>
                <a:gd name="T59" fmla="*/ 762 h 813"/>
                <a:gd name="T60" fmla="*/ 558 w 609"/>
                <a:gd name="T61" fmla="*/ 153 h 813"/>
                <a:gd name="T62" fmla="*/ 506 w 609"/>
                <a:gd name="T63" fmla="*/ 153 h 813"/>
                <a:gd name="T64" fmla="*/ 506 w 609"/>
                <a:gd name="T65" fmla="*/ 153 h 813"/>
                <a:gd name="T66" fmla="*/ 456 w 609"/>
                <a:gd name="T67" fmla="*/ 153 h 813"/>
                <a:gd name="T68" fmla="*/ 456 w 609"/>
                <a:gd name="T69" fmla="*/ 660 h 813"/>
                <a:gd name="T70" fmla="*/ 152 w 609"/>
                <a:gd name="T71" fmla="*/ 660 h 813"/>
                <a:gd name="T72" fmla="*/ 152 w 609"/>
                <a:gd name="T73" fmla="*/ 610 h 813"/>
                <a:gd name="T74" fmla="*/ 456 w 609"/>
                <a:gd name="T75" fmla="*/ 610 h 813"/>
                <a:gd name="T76" fmla="*/ 456 w 609"/>
                <a:gd name="T77" fmla="*/ 660 h 813"/>
                <a:gd name="T78" fmla="*/ 456 w 609"/>
                <a:gd name="T79" fmla="*/ 559 h 813"/>
                <a:gd name="T80" fmla="*/ 152 w 609"/>
                <a:gd name="T81" fmla="*/ 559 h 813"/>
                <a:gd name="T82" fmla="*/ 152 w 609"/>
                <a:gd name="T83" fmla="*/ 508 h 813"/>
                <a:gd name="T84" fmla="*/ 456 w 609"/>
                <a:gd name="T85" fmla="*/ 508 h 813"/>
                <a:gd name="T86" fmla="*/ 456 w 609"/>
                <a:gd name="T87" fmla="*/ 559 h 813"/>
                <a:gd name="T88" fmla="*/ 456 w 609"/>
                <a:gd name="T89" fmla="*/ 457 h 813"/>
                <a:gd name="T90" fmla="*/ 152 w 609"/>
                <a:gd name="T91" fmla="*/ 457 h 813"/>
                <a:gd name="T92" fmla="*/ 152 w 609"/>
                <a:gd name="T93" fmla="*/ 407 h 813"/>
                <a:gd name="T94" fmla="*/ 456 w 609"/>
                <a:gd name="T95" fmla="*/ 407 h 813"/>
                <a:gd name="T96" fmla="*/ 456 w 609"/>
                <a:gd name="T97" fmla="*/ 457 h 813"/>
                <a:gd name="T98" fmla="*/ 204 w 609"/>
                <a:gd name="T99" fmla="*/ 153 h 813"/>
                <a:gd name="T100" fmla="*/ 405 w 609"/>
                <a:gd name="T101" fmla="*/ 153 h 813"/>
                <a:gd name="T102" fmla="*/ 405 w 609"/>
                <a:gd name="T103" fmla="*/ 102 h 813"/>
                <a:gd name="T104" fmla="*/ 330 w 609"/>
                <a:gd name="T105" fmla="*/ 102 h 813"/>
                <a:gd name="T106" fmla="*/ 330 w 609"/>
                <a:gd name="T107" fmla="*/ 77 h 813"/>
                <a:gd name="T108" fmla="*/ 304 w 609"/>
                <a:gd name="T109" fmla="*/ 51 h 813"/>
                <a:gd name="T110" fmla="*/ 279 w 609"/>
                <a:gd name="T111" fmla="*/ 77 h 813"/>
                <a:gd name="T112" fmla="*/ 279 w 609"/>
                <a:gd name="T113" fmla="*/ 102 h 813"/>
                <a:gd name="T114" fmla="*/ 204 w 609"/>
                <a:gd name="T115" fmla="*/ 102 h 813"/>
                <a:gd name="T116" fmla="*/ 204 w 609"/>
                <a:gd name="T117" fmla="*/ 153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9" h="813">
                  <a:moveTo>
                    <a:pt x="609" y="813"/>
                  </a:moveTo>
                  <a:lnTo>
                    <a:pt x="0" y="813"/>
                  </a:lnTo>
                  <a:lnTo>
                    <a:pt x="0" y="102"/>
                  </a:lnTo>
                  <a:lnTo>
                    <a:pt x="78" y="102"/>
                  </a:lnTo>
                  <a:lnTo>
                    <a:pt x="102" y="102"/>
                  </a:lnTo>
                  <a:lnTo>
                    <a:pt x="153" y="102"/>
                  </a:lnTo>
                  <a:lnTo>
                    <a:pt x="153" y="51"/>
                  </a:lnTo>
                  <a:lnTo>
                    <a:pt x="232" y="51"/>
                  </a:lnTo>
                  <a:cubicBezTo>
                    <a:pt x="243" y="22"/>
                    <a:pt x="271" y="0"/>
                    <a:pt x="304" y="0"/>
                  </a:cubicBezTo>
                  <a:cubicBezTo>
                    <a:pt x="337" y="0"/>
                    <a:pt x="366" y="22"/>
                    <a:pt x="376" y="51"/>
                  </a:cubicBezTo>
                  <a:lnTo>
                    <a:pt x="456" y="51"/>
                  </a:lnTo>
                  <a:lnTo>
                    <a:pt x="456" y="102"/>
                  </a:lnTo>
                  <a:lnTo>
                    <a:pt x="506" y="102"/>
                  </a:lnTo>
                  <a:lnTo>
                    <a:pt x="525" y="102"/>
                  </a:lnTo>
                  <a:lnTo>
                    <a:pt x="609" y="102"/>
                  </a:lnTo>
                  <a:lnTo>
                    <a:pt x="609" y="813"/>
                  </a:lnTo>
                  <a:close/>
                  <a:moveTo>
                    <a:pt x="456" y="357"/>
                  </a:moveTo>
                  <a:lnTo>
                    <a:pt x="152" y="357"/>
                  </a:lnTo>
                  <a:lnTo>
                    <a:pt x="152" y="307"/>
                  </a:lnTo>
                  <a:lnTo>
                    <a:pt x="456" y="307"/>
                  </a:lnTo>
                  <a:lnTo>
                    <a:pt x="456" y="357"/>
                  </a:lnTo>
                  <a:close/>
                  <a:moveTo>
                    <a:pt x="456" y="153"/>
                  </a:moveTo>
                  <a:lnTo>
                    <a:pt x="456" y="204"/>
                  </a:lnTo>
                  <a:lnTo>
                    <a:pt x="153" y="204"/>
                  </a:lnTo>
                  <a:lnTo>
                    <a:pt x="153" y="153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51" y="153"/>
                  </a:lnTo>
                  <a:lnTo>
                    <a:pt x="51" y="762"/>
                  </a:lnTo>
                  <a:lnTo>
                    <a:pt x="558" y="762"/>
                  </a:lnTo>
                  <a:lnTo>
                    <a:pt x="558" y="153"/>
                  </a:lnTo>
                  <a:lnTo>
                    <a:pt x="506" y="153"/>
                  </a:lnTo>
                  <a:lnTo>
                    <a:pt x="506" y="153"/>
                  </a:lnTo>
                  <a:lnTo>
                    <a:pt x="456" y="153"/>
                  </a:lnTo>
                  <a:close/>
                  <a:moveTo>
                    <a:pt x="456" y="660"/>
                  </a:moveTo>
                  <a:lnTo>
                    <a:pt x="152" y="660"/>
                  </a:lnTo>
                  <a:lnTo>
                    <a:pt x="152" y="610"/>
                  </a:lnTo>
                  <a:lnTo>
                    <a:pt x="456" y="610"/>
                  </a:lnTo>
                  <a:lnTo>
                    <a:pt x="456" y="660"/>
                  </a:lnTo>
                  <a:close/>
                  <a:moveTo>
                    <a:pt x="456" y="559"/>
                  </a:moveTo>
                  <a:lnTo>
                    <a:pt x="152" y="559"/>
                  </a:lnTo>
                  <a:lnTo>
                    <a:pt x="152" y="508"/>
                  </a:lnTo>
                  <a:lnTo>
                    <a:pt x="456" y="508"/>
                  </a:lnTo>
                  <a:lnTo>
                    <a:pt x="456" y="559"/>
                  </a:lnTo>
                  <a:close/>
                  <a:moveTo>
                    <a:pt x="456" y="457"/>
                  </a:moveTo>
                  <a:lnTo>
                    <a:pt x="152" y="457"/>
                  </a:lnTo>
                  <a:lnTo>
                    <a:pt x="152" y="407"/>
                  </a:lnTo>
                  <a:lnTo>
                    <a:pt x="456" y="407"/>
                  </a:lnTo>
                  <a:lnTo>
                    <a:pt x="456" y="457"/>
                  </a:lnTo>
                  <a:close/>
                  <a:moveTo>
                    <a:pt x="204" y="153"/>
                  </a:moveTo>
                  <a:lnTo>
                    <a:pt x="405" y="153"/>
                  </a:lnTo>
                  <a:lnTo>
                    <a:pt x="405" y="102"/>
                  </a:lnTo>
                  <a:lnTo>
                    <a:pt x="330" y="102"/>
                  </a:lnTo>
                  <a:lnTo>
                    <a:pt x="330" y="77"/>
                  </a:lnTo>
                  <a:cubicBezTo>
                    <a:pt x="330" y="63"/>
                    <a:pt x="318" y="51"/>
                    <a:pt x="304" y="51"/>
                  </a:cubicBezTo>
                  <a:cubicBezTo>
                    <a:pt x="290" y="51"/>
                    <a:pt x="279" y="63"/>
                    <a:pt x="279" y="77"/>
                  </a:cubicBezTo>
                  <a:lnTo>
                    <a:pt x="279" y="102"/>
                  </a:lnTo>
                  <a:lnTo>
                    <a:pt x="204" y="102"/>
                  </a:lnTo>
                  <a:lnTo>
                    <a:pt x="204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4" descr="Element graficzny slajdu."/>
          <p:cNvGrpSpPr/>
          <p:nvPr/>
        </p:nvGrpSpPr>
        <p:grpSpPr>
          <a:xfrm>
            <a:off x="4311275" y="2529598"/>
            <a:ext cx="679769" cy="679769"/>
            <a:chOff x="13650102" y="4468882"/>
            <a:chExt cx="1087631" cy="1087631"/>
          </a:xfrm>
        </p:grpSpPr>
        <p:grpSp>
          <p:nvGrpSpPr>
            <p:cNvPr id="16" name="Group 115"/>
            <p:cNvGrpSpPr/>
            <p:nvPr/>
          </p:nvGrpSpPr>
          <p:grpSpPr>
            <a:xfrm>
              <a:off x="13650102" y="4468882"/>
              <a:ext cx="1087631" cy="1087631"/>
              <a:chOff x="912987" y="3985306"/>
              <a:chExt cx="1332461" cy="1332461"/>
            </a:xfrm>
          </p:grpSpPr>
          <p:sp>
            <p:nvSpPr>
              <p:cNvPr id="18" name="Oval 116" descr="Element graficzny slajdu."/>
              <p:cNvSpPr/>
              <p:nvPr/>
            </p:nvSpPr>
            <p:spPr>
              <a:xfrm>
                <a:off x="912987" y="3985306"/>
                <a:ext cx="1332461" cy="1332461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Oval 117" descr="Element graficzny slajdu."/>
              <p:cNvSpPr/>
              <p:nvPr/>
            </p:nvSpPr>
            <p:spPr>
              <a:xfrm>
                <a:off x="1008481" y="4080800"/>
                <a:ext cx="1141474" cy="1141474"/>
              </a:xfrm>
              <a:prstGeom prst="ellipse">
                <a:avLst/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Oval 118" descr="Element graficzny slajdu."/>
              <p:cNvSpPr/>
              <p:nvPr/>
            </p:nvSpPr>
            <p:spPr>
              <a:xfrm>
                <a:off x="1108900" y="4181219"/>
                <a:ext cx="940635" cy="940635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Freeform 360" descr="Element graficzny slajdu."/>
            <p:cNvSpPr>
              <a:spLocks noEditPoints="1"/>
            </p:cNvSpPr>
            <p:nvPr/>
          </p:nvSpPr>
          <p:spPr bwMode="auto">
            <a:xfrm>
              <a:off x="14052426" y="4888532"/>
              <a:ext cx="282982" cy="248331"/>
            </a:xfrm>
            <a:custGeom>
              <a:avLst/>
              <a:gdLst>
                <a:gd name="T0" fmla="*/ 50 w 772"/>
                <a:gd name="T1" fmla="*/ 461 h 676"/>
                <a:gd name="T2" fmla="*/ 51 w 772"/>
                <a:gd name="T3" fmla="*/ 461 h 676"/>
                <a:gd name="T4" fmla="*/ 386 w 772"/>
                <a:gd name="T5" fmla="*/ 600 h 676"/>
                <a:gd name="T6" fmla="*/ 722 w 772"/>
                <a:gd name="T7" fmla="*/ 461 h 676"/>
                <a:gd name="T8" fmla="*/ 736 w 772"/>
                <a:gd name="T9" fmla="*/ 459 h 676"/>
                <a:gd name="T10" fmla="*/ 750 w 772"/>
                <a:gd name="T11" fmla="*/ 528 h 676"/>
                <a:gd name="T12" fmla="*/ 400 w 772"/>
                <a:gd name="T13" fmla="*/ 673 h 676"/>
                <a:gd name="T14" fmla="*/ 400 w 772"/>
                <a:gd name="T15" fmla="*/ 673 h 676"/>
                <a:gd name="T16" fmla="*/ 372 w 772"/>
                <a:gd name="T17" fmla="*/ 673 h 676"/>
                <a:gd name="T18" fmla="*/ 372 w 772"/>
                <a:gd name="T19" fmla="*/ 673 h 676"/>
                <a:gd name="T20" fmla="*/ 23 w 772"/>
                <a:gd name="T21" fmla="*/ 528 h 676"/>
                <a:gd name="T22" fmla="*/ 37 w 772"/>
                <a:gd name="T23" fmla="*/ 459 h 676"/>
                <a:gd name="T24" fmla="*/ 750 w 772"/>
                <a:gd name="T25" fmla="*/ 215 h 676"/>
                <a:gd name="T26" fmla="*/ 400 w 772"/>
                <a:gd name="T27" fmla="*/ 359 h 676"/>
                <a:gd name="T28" fmla="*/ 386 w 772"/>
                <a:gd name="T29" fmla="*/ 362 h 676"/>
                <a:gd name="T30" fmla="*/ 372 w 772"/>
                <a:gd name="T31" fmla="*/ 359 h 676"/>
                <a:gd name="T32" fmla="*/ 372 w 772"/>
                <a:gd name="T33" fmla="*/ 359 h 676"/>
                <a:gd name="T34" fmla="*/ 0 w 772"/>
                <a:gd name="T35" fmla="*/ 181 h 676"/>
                <a:gd name="T36" fmla="*/ 23 w 772"/>
                <a:gd name="T37" fmla="*/ 148 h 676"/>
                <a:gd name="T38" fmla="*/ 372 w 772"/>
                <a:gd name="T39" fmla="*/ 3 h 676"/>
                <a:gd name="T40" fmla="*/ 386 w 772"/>
                <a:gd name="T41" fmla="*/ 0 h 676"/>
                <a:gd name="T42" fmla="*/ 400 w 772"/>
                <a:gd name="T43" fmla="*/ 3 h 676"/>
                <a:gd name="T44" fmla="*/ 400 w 772"/>
                <a:gd name="T45" fmla="*/ 3 h 676"/>
                <a:gd name="T46" fmla="*/ 772 w 772"/>
                <a:gd name="T47" fmla="*/ 181 h 676"/>
                <a:gd name="T48" fmla="*/ 750 w 772"/>
                <a:gd name="T49" fmla="*/ 371 h 676"/>
                <a:gd name="T50" fmla="*/ 400 w 772"/>
                <a:gd name="T51" fmla="*/ 516 h 676"/>
                <a:gd name="T52" fmla="*/ 400 w 772"/>
                <a:gd name="T53" fmla="*/ 516 h 676"/>
                <a:gd name="T54" fmla="*/ 372 w 772"/>
                <a:gd name="T55" fmla="*/ 516 h 676"/>
                <a:gd name="T56" fmla="*/ 372 w 772"/>
                <a:gd name="T57" fmla="*/ 516 h 676"/>
                <a:gd name="T58" fmla="*/ 23 w 772"/>
                <a:gd name="T59" fmla="*/ 371 h 676"/>
                <a:gd name="T60" fmla="*/ 37 w 772"/>
                <a:gd name="T61" fmla="*/ 302 h 676"/>
                <a:gd name="T62" fmla="*/ 50 w 772"/>
                <a:gd name="T63" fmla="*/ 305 h 676"/>
                <a:gd name="T64" fmla="*/ 51 w 772"/>
                <a:gd name="T65" fmla="*/ 305 h 676"/>
                <a:gd name="T66" fmla="*/ 722 w 772"/>
                <a:gd name="T67" fmla="*/ 305 h 676"/>
                <a:gd name="T68" fmla="*/ 722 w 772"/>
                <a:gd name="T69" fmla="*/ 305 h 676"/>
                <a:gd name="T70" fmla="*/ 772 w 772"/>
                <a:gd name="T71" fmla="*/ 33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2" h="676">
                  <a:moveTo>
                    <a:pt x="37" y="459"/>
                  </a:moveTo>
                  <a:cubicBezTo>
                    <a:pt x="42" y="459"/>
                    <a:pt x="46" y="460"/>
                    <a:pt x="50" y="461"/>
                  </a:cubicBezTo>
                  <a:lnTo>
                    <a:pt x="50" y="461"/>
                  </a:lnTo>
                  <a:lnTo>
                    <a:pt x="51" y="461"/>
                  </a:lnTo>
                  <a:cubicBezTo>
                    <a:pt x="51" y="462"/>
                    <a:pt x="51" y="462"/>
                    <a:pt x="51" y="462"/>
                  </a:cubicBezTo>
                  <a:lnTo>
                    <a:pt x="386" y="600"/>
                  </a:lnTo>
                  <a:lnTo>
                    <a:pt x="722" y="462"/>
                  </a:lnTo>
                  <a:cubicBezTo>
                    <a:pt x="722" y="462"/>
                    <a:pt x="722" y="462"/>
                    <a:pt x="722" y="461"/>
                  </a:cubicBezTo>
                  <a:lnTo>
                    <a:pt x="722" y="461"/>
                  </a:lnTo>
                  <a:cubicBezTo>
                    <a:pt x="726" y="460"/>
                    <a:pt x="731" y="459"/>
                    <a:pt x="736" y="459"/>
                  </a:cubicBezTo>
                  <a:cubicBezTo>
                    <a:pt x="756" y="459"/>
                    <a:pt x="772" y="475"/>
                    <a:pt x="772" y="495"/>
                  </a:cubicBezTo>
                  <a:cubicBezTo>
                    <a:pt x="772" y="510"/>
                    <a:pt x="763" y="523"/>
                    <a:pt x="750" y="528"/>
                  </a:cubicBezTo>
                  <a:lnTo>
                    <a:pt x="750" y="528"/>
                  </a:lnTo>
                  <a:lnTo>
                    <a:pt x="400" y="673"/>
                  </a:lnTo>
                  <a:cubicBezTo>
                    <a:pt x="400" y="673"/>
                    <a:pt x="400" y="673"/>
                    <a:pt x="400" y="673"/>
                  </a:cubicBezTo>
                  <a:lnTo>
                    <a:pt x="400" y="673"/>
                  </a:lnTo>
                  <a:cubicBezTo>
                    <a:pt x="396" y="675"/>
                    <a:pt x="391" y="676"/>
                    <a:pt x="386" y="676"/>
                  </a:cubicBezTo>
                  <a:cubicBezTo>
                    <a:pt x="381" y="676"/>
                    <a:pt x="377" y="675"/>
                    <a:pt x="372" y="673"/>
                  </a:cubicBezTo>
                  <a:lnTo>
                    <a:pt x="372" y="673"/>
                  </a:lnTo>
                  <a:lnTo>
                    <a:pt x="372" y="673"/>
                  </a:lnTo>
                  <a:cubicBezTo>
                    <a:pt x="372" y="673"/>
                    <a:pt x="372" y="673"/>
                    <a:pt x="372" y="673"/>
                  </a:cubicBezTo>
                  <a:lnTo>
                    <a:pt x="23" y="528"/>
                  </a:lnTo>
                  <a:cubicBezTo>
                    <a:pt x="10" y="523"/>
                    <a:pt x="0" y="510"/>
                    <a:pt x="0" y="495"/>
                  </a:cubicBezTo>
                  <a:cubicBezTo>
                    <a:pt x="0" y="475"/>
                    <a:pt x="17" y="459"/>
                    <a:pt x="37" y="459"/>
                  </a:cubicBezTo>
                  <a:close/>
                  <a:moveTo>
                    <a:pt x="750" y="215"/>
                  </a:moveTo>
                  <a:lnTo>
                    <a:pt x="750" y="215"/>
                  </a:lnTo>
                  <a:lnTo>
                    <a:pt x="400" y="359"/>
                  </a:lnTo>
                  <a:cubicBezTo>
                    <a:pt x="400" y="359"/>
                    <a:pt x="400" y="359"/>
                    <a:pt x="400" y="359"/>
                  </a:cubicBezTo>
                  <a:lnTo>
                    <a:pt x="400" y="359"/>
                  </a:lnTo>
                  <a:cubicBezTo>
                    <a:pt x="396" y="361"/>
                    <a:pt x="391" y="362"/>
                    <a:pt x="386" y="362"/>
                  </a:cubicBezTo>
                  <a:cubicBezTo>
                    <a:pt x="381" y="362"/>
                    <a:pt x="377" y="361"/>
                    <a:pt x="372" y="359"/>
                  </a:cubicBezTo>
                  <a:lnTo>
                    <a:pt x="372" y="359"/>
                  </a:lnTo>
                  <a:lnTo>
                    <a:pt x="372" y="359"/>
                  </a:lnTo>
                  <a:cubicBezTo>
                    <a:pt x="372" y="359"/>
                    <a:pt x="372" y="359"/>
                    <a:pt x="372" y="359"/>
                  </a:cubicBezTo>
                  <a:lnTo>
                    <a:pt x="23" y="215"/>
                  </a:lnTo>
                  <a:cubicBezTo>
                    <a:pt x="10" y="209"/>
                    <a:pt x="0" y="196"/>
                    <a:pt x="0" y="181"/>
                  </a:cubicBezTo>
                  <a:cubicBezTo>
                    <a:pt x="0" y="166"/>
                    <a:pt x="10" y="153"/>
                    <a:pt x="23" y="148"/>
                  </a:cubicBezTo>
                  <a:lnTo>
                    <a:pt x="23" y="148"/>
                  </a:lnTo>
                  <a:lnTo>
                    <a:pt x="372" y="3"/>
                  </a:lnTo>
                  <a:cubicBezTo>
                    <a:pt x="372" y="3"/>
                    <a:pt x="372" y="3"/>
                    <a:pt x="372" y="3"/>
                  </a:cubicBezTo>
                  <a:lnTo>
                    <a:pt x="372" y="3"/>
                  </a:lnTo>
                  <a:cubicBezTo>
                    <a:pt x="377" y="1"/>
                    <a:pt x="381" y="0"/>
                    <a:pt x="386" y="0"/>
                  </a:cubicBezTo>
                  <a:cubicBezTo>
                    <a:pt x="391" y="0"/>
                    <a:pt x="396" y="1"/>
                    <a:pt x="400" y="3"/>
                  </a:cubicBezTo>
                  <a:lnTo>
                    <a:pt x="400" y="3"/>
                  </a:lnTo>
                  <a:lnTo>
                    <a:pt x="400" y="3"/>
                  </a:lnTo>
                  <a:cubicBezTo>
                    <a:pt x="400" y="3"/>
                    <a:pt x="400" y="3"/>
                    <a:pt x="400" y="3"/>
                  </a:cubicBezTo>
                  <a:lnTo>
                    <a:pt x="750" y="148"/>
                  </a:lnTo>
                  <a:cubicBezTo>
                    <a:pt x="763" y="153"/>
                    <a:pt x="772" y="166"/>
                    <a:pt x="772" y="181"/>
                  </a:cubicBezTo>
                  <a:cubicBezTo>
                    <a:pt x="772" y="196"/>
                    <a:pt x="763" y="209"/>
                    <a:pt x="750" y="215"/>
                  </a:cubicBezTo>
                  <a:close/>
                  <a:moveTo>
                    <a:pt x="750" y="371"/>
                  </a:moveTo>
                  <a:lnTo>
                    <a:pt x="750" y="371"/>
                  </a:lnTo>
                  <a:lnTo>
                    <a:pt x="400" y="516"/>
                  </a:lnTo>
                  <a:cubicBezTo>
                    <a:pt x="400" y="516"/>
                    <a:pt x="400" y="516"/>
                    <a:pt x="400" y="516"/>
                  </a:cubicBezTo>
                  <a:lnTo>
                    <a:pt x="400" y="516"/>
                  </a:lnTo>
                  <a:cubicBezTo>
                    <a:pt x="396" y="518"/>
                    <a:pt x="391" y="519"/>
                    <a:pt x="386" y="519"/>
                  </a:cubicBezTo>
                  <a:cubicBezTo>
                    <a:pt x="381" y="519"/>
                    <a:pt x="377" y="518"/>
                    <a:pt x="372" y="516"/>
                  </a:cubicBezTo>
                  <a:lnTo>
                    <a:pt x="372" y="516"/>
                  </a:lnTo>
                  <a:lnTo>
                    <a:pt x="372" y="516"/>
                  </a:lnTo>
                  <a:cubicBezTo>
                    <a:pt x="372" y="516"/>
                    <a:pt x="372" y="516"/>
                    <a:pt x="372" y="516"/>
                  </a:cubicBezTo>
                  <a:lnTo>
                    <a:pt x="23" y="371"/>
                  </a:lnTo>
                  <a:cubicBezTo>
                    <a:pt x="10" y="366"/>
                    <a:pt x="0" y="353"/>
                    <a:pt x="0" y="338"/>
                  </a:cubicBezTo>
                  <a:cubicBezTo>
                    <a:pt x="0" y="318"/>
                    <a:pt x="17" y="302"/>
                    <a:pt x="37" y="302"/>
                  </a:cubicBezTo>
                  <a:cubicBezTo>
                    <a:pt x="42" y="302"/>
                    <a:pt x="46" y="303"/>
                    <a:pt x="50" y="305"/>
                  </a:cubicBezTo>
                  <a:lnTo>
                    <a:pt x="50" y="305"/>
                  </a:lnTo>
                  <a:lnTo>
                    <a:pt x="51" y="305"/>
                  </a:lnTo>
                  <a:cubicBezTo>
                    <a:pt x="51" y="305"/>
                    <a:pt x="51" y="305"/>
                    <a:pt x="51" y="305"/>
                  </a:cubicBezTo>
                  <a:lnTo>
                    <a:pt x="386" y="444"/>
                  </a:lnTo>
                  <a:lnTo>
                    <a:pt x="722" y="305"/>
                  </a:lnTo>
                  <a:cubicBezTo>
                    <a:pt x="722" y="305"/>
                    <a:pt x="722" y="305"/>
                    <a:pt x="722" y="305"/>
                  </a:cubicBezTo>
                  <a:lnTo>
                    <a:pt x="722" y="305"/>
                  </a:lnTo>
                  <a:cubicBezTo>
                    <a:pt x="726" y="303"/>
                    <a:pt x="731" y="302"/>
                    <a:pt x="736" y="302"/>
                  </a:cubicBezTo>
                  <a:cubicBezTo>
                    <a:pt x="756" y="302"/>
                    <a:pt x="772" y="318"/>
                    <a:pt x="772" y="338"/>
                  </a:cubicBezTo>
                  <a:cubicBezTo>
                    <a:pt x="772" y="353"/>
                    <a:pt x="763" y="366"/>
                    <a:pt x="750" y="3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Obraz 4" descr="Pałac w Wilanowie w Warszawi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3307" y="2299046"/>
            <a:ext cx="4929809" cy="3248025"/>
          </a:xfrm>
          <a:prstGeom prst="rect">
            <a:avLst/>
          </a:prstGeom>
        </p:spPr>
      </p:pic>
      <p:sp>
        <p:nvSpPr>
          <p:cNvPr id="39" name="TextBox 23"/>
          <p:cNvSpPr txBox="1"/>
          <p:nvPr/>
        </p:nvSpPr>
        <p:spPr>
          <a:xfrm>
            <a:off x="5035657" y="5337342"/>
            <a:ext cx="392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Organizowanie spacerów w soboty (inny dzień wolny od pracy) umożliwi udział w spacerach większej liczbie osób (pracownikom oraz ich rodzinom) </a:t>
            </a:r>
          </a:p>
        </p:txBody>
      </p:sp>
      <p:sp>
        <p:nvSpPr>
          <p:cNvPr id="40" name="Rectangle 24"/>
          <p:cNvSpPr/>
          <p:nvPr/>
        </p:nvSpPr>
        <p:spPr>
          <a:xfrm>
            <a:off x="5039760" y="5023391"/>
            <a:ext cx="2984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Weekendowe spacery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D0D9"/>
              </a:solidFill>
              <a:effectLst/>
              <a:uLnTx/>
              <a:uFillTx/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4050" y="4035418"/>
            <a:ext cx="407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Spacery</a:t>
            </a:r>
            <a:r>
              <a:rPr kumimoji="0" lang="pl-PL" b="0" i="0" u="none" strike="noStrike" kern="1200" cap="none" spc="0" normalizeH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po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miastach, w których znajdują się delegatury Mazowieckiego Urzędu Wojewódzkiego w Warszawie.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32130" y="3633521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Nowe miejsca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D0D9"/>
              </a:solidFill>
              <a:effectLst/>
              <a:uLnTx/>
              <a:uFillTx/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4050" y="2693854"/>
            <a:ext cx="40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Lato Light" charset="0"/>
                <a:cs typeface="Calibri" panose="020F0502020204030204" pitchFamily="34" charset="0"/>
              </a:rPr>
              <a:t>W 2024 r. planujemy kolejne edycje projektu jako „Spacery tematyczne”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2130" y="2331408"/>
            <a:ext cx="219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Kolejne spacery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BD0D9"/>
              </a:solidFill>
              <a:effectLst/>
              <a:uLnTx/>
              <a:uFillTx/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B1AA46-8D10-4F36-AD50-9AC7998278F0}"/>
              </a:ext>
            </a:extLst>
          </p:cNvPr>
          <p:cNvSpPr/>
          <p:nvPr/>
        </p:nvSpPr>
        <p:spPr>
          <a:xfrm>
            <a:off x="4039508" y="1299642"/>
            <a:ext cx="6184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Plany na kontynuacje projektu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7CB137-0C15-4CA3-A8E2-57CB974F5CB7}"/>
              </a:ext>
            </a:extLst>
          </p:cNvPr>
          <p:cNvSpPr/>
          <p:nvPr/>
        </p:nvSpPr>
        <p:spPr>
          <a:xfrm>
            <a:off x="4039508" y="571166"/>
            <a:ext cx="4118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0BD0D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Przed nami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BD0D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2" descr="Element graficzny slajdu."/>
          <p:cNvCxnSpPr/>
          <p:nvPr/>
        </p:nvCxnSpPr>
        <p:spPr>
          <a:xfrm>
            <a:off x="1245263" y="2763868"/>
            <a:ext cx="924601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 descr="Element graficzny slajdu.">
            <a:extLst>
              <a:ext uri="{FF2B5EF4-FFF2-40B4-BE49-F238E27FC236}">
                <a16:creationId xmlns:a16="http://schemas.microsoft.com/office/drawing/2014/main" id="{4186B48D-CF28-4EE4-BA8D-6FE08E71D9DE}"/>
              </a:ext>
            </a:extLst>
          </p:cNvPr>
          <p:cNvSpPr/>
          <p:nvPr/>
        </p:nvSpPr>
        <p:spPr>
          <a:xfrm>
            <a:off x="10765931" y="149243"/>
            <a:ext cx="200056" cy="195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Obraz 1" descr="Logotyp Mazowieckiego Urzędu Wojewódzkiego w Warszawie.">
            <a:extLst>
              <a:ext uri="{FF2B5EF4-FFF2-40B4-BE49-F238E27FC236}">
                <a16:creationId xmlns:a16="http://schemas.microsoft.com/office/drawing/2014/main" id="{3F5AD718-2FC4-4D27-805D-369191CD7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5" y="81906"/>
            <a:ext cx="3436365" cy="1284347"/>
          </a:xfrm>
          <a:prstGeom prst="rect">
            <a:avLst/>
          </a:prstGeom>
        </p:spPr>
      </p:pic>
      <p:pic>
        <p:nvPicPr>
          <p:cNvPr id="12" name="Obraz 11" descr="Starówka w Warszawie z pomnikiem syrenki.">
            <a:extLst>
              <a:ext uri="{FF2B5EF4-FFF2-40B4-BE49-F238E27FC236}">
                <a16:creationId xmlns:a16="http://schemas.microsoft.com/office/drawing/2014/main" id="{EB35BDF1-24EC-4440-BE7E-4B3EE1AAD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60" y="3083458"/>
            <a:ext cx="4848226" cy="300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3D014864-C083-4FCA-8162-590A94378A49}"/>
              </a:ext>
            </a:extLst>
          </p:cNvPr>
          <p:cNvSpPr txBox="1"/>
          <p:nvPr/>
        </p:nvSpPr>
        <p:spPr>
          <a:xfrm>
            <a:off x="5307671" y="2781205"/>
            <a:ext cx="6169493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Odpowiednie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zarządzanie kapitałem ludzkim </a:t>
            </a:r>
            <a:r>
              <a:rPr lang="pl-PL" sz="14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daje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Pracodawcy możliwość realizacji założonych celów i zdobycia dobrej pozycji na rynku (konkurencyjność).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Motywacja pracowników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przyczynia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do ich zaangażowania w realizowane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zadania,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przez co ma znaczący wpływ na osiągnięcia Pracodawcy.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Podstawą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budowania dobrego systemu </a:t>
            </a:r>
            <a:r>
              <a:rPr lang="pl-PL" sz="1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motywacyjnego </a:t>
            </a:r>
            <a:r>
              <a:rPr lang="pl-PL" sz="1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prawidłowe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rozpoznanie </a:t>
            </a:r>
            <a:r>
              <a:rPr lang="pl-PL" sz="1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potrzeb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pracowników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oraz dobranie odpowiednich narządzi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środków motywacyjnych.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Wprowadzenie </a:t>
            </a:r>
            <a:r>
              <a:rPr lang="pl-PL" sz="1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praktyki </a:t>
            </a:r>
            <a:r>
              <a:rPr lang="pl-PL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pl-PL" sz="14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(WLB)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elementem systemu motywacyjnego, który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pozytywnie wpływa na kulturę organizacyjną Pracodawcy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przyczynia się do realizacji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celów.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A70E0B4-EC6F-45FE-8C56-BEAC0CE3DAF5}"/>
              </a:ext>
            </a:extLst>
          </p:cNvPr>
          <p:cNvSpPr txBox="1"/>
          <p:nvPr/>
        </p:nvSpPr>
        <p:spPr>
          <a:xfrm>
            <a:off x="1321463" y="1438460"/>
            <a:ext cx="10155701" cy="1277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motywacyjny </a:t>
            </a:r>
            <a:r>
              <a:rPr lang="pl-PL" sz="3600" b="1" dirty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procesie zarządzania kapitałem </a:t>
            </a:r>
            <a:r>
              <a:rPr lang="pl-PL" sz="3600" b="1" dirty="0" smtClean="0">
                <a:solidFill>
                  <a:srgbClr val="17406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ludzkim</a:t>
            </a:r>
            <a:endParaRPr lang="pl-PL" sz="3600" b="1" dirty="0">
              <a:solidFill>
                <a:srgbClr val="17406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Element graficzny slajdu.">
            <a:extLst>
              <a:ext uri="{FF2B5EF4-FFF2-40B4-BE49-F238E27FC236}">
                <a16:creationId xmlns:a16="http://schemas.microsoft.com/office/drawing/2014/main" id="{C55AF57C-02C1-47D0-9FC4-D2054D2D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366" y="0"/>
            <a:ext cx="2059719" cy="6858000"/>
          </a:xfrm>
          <a:prstGeom prst="rect">
            <a:avLst/>
          </a:prstGeom>
        </p:spPr>
      </p:pic>
      <p:pic>
        <p:nvPicPr>
          <p:cNvPr id="7" name="Obraz 6" descr="Element graficzny slajdu.">
            <a:extLst>
              <a:ext uri="{FF2B5EF4-FFF2-40B4-BE49-F238E27FC236}">
                <a16:creationId xmlns:a16="http://schemas.microsoft.com/office/drawing/2014/main" id="{C55AF57C-02C1-47D0-9FC4-D2054D2DF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281" y="0"/>
            <a:ext cx="2059719" cy="6858000"/>
          </a:xfrm>
          <a:prstGeom prst="rect">
            <a:avLst/>
          </a:prstGeom>
        </p:spPr>
      </p:pic>
      <p:cxnSp>
        <p:nvCxnSpPr>
          <p:cNvPr id="13" name="Straight Connector 2" descr="Element graficzny slajdu."/>
          <p:cNvCxnSpPr/>
          <p:nvPr/>
        </p:nvCxnSpPr>
        <p:spPr>
          <a:xfrm flipV="1">
            <a:off x="1901979" y="2143587"/>
            <a:ext cx="7209547" cy="3490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trzałka w prawo 14" descr="Strzałka."/>
          <p:cNvSpPr/>
          <p:nvPr/>
        </p:nvSpPr>
        <p:spPr>
          <a:xfrm>
            <a:off x="5164074" y="2837454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 descr="Strzałka."/>
          <p:cNvSpPr/>
          <p:nvPr/>
        </p:nvSpPr>
        <p:spPr>
          <a:xfrm>
            <a:off x="5164074" y="3157320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prawo 16" descr="Strzałka."/>
          <p:cNvSpPr/>
          <p:nvPr/>
        </p:nvSpPr>
        <p:spPr>
          <a:xfrm>
            <a:off x="5164074" y="3485824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prawo 17" descr="Strzałka."/>
          <p:cNvSpPr/>
          <p:nvPr/>
        </p:nvSpPr>
        <p:spPr>
          <a:xfrm>
            <a:off x="5148633" y="3797052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 descr="Strzałka."/>
          <p:cNvSpPr/>
          <p:nvPr/>
        </p:nvSpPr>
        <p:spPr>
          <a:xfrm>
            <a:off x="5164074" y="4432864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 descr="Strzałka."/>
          <p:cNvSpPr/>
          <p:nvPr/>
        </p:nvSpPr>
        <p:spPr>
          <a:xfrm>
            <a:off x="5164074" y="4104360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 descr="Strzałka."/>
          <p:cNvSpPr/>
          <p:nvPr/>
        </p:nvSpPr>
        <p:spPr>
          <a:xfrm>
            <a:off x="5148633" y="4761368"/>
            <a:ext cx="190500" cy="104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Logotyp Mazowieckiego Urzędu Wojewódzkiego w Warszawie.">
            <a:extLst>
              <a:ext uri="{FF2B5EF4-FFF2-40B4-BE49-F238E27FC236}">
                <a16:creationId xmlns:a16="http://schemas.microsoft.com/office/drawing/2014/main" id="{B2518F0B-202C-40F9-86A2-A4B7332CB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354" y="23671"/>
            <a:ext cx="4036076" cy="1508490"/>
          </a:xfrm>
          <a:prstGeom prst="rect">
            <a:avLst/>
          </a:prstGeom>
        </p:spPr>
      </p:pic>
      <p:pic>
        <p:nvPicPr>
          <p:cNvPr id="8" name="Obraz 7" descr="Fasada budynku Mazowieckiego Urzędu Wojewódzkiego w Warszawie.">
            <a:extLst>
              <a:ext uri="{FF2B5EF4-FFF2-40B4-BE49-F238E27FC236}">
                <a16:creationId xmlns:a16="http://schemas.microsoft.com/office/drawing/2014/main" id="{560FAEF1-872F-4AB1-84DD-4F1E1448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3366" y="2420981"/>
            <a:ext cx="4760537" cy="318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5161855" y="2664667"/>
            <a:ext cx="479175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Opis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praktyki Work-Life Balance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Koszt wdrożenia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Tematy wycieczek (Nasze spacery 2021 r.- 2023 r.)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Praktyka WLB w liczbach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Korzyści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dla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pracowników (cel)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Korzyści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dla pracodawcy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     Przed nami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1843" y="1532160"/>
            <a:ext cx="309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Agenda</a:t>
            </a:r>
            <a:endParaRPr lang="en-US" sz="3600" b="1" spc="300" dirty="0">
              <a:solidFill>
                <a:schemeClr val="tx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 descr="Element graficzny slajdu."/>
          <p:cNvCxnSpPr/>
          <p:nvPr/>
        </p:nvCxnSpPr>
        <p:spPr>
          <a:xfrm>
            <a:off x="1404473" y="2119914"/>
            <a:ext cx="924601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 descr="Element graficzny slajdu.">
            <a:extLst>
              <a:ext uri="{FF2B5EF4-FFF2-40B4-BE49-F238E27FC236}">
                <a16:creationId xmlns:a16="http://schemas.microsoft.com/office/drawing/2014/main" id="{4186B48D-CF28-4EE4-BA8D-6FE08E71D9DE}"/>
              </a:ext>
            </a:extLst>
          </p:cNvPr>
          <p:cNvSpPr/>
          <p:nvPr/>
        </p:nvSpPr>
        <p:spPr>
          <a:xfrm>
            <a:off x="10765931" y="149243"/>
            <a:ext cx="200056" cy="195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Obraz 1" descr="Logotyp Mazowieckiego Urzędu Wojewódzkiego w Warszawie.">
            <a:extLst>
              <a:ext uri="{FF2B5EF4-FFF2-40B4-BE49-F238E27FC236}">
                <a16:creationId xmlns:a16="http://schemas.microsoft.com/office/drawing/2014/main" id="{A72FDD1E-FE7C-4E4D-91D5-677F6204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9" y="106922"/>
            <a:ext cx="3626533" cy="1355423"/>
          </a:xfrm>
          <a:prstGeom prst="rect">
            <a:avLst/>
          </a:prstGeom>
        </p:spPr>
      </p:pic>
      <p:pic>
        <p:nvPicPr>
          <p:cNvPr id="4" name="Obraz 3" descr="Starówka w Warszawie z pomnikiem syrenki w centralnym miejscu zdjęcia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80" y="2684703"/>
            <a:ext cx="4730906" cy="25422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8017" y="2264218"/>
            <a:ext cx="48679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„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Spacery po Warszawie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” to projekt realizowany w ramach dofinansowania działalności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kulturalno-oświatowej, dedykowany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dla pracowników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Mazowieckiego Urzędu Wojewódzkiego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Warszawie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oraz ich rodzin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Jest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realizowany jako cykl spacerów tematycznych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</a:b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licencjonowanym warszawskim przewodnikiem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Spacery odbywają się w okresie od maja do września, co dwa tygodnie, w piątki po godzinie 16.00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.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Montserrat Light" charset="0"/>
                <a:cs typeface="Calibri" panose="020F0502020204030204" pitchFamily="34" charset="0"/>
              </a:rPr>
              <a:t>Tematy wycieczek na każdą edycję projektu są uzgadniane z przewodnikiem zgodnie z zainteresowaniem pracowników MUW. </a:t>
            </a:r>
          </a:p>
          <a:p>
            <a:pPr algn="just">
              <a:lnSpc>
                <a:spcPct val="150000"/>
              </a:lnSpc>
            </a:pPr>
            <a:endParaRPr lang="en-US" sz="1400" i="1" dirty="0">
              <a:solidFill>
                <a:schemeClr val="tx2"/>
              </a:solidFill>
              <a:latin typeface="Calibri" panose="020F0502020204030204" pitchFamily="34" charset="0"/>
              <a:ea typeface="Montserrat Light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066" y="1329280"/>
            <a:ext cx="953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Opis praktyki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WLB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9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 descr="Element graficzny slajdu."/>
          <p:cNvCxnSpPr/>
          <p:nvPr/>
        </p:nvCxnSpPr>
        <p:spPr>
          <a:xfrm>
            <a:off x="1321463" y="2249613"/>
            <a:ext cx="924601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 descr="Element graficzny slajdu.">
            <a:extLst>
              <a:ext uri="{FF2B5EF4-FFF2-40B4-BE49-F238E27FC236}">
                <a16:creationId xmlns:a16="http://schemas.microsoft.com/office/drawing/2014/main" id="{4186B48D-CF28-4EE4-BA8D-6FE08E71D9DE}"/>
              </a:ext>
            </a:extLst>
          </p:cNvPr>
          <p:cNvSpPr/>
          <p:nvPr/>
        </p:nvSpPr>
        <p:spPr>
          <a:xfrm>
            <a:off x="10965988" y="153179"/>
            <a:ext cx="200056" cy="1959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Obraz 1" descr="Logotyp Mazowieckiego Urzędu Wojewódzkiego w Warszawie.">
            <a:extLst>
              <a:ext uri="{FF2B5EF4-FFF2-40B4-BE49-F238E27FC236}">
                <a16:creationId xmlns:a16="http://schemas.microsoft.com/office/drawing/2014/main" id="{A72FDD1E-FE7C-4E4D-91D5-677F6204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9" y="106922"/>
            <a:ext cx="3626533" cy="1355423"/>
          </a:xfrm>
          <a:prstGeom prst="rect">
            <a:avLst/>
          </a:prstGeom>
        </p:spPr>
      </p:pic>
      <p:pic>
        <p:nvPicPr>
          <p:cNvPr id="4" name="Obraz 3" descr="Komunikat Zakładowego Funduszu Świadczeń Socjalnych, który jest zaproszeniem na spacery po Warszawie. Z treści komunikatu wynika, że jest to inauguracja nowej aktywności. Tematem spaceru była &quot;Mroczna strona miasta&quot;. Uczestnicy mieli poznać dawną Warszawę od jej przestępczej strony z zabawnymi historiami i anegdotami dotyczącymi dawnego półświatka. Zaproszenie jest w fomie mejla i zawiera głównie informacje organizacyjne dotyczące wycieczki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06" y="2386615"/>
            <a:ext cx="10561199" cy="4471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5850" y="1466281"/>
            <a:ext cx="988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Komunikat – </a:t>
            </a:r>
            <a:r>
              <a:rPr lang="pl-PL" sz="3600" b="1" dirty="0" smtClean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zaproszenie na spacery po Warszawie</a:t>
            </a:r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4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 descr="Element graficzny slajdu."/>
          <p:cNvCxnSpPr/>
          <p:nvPr/>
        </p:nvCxnSpPr>
        <p:spPr>
          <a:xfrm>
            <a:off x="879956" y="1362729"/>
            <a:ext cx="9903237" cy="10994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 descr="Element graficzny slajdu.">
            <a:extLst>
              <a:ext uri="{FF2B5EF4-FFF2-40B4-BE49-F238E27FC236}">
                <a16:creationId xmlns:a16="http://schemas.microsoft.com/office/drawing/2014/main" id="{08AD0124-E386-4B74-96E1-B2661AED9F1F}"/>
              </a:ext>
            </a:extLst>
          </p:cNvPr>
          <p:cNvSpPr/>
          <p:nvPr/>
        </p:nvSpPr>
        <p:spPr>
          <a:xfrm>
            <a:off x="11119144" y="0"/>
            <a:ext cx="253834" cy="14967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" name="Obraz 1" descr="Logotyp Mazowieckiego Urzędu Wojewódzkiego w Warszawie.">
            <a:extLst>
              <a:ext uri="{FF2B5EF4-FFF2-40B4-BE49-F238E27FC236}">
                <a16:creationId xmlns:a16="http://schemas.microsoft.com/office/drawing/2014/main" id="{A72FDD1E-FE7C-4E4D-91D5-677F6204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99" y="106922"/>
            <a:ext cx="3626533" cy="1355423"/>
          </a:xfrm>
          <a:prstGeom prst="rect">
            <a:avLst/>
          </a:prstGeom>
        </p:spPr>
      </p:pic>
      <p:pic>
        <p:nvPicPr>
          <p:cNvPr id="7" name="Obraz 6" descr="Fasada budynku Mazowieckiego Urzędu Wojewódzkiego w Warszawi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56" y="1561042"/>
            <a:ext cx="2514600" cy="3752850"/>
          </a:xfrm>
          <a:prstGeom prst="rect">
            <a:avLst/>
          </a:prstGeom>
        </p:spPr>
      </p:pic>
      <p:graphicFrame>
        <p:nvGraphicFramePr>
          <p:cNvPr id="6" name="Wykres 5" descr="Wykres przedstawia koszty spacerów w latach 2021, 2022 i 2023. W 2021 był to koszt 500 zł, w 2022 600 zł, a w 2023 700 zł."/>
          <p:cNvGraphicFramePr/>
          <p:nvPr>
            <p:extLst>
              <p:ext uri="{D42A27DB-BD31-4B8C-83A1-F6EECF244321}">
                <p14:modId xmlns:p14="http://schemas.microsoft.com/office/powerpoint/2010/main" val="4271922492"/>
              </p:ext>
            </p:extLst>
          </p:nvPr>
        </p:nvGraphicFramePr>
        <p:xfrm>
          <a:off x="6698848" y="5135660"/>
          <a:ext cx="2832904" cy="169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82661" y="1447555"/>
            <a:ext cx="6899201" cy="512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„Spacery” są finansowane z Zakładowego Funduszu Świadczeń Socjalnych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uzgodnieniu z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Przedstawicielami Związków Zawodowych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Projekt jest prowadzony przez dwóch pracowników Biura Kadr, Płac i Budżetu (wdrożenie praktyki nie spowodowało konieczności zatrudnienia nowych pracowników).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trzech lat współpracujemy z licencjonowanym przewodnikiem miejskim po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Warszawie, </a:t>
            </a:r>
            <a:r>
              <a:rPr lang="pl-PL" sz="14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pasjonatem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doskonale znającym historię miasta oraz wiele ciekawostek związanych ze zwiedzanymi częściami miasta. </a:t>
            </a:r>
            <a:endParaRPr lang="pl-PL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spacerów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jest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uzależniony od liczby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uczestników, co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wpływa na pozytywnie na organizację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dużego zainteresowania uczestników nie ma konieczności wyznaczania dodatkowego terminu; a w przypadku rezygnacji uczestnika nie musimy odwoływać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wydarzenia.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400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l-PL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7E81833B-0E1B-42C2-AC4D-12CB9BD41C4D}"/>
              </a:ext>
            </a:extLst>
          </p:cNvPr>
          <p:cNvSpPr txBox="1"/>
          <p:nvPr/>
        </p:nvSpPr>
        <p:spPr>
          <a:xfrm>
            <a:off x="4857623" y="681954"/>
            <a:ext cx="651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spc="300" dirty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Koszt </a:t>
            </a:r>
            <a:r>
              <a:rPr lang="pl-PL" sz="3600" b="1" spc="300" dirty="0" smtClean="0">
                <a:solidFill>
                  <a:schemeClr val="tx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wdrożenia </a:t>
            </a:r>
            <a:r>
              <a:rPr lang="pl-PL" sz="3600" b="1" spc="300" dirty="0" smtClean="0">
                <a:solidFill>
                  <a:schemeClr val="accent2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praktyki</a:t>
            </a:r>
            <a:endParaRPr lang="en-US" sz="3600" b="1" spc="300" dirty="0">
              <a:solidFill>
                <a:schemeClr val="accent2"/>
              </a:solidFill>
              <a:latin typeface="Calibri" panose="020F0502020204030204" pitchFamily="34" charset="0"/>
              <a:ea typeface="Montserrat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4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Element graficzny slajdu."/>
          <p:cNvSpPr/>
          <p:nvPr/>
        </p:nvSpPr>
        <p:spPr>
          <a:xfrm>
            <a:off x="11775" y="0"/>
            <a:ext cx="2724150" cy="6888629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 descr="Element graficzny slajdu."/>
          <p:cNvSpPr/>
          <p:nvPr/>
        </p:nvSpPr>
        <p:spPr>
          <a:xfrm rot="5400000">
            <a:off x="5569528" y="2621147"/>
            <a:ext cx="514956" cy="51495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Kamienice na Mariensztacie w Warszawi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" y="1260559"/>
            <a:ext cx="3661297" cy="4533034"/>
          </a:xfrm>
          <a:prstGeom prst="rect">
            <a:avLst/>
          </a:prstGeom>
        </p:spPr>
      </p:pic>
      <p:sp>
        <p:nvSpPr>
          <p:cNvPr id="11" name="Textfeld 32">
            <a:extLst>
              <a:ext uri="{FF2B5EF4-FFF2-40B4-BE49-F238E27FC236}">
                <a16:creationId xmlns:a16="http://schemas.microsoft.com/office/drawing/2014/main" id="{98E99587-462D-4C83-A481-C64FDDE39476}"/>
              </a:ext>
            </a:extLst>
          </p:cNvPr>
          <p:cNvSpPr txBox="1"/>
          <p:nvPr/>
        </p:nvSpPr>
        <p:spPr>
          <a:xfrm>
            <a:off x="5703181" y="5135475"/>
            <a:ext cx="4438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każdym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spacerze brało udział średnio 30 osób.</a:t>
            </a:r>
          </a:p>
        </p:txBody>
      </p:sp>
      <p:sp>
        <p:nvSpPr>
          <p:cNvPr id="14" name="Textfeld 32"/>
          <p:cNvSpPr txBox="1"/>
          <p:nvPr/>
        </p:nvSpPr>
        <p:spPr>
          <a:xfrm>
            <a:off x="5997080" y="2729972"/>
            <a:ext cx="4543733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Mroczna Strona Miasta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Mariensztat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Filmowe ulice Pragi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Żoliborz Oficerski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Szmulowizna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Stare Bielany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Saska Kępa </a:t>
            </a:r>
          </a:p>
        </p:txBody>
      </p:sp>
      <p:sp>
        <p:nvSpPr>
          <p:cNvPr id="13" name="Textfeld 32"/>
          <p:cNvSpPr txBox="1"/>
          <p:nvPr/>
        </p:nvSpPr>
        <p:spPr>
          <a:xfrm>
            <a:off x="5648325" y="1260559"/>
            <a:ext cx="5231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ramach każdego spaceru uczestnicy poznają rys historyczny </a:t>
            </a:r>
          </a:p>
          <a:p>
            <a:pPr>
              <a:lnSpc>
                <a:spcPct val="150000"/>
              </a:lnSpc>
            </a:pP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architekturę zwiedzanego miejsca oraz  ciekawostki i anegdoty z nim związane. Uczestnicy chętnie zadają dodatkowe pytania, na które przewodnik odpowiada z pasją.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7529A-0D17-42B8-9199-88E839B8BBD9}"/>
              </a:ext>
            </a:extLst>
          </p:cNvPr>
          <p:cNvSpPr/>
          <p:nvPr/>
        </p:nvSpPr>
        <p:spPr>
          <a:xfrm>
            <a:off x="5569528" y="462628"/>
            <a:ext cx="545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Nasze spacery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2021 r.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76" y="0"/>
            <a:ext cx="272415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5400000">
            <a:off x="6122521" y="2411916"/>
            <a:ext cx="514956" cy="51495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Pałac Kultury i Nauki w Warszawie, a po jego lewej stronie wieżowiec zaprojektowany przez Daniela Liebeskinda, potocznie nazywany Żaglem."/>
          <p:cNvPicPr>
            <a:picLocks noChangeAspect="1"/>
          </p:cNvPicPr>
          <p:nvPr/>
        </p:nvPicPr>
        <p:blipFill rotWithShape="1">
          <a:blip r:embed="rId3"/>
          <a:srcRect l="19686"/>
          <a:stretch/>
        </p:blipFill>
        <p:spPr>
          <a:xfrm>
            <a:off x="11776" y="1278585"/>
            <a:ext cx="3255126" cy="458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32">
            <a:extLst>
              <a:ext uri="{FF2B5EF4-FFF2-40B4-BE49-F238E27FC236}">
                <a16:creationId xmlns:a16="http://schemas.microsoft.com/office/drawing/2014/main" id="{98E99587-462D-4C83-A481-C64FDDE39476}"/>
              </a:ext>
            </a:extLst>
          </p:cNvPr>
          <p:cNvSpPr txBox="1"/>
          <p:nvPr/>
        </p:nvSpPr>
        <p:spPr>
          <a:xfrm>
            <a:off x="6379999" y="6237203"/>
            <a:ext cx="4438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każdym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spacerze brało udział średnio </a:t>
            </a:r>
            <a:r>
              <a:rPr lang="pl-PL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osób.</a:t>
            </a:r>
          </a:p>
        </p:txBody>
      </p:sp>
      <p:sp>
        <p:nvSpPr>
          <p:cNvPr id="14" name="Textfeld 32"/>
          <p:cNvSpPr txBox="1"/>
          <p:nvPr/>
        </p:nvSpPr>
        <p:spPr>
          <a:xfrm>
            <a:off x="6379999" y="2791305"/>
            <a:ext cx="4543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Skaryszewski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Morskie Oko i okolice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Wokół Pałacu Kultury i Nauki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 Ochota - Kolonia Staszica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Stara Ochota - wokół Placu Narutowicza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Łazienki Królewskie mniej znane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Wokół Floriana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Powiśle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Kamionek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Legendarne Knajpy PRL-u</a:t>
            </a:r>
          </a:p>
        </p:txBody>
      </p:sp>
      <p:sp>
        <p:nvSpPr>
          <p:cNvPr id="13" name="Textfeld 32"/>
          <p:cNvSpPr txBox="1"/>
          <p:nvPr/>
        </p:nvSpPr>
        <p:spPr>
          <a:xfrm>
            <a:off x="5705014" y="1278584"/>
            <a:ext cx="5113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przypadku niedogodności związanych z warunkami atmosferycznymi, następuje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zmiana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terminu spaceru (*nie rezygnujemy z wycieczki zaplanowanej w danej edycji „spacerów”)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7529A-0D17-42B8-9199-88E839B8BBD9}"/>
              </a:ext>
            </a:extLst>
          </p:cNvPr>
          <p:cNvSpPr/>
          <p:nvPr/>
        </p:nvSpPr>
        <p:spPr>
          <a:xfrm>
            <a:off x="5569528" y="462628"/>
            <a:ext cx="545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Nasze spacery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7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Element graficzny slajdu."/>
          <p:cNvSpPr/>
          <p:nvPr/>
        </p:nvSpPr>
        <p:spPr>
          <a:xfrm>
            <a:off x="0" y="0"/>
            <a:ext cx="272415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 descr="Element graficzny slajdu."/>
          <p:cNvSpPr/>
          <p:nvPr/>
        </p:nvSpPr>
        <p:spPr>
          <a:xfrm rot="5400000">
            <a:off x="6379999" y="2476632"/>
            <a:ext cx="514956" cy="51495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Stragany na rynku Starego Miasta w Warszawi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4580"/>
            <a:ext cx="3823533" cy="28871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1" name="Textfeld 32">
            <a:extLst>
              <a:ext uri="{FF2B5EF4-FFF2-40B4-BE49-F238E27FC236}">
                <a16:creationId xmlns:a16="http://schemas.microsoft.com/office/drawing/2014/main" id="{98E99587-462D-4C83-A481-C64FDDE39476}"/>
              </a:ext>
            </a:extLst>
          </p:cNvPr>
          <p:cNvSpPr txBox="1"/>
          <p:nvPr/>
        </p:nvSpPr>
        <p:spPr>
          <a:xfrm>
            <a:off x="5694219" y="5875807"/>
            <a:ext cx="4438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każdym </a:t>
            </a: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spacerze brało udział średnio 35 osób.</a:t>
            </a:r>
          </a:p>
        </p:txBody>
      </p:sp>
      <p:sp>
        <p:nvSpPr>
          <p:cNvPr id="14" name="Textfeld 32"/>
          <p:cNvSpPr txBox="1"/>
          <p:nvPr/>
        </p:nvSpPr>
        <p:spPr>
          <a:xfrm>
            <a:off x="6379999" y="2791305"/>
            <a:ext cx="4543733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 Ujazdowski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Zamek Ujazdowski i okolice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Dziki Zachód - gdzie diabeł mówi dobranoc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Dziki Zachód 2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Grochów Wielki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Słodka Warszawa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Grochów Mały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Stare Miasto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Nowe Miasto</a:t>
            </a:r>
          </a:p>
        </p:txBody>
      </p:sp>
      <p:sp>
        <p:nvSpPr>
          <p:cNvPr id="13" name="Textfeld 32"/>
          <p:cNvSpPr txBox="1"/>
          <p:nvPr/>
        </p:nvSpPr>
        <p:spPr>
          <a:xfrm>
            <a:off x="5694219" y="1423632"/>
            <a:ext cx="4901509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Pracownicy są zapraszani na planowanym spacer </a:t>
            </a:r>
            <a:b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dwutygodniowym wyprzedzeniem, co umożliwia udział </a:t>
            </a:r>
            <a:b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spacerach także rodzinom pracowników.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37529A-0D17-42B8-9199-88E839B8BBD9}"/>
              </a:ext>
            </a:extLst>
          </p:cNvPr>
          <p:cNvSpPr/>
          <p:nvPr/>
        </p:nvSpPr>
        <p:spPr>
          <a:xfrm>
            <a:off x="5569528" y="782654"/>
            <a:ext cx="545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Nasze spacery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</a:t>
            </a:r>
            <a:r>
              <a:rPr lang="pl-PL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</a:t>
            </a:r>
            <a:endParaRPr lang="en-US" sz="36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8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6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B0F6"/>
      </a:accent1>
      <a:accent2>
        <a:srgbClr val="0BD0D9"/>
      </a:accent2>
      <a:accent3>
        <a:srgbClr val="10C696"/>
      </a:accent3>
      <a:accent4>
        <a:srgbClr val="00CC66"/>
      </a:accent4>
      <a:accent5>
        <a:srgbClr val="10C696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2850</TotalTime>
  <Words>810</Words>
  <Application>Microsoft Office PowerPoint</Application>
  <PresentationFormat>Panoramiczny</PresentationFormat>
  <Paragraphs>119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5" baseType="lpstr">
      <vt:lpstr>ＭＳ Ｐゴシック</vt:lpstr>
      <vt:lpstr>Arial</vt:lpstr>
      <vt:lpstr>Calibri</vt:lpstr>
      <vt:lpstr>Lato Light</vt:lpstr>
      <vt:lpstr>Montserrat</vt:lpstr>
      <vt:lpstr>Montserrat Extra</vt:lpstr>
      <vt:lpstr>Montserrat Light</vt:lpstr>
      <vt:lpstr>Poppins Light</vt:lpstr>
      <vt:lpstr>Questrial</vt:lpstr>
      <vt:lpstr>Times New Roman</vt:lpstr>
      <vt:lpstr>Wingdings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Pratim Chanda</dc:creator>
  <cp:lastModifiedBy>Pawłowski Jacek</cp:lastModifiedBy>
  <cp:revision>121</cp:revision>
  <cp:lastPrinted>2023-09-25T10:43:04Z</cp:lastPrinted>
  <dcterms:created xsi:type="dcterms:W3CDTF">2019-06-29T20:03:45Z</dcterms:created>
  <dcterms:modified xsi:type="dcterms:W3CDTF">2023-11-07T11:47:06Z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DA919F39-39D7-48F4-8C16-947014C90B1A</vt:lpwstr>
  </property>
  <property fmtid="{D5CDD505-2E9C-101B-9397-08002B2CF9AE}" pid="3" name="ArticulatePath">
    <vt:lpwstr>MUW-Spacery po warszawie-do serwisu</vt:lpwstr>
  </property>
</Properties>
</file>