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65" r:id="rId3"/>
    <p:sldId id="266" r:id="rId4"/>
    <p:sldId id="269" r:id="rId5"/>
    <p:sldId id="273" r:id="rId6"/>
    <p:sldId id="271" r:id="rId7"/>
    <p:sldId id="276" r:id="rId8"/>
    <p:sldId id="279" r:id="rId9"/>
    <p:sldId id="280" r:id="rId10"/>
    <p:sldId id="281" r:id="rId11"/>
    <p:sldId id="288" r:id="rId12"/>
  </p:sldIdLst>
  <p:sldSz cx="9144000" cy="5143500" type="screen16x9"/>
  <p:notesSz cx="6805613" cy="9939338"/>
  <p:defaultTextStyle>
    <a:defPPr>
      <a:defRPr lang="pl-PL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194" autoAdjust="0"/>
  </p:normalViewPr>
  <p:slideViewPr>
    <p:cSldViewPr showGuides="1">
      <p:cViewPr>
        <p:scale>
          <a:sx n="95" d="100"/>
          <a:sy n="95" d="100"/>
        </p:scale>
        <p:origin x="-2010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12C40-A5E4-4039-A69B-041AEA620BDD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741B-8961-4CBD-A85F-46D5EBE47D4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97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„Czujka na straży Twojego bezpieczeństwa”, to ogólnopolska kampania edukacyjno-informacyjna Państwowej Straży Pożarnej związana z zagrożeniami sezonu grzewczego. Kampania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zorientowana na uświadomienie społeczeństwu 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zagrożeń związanych z możliwością powstania pożarów w mieszkaniach lub domach jednorodzinnych oraz zatruciem tlenkiem węgla. W okresie jesienno-zimowym (w sezonie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grzewczym)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naszym kraju w mieszkaniach i domach jednorodzinnych wzrasta ryzyko powstania pożarów. Najczęściej dochodzi do powstania pożarów w wyniku wad albo niewłaściwej eksploatacji urządzeń grzewczych, elektrycznych i gazowych. W tym samym okresie odnotowywany jest także wzrost liczby śmiertelnych zatruć tlenkiem węgla, który nazywany jest potocznie CZADEM</a:t>
            </a:r>
            <a:r>
              <a:rPr lang="pl-PL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cichym zabójcą. Jest on niewidoczny oraz nie ma smaku ani zapachu.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C741B-8961-4CBD-A85F-46D5EBE47D4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1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30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34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statystyk PSP, każdego roku dochodzi do ponad 140 000 pożarów, co piąty z nich powstaje w naszych domach. Razem z pożarami upraw rolnych stanowią największe zagrożenie pożarowe w Polsce.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Mówiąc o pożarach nie można zapomnieć o osobach, które zginęły w jego wyniku (mówimy tu o pożarze jako wysokiej temperaturze ale również o dymie i toksycznych produktach spalania). Prawie 400 ze wszystkich 500 ofiar pożarów ginie w domu czyli w miejscu, w którym co do zasady czujemy </a:t>
            </a:r>
            <a:r>
              <a:rPr lang="pl-PL" smtClean="0"/>
              <a:t>się najbezpieczniej.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Najwięcej ofiar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 ginie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przed przybyciem straży pożarnej jako wynik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opóźnionego zgłoszenia pożaru – reagujmy maksymalnie szybko.</a:t>
            </a: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endParaRPr lang="pl-PL" sz="1400" b="1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Największe zagrożenie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podczas pożaru stwarza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 dym i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toksyczne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produkty spalania (np. tlenek węgla).</a:t>
            </a:r>
            <a:endParaRPr lang="pl-PL" sz="1400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endParaRPr lang="pl-PL" sz="1400" b="1" dirty="0" smtClean="0">
              <a:solidFill>
                <a:schemeClr val="dk2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None/>
            </a:pP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Najbardziej tragiczne </a:t>
            </a:r>
            <a:r>
              <a:rPr lang="pl-PL" sz="1400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pożary występują </a:t>
            </a:r>
            <a:r>
              <a:rPr lang="pl-PL" sz="1400" b="1" dirty="0" smtClean="0">
                <a:solidFill>
                  <a:schemeClr val="dk2"/>
                </a:solidFill>
                <a:latin typeface="Cambria" pitchFamily="18" charset="0"/>
                <a:ea typeface="Arial"/>
                <a:cs typeface="Arial"/>
                <a:sym typeface="Arial"/>
              </a:rPr>
              <a:t>w godzinach nocnych – telefony ładujemy w nocy (nie jest to bezpieczne, ponieważ telefon się nagrzewa, a powstałe ciepło w niesprzyjających okolicznościach może spowodować pożar).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Takie objawy jak: ból głowy, duszność, senność, osłabienie czy przyspieszona czynność serca mogą świadczyć o obecności tlenku węgla w pomieszczeniu.</a:t>
            </a:r>
          </a:p>
          <a:p>
            <a:endParaRPr lang="pl-PL" dirty="0" smtClean="0"/>
          </a:p>
          <a:p>
            <a:r>
              <a:rPr lang="pl-PL" dirty="0" smtClean="0"/>
              <a:t>Najbezpieczniejszym zachowaniem jest: natychmiastowe przewietrzenie pomieszczenia, </a:t>
            </a:r>
            <a:r>
              <a:rPr lang="pl-PL" sz="1400" dirty="0" smtClean="0">
                <a:latin typeface="Cambria" panose="02040503050406030204" pitchFamily="18" charset="0"/>
                <a:cs typeface="Arial"/>
              </a:rPr>
              <a:t>ewakuowanie współmieszkańców, wyjście na zewnątrz, wezwanie straży pożarnej i zasięgniecie porady lekarskiej.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56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741B-8961-4CBD-A85F-46D5EBE47D45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16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9E17-D56E-47EE-BBFC-FC333C1F6A2A}" type="datetimeFigureOut">
              <a:rPr lang="pl-PL" smtClean="0"/>
              <a:pPr/>
              <a:t>2020-10-12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BF6E-99C4-4C1C-9F0C-71F550F82F1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M\Desktop\Kampania\Kampania_Obrazy_3\Kampania_KG_PSP_nk_selekc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029" y="333445"/>
            <a:ext cx="3303147" cy="3788255"/>
          </a:xfrm>
          <a:prstGeom prst="rect">
            <a:avLst/>
          </a:prstGeom>
          <a:noFill/>
        </p:spPr>
      </p:pic>
      <p:pic>
        <p:nvPicPr>
          <p:cNvPr id="3" name="Obraz 2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86" y="3813231"/>
            <a:ext cx="1047230" cy="127879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347579" y="4321689"/>
            <a:ext cx="4456669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Ogólnopolska kampania edukacyjno-informacyjna</a:t>
            </a:r>
          </a:p>
          <a:p>
            <a:pPr marL="357188" indent="-357188"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Państwowej Straży Pożarnej</a:t>
            </a:r>
            <a:endParaRPr lang="pl-PL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043608" y="4227934"/>
            <a:ext cx="612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63638"/>
            <a:ext cx="1822202" cy="2520280"/>
          </a:xfrm>
          <a:prstGeom prst="rect">
            <a:avLst/>
          </a:prstGeom>
        </p:spPr>
      </p:pic>
      <p:pic>
        <p:nvPicPr>
          <p:cNvPr id="15" name="Obraz 14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91630"/>
            <a:ext cx="1866398" cy="2592288"/>
          </a:xfrm>
          <a:prstGeom prst="rect">
            <a:avLst/>
          </a:prstGeom>
        </p:spPr>
      </p:pic>
      <p:pic>
        <p:nvPicPr>
          <p:cNvPr id="16" name="Obraz 15" descr="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70" y="1576432"/>
            <a:ext cx="2052767" cy="2391028"/>
          </a:xfrm>
          <a:prstGeom prst="rect">
            <a:avLst/>
          </a:prstGeom>
        </p:spPr>
      </p:pic>
      <p:pic>
        <p:nvPicPr>
          <p:cNvPr id="17" name="Obraz 16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563638"/>
            <a:ext cx="1872208" cy="2391029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B640BAE6-46FE-4FFF-97F3-602AD3EFEF11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zachowanie podczas pożaru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15E9E9E2-E851-4EAC-B44E-4AA1F546F02E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0751E054-B7B3-46FB-AB5C-DA60E69CF233}"/>
              </a:ext>
            </a:extLst>
          </p:cNvPr>
          <p:cNvSpPr txBox="1"/>
          <p:nvPr/>
        </p:nvSpPr>
        <p:spPr>
          <a:xfrm>
            <a:off x="107504" y="40031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Powiadom innych o zagrożeniu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15035FA7-F99E-4FDD-BCB6-DF82FF208BB1}"/>
              </a:ext>
            </a:extLst>
          </p:cNvPr>
          <p:cNvSpPr txBox="1"/>
          <p:nvPr/>
        </p:nvSpPr>
        <p:spPr>
          <a:xfrm>
            <a:off x="2687069" y="4003199"/>
            <a:ext cx="159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Wyjdź z domu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8DE00E74-9242-417E-962E-7C45B63893E7}"/>
              </a:ext>
            </a:extLst>
          </p:cNvPr>
          <p:cNvSpPr txBox="1"/>
          <p:nvPr/>
        </p:nvSpPr>
        <p:spPr>
          <a:xfrm>
            <a:off x="4716016" y="4003199"/>
            <a:ext cx="20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Zadzwoń pod numer alarmowy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68D9D5F2-3E55-4E98-8489-9FC05159ACDB}"/>
              </a:ext>
            </a:extLst>
          </p:cNvPr>
          <p:cNvSpPr txBox="1"/>
          <p:nvPr/>
        </p:nvSpPr>
        <p:spPr>
          <a:xfrm>
            <a:off x="7020272" y="4003199"/>
            <a:ext cx="202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mbria" pitchFamily="18" charset="0"/>
                <a:cs typeface="Arial"/>
              </a:rPr>
              <a:t>Zostań na zewnątrz</a:t>
            </a:r>
          </a:p>
        </p:txBody>
      </p:sp>
    </p:spTree>
    <p:extLst>
      <p:ext uri="{BB962C8B-B14F-4D97-AF65-F5344CB8AC3E}">
        <p14:creationId xmlns:p14="http://schemas.microsoft.com/office/powerpoint/2010/main" val="2678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PM\Desktop\Kampania\Kampania_Obrazy_3\Kampania_KG_PSP_nk_selekc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4585"/>
            <a:ext cx="3744416" cy="4294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36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139702"/>
            <a:ext cx="880874" cy="1152147"/>
          </a:xfrm>
          <a:prstGeom prst="rect">
            <a:avLst/>
          </a:prstGeom>
        </p:spPr>
      </p:pic>
      <p:pic>
        <p:nvPicPr>
          <p:cNvPr id="20" name="Obraz 1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082" y="2139702"/>
            <a:ext cx="880874" cy="1152147"/>
          </a:xfrm>
          <a:prstGeom prst="rect">
            <a:avLst/>
          </a:prstGeom>
        </p:spPr>
      </p:pic>
      <p:pic>
        <p:nvPicPr>
          <p:cNvPr id="18" name="Obraz 1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965" y="2139702"/>
            <a:ext cx="880874" cy="115214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57AD28DC-3356-4953-B1ED-853327407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raz 3" descr="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ED57B67-2B3B-458F-AE57-B051DF71B313}"/>
              </a:ext>
            </a:extLst>
          </p:cNvPr>
          <p:cNvSpPr/>
          <p:nvPr/>
        </p:nvSpPr>
        <p:spPr>
          <a:xfrm>
            <a:off x="2627784" y="1419622"/>
            <a:ext cx="6396974" cy="4062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dirty="0">
                <a:latin typeface="Cambria" pitchFamily="18" charset="0"/>
                <a:cs typeface="Arial"/>
                <a:sym typeface="Arial"/>
              </a:rPr>
              <a:t>Co </a:t>
            </a:r>
            <a:r>
              <a:rPr lang="pl-PL" sz="2400" b="1" dirty="0">
                <a:latin typeface="Cambria" pitchFamily="18" charset="0"/>
                <a:cs typeface="Arial"/>
                <a:sym typeface="Arial"/>
              </a:rPr>
              <a:t>PIĄTY POŻAR </a:t>
            </a:r>
            <a:r>
              <a:rPr lang="pl-PL" sz="2400" dirty="0">
                <a:latin typeface="Cambria" pitchFamily="18" charset="0"/>
                <a:cs typeface="Arial"/>
                <a:sym typeface="Arial"/>
              </a:rPr>
              <a:t>powstaje w </a:t>
            </a:r>
            <a:r>
              <a:rPr lang="pl-PL" sz="2400" b="1" dirty="0" smtClean="0">
                <a:latin typeface="Cambria" pitchFamily="18" charset="0"/>
                <a:cs typeface="Arial"/>
                <a:sym typeface="Arial"/>
              </a:rPr>
              <a:t>DOMACH</a:t>
            </a:r>
            <a:r>
              <a:rPr lang="pl-PL" sz="2400" dirty="0" smtClean="0">
                <a:latin typeface="Cambria" pitchFamily="18" charset="0"/>
                <a:cs typeface="Arial"/>
                <a:sym typeface="Arial"/>
              </a:rPr>
              <a:t>,</a:t>
            </a:r>
            <a:endParaRPr lang="pl-PL" sz="2400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5CCA6366-3D6D-4C3C-8E6E-DC94E6FF29B4}"/>
              </a:ext>
            </a:extLst>
          </p:cNvPr>
          <p:cNvSpPr/>
          <p:nvPr/>
        </p:nvSpPr>
        <p:spPr>
          <a:xfrm>
            <a:off x="395536" y="2283718"/>
            <a:ext cx="2315994" cy="9602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 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</a:p>
          <a:p>
            <a:pPr marL="357188" indent="-357188"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Cambria" pitchFamily="18" charset="0"/>
              <a:buChar char="⦿"/>
            </a:pPr>
            <a:endParaRPr lang="pl-PL" sz="12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7698982D-20C9-4839-870F-35844E0A45E7}"/>
              </a:ext>
            </a:extLst>
          </p:cNvPr>
          <p:cNvSpPr/>
          <p:nvPr/>
        </p:nvSpPr>
        <p:spPr>
          <a:xfrm>
            <a:off x="4080602" y="3697861"/>
            <a:ext cx="4883886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dirty="0">
                <a:latin typeface="Cambria" pitchFamily="18" charset="0"/>
                <a:cs typeface="Arial"/>
                <a:sym typeface="Arial"/>
              </a:rPr>
              <a:t>zaraz po pożarach upraw rolnych jest to największe zagrożenie pożarowe w Polsce.</a:t>
            </a:r>
            <a:endParaRPr lang="pl-PL" sz="24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xmlns="" id="{5BB5AE4C-276D-4149-8C8A-9D4996E892B9}"/>
              </a:ext>
            </a:extLst>
          </p:cNvPr>
          <p:cNvSpPr/>
          <p:nvPr/>
        </p:nvSpPr>
        <p:spPr>
          <a:xfrm>
            <a:off x="385145" y="2763849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xmlns="" id="{13A90A68-D340-4819-B99C-C65F3577F40A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pożary w liczbach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xmlns="" id="{A3D24EB9-9B24-45DD-B189-C052535069D4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1" name="Obraz 20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39702"/>
            <a:ext cx="880874" cy="1152147"/>
          </a:xfrm>
          <a:prstGeom prst="rect">
            <a:avLst/>
          </a:prstGeom>
        </p:spPr>
      </p:pic>
      <p:pic>
        <p:nvPicPr>
          <p:cNvPr id="26" name="Obraz 2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851670"/>
            <a:ext cx="1562537" cy="1894620"/>
          </a:xfrm>
          <a:prstGeom prst="rect">
            <a:avLst/>
          </a:prstGeom>
        </p:spPr>
      </p:pic>
      <p:pic>
        <p:nvPicPr>
          <p:cNvPr id="28" name="Obraz 27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3959" y="3410392"/>
            <a:ext cx="1240009" cy="13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raz 66">
            <a:extLst>
              <a:ext uri="{FF2B5EF4-FFF2-40B4-BE49-F238E27FC236}">
                <a16:creationId xmlns:a16="http://schemas.microsoft.com/office/drawing/2014/main" xmlns="" id="{57AD28DC-3356-4953-B1ED-853327407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ED57B67-2B3B-458F-AE57-B051DF71B313}"/>
              </a:ext>
            </a:extLst>
          </p:cNvPr>
          <p:cNvSpPr/>
          <p:nvPr/>
        </p:nvSpPr>
        <p:spPr>
          <a:xfrm>
            <a:off x="2123728" y="1275606"/>
            <a:ext cx="7020272" cy="4062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400" b="1" dirty="0">
                <a:latin typeface="Cambria" pitchFamily="18" charset="0"/>
                <a:cs typeface="Arial"/>
                <a:sym typeface="Arial"/>
              </a:rPr>
              <a:t>OSIEM </a:t>
            </a:r>
            <a:r>
              <a:rPr lang="pl-PL" sz="2400" dirty="0">
                <a:latin typeface="Cambria" pitchFamily="18" charset="0"/>
                <a:cs typeface="Arial"/>
                <a:sym typeface="Arial"/>
              </a:rPr>
              <a:t>na dziesięć ofiar </a:t>
            </a:r>
            <a:r>
              <a:rPr lang="pl-PL" sz="2400" dirty="0" smtClean="0">
                <a:latin typeface="Cambria" pitchFamily="18" charset="0"/>
                <a:cs typeface="Arial"/>
                <a:sym typeface="Arial"/>
              </a:rPr>
              <a:t>pożarów ginie w </a:t>
            </a:r>
            <a:r>
              <a:rPr lang="pl-PL" sz="2400" b="1" dirty="0" smtClean="0">
                <a:latin typeface="Cambria" pitchFamily="18" charset="0"/>
                <a:cs typeface="Arial"/>
                <a:sym typeface="Arial"/>
              </a:rPr>
              <a:t>DOMACH.</a:t>
            </a:r>
            <a:endParaRPr lang="pl-PL" sz="2400" b="1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5CCA6366-3D6D-4C3C-8E6E-DC94E6FF29B4}"/>
              </a:ext>
            </a:extLst>
          </p:cNvPr>
          <p:cNvSpPr/>
          <p:nvPr/>
        </p:nvSpPr>
        <p:spPr>
          <a:xfrm>
            <a:off x="446751" y="2274978"/>
            <a:ext cx="2592000" cy="9602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 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</a:p>
          <a:p>
            <a:pPr marL="357188" indent="-357188"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Cambria" pitchFamily="18" charset="0"/>
              <a:buChar char="⦿"/>
            </a:pPr>
            <a:endParaRPr lang="pl-PL" sz="12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5CCA6366-3D6D-4C3C-8E6E-DC94E6FF29B4}"/>
              </a:ext>
            </a:extLst>
          </p:cNvPr>
          <p:cNvSpPr/>
          <p:nvPr/>
        </p:nvSpPr>
        <p:spPr>
          <a:xfrm>
            <a:off x="446607" y="2931615"/>
            <a:ext cx="2592288" cy="11772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4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</a:t>
            </a:r>
            <a:r>
              <a:rPr lang="pl-PL" sz="14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rawie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500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ofiar śmiertelnych w pożarach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– prawie 400 </a:t>
            </a:r>
            <a:r>
              <a:rPr lang="pl-PL" sz="14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z tych ofiar </a:t>
            </a:r>
            <a:r>
              <a:rPr lang="pl-PL" sz="14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ginie w domach</a:t>
            </a:r>
            <a:endParaRPr lang="pl-PL" sz="14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endParaRPr lang="pl-PL" sz="14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058" name="Picture 10" descr="C:\Users\PM\Desktop\PNG\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55726"/>
            <a:ext cx="687616" cy="1440160"/>
          </a:xfrm>
          <a:prstGeom prst="rect">
            <a:avLst/>
          </a:prstGeom>
          <a:noFill/>
        </p:spPr>
      </p:pic>
      <p:pic>
        <p:nvPicPr>
          <p:cNvPr id="2059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55727"/>
            <a:ext cx="578167" cy="1440159"/>
          </a:xfrm>
          <a:prstGeom prst="rect">
            <a:avLst/>
          </a:prstGeom>
          <a:noFill/>
        </p:spPr>
      </p:pic>
      <p:pic>
        <p:nvPicPr>
          <p:cNvPr id="2063" name="Picture 15" descr="C:\Users\PM\Desktop\PNG\l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2464" y="2355727"/>
            <a:ext cx="578166" cy="1440160"/>
          </a:xfrm>
          <a:prstGeom prst="rect">
            <a:avLst/>
          </a:prstGeom>
          <a:noFill/>
        </p:spPr>
      </p:pic>
      <p:pic>
        <p:nvPicPr>
          <p:cNvPr id="2065" name="Picture 17" descr="C:\Users\PM\Desktop\PNG\l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8789" y="3291830"/>
            <a:ext cx="685699" cy="1436145"/>
          </a:xfrm>
          <a:prstGeom prst="rect">
            <a:avLst/>
          </a:prstGeom>
          <a:noFill/>
        </p:spPr>
      </p:pic>
      <p:pic>
        <p:nvPicPr>
          <p:cNvPr id="41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121" y="2355727"/>
            <a:ext cx="578167" cy="1440159"/>
          </a:xfrm>
          <a:prstGeom prst="rect">
            <a:avLst/>
          </a:prstGeom>
          <a:noFill/>
        </p:spPr>
      </p:pic>
      <p:pic>
        <p:nvPicPr>
          <p:cNvPr id="45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5817" y="3291831"/>
            <a:ext cx="578167" cy="1440159"/>
          </a:xfrm>
          <a:prstGeom prst="rect">
            <a:avLst/>
          </a:prstGeom>
          <a:noFill/>
        </p:spPr>
      </p:pic>
      <p:pic>
        <p:nvPicPr>
          <p:cNvPr id="46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161" y="3291831"/>
            <a:ext cx="578167" cy="1440159"/>
          </a:xfrm>
          <a:prstGeom prst="rect">
            <a:avLst/>
          </a:prstGeom>
          <a:noFill/>
        </p:spPr>
      </p:pic>
      <p:pic>
        <p:nvPicPr>
          <p:cNvPr id="47" name="Picture 10" descr="C:\Users\PM\Desktop\PNG\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44" y="3291830"/>
            <a:ext cx="687616" cy="1440160"/>
          </a:xfrm>
          <a:prstGeom prst="rect">
            <a:avLst/>
          </a:prstGeom>
          <a:noFill/>
        </p:spPr>
      </p:pic>
      <p:pic>
        <p:nvPicPr>
          <p:cNvPr id="48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793" y="3291831"/>
            <a:ext cx="578167" cy="1440159"/>
          </a:xfrm>
          <a:prstGeom prst="rect">
            <a:avLst/>
          </a:prstGeom>
          <a:noFill/>
        </p:spPr>
      </p:pic>
      <p:pic>
        <p:nvPicPr>
          <p:cNvPr id="2071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0264" y="1923679"/>
            <a:ext cx="313623" cy="576064"/>
          </a:xfrm>
          <a:prstGeom prst="rect">
            <a:avLst/>
          </a:prstGeom>
          <a:noFill/>
        </p:spPr>
      </p:pic>
      <p:pic>
        <p:nvPicPr>
          <p:cNvPr id="2072" name="Picture 24" descr="C:\Users\PM\Desktop\PNG\o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8488" y="1923678"/>
            <a:ext cx="318451" cy="584933"/>
          </a:xfrm>
          <a:prstGeom prst="rect">
            <a:avLst/>
          </a:prstGeom>
          <a:noFill/>
        </p:spPr>
      </p:pic>
      <p:pic>
        <p:nvPicPr>
          <p:cNvPr id="52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1785" y="2859782"/>
            <a:ext cx="313623" cy="576064"/>
          </a:xfrm>
          <a:prstGeom prst="rect">
            <a:avLst/>
          </a:prstGeom>
          <a:noFill/>
        </p:spPr>
      </p:pic>
      <p:pic>
        <p:nvPicPr>
          <p:cNvPr id="53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859782"/>
            <a:ext cx="313623" cy="576064"/>
          </a:xfrm>
          <a:prstGeom prst="rect">
            <a:avLst/>
          </a:prstGeom>
          <a:noFill/>
        </p:spPr>
      </p:pic>
      <p:pic>
        <p:nvPicPr>
          <p:cNvPr id="54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0465" y="2883342"/>
            <a:ext cx="313623" cy="576064"/>
          </a:xfrm>
          <a:prstGeom prst="rect">
            <a:avLst/>
          </a:prstGeom>
          <a:noFill/>
        </p:spPr>
      </p:pic>
      <p:pic>
        <p:nvPicPr>
          <p:cNvPr id="56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817" y="2859782"/>
            <a:ext cx="313623" cy="576064"/>
          </a:xfrm>
          <a:prstGeom prst="rect">
            <a:avLst/>
          </a:prstGeom>
          <a:noFill/>
        </p:spPr>
      </p:pic>
      <p:pic>
        <p:nvPicPr>
          <p:cNvPr id="57" name="Picture 24" descr="C:\Users\PM\Desktop\PNG\o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440" y="2850913"/>
            <a:ext cx="318451" cy="584933"/>
          </a:xfrm>
          <a:prstGeom prst="rect">
            <a:avLst/>
          </a:prstGeom>
          <a:noFill/>
        </p:spPr>
      </p:pic>
      <p:pic>
        <p:nvPicPr>
          <p:cNvPr id="59" name="Picture 11" descr="C:\Users\PM\Desktop\PNG\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24" y="2355727"/>
            <a:ext cx="578167" cy="1440159"/>
          </a:xfrm>
          <a:prstGeom prst="rect">
            <a:avLst/>
          </a:prstGeom>
          <a:noFill/>
        </p:spPr>
      </p:pic>
      <p:pic>
        <p:nvPicPr>
          <p:cNvPr id="61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4401" y="1923679"/>
            <a:ext cx="313623" cy="576064"/>
          </a:xfrm>
          <a:prstGeom prst="rect">
            <a:avLst/>
          </a:prstGeom>
          <a:noFill/>
        </p:spPr>
      </p:pic>
      <p:pic>
        <p:nvPicPr>
          <p:cNvPr id="62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8280" y="1923679"/>
            <a:ext cx="313623" cy="576064"/>
          </a:xfrm>
          <a:prstGeom prst="rect">
            <a:avLst/>
          </a:prstGeom>
          <a:noFill/>
        </p:spPr>
      </p:pic>
      <p:pic>
        <p:nvPicPr>
          <p:cNvPr id="63" name="Picture 23" descr="C:\Users\PM\Desktop\PNG\og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923679"/>
            <a:ext cx="313623" cy="576064"/>
          </a:xfrm>
          <a:prstGeom prst="rect">
            <a:avLst/>
          </a:prstGeom>
          <a:noFill/>
        </p:spPr>
      </p:pic>
      <p:pic>
        <p:nvPicPr>
          <p:cNvPr id="64" name="Obraz 63" descr="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5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xmlns="" id="{F04336AE-8406-4577-8725-0DD542BBEC6F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ofiary śmiertelne pożarów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2" name="Strzałka: w prawo 31">
            <a:extLst>
              <a:ext uri="{FF2B5EF4-FFF2-40B4-BE49-F238E27FC236}">
                <a16:creationId xmlns:a16="http://schemas.microsoft.com/office/drawing/2014/main" xmlns="" id="{8313501B-DE66-47BE-B190-E353AB8569D4}"/>
              </a:ext>
            </a:extLst>
          </p:cNvPr>
          <p:cNvSpPr/>
          <p:nvPr/>
        </p:nvSpPr>
        <p:spPr>
          <a:xfrm>
            <a:off x="333576" y="2745910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trzałka: w prawo 33">
            <a:extLst>
              <a:ext uri="{FF2B5EF4-FFF2-40B4-BE49-F238E27FC236}">
                <a16:creationId xmlns:a16="http://schemas.microsoft.com/office/drawing/2014/main" xmlns="" id="{C438955C-1BA0-4410-8341-C79E5957B579}"/>
              </a:ext>
            </a:extLst>
          </p:cNvPr>
          <p:cNvSpPr/>
          <p:nvPr/>
        </p:nvSpPr>
        <p:spPr>
          <a:xfrm>
            <a:off x="323528" y="3003798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xmlns="" id="{5DA7E3B4-9265-4409-8312-10AF86D1EFB4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1329" y="1131591"/>
            <a:ext cx="1375202" cy="1440160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xmlns="" id="{DED57B67-2B3B-458F-AE57-B051DF71B313}"/>
              </a:ext>
            </a:extLst>
          </p:cNvPr>
          <p:cNvSpPr/>
          <p:nvPr/>
        </p:nvSpPr>
        <p:spPr>
          <a:xfrm>
            <a:off x="4283968" y="1484777"/>
            <a:ext cx="3528392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najwięcej ofiar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pożarów ginie przed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przybyciem straży pożarnej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xmlns="" id="{F5E3C209-AF75-43A7-ACE7-6A67CEDDF934}"/>
              </a:ext>
            </a:extLst>
          </p:cNvPr>
          <p:cNvSpPr/>
          <p:nvPr/>
        </p:nvSpPr>
        <p:spPr>
          <a:xfrm>
            <a:off x="4183209" y="2643641"/>
            <a:ext cx="334111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największe zagrożenie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podczas pożaru stwarza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 dym i toksyczne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produkty spalania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xmlns="" id="{09608B63-C8FE-46BB-AE86-90A5A6A388F9}"/>
              </a:ext>
            </a:extLst>
          </p:cNvPr>
          <p:cNvSpPr/>
          <p:nvPr/>
        </p:nvSpPr>
        <p:spPr>
          <a:xfrm>
            <a:off x="4283968" y="4227934"/>
            <a:ext cx="338437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najbardziej tragiczne </a:t>
            </a:r>
            <a:r>
              <a:rPr lang="pl-PL" sz="1600" dirty="0">
                <a:latin typeface="Cambria" pitchFamily="18" charset="0"/>
                <a:ea typeface="Arial"/>
                <a:cs typeface="Arial"/>
                <a:sym typeface="Arial"/>
              </a:rPr>
              <a:t>pożary występują </a:t>
            </a:r>
            <a:r>
              <a:rPr lang="pl-PL" sz="1600" b="1" dirty="0">
                <a:latin typeface="Cambria" pitchFamily="18" charset="0"/>
                <a:ea typeface="Arial"/>
                <a:cs typeface="Arial"/>
                <a:sym typeface="Arial"/>
              </a:rPr>
              <a:t>w godzinach nocnych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F185AF8C-3A9A-4A3C-98E9-3B28555C4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2397"/>
            <a:ext cx="2808312" cy="29655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B66F72ED-87CA-420E-A87B-836014645965}"/>
              </a:ext>
            </a:extLst>
          </p:cNvPr>
          <p:cNvSpPr/>
          <p:nvPr/>
        </p:nvSpPr>
        <p:spPr>
          <a:xfrm>
            <a:off x="539552" y="2313218"/>
            <a:ext cx="2448000" cy="2585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2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ponad</a:t>
            </a:r>
            <a:r>
              <a:rPr lang="pl-PL" sz="12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140 000 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pożarów</a:t>
            </a:r>
            <a:endParaRPr lang="pl-PL" sz="1100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2D2090FF-C9AD-474E-AE37-81A86F079D9D}"/>
              </a:ext>
            </a:extLst>
          </p:cNvPr>
          <p:cNvSpPr/>
          <p:nvPr/>
        </p:nvSpPr>
        <p:spPr>
          <a:xfrm>
            <a:off x="539552" y="2559320"/>
            <a:ext cx="2448000" cy="5909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200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prawie</a:t>
            </a:r>
            <a:r>
              <a:rPr lang="pl-PL" sz="1200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500 ofiar śmiertelnych</a:t>
            </a:r>
            <a:b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</a:b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w pożarach 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– prawie 400 </a:t>
            </a:r>
            <a:r>
              <a:rPr lang="pl-PL" sz="1200" b="1" dirty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z tych ofiar ginie w </a:t>
            </a:r>
            <a:r>
              <a:rPr lang="pl-PL" sz="1200" b="1" dirty="0" smtClean="0">
                <a:solidFill>
                  <a:srgbClr val="0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domach</a:t>
            </a:r>
            <a:endParaRPr lang="pl-PL" sz="1200" b="1" dirty="0">
              <a:solidFill>
                <a:srgbClr val="0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BB5EA892-FDE3-4017-B4A6-8F17484A0076}"/>
              </a:ext>
            </a:extLst>
          </p:cNvPr>
          <p:cNvSpPr/>
          <p:nvPr/>
        </p:nvSpPr>
        <p:spPr>
          <a:xfrm>
            <a:off x="527814" y="1995686"/>
            <a:ext cx="20279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"/>
                <a:cs typeface="Arial"/>
                <a:sym typeface="Arial"/>
              </a:rPr>
              <a:t>Corocznie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94EB0351-CC0A-402F-BBD5-A1A6B81B9B7E}"/>
              </a:ext>
            </a:extLst>
          </p:cNvPr>
          <p:cNvSpPr txBox="1"/>
          <p:nvPr/>
        </p:nvSpPr>
        <p:spPr>
          <a:xfrm>
            <a:off x="539552" y="3075806"/>
            <a:ext cx="2448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 smtClean="0">
                <a:latin typeface="Cambria" pitchFamily="18" charset="0"/>
              </a:rPr>
              <a:t>4 000 </a:t>
            </a:r>
            <a:r>
              <a:rPr lang="pl-PL" sz="1200" b="1" dirty="0">
                <a:latin typeface="Cambria" pitchFamily="18" charset="0"/>
              </a:rPr>
              <a:t>osób </a:t>
            </a:r>
            <a:r>
              <a:rPr lang="pl-PL" sz="1200" dirty="0">
                <a:latin typeface="Cambria" pitchFamily="18" charset="0"/>
              </a:rPr>
              <a:t>doznaje </a:t>
            </a:r>
            <a:r>
              <a:rPr lang="pl-PL" sz="1200" b="1" dirty="0">
                <a:latin typeface="Cambria" pitchFamily="18" charset="0"/>
              </a:rPr>
              <a:t>uszczerbku na zdrowiu – </a:t>
            </a:r>
            <a:r>
              <a:rPr lang="pl-PL" sz="1200" b="1" dirty="0" smtClean="0">
                <a:latin typeface="Cambria" pitchFamily="18" charset="0"/>
              </a:rPr>
              <a:t>3 200 </a:t>
            </a:r>
            <a:r>
              <a:rPr lang="pl-PL" sz="1200" b="1" dirty="0">
                <a:latin typeface="Cambria" pitchFamily="18" charset="0"/>
              </a:rPr>
              <a:t>osób ucierpiało w wyniku </a:t>
            </a:r>
            <a:r>
              <a:rPr lang="pl-PL" sz="1200" b="1" dirty="0" smtClean="0">
                <a:latin typeface="Cambria" pitchFamily="18" charset="0"/>
              </a:rPr>
              <a:t>pożarów</a:t>
            </a:r>
            <a:br>
              <a:rPr lang="pl-PL" sz="1200" b="1" dirty="0" smtClean="0">
                <a:latin typeface="Cambria" pitchFamily="18" charset="0"/>
              </a:rPr>
            </a:br>
            <a:r>
              <a:rPr lang="pl-PL" sz="1200" b="1" dirty="0" smtClean="0">
                <a:latin typeface="Cambria" pitchFamily="18" charset="0"/>
              </a:rPr>
              <a:t>w domach</a:t>
            </a:r>
            <a:endParaRPr lang="pl-PL" sz="1200" b="1" dirty="0">
              <a:latin typeface="Cambria" pitchFamily="18" charset="0"/>
            </a:endParaRPr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xmlns="" id="{2C4C46DA-8CC6-4442-9765-3972F8F6F279}"/>
              </a:ext>
            </a:extLst>
          </p:cNvPr>
          <p:cNvSpPr/>
          <p:nvPr/>
        </p:nvSpPr>
        <p:spPr>
          <a:xfrm>
            <a:off x="415289" y="2380113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xmlns="" id="{4B8381F0-56EA-4701-B56F-D93F10393654}"/>
              </a:ext>
            </a:extLst>
          </p:cNvPr>
          <p:cNvSpPr/>
          <p:nvPr/>
        </p:nvSpPr>
        <p:spPr>
          <a:xfrm>
            <a:off x="405241" y="2642440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xmlns="" id="{9F66DF59-4DED-4B01-9133-FFEA152FBB68}"/>
              </a:ext>
            </a:extLst>
          </p:cNvPr>
          <p:cNvSpPr/>
          <p:nvPr/>
        </p:nvSpPr>
        <p:spPr>
          <a:xfrm>
            <a:off x="405584" y="3164873"/>
            <a:ext cx="155754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7E4AC06-0266-4C97-9FEB-7EC6D4827D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5" y="3573009"/>
            <a:ext cx="1230989" cy="1230989"/>
          </a:xfrm>
          <a:prstGeom prst="rect">
            <a:avLst/>
          </a:prstGeom>
        </p:spPr>
      </p:pic>
      <p:sp>
        <p:nvSpPr>
          <p:cNvPr id="39" name="Prostokąt 38">
            <a:extLst>
              <a:ext uri="{FF2B5EF4-FFF2-40B4-BE49-F238E27FC236}">
                <a16:creationId xmlns:a16="http://schemas.microsoft.com/office/drawing/2014/main" xmlns="" id="{4091235D-1814-4130-8B36-81AE73BF7299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niebezpieczne naj…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xmlns="" id="{EF7EF7DF-C39D-44B3-A69C-B5D586674586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03" y="2327349"/>
            <a:ext cx="2406309" cy="20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214" y="3923235"/>
            <a:ext cx="1327257" cy="1139963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xmlns="" id="{249AB9D5-CBED-4DB6-BE57-63FB87059E2D}"/>
              </a:ext>
            </a:extLst>
          </p:cNvPr>
          <p:cNvSpPr/>
          <p:nvPr/>
        </p:nvSpPr>
        <p:spPr>
          <a:xfrm>
            <a:off x="899592" y="3139875"/>
            <a:ext cx="3732953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gazów</a:t>
            </a: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 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metanu</a:t>
            </a: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, propanu, wodoru, acetylenu)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xmlns="" id="{388B1CAA-EBB3-464C-AB40-CF84060EB3D2}"/>
              </a:ext>
            </a:extLst>
          </p:cNvPr>
          <p:cNvSpPr/>
          <p:nvPr/>
        </p:nvSpPr>
        <p:spPr>
          <a:xfrm>
            <a:off x="899592" y="2179960"/>
            <a:ext cx="3744416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cieczy palnych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nafty, benzyny, alkoholi, farb, lakierów, rozpuszczalników)</a:t>
            </a:r>
            <a:endParaRPr lang="pl-PL" sz="1500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xmlns="" id="{ACCD2F18-6FFD-4004-B85E-0BB426257743}"/>
              </a:ext>
            </a:extLst>
          </p:cNvPr>
          <p:cNvSpPr/>
          <p:nvPr/>
        </p:nvSpPr>
        <p:spPr>
          <a:xfrm>
            <a:off x="899592" y="4102968"/>
            <a:ext cx="3744416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tłuszczów</a:t>
            </a:r>
            <a:endParaRPr lang="pl-PL" sz="1500" dirty="0">
              <a:latin typeface="Cambria" pitchFamily="18" charset="0"/>
              <a:ea typeface="Arial"/>
              <a:cs typeface="Arial"/>
              <a:sym typeface="Arial"/>
            </a:endParaRP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olej spożywczy)</a:t>
            </a:r>
            <a:endParaRPr lang="pl-PL" sz="1500" i="1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xmlns="" id="{56447738-A378-4C4A-BDBD-70D97870F4D4}"/>
              </a:ext>
            </a:extLst>
          </p:cNvPr>
          <p:cNvSpPr/>
          <p:nvPr/>
        </p:nvSpPr>
        <p:spPr>
          <a:xfrm>
            <a:off x="899592" y="1235348"/>
            <a:ext cx="3670637" cy="7920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dirty="0">
                <a:latin typeface="Cambria" pitchFamily="18" charset="0"/>
                <a:ea typeface="Arial"/>
                <a:cs typeface="Arial"/>
                <a:sym typeface="Arial"/>
              </a:rPr>
              <a:t>Pożary </a:t>
            </a:r>
            <a:r>
              <a:rPr lang="pl-PL" sz="1500" b="1" dirty="0">
                <a:latin typeface="Cambria" pitchFamily="18" charset="0"/>
                <a:ea typeface="Arial"/>
                <a:cs typeface="Arial"/>
                <a:sym typeface="Arial"/>
              </a:rPr>
              <a:t>ciał stałych</a:t>
            </a:r>
          </a:p>
          <a:p>
            <a:pPr marL="900113">
              <a:lnSpc>
                <a:spcPct val="85000"/>
              </a:lnSpc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pl-PL" sz="1500" i="1" dirty="0">
                <a:latin typeface="Cambria" pitchFamily="18" charset="0"/>
                <a:ea typeface="Arial"/>
                <a:cs typeface="Arial"/>
                <a:sym typeface="Arial"/>
              </a:rPr>
              <a:t>(np. drewna, papieru, węgla, </a:t>
            </a:r>
            <a:r>
              <a:rPr lang="pl-PL" sz="1500" i="1" dirty="0" smtClean="0">
                <a:latin typeface="Cambria" pitchFamily="18" charset="0"/>
                <a:ea typeface="Arial"/>
                <a:cs typeface="Arial"/>
                <a:sym typeface="Arial"/>
              </a:rPr>
              <a:t>tkaniny) </a:t>
            </a:r>
            <a:endParaRPr lang="pl-PL" sz="1500" i="1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6148" name="Picture 4" descr="C:\Users\PM\Desktop\PNG\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033020"/>
            <a:ext cx="1152128" cy="1034674"/>
          </a:xfrm>
          <a:prstGeom prst="rect">
            <a:avLst/>
          </a:prstGeom>
          <a:noFill/>
        </p:spPr>
      </p:pic>
      <p:pic>
        <p:nvPicPr>
          <p:cNvPr id="6149" name="Picture 5" descr="C:\Users\PM\Desktop\PNG\z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99" y="1203598"/>
            <a:ext cx="776051" cy="808807"/>
          </a:xfrm>
          <a:prstGeom prst="rect">
            <a:avLst/>
          </a:prstGeom>
          <a:noFill/>
        </p:spPr>
      </p:pic>
      <p:pic>
        <p:nvPicPr>
          <p:cNvPr id="6150" name="Picture 6" descr="C:\Users\PM\Desktop\PNG\z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99" y="2158803"/>
            <a:ext cx="776051" cy="808807"/>
          </a:xfrm>
          <a:prstGeom prst="rect">
            <a:avLst/>
          </a:prstGeom>
          <a:noFill/>
        </p:spPr>
      </p:pic>
      <p:pic>
        <p:nvPicPr>
          <p:cNvPr id="6151" name="Picture 7" descr="C:\Users\PM\Desktop\PNG\z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97" y="3114008"/>
            <a:ext cx="776053" cy="807800"/>
          </a:xfrm>
          <a:prstGeom prst="rect">
            <a:avLst/>
          </a:prstGeom>
          <a:noFill/>
        </p:spPr>
      </p:pic>
      <p:pic>
        <p:nvPicPr>
          <p:cNvPr id="6152" name="Picture 8" descr="C:\Users\PM\Desktop\PNG\z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97" y="4068206"/>
            <a:ext cx="776053" cy="807800"/>
          </a:xfrm>
          <a:prstGeom prst="rect">
            <a:avLst/>
          </a:prstGeom>
          <a:noFill/>
        </p:spPr>
      </p:pic>
      <p:pic>
        <p:nvPicPr>
          <p:cNvPr id="6156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1121067"/>
            <a:ext cx="716121" cy="899885"/>
          </a:xfrm>
          <a:prstGeom prst="rect">
            <a:avLst/>
          </a:prstGeom>
          <a:noFill/>
        </p:spPr>
      </p:pic>
      <p:pic>
        <p:nvPicPr>
          <p:cNvPr id="6165" name="Picture 21" descr="C:\Users\PM\Desktop\PNG\g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800000">
            <a:off x="4758998" y="4079745"/>
            <a:ext cx="716121" cy="899885"/>
          </a:xfrm>
          <a:prstGeom prst="rect">
            <a:avLst/>
          </a:prstGeom>
          <a:noFill/>
        </p:spPr>
      </p:pic>
      <p:pic>
        <p:nvPicPr>
          <p:cNvPr id="66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2107293"/>
            <a:ext cx="716121" cy="899885"/>
          </a:xfrm>
          <a:prstGeom prst="rect">
            <a:avLst/>
          </a:prstGeom>
          <a:noFill/>
        </p:spPr>
      </p:pic>
      <p:pic>
        <p:nvPicPr>
          <p:cNvPr id="67" name="Picture 12" descr="C:\Users\PM\Desktop\PNG\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00000">
            <a:off x="4758998" y="3093519"/>
            <a:ext cx="716121" cy="899885"/>
          </a:xfrm>
          <a:prstGeom prst="rect">
            <a:avLst/>
          </a:prstGeom>
          <a:noFill/>
        </p:spPr>
      </p:pic>
      <p:pic>
        <p:nvPicPr>
          <p:cNvPr id="68" name="Picture 9" descr="C:\Users\PM\Desktop\PNG\z1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7265" y="2931790"/>
            <a:ext cx="795015" cy="1023132"/>
          </a:xfrm>
          <a:prstGeom prst="rect">
            <a:avLst/>
          </a:prstGeom>
          <a:noFill/>
        </p:spPr>
      </p:pic>
      <p:pic>
        <p:nvPicPr>
          <p:cNvPr id="69" name="Picture 4" descr="C:\Users\PM\Desktop\PNG\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95686"/>
            <a:ext cx="1152128" cy="1034674"/>
          </a:xfrm>
          <a:prstGeom prst="rect">
            <a:avLst/>
          </a:prstGeom>
          <a:noFill/>
        </p:spPr>
      </p:pic>
      <p:pic>
        <p:nvPicPr>
          <p:cNvPr id="6167" name="Picture 23" descr="C:\Users\PM\Desktop\PNG\k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527251">
            <a:off x="7842996" y="3922372"/>
            <a:ext cx="792088" cy="1112669"/>
          </a:xfrm>
          <a:prstGeom prst="rect">
            <a:avLst/>
          </a:prstGeom>
          <a:noFill/>
        </p:spPr>
      </p:pic>
      <p:pic>
        <p:nvPicPr>
          <p:cNvPr id="70" name="Picture 23" descr="C:\Users\PM\Desktop\PNG\k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527251">
            <a:off x="7842996" y="1114062"/>
            <a:ext cx="792088" cy="1112669"/>
          </a:xfrm>
          <a:prstGeom prst="rect">
            <a:avLst/>
          </a:prstGeom>
          <a:noFill/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A63CA3A8-5389-4E0D-893A-F6A3AE6AFC1F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rodzaje pożarów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C315A67F-A9EF-4958-A6D6-ABDA816F8481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903A0543-86B8-4C60-B06C-E0EAC6678601}"/>
              </a:ext>
            </a:extLst>
          </p:cNvPr>
          <p:cNvSpPr/>
          <p:nvPr/>
        </p:nvSpPr>
        <p:spPr>
          <a:xfrm>
            <a:off x="251520" y="1203598"/>
            <a:ext cx="864096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36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NIE ZASTANAWIAJ SIĘ</a:t>
            </a:r>
            <a:r>
              <a:rPr lang="pl-PL" sz="48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, REAGUJ!</a:t>
            </a:r>
            <a:endParaRPr lang="pl-PL" sz="2000" b="1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36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 </a:t>
            </a:r>
            <a:endParaRPr lang="pl-PL" sz="4000" b="1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4BB6F296-9BC8-4B7B-AE28-B782023018B4}"/>
              </a:ext>
            </a:extLst>
          </p:cNvPr>
          <p:cNvSpPr/>
          <p:nvPr/>
        </p:nvSpPr>
        <p:spPr>
          <a:xfrm>
            <a:off x="1" y="4469741"/>
            <a:ext cx="914399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C00000"/>
              </a:buClr>
              <a:buSzPct val="100000"/>
            </a:pPr>
            <a:r>
              <a:rPr lang="pl-PL" sz="2400" b="1" dirty="0">
                <a:solidFill>
                  <a:srgbClr val="C00000"/>
                </a:solidFill>
                <a:latin typeface="Cambria" pitchFamily="18" charset="0"/>
                <a:ea typeface="Arial"/>
                <a:cs typeface="Arial"/>
                <a:sym typeface="Arial"/>
              </a:rPr>
              <a:t>TWOJA SZYBKA REAKCJA, NASZA SZYBKA POMOC!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AB0BB003-8152-46EF-BE45-DFE29C7822DA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reaguj, alarmuj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E9FFE42-257C-4A8F-9A4C-1AD1D8D11C97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14" name="Obraz 13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04613"/>
            <a:ext cx="2592288" cy="29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37732CE7-97FF-42F7-9486-143D36A3424E}"/>
              </a:ext>
            </a:extLst>
          </p:cNvPr>
          <p:cNvSpPr/>
          <p:nvPr/>
        </p:nvSpPr>
        <p:spPr>
          <a:xfrm>
            <a:off x="251520" y="1203598"/>
            <a:ext cx="864096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3200" b="1" spc="-30" dirty="0" smtClean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CZAD </a:t>
            </a:r>
            <a:r>
              <a:rPr lang="pl-PL" sz="3200" b="1" spc="-30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OSZUKUJE ZMYSŁY!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057DDC23-231C-4705-8906-98E715A8D4BC}"/>
              </a:ext>
            </a:extLst>
          </p:cNvPr>
          <p:cNvSpPr txBox="1"/>
          <p:nvPr/>
        </p:nvSpPr>
        <p:spPr>
          <a:xfrm>
            <a:off x="323529" y="415592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24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WIDAĆ!</a:t>
            </a:r>
            <a:endParaRPr lang="pl-PL" sz="2400" b="1" dirty="0">
              <a:latin typeface="Cambria" panose="020405030504060302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B9BD29EB-DCC0-4296-9A33-9A8D175B79B2}"/>
              </a:ext>
            </a:extLst>
          </p:cNvPr>
          <p:cNvSpPr txBox="1"/>
          <p:nvPr/>
        </p:nvSpPr>
        <p:spPr>
          <a:xfrm>
            <a:off x="3470103" y="4155926"/>
            <a:ext cx="279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32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SŁYCHAĆ!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F65157AC-5522-4D60-B027-A6693931FF68}"/>
              </a:ext>
            </a:extLst>
          </p:cNvPr>
          <p:cNvSpPr txBox="1"/>
          <p:nvPr/>
        </p:nvSpPr>
        <p:spPr>
          <a:xfrm>
            <a:off x="6583780" y="4155926"/>
            <a:ext cx="20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NIE</a:t>
            </a:r>
            <a:r>
              <a:rPr lang="pl-PL" sz="3200" b="1" dirty="0">
                <a:latin typeface="Cambria" panose="02040503050406030204" pitchFamily="18" charset="0"/>
              </a:rPr>
              <a:t> </a:t>
            </a:r>
            <a:r>
              <a:rPr lang="pl-PL" sz="3200" b="1" dirty="0" smtClean="0">
                <a:latin typeface="Cambria" panose="02040503050406030204" pitchFamily="18" charset="0"/>
              </a:rPr>
              <a:t>CZUĆ!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pic>
        <p:nvPicPr>
          <p:cNvPr id="9225" name="Picture 9" descr="C:\Users\PM\Desktop\PNG\2222222222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30326"/>
            <a:ext cx="2740223" cy="1864231"/>
          </a:xfrm>
          <a:prstGeom prst="rect">
            <a:avLst/>
          </a:prstGeom>
          <a:noFill/>
        </p:spPr>
      </p:pic>
      <p:pic>
        <p:nvPicPr>
          <p:cNvPr id="9226" name="Picture 10" descr="C:\Users\PM\Desktop\PNG\444444444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780" y="1739404"/>
            <a:ext cx="2319436" cy="2471979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9C6BE9-6D3E-4221-B96D-4D35E1998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84" y="1860708"/>
            <a:ext cx="2262901" cy="2333849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87E4C41A-ABD5-4948-8C0D-EDF958BBC4C8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prawdy o CZADZIE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DC6DAE7F-A4C7-4379-BF28-16BE853954CD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7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893B65E-A0CA-4B93-B0C1-99D20A16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" y="1204595"/>
            <a:ext cx="1554642" cy="2022233"/>
          </a:xfrm>
          <a:prstGeom prst="rect">
            <a:avLst/>
          </a:prstGeom>
        </p:spPr>
      </p:pic>
      <p:pic>
        <p:nvPicPr>
          <p:cNvPr id="19" name="Obraz 18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384" y="1275606"/>
            <a:ext cx="1562213" cy="1972186"/>
          </a:xfrm>
          <a:prstGeom prst="rect">
            <a:avLst/>
          </a:prstGeom>
        </p:spPr>
      </p:pic>
      <p:pic>
        <p:nvPicPr>
          <p:cNvPr id="20" name="Obraz 19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9128" y="1275606"/>
            <a:ext cx="1739416" cy="1944216"/>
          </a:xfrm>
          <a:prstGeom prst="rect">
            <a:avLst/>
          </a:prstGeom>
        </p:spPr>
      </p:pic>
      <p:pic>
        <p:nvPicPr>
          <p:cNvPr id="21" name="Obraz 20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5146" y="1304228"/>
            <a:ext cx="1512168" cy="1924324"/>
          </a:xfrm>
          <a:prstGeom prst="rect">
            <a:avLst/>
          </a:prstGeom>
        </p:spPr>
      </p:pic>
      <p:pic>
        <p:nvPicPr>
          <p:cNvPr id="25" name="Obraz 24" descr="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1296" y="1294656"/>
            <a:ext cx="1582306" cy="1944216"/>
          </a:xfrm>
          <a:prstGeom prst="rect">
            <a:avLst/>
          </a:prstGeom>
        </p:spPr>
      </p:pic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pole tekstowe 13">
            <a:extLst>
              <a:ext uri="{FF2B5EF4-FFF2-40B4-BE49-F238E27FC236}">
                <a16:creationId xmlns:a16="http://schemas.microsoft.com/office/drawing/2014/main" xmlns="" id="{F7231802-D234-4ACD-AC91-CB5278A0A570}"/>
              </a:ext>
            </a:extLst>
          </p:cNvPr>
          <p:cNvSpPr txBox="1"/>
          <p:nvPr/>
        </p:nvSpPr>
        <p:spPr>
          <a:xfrm>
            <a:off x="1403648" y="4363239"/>
            <a:ext cx="660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Natychmiast przewietrz </a:t>
            </a:r>
            <a:r>
              <a:rPr lang="pl-PL" sz="1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pomieszczenie</a:t>
            </a:r>
            <a:r>
              <a:rPr lang="pl-PL" sz="1600" dirty="0" smtClean="0">
                <a:latin typeface="Cambria" panose="02040503050406030204" pitchFamily="18" charset="0"/>
                <a:cs typeface="Arial"/>
              </a:rPr>
              <a:t>, </a:t>
            </a:r>
            <a:r>
              <a:rPr lang="pl-PL" sz="1600" dirty="0">
                <a:latin typeface="Cambria" panose="02040503050406030204" pitchFamily="18" charset="0"/>
                <a:cs typeface="Arial"/>
              </a:rPr>
              <a:t>ewakuuj współmieszkańców, wyjdź na zewnątrz, wezwij straż pożarną i zasięgnij porady lekarskiej.</a:t>
            </a:r>
            <a:endParaRPr lang="pl-PL" sz="1600" dirty="0">
              <a:latin typeface="Cambria" panose="02040503050406030204" pitchFamily="18" charset="0"/>
            </a:endParaRPr>
          </a:p>
        </p:txBody>
      </p:sp>
      <p:sp>
        <p:nvSpPr>
          <p:cNvPr id="8" name="pole tekstowe 17">
            <a:extLst>
              <a:ext uri="{FF2B5EF4-FFF2-40B4-BE49-F238E27FC236}">
                <a16:creationId xmlns:a16="http://schemas.microsoft.com/office/drawing/2014/main" xmlns="" id="{C6D51EE5-E491-4061-889F-553D6E60F791}"/>
              </a:ext>
            </a:extLst>
          </p:cNvPr>
          <p:cNvSpPr txBox="1"/>
          <p:nvPr/>
        </p:nvSpPr>
        <p:spPr>
          <a:xfrm>
            <a:off x="-36512" y="3291830"/>
            <a:ext cx="2090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BÓL GŁOWY</a:t>
            </a:r>
          </a:p>
        </p:txBody>
      </p:sp>
      <p:sp>
        <p:nvSpPr>
          <p:cNvPr id="10" name="pole tekstowe 18">
            <a:extLst>
              <a:ext uri="{FF2B5EF4-FFF2-40B4-BE49-F238E27FC236}">
                <a16:creationId xmlns:a16="http://schemas.microsoft.com/office/drawing/2014/main" xmlns="" id="{BEE65212-7D85-4E92-B7FE-2DF1D6303C67}"/>
              </a:ext>
            </a:extLst>
          </p:cNvPr>
          <p:cNvSpPr txBox="1"/>
          <p:nvPr/>
        </p:nvSpPr>
        <p:spPr>
          <a:xfrm>
            <a:off x="1763688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DUSZNOŚĆ</a:t>
            </a:r>
          </a:p>
        </p:txBody>
      </p:sp>
      <p:sp>
        <p:nvSpPr>
          <p:cNvPr id="11" name="pole tekstowe 19">
            <a:extLst>
              <a:ext uri="{FF2B5EF4-FFF2-40B4-BE49-F238E27FC236}">
                <a16:creationId xmlns:a16="http://schemas.microsoft.com/office/drawing/2014/main" xmlns="" id="{6F8E5650-E21D-4219-B964-50EC8DE4302D}"/>
              </a:ext>
            </a:extLst>
          </p:cNvPr>
          <p:cNvSpPr txBox="1"/>
          <p:nvPr/>
        </p:nvSpPr>
        <p:spPr>
          <a:xfrm>
            <a:off x="3419872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SENNOŚĆ</a:t>
            </a:r>
          </a:p>
        </p:txBody>
      </p:sp>
      <p:sp>
        <p:nvSpPr>
          <p:cNvPr id="12" name="pole tekstowe 20">
            <a:extLst>
              <a:ext uri="{FF2B5EF4-FFF2-40B4-BE49-F238E27FC236}">
                <a16:creationId xmlns:a16="http://schemas.microsoft.com/office/drawing/2014/main" xmlns="" id="{7562489B-C7A2-4B1C-B702-8EE2BF46DF8C}"/>
              </a:ext>
            </a:extLst>
          </p:cNvPr>
          <p:cNvSpPr txBox="1"/>
          <p:nvPr/>
        </p:nvSpPr>
        <p:spPr>
          <a:xfrm>
            <a:off x="5148064" y="3291830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OSŁABIENIE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3" name="pole tekstowe 21">
            <a:extLst>
              <a:ext uri="{FF2B5EF4-FFF2-40B4-BE49-F238E27FC236}">
                <a16:creationId xmlns:a16="http://schemas.microsoft.com/office/drawing/2014/main" xmlns="" id="{603C0F02-2672-4170-9560-A210C1AC0D35}"/>
              </a:ext>
            </a:extLst>
          </p:cNvPr>
          <p:cNvSpPr txBox="1"/>
          <p:nvPr/>
        </p:nvSpPr>
        <p:spPr>
          <a:xfrm>
            <a:off x="7164288" y="3291830"/>
            <a:ext cx="194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Cambria" panose="02040503050406030204" pitchFamily="18" charset="0"/>
              </a:rPr>
              <a:t>PRZYSPIESZONA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  <a:r>
              <a:rPr lang="pl-PL" sz="1400" b="1" dirty="0">
                <a:latin typeface="Cambria" panose="02040503050406030204" pitchFamily="18" charset="0"/>
              </a:rPr>
              <a:t>CZYNNOŚĆ</a:t>
            </a:r>
            <a:r>
              <a:rPr lang="pl-PL" sz="1400" dirty="0">
                <a:latin typeface="Cambria" panose="02040503050406030204" pitchFamily="18" charset="0"/>
              </a:rPr>
              <a:t> </a:t>
            </a:r>
            <a:r>
              <a:rPr lang="pl-PL" sz="1400" b="1" dirty="0">
                <a:latin typeface="Cambria" panose="02040503050406030204" pitchFamily="18" charset="0"/>
              </a:rPr>
              <a:t>SERCA</a:t>
            </a:r>
          </a:p>
        </p:txBody>
      </p:sp>
      <p:sp>
        <p:nvSpPr>
          <p:cNvPr id="14" name="pole tekstowe 22">
            <a:extLst>
              <a:ext uri="{FF2B5EF4-FFF2-40B4-BE49-F238E27FC236}">
                <a16:creationId xmlns:a16="http://schemas.microsoft.com/office/drawing/2014/main" xmlns="" id="{35423EF7-E444-4E29-A49F-13FFF7BCEFEA}"/>
              </a:ext>
            </a:extLst>
          </p:cNvPr>
          <p:cNvSpPr txBox="1"/>
          <p:nvPr/>
        </p:nvSpPr>
        <p:spPr>
          <a:xfrm>
            <a:off x="0" y="38278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  <a:spcAft>
                <a:spcPts val="900"/>
              </a:spcAft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/>
              </a:rPr>
              <a:t>mogą świadczyć o obecności tlenku węgla w 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/>
              </a:rPr>
              <a:t>pomieszczeniu! </a:t>
            </a: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/>
            </a:endParaRPr>
          </a:p>
        </p:txBody>
      </p:sp>
      <p:sp>
        <p:nvSpPr>
          <p:cNvPr id="34" name="Strzałka: w prawo 33">
            <a:extLst>
              <a:ext uri="{FF2B5EF4-FFF2-40B4-BE49-F238E27FC236}">
                <a16:creationId xmlns:a16="http://schemas.microsoft.com/office/drawing/2014/main" xmlns="" id="{D944B8B1-BC2E-414C-861B-A26F214DC8E2}"/>
              </a:ext>
            </a:extLst>
          </p:cNvPr>
          <p:cNvSpPr/>
          <p:nvPr/>
        </p:nvSpPr>
        <p:spPr>
          <a:xfrm>
            <a:off x="1064744" y="4484369"/>
            <a:ext cx="370431" cy="3425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xmlns="" id="{7437FFF8-03CF-4BAB-AC6F-278DC48F0319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objawy zatrucia CZADEM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xmlns="" id="{D160BE8B-084D-4DC2-A231-DA6BA4F85E28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4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 descr="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2" y="45414"/>
            <a:ext cx="936104" cy="1143100"/>
          </a:xfrm>
          <a:prstGeom prst="rect">
            <a:avLst/>
          </a:prstGeom>
        </p:spPr>
      </p:pic>
      <p:sp>
        <p:nvSpPr>
          <p:cNvPr id="64" name="Tytuł 1">
            <a:extLst>
              <a:ext uri="{FF2B5EF4-FFF2-40B4-BE49-F238E27FC236}">
                <a16:creationId xmlns:a16="http://schemas.microsoft.com/office/drawing/2014/main" xmlns="" id="{B3DB61DE-24AC-44E5-8695-89629F0AE525}"/>
              </a:ext>
            </a:extLst>
          </p:cNvPr>
          <p:cNvSpPr>
            <a:spLocks noGrp="1"/>
          </p:cNvSpPr>
          <p:nvPr/>
        </p:nvSpPr>
        <p:spPr>
          <a:xfrm>
            <a:off x="1043608" y="555526"/>
            <a:ext cx="8100392" cy="4261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0000" tIns="0" rIns="9144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2913"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B85AD11-984F-4FFA-AA06-69661EA61F39}"/>
              </a:ext>
            </a:extLst>
          </p:cNvPr>
          <p:cNvSpPr txBox="1"/>
          <p:nvPr/>
        </p:nvSpPr>
        <p:spPr>
          <a:xfrm>
            <a:off x="12630" y="3870796"/>
            <a:ext cx="3492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ZAMONTUJ CZUJKI</a:t>
            </a:r>
          </a:p>
          <a:p>
            <a:pPr algn="ctr"/>
            <a:r>
              <a:rPr lang="pl-PL" sz="1600" dirty="0">
                <a:latin typeface="Cambria" pitchFamily="18" charset="0"/>
                <a:cs typeface="Arial"/>
              </a:rPr>
              <a:t>Regularnie przeprowadzaj test urządzenia. Pamiętaj o wymianie baterii zgodnie z instrukcją.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3201ECAA-F3FB-475E-8627-BEBD44BA4409}"/>
              </a:ext>
            </a:extLst>
          </p:cNvPr>
          <p:cNvSpPr/>
          <p:nvPr/>
        </p:nvSpPr>
        <p:spPr>
          <a:xfrm>
            <a:off x="3054875" y="4112401"/>
            <a:ext cx="295728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NIE BLOKUJ DRÓG </a:t>
            </a:r>
            <a:b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</a:b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I WYJŚĆ EWAKUACYJNYCH</a:t>
            </a:r>
          </a:p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dirty="0">
                <a:latin typeface="Cambria" pitchFamily="18" charset="0"/>
                <a:cs typeface="Arial"/>
                <a:sym typeface="Arial"/>
              </a:rPr>
              <a:t>Zadbaj o ich </a:t>
            </a:r>
            <a:r>
              <a:rPr lang="pl-PL" sz="1600" dirty="0" smtClean="0">
                <a:latin typeface="Cambria" pitchFamily="18" charset="0"/>
                <a:cs typeface="Arial"/>
                <a:sym typeface="Arial"/>
              </a:rPr>
              <a:t>drożność.</a:t>
            </a:r>
            <a:endParaRPr lang="pl-PL" sz="1600" dirty="0"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F6CFF965-CB8C-4DA4-8440-38E4FC4EAE96}"/>
              </a:ext>
            </a:extLst>
          </p:cNvPr>
          <p:cNvSpPr/>
          <p:nvPr/>
        </p:nvSpPr>
        <p:spPr>
          <a:xfrm>
            <a:off x="245669" y="1275606"/>
            <a:ext cx="84307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ZADBAJ O BEZPIECZEŃSTWO SWOJE I SWOICH NAJBLIŻSZYCH</a:t>
            </a:r>
            <a:endParaRPr lang="pl-PL" sz="2000" dirty="0">
              <a:solidFill>
                <a:srgbClr val="C00000"/>
              </a:solidFill>
              <a:latin typeface="Cambria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29240E8A-C62C-44AA-8C52-1E1F6546E995}"/>
              </a:ext>
            </a:extLst>
          </p:cNvPr>
          <p:cNvSpPr/>
          <p:nvPr/>
        </p:nvSpPr>
        <p:spPr>
          <a:xfrm>
            <a:off x="5796137" y="3867777"/>
            <a:ext cx="316835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algn="ctr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600" b="1" dirty="0">
                <a:solidFill>
                  <a:srgbClr val="C00000"/>
                </a:solidFill>
                <a:latin typeface="Cambria" pitchFamily="18" charset="0"/>
                <a:cs typeface="Arial"/>
                <a:sym typeface="Arial"/>
              </a:rPr>
              <a:t>DOKONUJ OKRESOWYCH PRZEGLĄDÓW KOMINÓW I INSTALACJI WENTYLACYJNEJ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6B43B3FF-6C84-4D97-B9E9-B5D55A669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97707"/>
            <a:ext cx="1848873" cy="214219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A63C3753-9700-41CA-B188-1827E30CE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02473"/>
            <a:ext cx="2043791" cy="1648279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xmlns="" id="{0A8FD49F-0B33-464A-9006-C74C13713082}"/>
              </a:ext>
            </a:extLst>
          </p:cNvPr>
          <p:cNvSpPr/>
          <p:nvPr/>
        </p:nvSpPr>
        <p:spPr>
          <a:xfrm>
            <a:off x="1043608" y="607470"/>
            <a:ext cx="792088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/>
                <a:sym typeface="Arial"/>
              </a:rPr>
              <a:t>zadbaj o bezpieczeństwo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xmlns="" id="{C54C341C-71C4-46D2-8563-B4A9D2B4FFD5}"/>
              </a:ext>
            </a:extLst>
          </p:cNvPr>
          <p:cNvSpPr/>
          <p:nvPr/>
        </p:nvSpPr>
        <p:spPr>
          <a:xfrm>
            <a:off x="3491880" y="151183"/>
            <a:ext cx="55446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00000"/>
            </a:pPr>
            <a:r>
              <a:rPr lang="pl-PL" sz="2000" b="1" dirty="0">
                <a:latin typeface="Cambria" pitchFamily="18" charset="0"/>
                <a:cs typeface="Arial"/>
                <a:sym typeface="Arial"/>
              </a:rPr>
              <a:t>Czujka na straży Twojego bezpieczeństwa!</a:t>
            </a:r>
            <a:endParaRPr lang="pl-PL" sz="1600" b="1" dirty="0">
              <a:latin typeface="Cambria" pitchFamily="18" charset="0"/>
              <a:cs typeface="Arial"/>
              <a:sym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9436"/>
            <a:ext cx="2036502" cy="20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6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1537</TotalTime>
  <Words>608</Words>
  <Application>Microsoft Office PowerPoint</Application>
  <PresentationFormat>Pokaz na ekranie (16:9)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PM</dc:creator>
  <cp:lastModifiedBy>Karol Kierzkowski</cp:lastModifiedBy>
  <cp:revision>242</cp:revision>
  <cp:lastPrinted>2017-10-12T14:06:11Z</cp:lastPrinted>
  <dcterms:created xsi:type="dcterms:W3CDTF">2017-10-03T10:10:43Z</dcterms:created>
  <dcterms:modified xsi:type="dcterms:W3CDTF">2020-10-12T06:32:32Z</dcterms:modified>
</cp:coreProperties>
</file>