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1" r:id="rId2"/>
  </p:sldMasterIdLst>
  <p:notesMasterIdLst>
    <p:notesMasterId r:id="rId20"/>
  </p:notesMasterIdLst>
  <p:sldIdLst>
    <p:sldId id="256" r:id="rId3"/>
    <p:sldId id="288" r:id="rId4"/>
    <p:sldId id="268" r:id="rId5"/>
    <p:sldId id="259" r:id="rId6"/>
    <p:sldId id="260" r:id="rId7"/>
    <p:sldId id="266" r:id="rId8"/>
    <p:sldId id="261" r:id="rId9"/>
    <p:sldId id="269" r:id="rId10"/>
    <p:sldId id="262" r:id="rId11"/>
    <p:sldId id="283" r:id="rId12"/>
    <p:sldId id="285" r:id="rId13"/>
    <p:sldId id="277" r:id="rId14"/>
    <p:sldId id="276" r:id="rId15"/>
    <p:sldId id="280" r:id="rId16"/>
    <p:sldId id="281" r:id="rId17"/>
    <p:sldId id="267" r:id="rId18"/>
    <p:sldId id="272" r:id="rId19"/>
  </p:sldIdLst>
  <p:sldSz cx="9144000" cy="6858000" type="screen4x3"/>
  <p:notesSz cx="6858000" cy="9144000"/>
  <p:embeddedFontLst>
    <p:embeddedFont>
      <p:font typeface="Arial Black" panose="020B0A04020102020204" pitchFamily="34" charset="0"/>
      <p:bold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87"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4092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lt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6733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pl-PL">
                <a:solidFill>
                  <a:prstClr val="black"/>
                </a:solidFill>
                <a:latin typeface="Calibri"/>
                <a:ea typeface="Calibri"/>
                <a:cs typeface="Calibri"/>
                <a:sym typeface="Calibri"/>
              </a:rPr>
              <a:pPr>
                <a:buSzPct val="25000"/>
              </a:pPr>
              <a:t>10</a:t>
            </a:fld>
            <a:endParaRPr lang="pl-P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200323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pl-PL">
                <a:solidFill>
                  <a:prstClr val="black"/>
                </a:solidFill>
                <a:latin typeface="Calibri"/>
                <a:ea typeface="Calibri"/>
                <a:cs typeface="Calibri"/>
                <a:sym typeface="Calibri"/>
              </a:rPr>
              <a:pPr>
                <a:buSzPct val="25000"/>
              </a:pPr>
              <a:t>11</a:t>
            </a:fld>
            <a:endParaRPr lang="pl-P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5780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pl-PL">
                <a:solidFill>
                  <a:prstClr val="black"/>
                </a:solidFill>
                <a:latin typeface="Calibri"/>
                <a:ea typeface="Calibri"/>
                <a:cs typeface="Calibri"/>
                <a:sym typeface="Calibri"/>
              </a:rPr>
              <a:pPr>
                <a:buSzPct val="25000"/>
              </a:pPr>
              <a:t>12</a:t>
            </a:fld>
            <a:endParaRPr lang="pl-P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77750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pl-PL">
                <a:solidFill>
                  <a:prstClr val="black"/>
                </a:solidFill>
                <a:latin typeface="Calibri"/>
                <a:ea typeface="Calibri"/>
                <a:cs typeface="Calibri"/>
                <a:sym typeface="Calibri"/>
              </a:rPr>
              <a:pPr>
                <a:buSzPct val="25000"/>
              </a:pPr>
              <a:t>13</a:t>
            </a:fld>
            <a:endParaRPr lang="pl-P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75848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pl-PL">
                <a:solidFill>
                  <a:prstClr val="black"/>
                </a:solidFill>
                <a:latin typeface="Calibri"/>
                <a:ea typeface="Calibri"/>
                <a:cs typeface="Calibri"/>
                <a:sym typeface="Calibri"/>
              </a:rPr>
              <a:pPr>
                <a:buSzPct val="25000"/>
              </a:pPr>
              <a:t>14</a:t>
            </a:fld>
            <a:endParaRPr lang="pl-P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4020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pl-PL">
                <a:solidFill>
                  <a:prstClr val="black"/>
                </a:solidFill>
                <a:latin typeface="Calibri"/>
                <a:ea typeface="Calibri"/>
                <a:cs typeface="Calibri"/>
                <a:sym typeface="Calibri"/>
              </a:rPr>
              <a:pPr>
                <a:buSzPct val="25000"/>
              </a:pPr>
              <a:t>15</a:t>
            </a:fld>
            <a:endParaRPr lang="pl-P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456281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pl-PL">
                <a:solidFill>
                  <a:prstClr val="black"/>
                </a:solidFill>
                <a:latin typeface="Calibri"/>
                <a:ea typeface="Calibri"/>
                <a:cs typeface="Calibri"/>
                <a:sym typeface="Calibri"/>
              </a:rPr>
              <a:pPr>
                <a:buSzPct val="25000"/>
              </a:pPr>
              <a:t>16</a:t>
            </a:fld>
            <a:endParaRPr lang="pl-P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020086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pl-PL">
                <a:solidFill>
                  <a:prstClr val="black"/>
                </a:solidFill>
                <a:latin typeface="Calibri"/>
                <a:ea typeface="Calibri"/>
                <a:cs typeface="Calibri"/>
                <a:sym typeface="Calibri"/>
              </a:rPr>
              <a:pPr>
                <a:buSzPct val="25000"/>
              </a:pPr>
              <a:t>17</a:t>
            </a:fld>
            <a:endParaRPr lang="pl-P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27766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211950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pl-PL">
                <a:solidFill>
                  <a:prstClr val="black"/>
                </a:solidFill>
                <a:latin typeface="Calibri"/>
                <a:ea typeface="Calibri"/>
                <a:cs typeface="Calibri"/>
                <a:sym typeface="Calibri"/>
              </a:rPr>
              <a:pPr>
                <a:buSzPct val="25000"/>
              </a:pPr>
              <a:t>3</a:t>
            </a:fld>
            <a:endParaRPr lang="pl-P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08076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a:solidFill>
                  <a:schemeClr val="dk1"/>
                </a:solidFill>
                <a:latin typeface="Calibri"/>
                <a:ea typeface="Calibri"/>
                <a:cs typeface="Calibri"/>
                <a:sym typeface="Calibri"/>
              </a:rPr>
              <a:t>4</a:t>
            </a:fld>
            <a:endParaRPr lang="pl-PL"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025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a:solidFill>
                  <a:schemeClr val="dk1"/>
                </a:solidFill>
                <a:latin typeface="Calibri"/>
                <a:ea typeface="Calibri"/>
                <a:cs typeface="Calibri"/>
                <a:sym typeface="Calibri"/>
              </a:rPr>
              <a:t>5</a:t>
            </a:fld>
            <a:endParaRPr lang="pl-PL"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612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pl-PL">
                <a:solidFill>
                  <a:prstClr val="black"/>
                </a:solidFill>
                <a:latin typeface="Calibri"/>
                <a:ea typeface="Calibri"/>
                <a:cs typeface="Calibri"/>
                <a:sym typeface="Calibri"/>
              </a:rPr>
              <a:pPr>
                <a:buSzPct val="25000"/>
              </a:pPr>
              <a:t>6</a:t>
            </a:fld>
            <a:endParaRPr lang="pl-P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50056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a:solidFill>
                  <a:schemeClr val="dk1"/>
                </a:solidFill>
                <a:latin typeface="Calibri"/>
                <a:ea typeface="Calibri"/>
                <a:cs typeface="Calibri"/>
                <a:sym typeface="Calibri"/>
              </a:rPr>
              <a:t>7</a:t>
            </a:fld>
            <a:endParaRPr lang="pl-PL"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2054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pl-PL">
                <a:solidFill>
                  <a:prstClr val="black"/>
                </a:solidFill>
                <a:latin typeface="Calibri"/>
                <a:ea typeface="Calibri"/>
                <a:cs typeface="Calibri"/>
                <a:sym typeface="Calibri"/>
              </a:rPr>
              <a:pPr>
                <a:buSzPct val="25000"/>
              </a:pPr>
              <a:t>8</a:t>
            </a:fld>
            <a:endParaRPr lang="pl-P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4414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a:solidFill>
                  <a:schemeClr val="dk1"/>
                </a:solidFill>
                <a:latin typeface="Calibri"/>
                <a:ea typeface="Calibri"/>
                <a:cs typeface="Calibri"/>
                <a:sym typeface="Calibri"/>
              </a:rPr>
              <a:t>9</a:t>
            </a:fld>
            <a:endParaRPr lang="pl-PL"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953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7"/>
        <p:cNvGrpSpPr/>
        <p:nvPr/>
      </p:nvGrpSpPr>
      <p:grpSpPr>
        <a:xfrm>
          <a:off x="0" y="0"/>
          <a:ext cx="0" cy="0"/>
          <a:chOff x="0" y="0"/>
          <a:chExt cx="0" cy="0"/>
        </a:xfrm>
      </p:grpSpPr>
      <p:sp>
        <p:nvSpPr>
          <p:cNvPr id="18" name="Shape 18"/>
          <p:cNvSpPr/>
          <p:nvPr/>
        </p:nvSpPr>
        <p:spPr>
          <a:xfrm>
            <a:off x="0" y="0"/>
            <a:ext cx="9143998" cy="5135429"/>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spcBef>
                <a:spcPts val="0"/>
              </a:spcBef>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spcBef>
                <a:spcPts val="560"/>
              </a:spcBef>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spcBef>
                <a:spcPts val="360"/>
              </a:spcBef>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spcBef>
                <a:spcPts val="360"/>
              </a:spcBef>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spcBef>
                <a:spcPts val="360"/>
              </a:spcBef>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24" name="Shape 24"/>
          <p:cNvSpPr/>
          <p:nvPr/>
        </p:nvSpPr>
        <p:spPr>
          <a:xfrm>
            <a:off x="0" y="5128333"/>
            <a:ext cx="9144000" cy="4571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245225"/>
            <a:ext cx="2133599"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245225"/>
            <a:ext cx="2133599" cy="47624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67838" y="152400"/>
            <a:ext cx="2523743" cy="978407"/>
          </a:xfrm>
          <a:prstGeom prst="rect">
            <a:avLst/>
          </a:prstGeom>
          <a:noFill/>
          <a:ln>
            <a:noFill/>
          </a:ln>
        </p:spPr>
        <p:txBody>
          <a:bodyPr lIns="91425" tIns="91425" rIns="91425" bIns="91425" anchor="b" anchorCtr="0"/>
          <a:lstStyle>
            <a:lvl1pPr marL="0" marR="0" lvl="0" indent="0" algn="l" rtl="0">
              <a:spcBef>
                <a:spcPts val="0"/>
              </a:spcBef>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3019376" y="1743133"/>
            <a:ext cx="5920640" cy="4558884"/>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spcBef>
                <a:spcPts val="400"/>
              </a:spcBef>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1467" algn="l" rtl="0">
              <a:spcBef>
                <a:spcPts val="400"/>
              </a:spcBef>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59435" algn="l" rtl="0">
              <a:spcBef>
                <a:spcPts val="400"/>
              </a:spcBef>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2"/>
          </p:nvPr>
        </p:nvSpPr>
        <p:spPr>
          <a:xfrm>
            <a:off x="167838" y="1730017"/>
            <a:ext cx="2468880" cy="45720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rgbClr val="414141"/>
                </a:solidFill>
                <a:latin typeface="Calibri"/>
                <a:ea typeface="Calibri"/>
                <a:cs typeface="Calibri"/>
                <a:sym typeface="Calibri"/>
              </a:rPr>
              <a:t>‹#›</a:t>
            </a:fld>
            <a:endParaRPr lang="pl-PL" sz="1200">
              <a:solidFill>
                <a:srgbClr val="414141"/>
              </a:solidFill>
              <a:latin typeface="Calibri"/>
              <a:ea typeface="Calibri"/>
              <a:cs typeface="Calibri"/>
              <a:sym typeface="Calibri"/>
            </a:endParaRPr>
          </a:p>
        </p:txBody>
      </p:sp>
      <p:sp>
        <p:nvSpPr>
          <p:cNvPr id="87" name="Shape 87"/>
          <p:cNvSpPr/>
          <p:nvPr/>
        </p:nvSpPr>
        <p:spPr>
          <a:xfrm>
            <a:off x="2855736" y="0"/>
            <a:ext cx="45719" cy="145389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8" name="Shape 88"/>
          <p:cNvSpPr/>
          <p:nvPr/>
        </p:nvSpPr>
        <p:spPr>
          <a:xfrm>
            <a:off x="2855736" y="0"/>
            <a:ext cx="45719" cy="145389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64592" y="155447"/>
            <a:ext cx="2525149" cy="978407"/>
          </a:xfrm>
          <a:prstGeom prst="rect">
            <a:avLst/>
          </a:prstGeom>
          <a:noFill/>
          <a:ln>
            <a:noFill/>
          </a:ln>
        </p:spPr>
        <p:txBody>
          <a:bodyPr lIns="91425" tIns="91425" rIns="91425" bIns="91425" anchor="b" anchorCtr="0"/>
          <a:lstStyle>
            <a:lvl1pPr marL="0" marR="0" lvl="0" indent="0" algn="l" rtl="0">
              <a:spcBef>
                <a:spcPts val="0"/>
              </a:spcBef>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a:spLocks noGrp="1"/>
          </p:cNvSpPr>
          <p:nvPr>
            <p:ph type="pic" idx="2"/>
          </p:nvPr>
        </p:nvSpPr>
        <p:spPr>
          <a:xfrm>
            <a:off x="2903805" y="1484808"/>
            <a:ext cx="6247396" cy="5373192"/>
          </a:xfrm>
          <a:prstGeom prst="rect">
            <a:avLst/>
          </a:prstGeom>
          <a:solidFill>
            <a:srgbClr val="BABABB"/>
          </a:solidFill>
          <a:ln>
            <a:noFill/>
          </a:ln>
        </p:spPr>
        <p:txBody>
          <a:bodyPr lIns="91425" tIns="91425" rIns="91425" bIns="91425" anchor="t" anchorCtr="0"/>
          <a:lstStyle>
            <a:lvl1pPr marL="0" marR="0" lvl="0" indent="0" algn="l" rtl="0">
              <a:spcBef>
                <a:spcPts val="0"/>
              </a:spcBef>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1"/>
          </p:nvPr>
        </p:nvSpPr>
        <p:spPr>
          <a:xfrm>
            <a:off x="164592" y="1728216"/>
            <a:ext cx="2468880" cy="45720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164592" y="1170432"/>
            <a:ext cx="2523743" cy="201168"/>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p:nvPr/>
        </p:nvSpPr>
        <p:spPr>
          <a:xfrm>
            <a:off x="2855736" y="0"/>
            <a:ext cx="4571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5" name="Shape 95"/>
          <p:cNvSpPr/>
          <p:nvPr/>
        </p:nvSpPr>
        <p:spPr>
          <a:xfrm>
            <a:off x="2855736" y="0"/>
            <a:ext cx="4571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6" name="Shape 96"/>
          <p:cNvSpPr txBox="1">
            <a:spLocks noGrp="1"/>
          </p:cNvSpPr>
          <p:nvPr>
            <p:ph type="ftr" idx="11"/>
          </p:nvPr>
        </p:nvSpPr>
        <p:spPr>
          <a:xfrm>
            <a:off x="3035808" y="1170432"/>
            <a:ext cx="5193791" cy="201168"/>
          </a:xfrm>
          <a:prstGeom prst="rect">
            <a:avLst/>
          </a:prstGeom>
          <a:noFill/>
          <a:ln>
            <a:noFill/>
          </a:ln>
        </p:spPr>
        <p:txBody>
          <a:bodyPr lIns="91425" tIns="91425" rIns="91425" bIns="91425" anchor="b" anchorCtr="0"/>
          <a:lstStyle>
            <a:lvl1pPr marL="0" marR="0" lvl="0" indent="0" algn="l" rtl="0">
              <a:spcBef>
                <a:spcPts val="0"/>
              </a:spcBef>
              <a:buNone/>
              <a:defRPr sz="1200">
                <a:solidFill>
                  <a:srgbClr val="BABABA"/>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8339328" y="1170432"/>
            <a:ext cx="733864" cy="201168"/>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rgbClr val="414141"/>
                </a:solidFill>
                <a:latin typeface="Calibri"/>
                <a:ea typeface="Calibri"/>
                <a:cs typeface="Calibri"/>
                <a:sym typeface="Calibri"/>
              </a:rPr>
              <a:t>‹#›</a:t>
            </a:fld>
            <a:endParaRPr lang="pl-PL" sz="1200">
              <a:solidFill>
                <a:srgbClr val="41414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body" idx="1"/>
          </p:nvPr>
        </p:nvSpPr>
        <p:spPr>
          <a:xfrm rot="5400000">
            <a:off x="2259195" y="-26804"/>
            <a:ext cx="4625608" cy="8229600"/>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rgbClr val="414141"/>
                </a:solidFill>
                <a:latin typeface="Calibri"/>
                <a:ea typeface="Calibri"/>
                <a:cs typeface="Calibri"/>
                <a:sym typeface="Calibri"/>
              </a:rPr>
              <a:t>‹#›</a:t>
            </a:fld>
            <a:endParaRPr lang="pl-PL" sz="1200">
              <a:solidFill>
                <a:srgbClr val="41414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104"/>
        <p:cNvGrpSpPr/>
        <p:nvPr/>
      </p:nvGrpSpPr>
      <p:grpSpPr>
        <a:xfrm>
          <a:off x="0" y="0"/>
          <a:ext cx="0" cy="0"/>
          <a:chOff x="0" y="0"/>
          <a:chExt cx="0" cy="0"/>
        </a:xfrm>
      </p:grpSpPr>
      <p:sp>
        <p:nvSpPr>
          <p:cNvPr id="105" name="Shape 105"/>
          <p:cNvSpPr/>
          <p:nvPr/>
        </p:nvSpPr>
        <p:spPr>
          <a:xfrm>
            <a:off x="6598920" y="0"/>
            <a:ext cx="4571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6" name="Shape 106"/>
          <p:cNvSpPr/>
          <p:nvPr/>
        </p:nvSpPr>
        <p:spPr>
          <a:xfrm>
            <a:off x="6647686" y="0"/>
            <a:ext cx="2514600" cy="6858000"/>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7" name="Shape 107"/>
          <p:cNvSpPr txBox="1">
            <a:spLocks noGrp="1"/>
          </p:cNvSpPr>
          <p:nvPr>
            <p:ph type="title"/>
          </p:nvPr>
        </p:nvSpPr>
        <p:spPr>
          <a:xfrm rot="5400000">
            <a:off x="4808537" y="2247902"/>
            <a:ext cx="5851525" cy="1904999"/>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rot="5400000">
            <a:off x="541337" y="220662"/>
            <a:ext cx="5851525" cy="6019799"/>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2640597" y="6377458"/>
            <a:ext cx="3836403"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rgbClr val="414141"/>
                </a:solidFill>
                <a:latin typeface="Calibri"/>
                <a:ea typeface="Calibri"/>
                <a:cs typeface="Calibri"/>
                <a:sym typeface="Calibri"/>
              </a:rPr>
              <a:t>‹#›</a:t>
            </a:fld>
            <a:endParaRPr lang="pl-PL" sz="1200">
              <a:solidFill>
                <a:srgbClr val="41414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435895"/>
            <a:ext cx="9144000" cy="4571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 name="Shape 11"/>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457200" y="1775191"/>
            <a:ext cx="8229600" cy="4625608"/>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lt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lt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lt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lt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lt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lt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lt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lt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
        <p:cNvGrpSpPr/>
        <p:nvPr/>
      </p:nvGrpSpPr>
      <p:grpSpPr>
        <a:xfrm>
          <a:off x="0" y="0"/>
          <a:ext cx="0" cy="0"/>
          <a:chOff x="0" y="0"/>
          <a:chExt cx="0" cy="0"/>
        </a:xfrm>
      </p:grpSpPr>
      <p:sp>
        <p:nvSpPr>
          <p:cNvPr id="26" name="Shape 26"/>
          <p:cNvSpPr/>
          <p:nvPr/>
        </p:nvSpPr>
        <p:spPr>
          <a:xfrm>
            <a:off x="0" y="1435895"/>
            <a:ext cx="9144000" cy="4571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1775191"/>
            <a:ext cx="8229600" cy="4625608"/>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pl/search?q=panika&amp;biw=1280&amp;bih=662&amp;site=webhp&amp;tbm=isch&amp;tbo=u&amp;source=univ&amp;sa=X&amp;sqi=2&amp;ved=0ahUKEwjv8J_MgaLLAhUoDJoKHa3YAHYQsAQIMw#imgrc=MmJbo4DzkAh4OM%3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google.pl/search?q=ulewny+deszcz+na+drodze&amp;biw=1280&amp;bih=662&amp;site=webhp&amp;tbm=isch&amp;tbo=u&amp;source=univ&amp;sa=X&amp;ved=0ahUKEwj238yOhKLLAhWl83IKHRlcCqAQsAQIH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marL="0" marR="0" lvl="0" indent="0" algn="ctr" rtl="0">
              <a:spcBef>
                <a:spcPts val="0"/>
              </a:spcBef>
              <a:buClr>
                <a:srgbClr val="FFC700"/>
              </a:buClr>
              <a:buSzPct val="25000"/>
              <a:buFont typeface="Arial Black"/>
              <a:buNone/>
            </a:pPr>
            <a:r>
              <a:rPr lang="pl-PL" sz="2880" b="1" i="0" u="none" strike="noStrike" cap="none" dirty="0">
                <a:solidFill>
                  <a:srgbClr val="FFC700"/>
                </a:solidFill>
                <a:latin typeface="Arial Black"/>
                <a:ea typeface="Arial Black"/>
                <a:cs typeface="Arial Black"/>
                <a:sym typeface="Arial Black"/>
              </a:rPr>
              <a:t>TEMAT </a:t>
            </a:r>
            <a:r>
              <a:rPr lang="pl-PL" sz="2880" dirty="0">
                <a:latin typeface="Arial Black"/>
                <a:ea typeface="Arial Black"/>
                <a:cs typeface="Arial Black"/>
                <a:sym typeface="Arial Black"/>
              </a:rPr>
              <a:t>23</a:t>
            </a:r>
            <a:r>
              <a:rPr lang="pl-PL" sz="2880" b="1" i="0" u="none" strike="noStrike" cap="none" dirty="0">
                <a:solidFill>
                  <a:srgbClr val="FFC700"/>
                </a:solidFill>
                <a:latin typeface="Arial Black"/>
                <a:ea typeface="Arial Black"/>
                <a:cs typeface="Arial Black"/>
                <a:sym typeface="Arial Black"/>
              </a:rPr>
              <a:t> </a:t>
            </a:r>
            <a:br>
              <a:rPr lang="pl-PL" sz="2880" b="1" i="0" u="none" strike="noStrike" cap="none" dirty="0">
                <a:solidFill>
                  <a:srgbClr val="FFC700"/>
                </a:solidFill>
                <a:latin typeface="Calibri"/>
                <a:ea typeface="Calibri"/>
                <a:cs typeface="Calibri"/>
                <a:sym typeface="Calibri"/>
              </a:rPr>
            </a:br>
            <a:r>
              <a:rPr lang="pl-PL" sz="2880" b="1" i="0" u="none" strike="noStrike" cap="none" dirty="0">
                <a:solidFill>
                  <a:srgbClr val="FFC700"/>
                </a:solidFill>
                <a:latin typeface="Calibri"/>
                <a:ea typeface="Calibri"/>
                <a:cs typeface="Calibri"/>
                <a:sym typeface="Calibri"/>
              </a:rPr>
              <a:t>Wypadki drogowe – statystyka i przyczyny</a:t>
            </a:r>
          </a:p>
        </p:txBody>
      </p:sp>
      <p:sp>
        <p:nvSpPr>
          <p:cNvPr id="118" name="Shape 118"/>
          <p:cNvSpPr txBox="1">
            <a:spLocks noGrp="1"/>
          </p:cNvSpPr>
          <p:nvPr>
            <p:ph type="subTitle" idx="1"/>
          </p:nvPr>
        </p:nvSpPr>
        <p:spPr>
          <a:xfrm>
            <a:off x="5436096" y="5301207"/>
            <a:ext cx="3707903" cy="336129"/>
          </a:xfrm>
          <a:prstGeom prst="rect">
            <a:avLst/>
          </a:prstGeom>
          <a:noFill/>
          <a:ln>
            <a:noFill/>
          </a:ln>
        </p:spPr>
        <p:txBody>
          <a:bodyPr lIns="118850" tIns="0" rIns="45700" bIns="0" anchor="b" anchorCtr="0">
            <a:noAutofit/>
          </a:bodyPr>
          <a:lstStyle/>
          <a:p>
            <a:pPr marL="0" marR="0" lvl="0" indent="0" algn="l" rtl="0">
              <a:spcBef>
                <a:spcPts val="0"/>
              </a:spcBef>
              <a:buClr>
                <a:schemeClr val="accent1"/>
              </a:buClr>
              <a:buSzPct val="25000"/>
              <a:buFont typeface="Noto Sans Symbols"/>
              <a:buNone/>
            </a:pPr>
            <a:r>
              <a:rPr lang="pl-PL" sz="1600" b="1" i="1" u="none" strike="noStrike" cap="none" dirty="0">
                <a:solidFill>
                  <a:srgbClr val="FFFFFF"/>
                </a:solidFill>
                <a:latin typeface="Calibri"/>
                <a:ea typeface="Calibri"/>
                <a:cs typeface="Calibri"/>
                <a:sym typeface="Calibri"/>
              </a:rPr>
              <a:t>autor:  </a:t>
            </a:r>
            <a:r>
              <a:rPr lang="pl-PL" sz="2000" b="1" i="0" u="none" strike="noStrike" cap="none" dirty="0">
                <a:solidFill>
                  <a:srgbClr val="FFFFFF"/>
                </a:solidFill>
                <a:latin typeface="Calibri"/>
                <a:ea typeface="Calibri"/>
                <a:cs typeface="Calibri"/>
                <a:sym typeface="Calibri"/>
              </a:rPr>
              <a:t>Andrzej Jabłoński</a:t>
            </a:r>
          </a:p>
        </p:txBody>
      </p:sp>
      <p:pic>
        <p:nvPicPr>
          <p:cNvPr id="119" name="Shape 119"/>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20" name="Shape 120"/>
          <p:cNvSpPr txBox="1"/>
          <p:nvPr/>
        </p:nvSpPr>
        <p:spPr>
          <a:xfrm>
            <a:off x="2025948" y="404768"/>
            <a:ext cx="6984776" cy="936103"/>
          </a:xfrm>
          <a:prstGeom prst="rect">
            <a:avLst/>
          </a:prstGeom>
          <a:noFill/>
          <a:ln>
            <a:noFill/>
          </a:ln>
        </p:spPr>
        <p:txBody>
          <a:bodyPr lIns="91425" tIns="0" rIns="45700" bIns="0" anchor="ctr" anchorCtr="0">
            <a:noAutofit/>
          </a:bodyPr>
          <a:lstStyle/>
          <a:p>
            <a:pPr lvl="0" algn="ctr">
              <a:buClr>
                <a:srgbClr val="FFC700"/>
              </a:buClr>
              <a:buSzPct val="25000"/>
            </a:pPr>
            <a:r>
              <a:rPr lang="pl-PL" sz="3330" b="1" dirty="0">
                <a:solidFill>
                  <a:srgbClr val="FFC700"/>
                </a:solidFill>
                <a:latin typeface="Calibri"/>
                <a:ea typeface="Calibri"/>
                <a:cs typeface="Calibri"/>
                <a:sym typeface="Calibri"/>
              </a:rPr>
              <a:t> SZKOLENIE  PODSTAWOWE </a:t>
            </a:r>
            <a:br>
              <a:rPr lang="pl-PL" sz="3330" b="1" dirty="0">
                <a:solidFill>
                  <a:srgbClr val="FFC700"/>
                </a:solidFill>
                <a:latin typeface="Calibri"/>
                <a:ea typeface="Calibri"/>
                <a:cs typeface="Calibri"/>
                <a:sym typeface="Calibri"/>
              </a:rPr>
            </a:br>
            <a:r>
              <a:rPr lang="pl-PL" sz="3330" b="1" dirty="0">
                <a:solidFill>
                  <a:srgbClr val="FFC700"/>
                </a:solidFill>
                <a:latin typeface="Calibri"/>
                <a:ea typeface="Calibri"/>
                <a:cs typeface="Calibri"/>
                <a:sym typeface="Calibri"/>
              </a:rPr>
              <a:t>STRAŻAKÓW RATOWNIKÓW OSP</a:t>
            </a:r>
            <a:endParaRPr lang="pl-PL" sz="333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p:nvPr/>
        </p:nvSpPr>
        <p:spPr>
          <a:xfrm>
            <a:off x="272507" y="1636811"/>
            <a:ext cx="8287022" cy="1035574"/>
          </a:xfrm>
          <a:prstGeom prst="rect">
            <a:avLst/>
          </a:prstGeom>
          <a:noFill/>
          <a:ln>
            <a:noFill/>
          </a:ln>
        </p:spPr>
        <p:txBody>
          <a:bodyPr lIns="91425" tIns="45700" rIns="91425" bIns="45700" anchor="t" anchorCtr="0">
            <a:noAutofit/>
          </a:bodyPr>
          <a:lstStyle/>
          <a:p>
            <a:pPr indent="12700" algn="just">
              <a:lnSpc>
                <a:spcPct val="80000"/>
              </a:lnSpc>
              <a:buClr>
                <a:srgbClr val="000000"/>
              </a:buClr>
              <a:buFont typeface="Arial"/>
              <a:buNone/>
            </a:pPr>
            <a:endParaRPr sz="2400" b="1"/>
          </a:p>
          <a:p>
            <a:pPr indent="12700" algn="just">
              <a:lnSpc>
                <a:spcPct val="80000"/>
              </a:lnSpc>
              <a:spcBef>
                <a:spcPts val="480"/>
              </a:spcBef>
              <a:buClr>
                <a:srgbClr val="000000"/>
              </a:buClr>
              <a:buFont typeface="Arial"/>
              <a:buNone/>
            </a:pPr>
            <a:endParaRPr sz="2400" b="1"/>
          </a:p>
        </p:txBody>
      </p:sp>
      <p:sp>
        <p:nvSpPr>
          <p:cNvPr id="192" name="Shape 19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algn="r">
              <a:buSzPct val="25000"/>
            </a:pPr>
            <a:r>
              <a:rPr lang="pl-PL" sz="1050">
                <a:solidFill>
                  <a:srgbClr val="FFFFFF"/>
                </a:solidFill>
                <a:latin typeface="Calibri"/>
                <a:ea typeface="Calibri"/>
                <a:cs typeface="Calibri"/>
                <a:sym typeface="Calibri"/>
              </a:rPr>
              <a:t>str. </a:t>
            </a:r>
            <a:fld id="{00000000-1234-1234-1234-123412341234}" type="slidenum">
              <a:rPr lang="pl-PL">
                <a:solidFill>
                  <a:srgbClr val="FFFFFF"/>
                </a:solidFill>
                <a:latin typeface="Calibri"/>
                <a:ea typeface="Calibri"/>
                <a:cs typeface="Calibri"/>
                <a:sym typeface="Calibri"/>
              </a:rPr>
              <a:pPr algn="r">
                <a:buSzPct val="25000"/>
              </a:pPr>
              <a:t>10</a:t>
            </a:fld>
            <a:endParaRPr lang="pl-PL">
              <a:solidFill>
                <a:srgbClr val="FFFFFF"/>
              </a:solidFill>
              <a:latin typeface="Calibri"/>
              <a:ea typeface="Calibri"/>
              <a:cs typeface="Calibri"/>
              <a:sym typeface="Calibri"/>
            </a:endParaRPr>
          </a:p>
        </p:txBody>
      </p:sp>
      <p:sp>
        <p:nvSpPr>
          <p:cNvPr id="193" name="Shape 193"/>
          <p:cNvSpPr txBox="1">
            <a:spLocks noGrp="1"/>
          </p:cNvSpPr>
          <p:nvPr>
            <p:ph type="body" idx="2"/>
          </p:nvPr>
        </p:nvSpPr>
        <p:spPr>
          <a:xfrm>
            <a:off x="-108520" y="1412776"/>
            <a:ext cx="9425056" cy="5445224"/>
          </a:xfrm>
          <a:prstGeom prst="rect">
            <a:avLst/>
          </a:prstGeom>
          <a:noFill/>
          <a:ln>
            <a:noFill/>
          </a:ln>
        </p:spPr>
        <p:txBody>
          <a:bodyPr lIns="54850" tIns="91425" rIns="91425" bIns="45700" anchor="t" anchorCtr="0">
            <a:noAutofit/>
          </a:bodyPr>
          <a:lstStyle/>
          <a:p>
            <a:pPr>
              <a:lnSpc>
                <a:spcPct val="90000"/>
              </a:lnSpc>
            </a:pPr>
            <a:r>
              <a:rPr lang="pl-PL" altLang="pl-PL" sz="2400" b="1" dirty="0">
                <a:latin typeface="Arial" charset="0"/>
              </a:rPr>
              <a:t>  Bezpieczeństwo poszkodowanych i ratowników</a:t>
            </a:r>
            <a:endParaRPr lang="pl-PL" altLang="pl-PL" sz="2400" b="1" dirty="0">
              <a:latin typeface="Calibri" panose="020F0502020204030204" pitchFamily="34" charset="0"/>
              <a:cs typeface="Calibri" panose="020F0502020204030204" pitchFamily="34" charset="0"/>
            </a:endParaRPr>
          </a:p>
          <a:p>
            <a:pPr>
              <a:lnSpc>
                <a:spcPct val="140000"/>
              </a:lnSpc>
            </a:pPr>
            <a:r>
              <a:rPr lang="pl-PL" altLang="pl-PL" sz="2400" dirty="0">
                <a:latin typeface="Calibri" panose="020F0502020204030204" pitchFamily="34" charset="0"/>
                <a:cs typeface="Calibri" panose="020F0502020204030204" pitchFamily="34" charset="0"/>
              </a:rPr>
              <a:t>  </a:t>
            </a:r>
            <a:r>
              <a:rPr lang="pl-PL" altLang="pl-PL" sz="2400" b="1" dirty="0">
                <a:latin typeface="+mj-lt"/>
                <a:cs typeface="Calibri" panose="020F0502020204030204" pitchFamily="34" charset="0"/>
              </a:rPr>
              <a:t>Panika i chaos</a:t>
            </a:r>
          </a:p>
          <a:p>
            <a:pPr marL="276860" indent="0">
              <a:lnSpc>
                <a:spcPct val="140000"/>
              </a:lnSpc>
              <a:buNone/>
            </a:pPr>
            <a:endParaRPr lang="pl-PL" altLang="pl-PL" sz="2400" dirty="0">
              <a:latin typeface="Calibri" panose="020F0502020204030204" pitchFamily="34" charset="0"/>
              <a:cs typeface="Calibri" panose="020F0502020204030204" pitchFamily="34" charset="0"/>
            </a:endParaRPr>
          </a:p>
          <a:p>
            <a:pPr marL="276860" indent="0">
              <a:lnSpc>
                <a:spcPct val="90000"/>
              </a:lnSpc>
              <a:buNone/>
            </a:pPr>
            <a:endParaRPr lang="pl-PL" altLang="pl-PL" sz="2400" dirty="0">
              <a:latin typeface="Calibri" panose="020F0502020204030204" pitchFamily="34" charset="0"/>
              <a:cs typeface="Calibri" panose="020F0502020204030204" pitchFamily="34" charset="0"/>
            </a:endParaRPr>
          </a:p>
          <a:p>
            <a:pPr marL="438912" marR="0" lvl="0" indent="-324612" algn="l" rtl="0">
              <a:spcBef>
                <a:spcPts val="0"/>
              </a:spcBef>
              <a:buClr>
                <a:schemeClr val="accent1"/>
              </a:buClr>
              <a:buSzPct val="80000"/>
              <a:buFont typeface="Noto Sans Symbols"/>
              <a:buNone/>
            </a:pPr>
            <a:endParaRPr sz="3200" b="0" i="0" u="none" strike="noStrike" cap="none" dirty="0">
              <a:solidFill>
                <a:schemeClr val="dk1"/>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a:stretch/>
        </p:blipFill>
        <p:spPr>
          <a:xfrm>
            <a:off x="282438" y="254968"/>
            <a:ext cx="822215" cy="935708"/>
          </a:xfrm>
          <a:prstGeom prst="rect">
            <a:avLst/>
          </a:prstGeom>
          <a:noFill/>
          <a:ln>
            <a:noFill/>
          </a:ln>
        </p:spPr>
      </p:pic>
      <p:pic>
        <p:nvPicPr>
          <p:cNvPr id="1026" name="Picture 2" descr="C:\Documents and Settings\Lapik\Pulpit\13340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94" y="2439630"/>
            <a:ext cx="7894430" cy="4085714"/>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493994" y="6525344"/>
            <a:ext cx="1485718" cy="307777"/>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fot. 2</a:t>
            </a:r>
          </a:p>
        </p:txBody>
      </p:sp>
      <p:sp>
        <p:nvSpPr>
          <p:cNvPr id="10" name="pole tekstowe 9"/>
          <p:cNvSpPr txBox="1"/>
          <p:nvPr/>
        </p:nvSpPr>
        <p:spPr>
          <a:xfrm>
            <a:off x="1619672" y="278298"/>
            <a:ext cx="5198119" cy="830997"/>
          </a:xfrm>
          <a:prstGeom prst="rect">
            <a:avLst/>
          </a:prstGeom>
          <a:noFill/>
        </p:spPr>
        <p:txBody>
          <a:bodyPr wrap="square" rtlCol="0">
            <a:spAutoFit/>
          </a:bodyPr>
          <a:lstStyle/>
          <a:p>
            <a:pPr algn="ctr"/>
            <a:r>
              <a:rPr lang="pl-PL" sz="2400" b="1" dirty="0">
                <a:solidFill>
                  <a:srgbClr val="FFFF00"/>
                </a:solidFill>
              </a:rPr>
              <a:t>Specyfika terenu akcji podczas wypadków drogowych</a:t>
            </a:r>
          </a:p>
        </p:txBody>
      </p:sp>
    </p:spTree>
    <p:extLst>
      <p:ext uri="{BB962C8B-B14F-4D97-AF65-F5344CB8AC3E}">
        <p14:creationId xmlns:p14="http://schemas.microsoft.com/office/powerpoint/2010/main" val="297786708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p:nvPr/>
        </p:nvSpPr>
        <p:spPr>
          <a:xfrm>
            <a:off x="272507" y="1636811"/>
            <a:ext cx="8287022" cy="1035574"/>
          </a:xfrm>
          <a:prstGeom prst="rect">
            <a:avLst/>
          </a:prstGeom>
          <a:noFill/>
          <a:ln>
            <a:noFill/>
          </a:ln>
        </p:spPr>
        <p:txBody>
          <a:bodyPr lIns="91425" tIns="45700" rIns="91425" bIns="45700" anchor="t" anchorCtr="0">
            <a:noAutofit/>
          </a:bodyPr>
          <a:lstStyle/>
          <a:p>
            <a:pPr indent="12700" algn="just">
              <a:lnSpc>
                <a:spcPct val="80000"/>
              </a:lnSpc>
              <a:buClr>
                <a:srgbClr val="000000"/>
              </a:buClr>
              <a:buFont typeface="Arial"/>
              <a:buNone/>
            </a:pPr>
            <a:endParaRPr sz="2400" b="1"/>
          </a:p>
          <a:p>
            <a:pPr indent="12700" algn="just">
              <a:lnSpc>
                <a:spcPct val="80000"/>
              </a:lnSpc>
              <a:spcBef>
                <a:spcPts val="480"/>
              </a:spcBef>
              <a:buClr>
                <a:srgbClr val="000000"/>
              </a:buClr>
              <a:buFont typeface="Arial"/>
              <a:buNone/>
            </a:pPr>
            <a:endParaRPr sz="2400" b="1"/>
          </a:p>
        </p:txBody>
      </p:sp>
      <p:sp>
        <p:nvSpPr>
          <p:cNvPr id="192" name="Shape 19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algn="r">
              <a:buSzPct val="25000"/>
            </a:pPr>
            <a:r>
              <a:rPr lang="pl-PL" sz="1050">
                <a:solidFill>
                  <a:srgbClr val="FFFFFF"/>
                </a:solidFill>
                <a:latin typeface="Calibri"/>
                <a:ea typeface="Calibri"/>
                <a:cs typeface="Calibri"/>
                <a:sym typeface="Calibri"/>
              </a:rPr>
              <a:t>str. </a:t>
            </a:r>
            <a:fld id="{00000000-1234-1234-1234-123412341234}" type="slidenum">
              <a:rPr lang="pl-PL">
                <a:solidFill>
                  <a:srgbClr val="FFFFFF"/>
                </a:solidFill>
                <a:latin typeface="Calibri"/>
                <a:ea typeface="Calibri"/>
                <a:cs typeface="Calibri"/>
                <a:sym typeface="Calibri"/>
              </a:rPr>
              <a:pPr algn="r">
                <a:buSzPct val="25000"/>
              </a:pPr>
              <a:t>11</a:t>
            </a:fld>
            <a:endParaRPr lang="pl-PL">
              <a:solidFill>
                <a:srgbClr val="FFFFFF"/>
              </a:solidFill>
              <a:latin typeface="Calibri"/>
              <a:ea typeface="Calibri"/>
              <a:cs typeface="Calibri"/>
              <a:sym typeface="Calibri"/>
            </a:endParaRPr>
          </a:p>
        </p:txBody>
      </p:sp>
      <p:sp>
        <p:nvSpPr>
          <p:cNvPr id="193" name="Shape 193"/>
          <p:cNvSpPr txBox="1">
            <a:spLocks noGrp="1"/>
          </p:cNvSpPr>
          <p:nvPr>
            <p:ph type="body" idx="2"/>
          </p:nvPr>
        </p:nvSpPr>
        <p:spPr>
          <a:xfrm>
            <a:off x="-108520" y="1412776"/>
            <a:ext cx="9425056" cy="5445224"/>
          </a:xfrm>
          <a:prstGeom prst="rect">
            <a:avLst/>
          </a:prstGeom>
          <a:noFill/>
          <a:ln>
            <a:noFill/>
          </a:ln>
        </p:spPr>
        <p:txBody>
          <a:bodyPr lIns="54850" tIns="91425" rIns="91425" bIns="45700" anchor="t" anchorCtr="0">
            <a:noAutofit/>
          </a:bodyPr>
          <a:lstStyle/>
          <a:p>
            <a:pPr>
              <a:lnSpc>
                <a:spcPct val="90000"/>
              </a:lnSpc>
            </a:pPr>
            <a:r>
              <a:rPr lang="pl-PL" altLang="pl-PL" sz="2400" b="1" dirty="0">
                <a:latin typeface="Arial" charset="0"/>
              </a:rPr>
              <a:t>  Bezpieczeństwo poszkodowanych i ratowników</a:t>
            </a:r>
            <a:endParaRPr lang="pl-PL" altLang="pl-PL" sz="2400" dirty="0">
              <a:latin typeface="Calibri" panose="020F0502020204030204" pitchFamily="34" charset="0"/>
              <a:cs typeface="Calibri" panose="020F0502020204030204" pitchFamily="34" charset="0"/>
            </a:endParaRPr>
          </a:p>
          <a:p>
            <a:pPr>
              <a:lnSpc>
                <a:spcPct val="140000"/>
              </a:lnSpc>
            </a:pPr>
            <a:r>
              <a:rPr lang="pl-PL" altLang="pl-PL" sz="2400" dirty="0">
                <a:latin typeface="Calibri" panose="020F0502020204030204" pitchFamily="34" charset="0"/>
                <a:cs typeface="Calibri" panose="020F0502020204030204" pitchFamily="34" charset="0"/>
              </a:rPr>
              <a:t>  </a:t>
            </a:r>
            <a:r>
              <a:rPr lang="pl-PL" altLang="pl-PL" sz="2400" b="1" dirty="0">
                <a:latin typeface="+mn-lt"/>
                <a:cs typeface="Calibri" panose="020F0502020204030204" pitchFamily="34" charset="0"/>
              </a:rPr>
              <a:t>Warunki atmosferyczne i słaba widoczność</a:t>
            </a:r>
          </a:p>
          <a:p>
            <a:pPr marL="438912" marR="0" lvl="0" indent="-324612" algn="l" rtl="0">
              <a:spcBef>
                <a:spcPts val="0"/>
              </a:spcBef>
              <a:buClr>
                <a:schemeClr val="accent1"/>
              </a:buClr>
              <a:buSzPct val="80000"/>
              <a:buFont typeface="Noto Sans Symbols"/>
              <a:buNone/>
            </a:pPr>
            <a:endParaRPr sz="3200" b="0" i="0" u="none" strike="noStrike" cap="none" dirty="0">
              <a:solidFill>
                <a:schemeClr val="dk1"/>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a:stretch/>
        </p:blipFill>
        <p:spPr>
          <a:xfrm>
            <a:off x="282438" y="254968"/>
            <a:ext cx="822215" cy="935708"/>
          </a:xfrm>
          <a:prstGeom prst="rect">
            <a:avLst/>
          </a:prstGeom>
          <a:noFill/>
          <a:ln>
            <a:noFill/>
          </a:ln>
        </p:spPr>
      </p:pic>
      <p:pic>
        <p:nvPicPr>
          <p:cNvPr id="2050" name="Picture 2" descr="C:\Documents and Settings\Lapik\Pulpit\z13412638Q,Powodem-wypadku-bylo-nie-zachowanie-ostroznosci-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447158"/>
            <a:ext cx="6420097" cy="428510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Lapik\Pulpit\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451" y="3861049"/>
            <a:ext cx="3627487" cy="2597472"/>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3851920" y="6424490"/>
            <a:ext cx="1584176" cy="307777"/>
          </a:xfrm>
          <a:prstGeom prst="rect">
            <a:avLst/>
          </a:prstGeom>
          <a:noFill/>
        </p:spPr>
        <p:txBody>
          <a:bodyPr wrap="square" rtlCol="0">
            <a:spAutoFit/>
          </a:bodyPr>
          <a:lstStyle/>
          <a:p>
            <a:r>
              <a:rPr lang="pl-PL" dirty="0">
                <a:solidFill>
                  <a:schemeClr val="tx1"/>
                </a:solidFill>
                <a:latin typeface="Calibri" panose="020F0502020204030204" pitchFamily="34" charset="0"/>
                <a:cs typeface="Calibri" panose="020F0502020204030204" pitchFamily="34" charset="0"/>
              </a:rPr>
              <a:t>                    fot. 3</a:t>
            </a:r>
          </a:p>
        </p:txBody>
      </p:sp>
      <p:sp>
        <p:nvSpPr>
          <p:cNvPr id="4" name="pole tekstowe 3"/>
          <p:cNvSpPr txBox="1"/>
          <p:nvPr/>
        </p:nvSpPr>
        <p:spPr>
          <a:xfrm>
            <a:off x="7105823" y="6165304"/>
            <a:ext cx="1210593" cy="307777"/>
          </a:xfrm>
          <a:prstGeom prst="rect">
            <a:avLst/>
          </a:prstGeom>
          <a:noFill/>
        </p:spPr>
        <p:txBody>
          <a:bodyPr wrap="square" rtlCol="0">
            <a:spAutoFit/>
          </a:bodyPr>
          <a:lstStyle/>
          <a:p>
            <a:r>
              <a:rPr lang="pl-PL" dirty="0">
                <a:latin typeface="Calibri" panose="020F0502020204030204" pitchFamily="34" charset="0"/>
                <a:cs typeface="Calibri" panose="020F0502020204030204" pitchFamily="34" charset="0"/>
              </a:rPr>
              <a:t>               fot. 4</a:t>
            </a:r>
          </a:p>
        </p:txBody>
      </p:sp>
      <p:sp>
        <p:nvSpPr>
          <p:cNvPr id="5" name="pole tekstowe 4"/>
          <p:cNvSpPr txBox="1"/>
          <p:nvPr/>
        </p:nvSpPr>
        <p:spPr>
          <a:xfrm>
            <a:off x="1619672" y="278298"/>
            <a:ext cx="5198119" cy="830997"/>
          </a:xfrm>
          <a:prstGeom prst="rect">
            <a:avLst/>
          </a:prstGeom>
          <a:noFill/>
        </p:spPr>
        <p:txBody>
          <a:bodyPr wrap="square" rtlCol="0">
            <a:spAutoFit/>
          </a:bodyPr>
          <a:lstStyle/>
          <a:p>
            <a:pPr algn="ctr"/>
            <a:r>
              <a:rPr lang="pl-PL" sz="2400" b="1" dirty="0">
                <a:solidFill>
                  <a:srgbClr val="FFFF00"/>
                </a:solidFill>
              </a:rPr>
              <a:t>Specyfika terenu akcji podczas wypadków drogowych</a:t>
            </a:r>
          </a:p>
        </p:txBody>
      </p:sp>
    </p:spTree>
    <p:extLst>
      <p:ext uri="{BB962C8B-B14F-4D97-AF65-F5344CB8AC3E}">
        <p14:creationId xmlns:p14="http://schemas.microsoft.com/office/powerpoint/2010/main" val="2977867086"/>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p:nvPr/>
        </p:nvSpPr>
        <p:spPr>
          <a:xfrm>
            <a:off x="272507" y="1636811"/>
            <a:ext cx="8287022" cy="1035574"/>
          </a:xfrm>
          <a:prstGeom prst="rect">
            <a:avLst/>
          </a:prstGeom>
          <a:noFill/>
          <a:ln>
            <a:noFill/>
          </a:ln>
        </p:spPr>
        <p:txBody>
          <a:bodyPr lIns="91425" tIns="45700" rIns="91425" bIns="45700" anchor="t" anchorCtr="0">
            <a:noAutofit/>
          </a:bodyPr>
          <a:lstStyle/>
          <a:p>
            <a:pPr indent="12700" algn="just">
              <a:lnSpc>
                <a:spcPct val="80000"/>
              </a:lnSpc>
              <a:buClr>
                <a:srgbClr val="000000"/>
              </a:buClr>
              <a:buFont typeface="Arial"/>
              <a:buNone/>
            </a:pPr>
            <a:endParaRPr sz="2400" b="1"/>
          </a:p>
          <a:p>
            <a:pPr indent="12700" algn="just">
              <a:lnSpc>
                <a:spcPct val="80000"/>
              </a:lnSpc>
              <a:spcBef>
                <a:spcPts val="480"/>
              </a:spcBef>
              <a:buClr>
                <a:srgbClr val="000000"/>
              </a:buClr>
              <a:buFont typeface="Arial"/>
              <a:buNone/>
            </a:pPr>
            <a:endParaRPr sz="2400" b="1"/>
          </a:p>
        </p:txBody>
      </p:sp>
      <p:sp>
        <p:nvSpPr>
          <p:cNvPr id="192" name="Shape 19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algn="r">
              <a:buSzPct val="25000"/>
            </a:pPr>
            <a:r>
              <a:rPr lang="pl-PL" sz="1050">
                <a:solidFill>
                  <a:srgbClr val="FFFFFF"/>
                </a:solidFill>
                <a:latin typeface="Calibri"/>
                <a:ea typeface="Calibri"/>
                <a:cs typeface="Calibri"/>
                <a:sym typeface="Calibri"/>
              </a:rPr>
              <a:t>str. </a:t>
            </a:r>
            <a:fld id="{00000000-1234-1234-1234-123412341234}" type="slidenum">
              <a:rPr lang="pl-PL">
                <a:solidFill>
                  <a:srgbClr val="FFFFFF"/>
                </a:solidFill>
                <a:latin typeface="Calibri"/>
                <a:ea typeface="Calibri"/>
                <a:cs typeface="Calibri"/>
                <a:sym typeface="Calibri"/>
              </a:rPr>
              <a:pPr algn="r">
                <a:buSzPct val="25000"/>
              </a:pPr>
              <a:t>12</a:t>
            </a:fld>
            <a:endParaRPr lang="pl-PL">
              <a:solidFill>
                <a:srgbClr val="FFFFFF"/>
              </a:solidFill>
              <a:latin typeface="Calibri"/>
              <a:ea typeface="Calibri"/>
              <a:cs typeface="Calibri"/>
              <a:sym typeface="Calibri"/>
            </a:endParaRPr>
          </a:p>
        </p:txBody>
      </p:sp>
      <p:sp>
        <p:nvSpPr>
          <p:cNvPr id="193" name="Shape 193"/>
          <p:cNvSpPr txBox="1">
            <a:spLocks noGrp="1"/>
          </p:cNvSpPr>
          <p:nvPr>
            <p:ph type="body" idx="2"/>
          </p:nvPr>
        </p:nvSpPr>
        <p:spPr>
          <a:xfrm>
            <a:off x="-108520" y="1412776"/>
            <a:ext cx="9425056" cy="5445224"/>
          </a:xfrm>
          <a:prstGeom prst="rect">
            <a:avLst/>
          </a:prstGeom>
          <a:noFill/>
          <a:ln>
            <a:noFill/>
          </a:ln>
        </p:spPr>
        <p:txBody>
          <a:bodyPr lIns="54850" tIns="91425" rIns="91425" bIns="45700" anchor="t" anchorCtr="0">
            <a:noAutofit/>
          </a:bodyPr>
          <a:lstStyle/>
          <a:p>
            <a:pPr>
              <a:lnSpc>
                <a:spcPct val="90000"/>
              </a:lnSpc>
            </a:pPr>
            <a:r>
              <a:rPr lang="pl-PL" altLang="pl-PL" sz="2400" b="1" dirty="0">
                <a:latin typeface="Arial" charset="0"/>
              </a:rPr>
              <a:t>  Bezpieczeństwo poszkodowanych i ratowników</a:t>
            </a:r>
            <a:endParaRPr lang="pl-PL" altLang="pl-PL" sz="2400" b="1" dirty="0">
              <a:latin typeface="Calibri" panose="020F0502020204030204" pitchFamily="34" charset="0"/>
              <a:cs typeface="Calibri" panose="020F0502020204030204" pitchFamily="34" charset="0"/>
            </a:endParaRPr>
          </a:p>
          <a:p>
            <a:pPr>
              <a:lnSpc>
                <a:spcPct val="140000"/>
              </a:lnSpc>
            </a:pPr>
            <a:r>
              <a:rPr lang="pl-PL" altLang="pl-PL" sz="2400" dirty="0">
                <a:latin typeface="Calibri" panose="020F0502020204030204" pitchFamily="34" charset="0"/>
                <a:cs typeface="Calibri" panose="020F0502020204030204" pitchFamily="34" charset="0"/>
              </a:rPr>
              <a:t>  </a:t>
            </a:r>
            <a:r>
              <a:rPr lang="pl-PL" altLang="pl-PL" sz="2400" b="1" dirty="0">
                <a:latin typeface="+mj-lt"/>
                <a:cs typeface="Calibri" panose="020F0502020204030204" pitchFamily="34" charset="0"/>
              </a:rPr>
              <a:t>Elementy  uszkodzonych i porozrzucanych karoserii</a:t>
            </a:r>
          </a:p>
          <a:p>
            <a:pPr marL="276860" indent="0">
              <a:lnSpc>
                <a:spcPct val="140000"/>
              </a:lnSpc>
              <a:buNone/>
            </a:pPr>
            <a:endParaRPr lang="pl-PL" altLang="pl-PL" sz="2400" dirty="0">
              <a:latin typeface="Calibri" panose="020F0502020204030204" pitchFamily="34" charset="0"/>
              <a:cs typeface="Calibri" panose="020F0502020204030204" pitchFamily="34" charset="0"/>
            </a:endParaRPr>
          </a:p>
          <a:p>
            <a:pPr>
              <a:lnSpc>
                <a:spcPct val="140000"/>
              </a:lnSpc>
            </a:pPr>
            <a:endParaRPr lang="pl-PL" altLang="pl-PL" sz="2400" dirty="0">
              <a:latin typeface="Calibri" panose="020F0502020204030204" pitchFamily="34" charset="0"/>
              <a:cs typeface="Calibri" panose="020F0502020204030204" pitchFamily="34" charset="0"/>
            </a:endParaRPr>
          </a:p>
          <a:p>
            <a:pPr marL="438912" marR="0" lvl="0" indent="-324612" algn="l" rtl="0">
              <a:spcBef>
                <a:spcPts val="0"/>
              </a:spcBef>
              <a:buClr>
                <a:schemeClr val="accent1"/>
              </a:buClr>
              <a:buSzPct val="80000"/>
              <a:buFont typeface="Noto Sans Symbols"/>
              <a:buNone/>
            </a:pPr>
            <a:endParaRPr sz="3200" b="0" i="0" u="none" strike="noStrike" cap="none" dirty="0">
              <a:solidFill>
                <a:schemeClr val="dk1"/>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a:stretch/>
        </p:blipFill>
        <p:spPr>
          <a:xfrm>
            <a:off x="282438" y="254968"/>
            <a:ext cx="822215" cy="935708"/>
          </a:xfrm>
          <a:prstGeom prst="rect">
            <a:avLst/>
          </a:prstGeom>
          <a:noFill/>
          <a:ln>
            <a:noFill/>
          </a:ln>
        </p:spPr>
      </p:pic>
      <p:pic>
        <p:nvPicPr>
          <p:cNvPr id="7" name="Picture 4"/>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l="4692" t="2789" r="2606" b="6277"/>
          <a:stretch>
            <a:fillRect/>
          </a:stretch>
        </p:blipFill>
        <p:spPr>
          <a:xfrm>
            <a:off x="4414842" y="3068960"/>
            <a:ext cx="4547468" cy="36369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l="6517" t="6561" r="4887" b="6561"/>
          <a:stretch>
            <a:fillRect/>
          </a:stretch>
        </p:blipFill>
        <p:spPr>
          <a:xfrm>
            <a:off x="107504" y="3068960"/>
            <a:ext cx="4104456" cy="3664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pole tekstowe 9"/>
          <p:cNvSpPr txBox="1"/>
          <p:nvPr/>
        </p:nvSpPr>
        <p:spPr>
          <a:xfrm>
            <a:off x="1619672" y="278298"/>
            <a:ext cx="5198119" cy="830997"/>
          </a:xfrm>
          <a:prstGeom prst="rect">
            <a:avLst/>
          </a:prstGeom>
          <a:noFill/>
        </p:spPr>
        <p:txBody>
          <a:bodyPr wrap="square" rtlCol="0">
            <a:spAutoFit/>
          </a:bodyPr>
          <a:lstStyle/>
          <a:p>
            <a:pPr algn="ctr"/>
            <a:r>
              <a:rPr lang="pl-PL" sz="2400" b="1" dirty="0">
                <a:solidFill>
                  <a:srgbClr val="FFFF00"/>
                </a:solidFill>
              </a:rPr>
              <a:t>Specyfika terenu akcji podczas wypadków drogowych</a:t>
            </a:r>
          </a:p>
        </p:txBody>
      </p:sp>
    </p:spTree>
    <p:extLst>
      <p:ext uri="{BB962C8B-B14F-4D97-AF65-F5344CB8AC3E}">
        <p14:creationId xmlns:p14="http://schemas.microsoft.com/office/powerpoint/2010/main" val="3235602101"/>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p:nvPr/>
        </p:nvSpPr>
        <p:spPr>
          <a:xfrm>
            <a:off x="272507" y="1636811"/>
            <a:ext cx="8287022" cy="1035574"/>
          </a:xfrm>
          <a:prstGeom prst="rect">
            <a:avLst/>
          </a:prstGeom>
          <a:noFill/>
          <a:ln>
            <a:noFill/>
          </a:ln>
        </p:spPr>
        <p:txBody>
          <a:bodyPr lIns="91425" tIns="45700" rIns="91425" bIns="45700" anchor="t" anchorCtr="0">
            <a:noAutofit/>
          </a:bodyPr>
          <a:lstStyle/>
          <a:p>
            <a:pPr indent="12700" algn="just">
              <a:lnSpc>
                <a:spcPct val="80000"/>
              </a:lnSpc>
              <a:buClr>
                <a:srgbClr val="000000"/>
              </a:buClr>
              <a:buFont typeface="Arial"/>
              <a:buNone/>
            </a:pPr>
            <a:endParaRPr sz="2400" b="1"/>
          </a:p>
          <a:p>
            <a:pPr indent="12700" algn="just">
              <a:lnSpc>
                <a:spcPct val="80000"/>
              </a:lnSpc>
              <a:spcBef>
                <a:spcPts val="480"/>
              </a:spcBef>
              <a:buClr>
                <a:srgbClr val="000000"/>
              </a:buClr>
              <a:buFont typeface="Arial"/>
              <a:buNone/>
            </a:pPr>
            <a:endParaRPr sz="2400" b="1"/>
          </a:p>
        </p:txBody>
      </p:sp>
      <p:sp>
        <p:nvSpPr>
          <p:cNvPr id="192" name="Shape 19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algn="r">
              <a:buSzPct val="25000"/>
            </a:pPr>
            <a:r>
              <a:rPr lang="pl-PL" sz="1050">
                <a:solidFill>
                  <a:srgbClr val="FFFFFF"/>
                </a:solidFill>
                <a:latin typeface="Calibri"/>
                <a:ea typeface="Calibri"/>
                <a:cs typeface="Calibri"/>
                <a:sym typeface="Calibri"/>
              </a:rPr>
              <a:t>str. </a:t>
            </a:r>
            <a:fld id="{00000000-1234-1234-1234-123412341234}" type="slidenum">
              <a:rPr lang="pl-PL">
                <a:solidFill>
                  <a:srgbClr val="FFFFFF"/>
                </a:solidFill>
                <a:latin typeface="Calibri"/>
                <a:ea typeface="Calibri"/>
                <a:cs typeface="Calibri"/>
                <a:sym typeface="Calibri"/>
              </a:rPr>
              <a:pPr algn="r">
                <a:buSzPct val="25000"/>
              </a:pPr>
              <a:t>13</a:t>
            </a:fld>
            <a:endParaRPr lang="pl-PL">
              <a:solidFill>
                <a:srgbClr val="FFFFFF"/>
              </a:solidFill>
              <a:latin typeface="Calibri"/>
              <a:ea typeface="Calibri"/>
              <a:cs typeface="Calibri"/>
              <a:sym typeface="Calibri"/>
            </a:endParaRPr>
          </a:p>
        </p:txBody>
      </p:sp>
      <p:sp>
        <p:nvSpPr>
          <p:cNvPr id="193" name="Shape 193"/>
          <p:cNvSpPr txBox="1">
            <a:spLocks noGrp="1"/>
          </p:cNvSpPr>
          <p:nvPr>
            <p:ph type="body" idx="2"/>
          </p:nvPr>
        </p:nvSpPr>
        <p:spPr>
          <a:xfrm>
            <a:off x="-108520" y="1412776"/>
            <a:ext cx="9425056" cy="5445224"/>
          </a:xfrm>
          <a:prstGeom prst="rect">
            <a:avLst/>
          </a:prstGeom>
          <a:noFill/>
          <a:ln>
            <a:noFill/>
          </a:ln>
        </p:spPr>
        <p:txBody>
          <a:bodyPr lIns="54850" tIns="91425" rIns="91425" bIns="45700" anchor="t" anchorCtr="0">
            <a:noAutofit/>
          </a:bodyPr>
          <a:lstStyle/>
          <a:p>
            <a:pPr>
              <a:lnSpc>
                <a:spcPct val="90000"/>
              </a:lnSpc>
            </a:pPr>
            <a:r>
              <a:rPr lang="pl-PL" altLang="pl-PL" sz="2400" b="1" dirty="0">
                <a:latin typeface="Arial" charset="0"/>
              </a:rPr>
              <a:t>  Bezpieczeństwo poszkodowanych i ratowników</a:t>
            </a:r>
            <a:endParaRPr lang="pl-PL" altLang="pl-PL" sz="2400" b="1" dirty="0">
              <a:latin typeface="Calibri" panose="020F0502020204030204" pitchFamily="34" charset="0"/>
              <a:cs typeface="Calibri" panose="020F0502020204030204" pitchFamily="34" charset="0"/>
            </a:endParaRPr>
          </a:p>
          <a:p>
            <a:pPr>
              <a:lnSpc>
                <a:spcPct val="140000"/>
              </a:lnSpc>
            </a:pPr>
            <a:r>
              <a:rPr lang="pl-PL" altLang="pl-PL" sz="2400" dirty="0">
                <a:latin typeface="Calibri" panose="020F0502020204030204" pitchFamily="34" charset="0"/>
                <a:cs typeface="Calibri" panose="020F0502020204030204" pitchFamily="34" charset="0"/>
              </a:rPr>
              <a:t>  </a:t>
            </a:r>
            <a:r>
              <a:rPr lang="pl-PL" altLang="pl-PL" sz="2400" b="1" dirty="0">
                <a:latin typeface="+mn-lt"/>
                <a:cs typeface="Calibri" panose="020F0502020204030204" pitchFamily="34" charset="0"/>
              </a:rPr>
              <a:t>Rozszczelnienia i wycieki</a:t>
            </a:r>
          </a:p>
          <a:p>
            <a:pPr marL="276860" indent="0">
              <a:lnSpc>
                <a:spcPct val="140000"/>
              </a:lnSpc>
              <a:buNone/>
            </a:pPr>
            <a:endParaRPr lang="pl-PL" altLang="pl-PL" sz="2400" dirty="0">
              <a:latin typeface="Calibri" panose="020F0502020204030204" pitchFamily="34" charset="0"/>
              <a:cs typeface="Calibri" panose="020F0502020204030204" pitchFamily="34" charset="0"/>
            </a:endParaRPr>
          </a:p>
          <a:p>
            <a:pPr>
              <a:lnSpc>
                <a:spcPct val="140000"/>
              </a:lnSpc>
            </a:pPr>
            <a:endParaRPr lang="pl-PL" altLang="pl-PL" sz="2400" dirty="0">
              <a:latin typeface="Calibri" panose="020F0502020204030204" pitchFamily="34" charset="0"/>
              <a:cs typeface="Calibri" panose="020F0502020204030204" pitchFamily="34" charset="0"/>
            </a:endParaRPr>
          </a:p>
          <a:p>
            <a:pPr marL="276860" indent="0">
              <a:lnSpc>
                <a:spcPct val="90000"/>
              </a:lnSpc>
              <a:buNone/>
            </a:pPr>
            <a:endParaRPr lang="pl-PL" altLang="pl-PL" sz="2400" dirty="0">
              <a:latin typeface="Calibri" panose="020F0502020204030204" pitchFamily="34" charset="0"/>
              <a:cs typeface="Calibri" panose="020F0502020204030204" pitchFamily="34" charset="0"/>
            </a:endParaRPr>
          </a:p>
          <a:p>
            <a:pPr marL="438912" marR="0" lvl="0" indent="-324612" algn="l" rtl="0">
              <a:spcBef>
                <a:spcPts val="0"/>
              </a:spcBef>
              <a:buClr>
                <a:schemeClr val="accent1"/>
              </a:buClr>
              <a:buSzPct val="80000"/>
              <a:buFont typeface="Noto Sans Symbols"/>
              <a:buNone/>
            </a:pPr>
            <a:endParaRPr sz="3200" b="0" i="0" u="none" strike="noStrike" cap="none" dirty="0">
              <a:solidFill>
                <a:schemeClr val="dk1"/>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a:stretch/>
        </p:blipFill>
        <p:spPr>
          <a:xfrm>
            <a:off x="282438" y="254968"/>
            <a:ext cx="822215" cy="935708"/>
          </a:xfrm>
          <a:prstGeom prst="rect">
            <a:avLst/>
          </a:prstGeom>
          <a:noFill/>
          <a:ln>
            <a:noFill/>
          </a:ln>
        </p:spPr>
      </p:pic>
      <p:pic>
        <p:nvPicPr>
          <p:cNvPr id="8" name="Picture 6" descr="zbiornik LPG - pod nadwoziem Nissan Xter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623" y="2254991"/>
            <a:ext cx="4031241" cy="3160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Autocysterna  na paliwo - L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365104"/>
            <a:ext cx="3888432" cy="2304256"/>
          </a:xfrm>
          <a:prstGeom prst="rect">
            <a:avLst/>
          </a:prstGeom>
          <a:noFill/>
          <a:extLst>
            <a:ext uri="{909E8E84-426E-40DD-AFC4-6F175D3DCCD1}">
              <a14:hiddenFill xmlns:a14="http://schemas.microsoft.com/office/drawing/2010/main">
                <a:solidFill>
                  <a:srgbClr val="FFFFFF"/>
                </a:solidFill>
              </a14:hiddenFill>
            </a:ext>
          </a:extLst>
        </p:spPr>
      </p:pic>
      <p:sp>
        <p:nvSpPr>
          <p:cNvPr id="10" name="pole tekstowe 9"/>
          <p:cNvSpPr txBox="1"/>
          <p:nvPr/>
        </p:nvSpPr>
        <p:spPr>
          <a:xfrm>
            <a:off x="1619672" y="278298"/>
            <a:ext cx="5198119" cy="830997"/>
          </a:xfrm>
          <a:prstGeom prst="rect">
            <a:avLst/>
          </a:prstGeom>
          <a:noFill/>
        </p:spPr>
        <p:txBody>
          <a:bodyPr wrap="square" rtlCol="0">
            <a:spAutoFit/>
          </a:bodyPr>
          <a:lstStyle/>
          <a:p>
            <a:pPr algn="ctr"/>
            <a:r>
              <a:rPr lang="pl-PL" sz="2400" b="1" dirty="0">
                <a:solidFill>
                  <a:srgbClr val="FFFF00"/>
                </a:solidFill>
              </a:rPr>
              <a:t>Specyfika terenu akcji podczas wypadków drogowych</a:t>
            </a:r>
          </a:p>
        </p:txBody>
      </p:sp>
    </p:spTree>
    <p:extLst>
      <p:ext uri="{BB962C8B-B14F-4D97-AF65-F5344CB8AC3E}">
        <p14:creationId xmlns:p14="http://schemas.microsoft.com/office/powerpoint/2010/main" val="2931240014"/>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p:nvPr/>
        </p:nvSpPr>
        <p:spPr>
          <a:xfrm>
            <a:off x="272507" y="1636811"/>
            <a:ext cx="8287022" cy="1035574"/>
          </a:xfrm>
          <a:prstGeom prst="rect">
            <a:avLst/>
          </a:prstGeom>
          <a:noFill/>
          <a:ln>
            <a:noFill/>
          </a:ln>
        </p:spPr>
        <p:txBody>
          <a:bodyPr lIns="91425" tIns="45700" rIns="91425" bIns="45700" anchor="t" anchorCtr="0">
            <a:noAutofit/>
          </a:bodyPr>
          <a:lstStyle/>
          <a:p>
            <a:pPr indent="12700" algn="just">
              <a:lnSpc>
                <a:spcPct val="80000"/>
              </a:lnSpc>
              <a:buClr>
                <a:srgbClr val="000000"/>
              </a:buClr>
              <a:buFont typeface="Arial"/>
              <a:buNone/>
            </a:pPr>
            <a:endParaRPr sz="2400" b="1"/>
          </a:p>
          <a:p>
            <a:pPr indent="12700" algn="just">
              <a:lnSpc>
                <a:spcPct val="80000"/>
              </a:lnSpc>
              <a:spcBef>
                <a:spcPts val="480"/>
              </a:spcBef>
              <a:buClr>
                <a:srgbClr val="000000"/>
              </a:buClr>
              <a:buFont typeface="Arial"/>
              <a:buNone/>
            </a:pPr>
            <a:endParaRPr sz="2400" b="1"/>
          </a:p>
        </p:txBody>
      </p:sp>
      <p:sp>
        <p:nvSpPr>
          <p:cNvPr id="193" name="Shape 193"/>
          <p:cNvSpPr txBox="1">
            <a:spLocks noGrp="1"/>
          </p:cNvSpPr>
          <p:nvPr>
            <p:ph type="body" idx="2"/>
          </p:nvPr>
        </p:nvSpPr>
        <p:spPr>
          <a:xfrm>
            <a:off x="-108520" y="1412776"/>
            <a:ext cx="9425056" cy="5445224"/>
          </a:xfrm>
          <a:prstGeom prst="rect">
            <a:avLst/>
          </a:prstGeom>
          <a:noFill/>
          <a:ln>
            <a:noFill/>
          </a:ln>
        </p:spPr>
        <p:txBody>
          <a:bodyPr lIns="54850" tIns="91425" rIns="91425" bIns="45700" anchor="t" anchorCtr="0">
            <a:noAutofit/>
          </a:bodyPr>
          <a:lstStyle/>
          <a:p>
            <a:pPr>
              <a:lnSpc>
                <a:spcPct val="90000"/>
              </a:lnSpc>
            </a:pPr>
            <a:r>
              <a:rPr lang="pl-PL" altLang="pl-PL" sz="2400" b="1" dirty="0">
                <a:latin typeface="Arial" charset="0"/>
              </a:rPr>
              <a:t>  Bezpieczeństwo poszkodowanych i ratowników</a:t>
            </a:r>
            <a:endParaRPr lang="pl-PL" altLang="pl-PL" sz="2400" b="1" dirty="0">
              <a:latin typeface="Calibri" panose="020F0502020204030204" pitchFamily="34" charset="0"/>
              <a:cs typeface="Calibri" panose="020F0502020204030204" pitchFamily="34" charset="0"/>
            </a:endParaRPr>
          </a:p>
          <a:p>
            <a:r>
              <a:rPr lang="pl-PL" altLang="pl-PL" sz="2400" dirty="0">
                <a:latin typeface="Calibri" panose="020F0502020204030204" pitchFamily="34" charset="0"/>
                <a:cs typeface="Calibri" panose="020F0502020204030204" pitchFamily="34" charset="0"/>
              </a:rPr>
              <a:t>  </a:t>
            </a:r>
            <a:r>
              <a:rPr lang="pl-PL" altLang="pl-PL" sz="2400" b="1" dirty="0">
                <a:solidFill>
                  <a:schemeClr val="tx1"/>
                </a:solidFill>
                <a:latin typeface="+mj-lt"/>
                <a:cs typeface="Calibri" panose="020F0502020204030204" pitchFamily="34" charset="0"/>
              </a:rPr>
              <a:t>Z</a:t>
            </a:r>
            <a:r>
              <a:rPr lang="pl-PL" altLang="pl-PL" sz="2400" b="1" dirty="0">
                <a:latin typeface="+mj-lt"/>
                <a:cs typeface="Calibri" panose="020F0502020204030204" pitchFamily="34" charset="0"/>
              </a:rPr>
              <a:t>agrożenie pożarowe przewożonych towarów</a:t>
            </a:r>
          </a:p>
          <a:p>
            <a:pPr marL="276860" indent="0">
              <a:lnSpc>
                <a:spcPct val="140000"/>
              </a:lnSpc>
              <a:buNone/>
            </a:pPr>
            <a:endParaRPr lang="pl-PL" altLang="pl-PL" sz="2400" b="1" dirty="0">
              <a:latin typeface="+mj-lt"/>
              <a:cs typeface="Calibri" panose="020F0502020204030204" pitchFamily="34" charset="0"/>
            </a:endParaRPr>
          </a:p>
          <a:p>
            <a:pPr>
              <a:lnSpc>
                <a:spcPct val="140000"/>
              </a:lnSpc>
            </a:pPr>
            <a:endParaRPr lang="pl-PL" altLang="pl-PL" sz="2400" dirty="0">
              <a:latin typeface="Calibri" panose="020F0502020204030204" pitchFamily="34" charset="0"/>
              <a:cs typeface="Calibri" panose="020F0502020204030204" pitchFamily="34" charset="0"/>
            </a:endParaRPr>
          </a:p>
          <a:p>
            <a:pPr marL="438912" marR="0" lvl="0" indent="-324612" algn="l" rtl="0">
              <a:spcBef>
                <a:spcPts val="0"/>
              </a:spcBef>
              <a:buClr>
                <a:schemeClr val="accent1"/>
              </a:buClr>
              <a:buSzPct val="80000"/>
              <a:buFont typeface="Noto Sans Symbols"/>
              <a:buNone/>
            </a:pPr>
            <a:endParaRPr sz="3200" b="0" i="0" u="none" strike="noStrike" cap="none" dirty="0">
              <a:solidFill>
                <a:schemeClr val="dk1"/>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a:stretch/>
        </p:blipFill>
        <p:spPr>
          <a:xfrm>
            <a:off x="282438" y="254968"/>
            <a:ext cx="822215" cy="935708"/>
          </a:xfrm>
          <a:prstGeom prst="rect">
            <a:avLst/>
          </a:prstGeom>
          <a:noFill/>
          <a:ln>
            <a:noFill/>
          </a:ln>
        </p:spPr>
      </p:pic>
      <p:pic>
        <p:nvPicPr>
          <p:cNvPr id="7" name="Picture 4" descr="but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19" y="2492896"/>
            <a:ext cx="8033978" cy="4115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pole tekstowe 8"/>
          <p:cNvSpPr txBox="1"/>
          <p:nvPr/>
        </p:nvSpPr>
        <p:spPr>
          <a:xfrm>
            <a:off x="1619672" y="278298"/>
            <a:ext cx="5198119" cy="830997"/>
          </a:xfrm>
          <a:prstGeom prst="rect">
            <a:avLst/>
          </a:prstGeom>
          <a:noFill/>
        </p:spPr>
        <p:txBody>
          <a:bodyPr wrap="square" rtlCol="0">
            <a:spAutoFit/>
          </a:bodyPr>
          <a:lstStyle/>
          <a:p>
            <a:pPr algn="ctr"/>
            <a:r>
              <a:rPr lang="pl-PL" sz="2400" b="1" dirty="0">
                <a:solidFill>
                  <a:srgbClr val="FFFF00"/>
                </a:solidFill>
              </a:rPr>
              <a:t>Specyfika terenu akcji podczas wypadków drogowych</a:t>
            </a:r>
          </a:p>
        </p:txBody>
      </p:sp>
    </p:spTree>
    <p:extLst>
      <p:ext uri="{BB962C8B-B14F-4D97-AF65-F5344CB8AC3E}">
        <p14:creationId xmlns:p14="http://schemas.microsoft.com/office/powerpoint/2010/main" val="3074257624"/>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p:nvPr/>
        </p:nvSpPr>
        <p:spPr>
          <a:xfrm>
            <a:off x="272507" y="1636811"/>
            <a:ext cx="8287022" cy="1035574"/>
          </a:xfrm>
          <a:prstGeom prst="rect">
            <a:avLst/>
          </a:prstGeom>
          <a:noFill/>
          <a:ln>
            <a:noFill/>
          </a:ln>
        </p:spPr>
        <p:txBody>
          <a:bodyPr lIns="91425" tIns="45700" rIns="91425" bIns="45700" anchor="t" anchorCtr="0">
            <a:noAutofit/>
          </a:bodyPr>
          <a:lstStyle/>
          <a:p>
            <a:pPr indent="12700" algn="just">
              <a:lnSpc>
                <a:spcPct val="80000"/>
              </a:lnSpc>
              <a:buClr>
                <a:srgbClr val="000000"/>
              </a:buClr>
              <a:buFont typeface="Arial"/>
              <a:buNone/>
            </a:pPr>
            <a:endParaRPr sz="2400" b="1"/>
          </a:p>
          <a:p>
            <a:pPr indent="12700" algn="just">
              <a:lnSpc>
                <a:spcPct val="80000"/>
              </a:lnSpc>
              <a:spcBef>
                <a:spcPts val="480"/>
              </a:spcBef>
              <a:buClr>
                <a:srgbClr val="000000"/>
              </a:buClr>
              <a:buFont typeface="Arial"/>
              <a:buNone/>
            </a:pPr>
            <a:endParaRPr sz="2400" b="1"/>
          </a:p>
        </p:txBody>
      </p:sp>
      <p:sp>
        <p:nvSpPr>
          <p:cNvPr id="192" name="Shape 19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algn="r">
              <a:buSzPct val="25000"/>
            </a:pPr>
            <a:r>
              <a:rPr lang="pl-PL" sz="1050">
                <a:solidFill>
                  <a:srgbClr val="FFFFFF"/>
                </a:solidFill>
                <a:latin typeface="Calibri"/>
                <a:ea typeface="Calibri"/>
                <a:cs typeface="Calibri"/>
                <a:sym typeface="Calibri"/>
              </a:rPr>
              <a:t>str. </a:t>
            </a:r>
            <a:fld id="{00000000-1234-1234-1234-123412341234}" type="slidenum">
              <a:rPr lang="pl-PL">
                <a:solidFill>
                  <a:srgbClr val="FFFFFF"/>
                </a:solidFill>
                <a:latin typeface="Calibri"/>
                <a:ea typeface="Calibri"/>
                <a:cs typeface="Calibri"/>
                <a:sym typeface="Calibri"/>
              </a:rPr>
              <a:pPr algn="r">
                <a:buSzPct val="25000"/>
              </a:pPr>
              <a:t>15</a:t>
            </a:fld>
            <a:endParaRPr lang="pl-PL">
              <a:solidFill>
                <a:srgbClr val="FFFFFF"/>
              </a:solidFill>
              <a:latin typeface="Calibri"/>
              <a:ea typeface="Calibri"/>
              <a:cs typeface="Calibri"/>
              <a:sym typeface="Calibri"/>
            </a:endParaRPr>
          </a:p>
        </p:txBody>
      </p:sp>
      <p:sp>
        <p:nvSpPr>
          <p:cNvPr id="193" name="Shape 193"/>
          <p:cNvSpPr txBox="1">
            <a:spLocks noGrp="1"/>
          </p:cNvSpPr>
          <p:nvPr>
            <p:ph type="body" idx="2"/>
          </p:nvPr>
        </p:nvSpPr>
        <p:spPr>
          <a:xfrm>
            <a:off x="-108520" y="1412776"/>
            <a:ext cx="9425056" cy="5445224"/>
          </a:xfrm>
          <a:prstGeom prst="rect">
            <a:avLst/>
          </a:prstGeom>
          <a:noFill/>
          <a:ln>
            <a:noFill/>
          </a:ln>
        </p:spPr>
        <p:txBody>
          <a:bodyPr lIns="54850" tIns="91425" rIns="91425" bIns="45700" anchor="t" anchorCtr="0">
            <a:noAutofit/>
          </a:bodyPr>
          <a:lstStyle/>
          <a:p>
            <a:pPr>
              <a:lnSpc>
                <a:spcPct val="90000"/>
              </a:lnSpc>
            </a:pPr>
            <a:r>
              <a:rPr lang="pl-PL" altLang="pl-PL" sz="2400" b="1" dirty="0">
                <a:latin typeface="Arial" charset="0"/>
              </a:rPr>
              <a:t> Bezpieczeństwo poszkodowanych i ratowników </a:t>
            </a:r>
          </a:p>
          <a:p>
            <a:pPr>
              <a:lnSpc>
                <a:spcPct val="90000"/>
              </a:lnSpc>
            </a:pPr>
            <a:r>
              <a:rPr lang="pl-PL" altLang="pl-PL" sz="2400" dirty="0">
                <a:latin typeface="Calibri" panose="020F0502020204030204" pitchFamily="34" charset="0"/>
                <a:cs typeface="Calibri" panose="020F0502020204030204" pitchFamily="34" charset="0"/>
              </a:rPr>
              <a:t> </a:t>
            </a:r>
            <a:r>
              <a:rPr lang="pl-PL" altLang="pl-PL" sz="2400" b="1" dirty="0">
                <a:latin typeface="Calibri" panose="020F0502020204030204" pitchFamily="34" charset="0"/>
                <a:cs typeface="Calibri" panose="020F0502020204030204" pitchFamily="34" charset="0"/>
              </a:rPr>
              <a:t>miejsce zdarzenia: </a:t>
            </a:r>
          </a:p>
          <a:p>
            <a:pPr>
              <a:lnSpc>
                <a:spcPct val="90000"/>
              </a:lnSpc>
            </a:pPr>
            <a:r>
              <a:rPr lang="pl-PL" altLang="pl-PL" sz="2400" b="1" dirty="0">
                <a:latin typeface="Calibri" panose="020F0502020204030204" pitchFamily="34" charset="0"/>
                <a:cs typeface="Calibri" panose="020F0502020204030204" pitchFamily="34" charset="0"/>
              </a:rPr>
              <a:t> (tunele, szlaki kolejowe, wiadukty, trakcje elektryczne)</a:t>
            </a:r>
          </a:p>
          <a:p>
            <a:pPr marL="276860" indent="0">
              <a:lnSpc>
                <a:spcPct val="140000"/>
              </a:lnSpc>
              <a:buNone/>
            </a:pPr>
            <a:r>
              <a:rPr lang="pl-PL" altLang="pl-PL" sz="2400" b="1" dirty="0">
                <a:latin typeface="Calibri" panose="020F0502020204030204" pitchFamily="34" charset="0"/>
                <a:cs typeface="Calibri" panose="020F0502020204030204" pitchFamily="34" charset="0"/>
              </a:rPr>
              <a:t> </a:t>
            </a:r>
          </a:p>
          <a:p>
            <a:pPr>
              <a:lnSpc>
                <a:spcPct val="140000"/>
              </a:lnSpc>
            </a:pPr>
            <a:endParaRPr lang="pl-PL" altLang="pl-PL" sz="2400" dirty="0">
              <a:latin typeface="Calibri" panose="020F0502020204030204" pitchFamily="34" charset="0"/>
              <a:cs typeface="Calibri" panose="020F0502020204030204" pitchFamily="34" charset="0"/>
            </a:endParaRPr>
          </a:p>
          <a:p>
            <a:pPr marL="438912" marR="0" lvl="0" indent="-324612" algn="l" rtl="0">
              <a:spcBef>
                <a:spcPts val="0"/>
              </a:spcBef>
              <a:buClr>
                <a:schemeClr val="accent1"/>
              </a:buClr>
              <a:buSzPct val="80000"/>
              <a:buFont typeface="Noto Sans Symbols"/>
              <a:buNone/>
            </a:pPr>
            <a:endParaRPr sz="3200" b="0" i="0" u="none" strike="noStrike" cap="none" dirty="0">
              <a:solidFill>
                <a:schemeClr val="dk1"/>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a:stretch/>
        </p:blipFill>
        <p:spPr>
          <a:xfrm>
            <a:off x="282438" y="254968"/>
            <a:ext cx="822215" cy="935708"/>
          </a:xfrm>
          <a:prstGeom prst="rect">
            <a:avLst/>
          </a:prstGeom>
          <a:noFill/>
          <a:ln>
            <a:noFill/>
          </a:ln>
        </p:spPr>
      </p:pic>
      <p:pic>
        <p:nvPicPr>
          <p:cNvPr id="7" name="Picture 4" descr="12_wagony"/>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395536" y="2564904"/>
            <a:ext cx="8313796" cy="41324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pole tekstowe 8"/>
          <p:cNvSpPr txBox="1"/>
          <p:nvPr/>
        </p:nvSpPr>
        <p:spPr>
          <a:xfrm>
            <a:off x="1619672" y="278298"/>
            <a:ext cx="5198119" cy="830997"/>
          </a:xfrm>
          <a:prstGeom prst="rect">
            <a:avLst/>
          </a:prstGeom>
          <a:noFill/>
        </p:spPr>
        <p:txBody>
          <a:bodyPr wrap="square" rtlCol="0">
            <a:spAutoFit/>
          </a:bodyPr>
          <a:lstStyle/>
          <a:p>
            <a:pPr algn="ctr"/>
            <a:r>
              <a:rPr lang="pl-PL" sz="2400" b="1" dirty="0">
                <a:solidFill>
                  <a:srgbClr val="FFFF00"/>
                </a:solidFill>
              </a:rPr>
              <a:t>Specyfika terenu akcji podczas wypadków drogowych</a:t>
            </a:r>
          </a:p>
        </p:txBody>
      </p:sp>
    </p:spTree>
    <p:extLst>
      <p:ext uri="{BB962C8B-B14F-4D97-AF65-F5344CB8AC3E}">
        <p14:creationId xmlns:p14="http://schemas.microsoft.com/office/powerpoint/2010/main" val="3074257624"/>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marL="0" marR="0" lvl="0" indent="0" algn="l" rtl="0">
              <a:spcBef>
                <a:spcPts val="0"/>
              </a:spcBef>
              <a:buClr>
                <a:srgbClr val="FFC700"/>
              </a:buClr>
              <a:buSzPct val="25000"/>
              <a:buFont typeface="Calibri"/>
              <a:buNone/>
            </a:pPr>
            <a:r>
              <a:rPr lang="pl-PL" sz="2800" b="1" i="0" u="none" strike="noStrike" cap="none" dirty="0">
                <a:solidFill>
                  <a:srgbClr val="FFC700"/>
                </a:solidFill>
                <a:latin typeface="Calibri"/>
                <a:ea typeface="Calibri"/>
                <a:cs typeface="Calibri"/>
                <a:sym typeface="Calibri"/>
              </a:rPr>
              <a:t>BIBLIOGRAFIA</a:t>
            </a:r>
          </a:p>
        </p:txBody>
      </p:sp>
      <p:sp>
        <p:nvSpPr>
          <p:cNvPr id="179" name="Shape 179"/>
          <p:cNvSpPr/>
          <p:nvPr/>
        </p:nvSpPr>
        <p:spPr>
          <a:xfrm>
            <a:off x="272507" y="1636811"/>
            <a:ext cx="8287022" cy="1035574"/>
          </a:xfrm>
          <a:prstGeom prst="rect">
            <a:avLst/>
          </a:prstGeom>
          <a:noFill/>
          <a:ln>
            <a:noFill/>
          </a:ln>
        </p:spPr>
        <p:txBody>
          <a:bodyPr lIns="91425" tIns="45700" rIns="91425" bIns="45700" anchor="t" anchorCtr="0">
            <a:noAutofit/>
          </a:bodyPr>
          <a:lstStyle/>
          <a:p>
            <a:pPr indent="12700" algn="just">
              <a:lnSpc>
                <a:spcPct val="80000"/>
              </a:lnSpc>
              <a:buClr>
                <a:srgbClr val="000000"/>
              </a:buClr>
              <a:buFont typeface="Arial"/>
              <a:buNone/>
            </a:pPr>
            <a:endParaRPr sz="2400" b="1"/>
          </a:p>
          <a:p>
            <a:pPr indent="12700" algn="just">
              <a:lnSpc>
                <a:spcPct val="80000"/>
              </a:lnSpc>
              <a:spcBef>
                <a:spcPts val="480"/>
              </a:spcBef>
              <a:buClr>
                <a:srgbClr val="000000"/>
              </a:buClr>
              <a:buFont typeface="Arial"/>
              <a:buNone/>
            </a:pPr>
            <a:endParaRPr sz="2400" b="1"/>
          </a:p>
        </p:txBody>
      </p:sp>
      <p:sp>
        <p:nvSpPr>
          <p:cNvPr id="180" name="Shape 18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algn="r">
              <a:buSzPct val="25000"/>
            </a:pPr>
            <a:r>
              <a:rPr lang="pl-PL" sz="1050">
                <a:solidFill>
                  <a:srgbClr val="FFFFFF"/>
                </a:solidFill>
                <a:latin typeface="Calibri"/>
                <a:ea typeface="Calibri"/>
                <a:cs typeface="Calibri"/>
                <a:sym typeface="Calibri"/>
              </a:rPr>
              <a:t>str. </a:t>
            </a:r>
            <a:fld id="{00000000-1234-1234-1234-123412341234}" type="slidenum">
              <a:rPr lang="pl-PL">
                <a:solidFill>
                  <a:srgbClr val="FFFFFF"/>
                </a:solidFill>
                <a:latin typeface="Calibri"/>
                <a:ea typeface="Calibri"/>
                <a:cs typeface="Calibri"/>
                <a:sym typeface="Calibri"/>
              </a:rPr>
              <a:pPr algn="r">
                <a:buSzPct val="25000"/>
              </a:pPr>
              <a:t>16</a:t>
            </a:fld>
            <a:endParaRPr lang="pl-PL">
              <a:solidFill>
                <a:srgbClr val="FFFFFF"/>
              </a:solidFill>
              <a:latin typeface="Calibri"/>
              <a:ea typeface="Calibri"/>
              <a:cs typeface="Calibri"/>
              <a:sym typeface="Calibri"/>
            </a:endParaRPr>
          </a:p>
        </p:txBody>
      </p:sp>
      <p:sp>
        <p:nvSpPr>
          <p:cNvPr id="181" name="Shape 181"/>
          <p:cNvSpPr txBox="1">
            <a:spLocks noGrp="1"/>
          </p:cNvSpPr>
          <p:nvPr>
            <p:ph type="body" idx="2"/>
          </p:nvPr>
        </p:nvSpPr>
        <p:spPr>
          <a:xfrm>
            <a:off x="0" y="1412776"/>
            <a:ext cx="9143999" cy="2606054"/>
          </a:xfrm>
          <a:prstGeom prst="rect">
            <a:avLst/>
          </a:prstGeom>
          <a:noFill/>
          <a:ln>
            <a:noFill/>
          </a:ln>
        </p:spPr>
        <p:txBody>
          <a:bodyPr lIns="54850" tIns="91425" rIns="91425" bIns="45700" anchor="t" anchorCtr="0">
            <a:noAutofit/>
          </a:bodyPr>
          <a:lstStyle/>
          <a:p>
            <a:r>
              <a:rPr lang="pl-PL" sz="2400" dirty="0"/>
              <a:t> „Wypadki drogowe w Polsce w 2014 roku” Wydział Ruchu Drogowego Biura Prewencji i Ruchu Drogowego Komendy Głównej Policji; Warszawa 2015r.</a:t>
            </a:r>
          </a:p>
          <a:p>
            <a:r>
              <a:rPr lang="pl-PL" sz="2400" b="0" i="0" u="none" strike="noStrike" cap="none" dirty="0">
                <a:solidFill>
                  <a:schemeClr val="dk1"/>
                </a:solidFill>
                <a:sym typeface="Calibri"/>
              </a:rPr>
              <a:t> „System szkolenia członków OSP biorących bezpośredni udział w działaniach ratowniczych” – prezentacje multimedialne; </a:t>
            </a:r>
          </a:p>
          <a:p>
            <a:pPr marL="276860" indent="0">
              <a:buNone/>
            </a:pPr>
            <a:r>
              <a:rPr lang="pl-PL" sz="2400" dirty="0"/>
              <a:t>   </a:t>
            </a:r>
            <a:r>
              <a:rPr lang="pl-PL" sz="2400" b="0" i="0" u="none" strike="noStrike" cap="none" dirty="0">
                <a:solidFill>
                  <a:schemeClr val="dk1"/>
                </a:solidFill>
                <a:sym typeface="Calibri"/>
              </a:rPr>
              <a:t>CNBOP maj 2007r.</a:t>
            </a:r>
            <a:endParaRPr sz="2400" b="0" i="0" u="none" strike="noStrike" cap="none" dirty="0">
              <a:solidFill>
                <a:schemeClr val="dk1"/>
              </a:solidFill>
              <a:sym typeface="Calibri"/>
            </a:endParaRPr>
          </a:p>
        </p:txBody>
      </p:sp>
      <p:sp>
        <p:nvSpPr>
          <p:cNvPr id="182" name="Shape 182"/>
          <p:cNvSpPr txBox="1">
            <a:spLocks noGrp="1"/>
          </p:cNvSpPr>
          <p:nvPr>
            <p:ph type="body" idx="2"/>
          </p:nvPr>
        </p:nvSpPr>
        <p:spPr>
          <a:xfrm>
            <a:off x="5940151" y="51571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83" name="Shape 183"/>
          <p:cNvSpPr txBox="1">
            <a:spLocks noGrp="1"/>
          </p:cNvSpPr>
          <p:nvPr>
            <p:ph type="body" idx="2"/>
          </p:nvPr>
        </p:nvSpPr>
        <p:spPr>
          <a:xfrm>
            <a:off x="6092551" y="53095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84" name="Shape 184"/>
          <p:cNvPicPr preferRelativeResize="0"/>
          <p:nvPr/>
        </p:nvPicPr>
        <p:blipFill rotWithShape="1">
          <a:blip r:embed="rId3">
            <a:alphaModFix/>
          </a:blip>
          <a:srcRect/>
          <a:stretch/>
        </p:blipFill>
        <p:spPr>
          <a:xfrm>
            <a:off x="282438" y="254968"/>
            <a:ext cx="822215" cy="935708"/>
          </a:xfrm>
          <a:prstGeom prst="rect">
            <a:avLst/>
          </a:prstGeom>
          <a:noFill/>
          <a:ln>
            <a:noFill/>
          </a:ln>
        </p:spPr>
      </p:pic>
    </p:spTree>
    <p:extLst>
      <p:ext uri="{BB962C8B-B14F-4D97-AF65-F5344CB8AC3E}">
        <p14:creationId xmlns:p14="http://schemas.microsoft.com/office/powerpoint/2010/main" val="2111656213"/>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331638" y="250031"/>
            <a:ext cx="7362846" cy="874712"/>
          </a:xfrm>
          <a:prstGeom prst="rect">
            <a:avLst/>
          </a:prstGeom>
          <a:noFill/>
          <a:ln>
            <a:noFill/>
          </a:ln>
        </p:spPr>
        <p:txBody>
          <a:bodyPr lIns="91425" tIns="45700" rIns="45700" bIns="45700" anchor="ctr" anchorCtr="0">
            <a:noAutofit/>
          </a:bodyPr>
          <a:lstStyle/>
          <a:p>
            <a:pPr marL="0" marR="0" lvl="0" indent="0" algn="l" rtl="0">
              <a:spcBef>
                <a:spcPts val="0"/>
              </a:spcBef>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INDEKS MATERIAŁÓW POBRANYCH Z INTERNETU</a:t>
            </a:r>
          </a:p>
        </p:txBody>
      </p:sp>
      <p:sp>
        <p:nvSpPr>
          <p:cNvPr id="191" name="Shape 191"/>
          <p:cNvSpPr/>
          <p:nvPr/>
        </p:nvSpPr>
        <p:spPr>
          <a:xfrm>
            <a:off x="272507" y="1636811"/>
            <a:ext cx="8287022" cy="1035574"/>
          </a:xfrm>
          <a:prstGeom prst="rect">
            <a:avLst/>
          </a:prstGeom>
          <a:noFill/>
          <a:ln>
            <a:noFill/>
          </a:ln>
        </p:spPr>
        <p:txBody>
          <a:bodyPr lIns="91425" tIns="45700" rIns="91425" bIns="45700" anchor="t" anchorCtr="0">
            <a:noAutofit/>
          </a:bodyPr>
          <a:lstStyle/>
          <a:p>
            <a:pPr indent="12700" algn="just">
              <a:lnSpc>
                <a:spcPct val="80000"/>
              </a:lnSpc>
              <a:buClr>
                <a:srgbClr val="000000"/>
              </a:buClr>
              <a:buFont typeface="Arial"/>
              <a:buNone/>
            </a:pPr>
            <a:endParaRPr sz="2400" b="1"/>
          </a:p>
          <a:p>
            <a:pPr indent="12700" algn="just">
              <a:lnSpc>
                <a:spcPct val="80000"/>
              </a:lnSpc>
              <a:spcBef>
                <a:spcPts val="480"/>
              </a:spcBef>
              <a:buClr>
                <a:srgbClr val="000000"/>
              </a:buClr>
              <a:buFont typeface="Arial"/>
              <a:buNone/>
            </a:pPr>
            <a:endParaRPr sz="2400" b="1"/>
          </a:p>
        </p:txBody>
      </p:sp>
      <p:sp>
        <p:nvSpPr>
          <p:cNvPr id="192" name="Shape 19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algn="r">
              <a:buSzPct val="25000"/>
            </a:pPr>
            <a:r>
              <a:rPr lang="pl-PL" sz="1050">
                <a:solidFill>
                  <a:srgbClr val="FFFFFF"/>
                </a:solidFill>
                <a:latin typeface="Calibri"/>
                <a:ea typeface="Calibri"/>
                <a:cs typeface="Calibri"/>
                <a:sym typeface="Calibri"/>
              </a:rPr>
              <a:t>str. </a:t>
            </a:r>
            <a:fld id="{00000000-1234-1234-1234-123412341234}" type="slidenum">
              <a:rPr lang="pl-PL">
                <a:solidFill>
                  <a:srgbClr val="FFFFFF"/>
                </a:solidFill>
                <a:latin typeface="Calibri"/>
                <a:ea typeface="Calibri"/>
                <a:cs typeface="Calibri"/>
                <a:sym typeface="Calibri"/>
              </a:rPr>
              <a:pPr algn="r">
                <a:buSzPct val="25000"/>
              </a:pPr>
              <a:t>17</a:t>
            </a:fld>
            <a:endParaRPr lang="pl-PL">
              <a:solidFill>
                <a:srgbClr val="FFFFFF"/>
              </a:solidFill>
              <a:latin typeface="Calibri"/>
              <a:ea typeface="Calibri"/>
              <a:cs typeface="Calibri"/>
              <a:sym typeface="Calibri"/>
            </a:endParaRPr>
          </a:p>
        </p:txBody>
      </p:sp>
      <p:sp>
        <p:nvSpPr>
          <p:cNvPr id="193" name="Shape 193"/>
          <p:cNvSpPr txBox="1">
            <a:spLocks noGrp="1"/>
          </p:cNvSpPr>
          <p:nvPr>
            <p:ph type="body" idx="2"/>
          </p:nvPr>
        </p:nvSpPr>
        <p:spPr>
          <a:xfrm>
            <a:off x="-108520" y="1832844"/>
            <a:ext cx="9361040" cy="4188442"/>
          </a:xfrm>
          <a:prstGeom prst="rect">
            <a:avLst/>
          </a:prstGeom>
          <a:noFill/>
          <a:ln>
            <a:noFill/>
          </a:ln>
        </p:spPr>
        <p:txBody>
          <a:bodyPr lIns="54850" tIns="91425" rIns="91425" bIns="45700" anchor="t" anchorCtr="0">
            <a:noAutofit/>
          </a:bodyPr>
          <a:lstStyle/>
          <a:p>
            <a:pPr marL="457200" indent="-342900"/>
            <a:r>
              <a:rPr lang="pl-PL" sz="2000" b="0" i="0" u="none" strike="noStrike" cap="none" dirty="0">
                <a:solidFill>
                  <a:schemeClr val="dk1"/>
                </a:solidFill>
                <a:latin typeface="Calibri" panose="020F0502020204030204" pitchFamily="34" charset="0"/>
                <a:ea typeface="Arial"/>
                <a:cs typeface="Calibri" panose="020F0502020204030204" pitchFamily="34" charset="0"/>
                <a:sym typeface="Arial"/>
              </a:rPr>
              <a:t>fot 2: pobrano 02.03.2016 z: </a:t>
            </a:r>
            <a:r>
              <a:rPr lang="pl-PL" sz="2000" dirty="0">
                <a:latin typeface="Calibri" panose="020F0502020204030204" pitchFamily="34" charset="0"/>
                <a:ea typeface="Arial"/>
                <a:cs typeface="Calibri" panose="020F0502020204030204" pitchFamily="34" charset="0"/>
                <a:sym typeface="Arial"/>
                <a:hlinkClick r:id="rId3"/>
              </a:rPr>
              <a:t>https://www.google.pl/search?q=panika&amp;biw=1280&amp;bih=662&amp;site=webhp&amp;tbm=isch&amp;tbo=u&amp;source=univ&amp;sa=X&amp;sqi=2&amp;ved=0ahUKEwjv8J_MgaLLAhUoDJoKHa3YAHYQsAQIMw#imgrc=MmJbo4DzkAh4OM%3A</a:t>
            </a:r>
            <a:endParaRPr lang="pl-PL" sz="2000" dirty="0">
              <a:latin typeface="Calibri" panose="020F0502020204030204" pitchFamily="34" charset="0"/>
              <a:ea typeface="Arial"/>
              <a:cs typeface="Calibri" panose="020F0502020204030204" pitchFamily="34" charset="0"/>
              <a:sym typeface="Arial"/>
            </a:endParaRPr>
          </a:p>
          <a:p>
            <a:pPr marL="457200" indent="-342900"/>
            <a:r>
              <a:rPr lang="pl-PL" sz="2000" dirty="0">
                <a:latin typeface="Calibri" panose="020F0502020204030204" pitchFamily="34" charset="0"/>
                <a:ea typeface="Arial"/>
                <a:cs typeface="Calibri" panose="020F0502020204030204" pitchFamily="34" charset="0"/>
                <a:sym typeface="Arial"/>
              </a:rPr>
              <a:t>fot 3 i 4: pobrano 02.03.2016 z: </a:t>
            </a:r>
            <a:r>
              <a:rPr lang="pl-PL" sz="2000" dirty="0">
                <a:latin typeface="Calibri" panose="020F0502020204030204" pitchFamily="34" charset="0"/>
                <a:ea typeface="Arial"/>
                <a:cs typeface="Calibri" panose="020F0502020204030204" pitchFamily="34" charset="0"/>
                <a:sym typeface="Arial"/>
                <a:hlinkClick r:id="rId4"/>
              </a:rPr>
              <a:t>https://www.google.pl/search?q=ulewny+deszcz+na+drodze&amp;biw=1280&amp;bih=662&amp;site=webhp&amp;tbm=isch&amp;tbo=u&amp;source=univ&amp;sa=X&amp;ved=0ahUKEwj238yOhKLLAhWl83IKHRlcCqAQsAQIHA</a:t>
            </a:r>
            <a:endParaRPr lang="pl-PL" sz="2000" dirty="0">
              <a:latin typeface="Calibri" panose="020F0502020204030204" pitchFamily="34" charset="0"/>
              <a:ea typeface="Arial"/>
              <a:cs typeface="Calibri" panose="020F0502020204030204" pitchFamily="34" charset="0"/>
              <a:sym typeface="Arial"/>
            </a:endParaRPr>
          </a:p>
          <a:p>
            <a:pPr marL="114300" indent="0">
              <a:buNone/>
            </a:pPr>
            <a:endParaRPr lang="pl-PL" sz="20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a:p>
            <a:pPr marL="438912" marR="0" lvl="0" indent="-324612" algn="l" rtl="0">
              <a:spcBef>
                <a:spcPts val="0"/>
              </a:spcBef>
              <a:buClr>
                <a:schemeClr val="accent1"/>
              </a:buClr>
              <a:buSzPct val="80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194" name="Shape 194"/>
          <p:cNvSpPr txBox="1">
            <a:spLocks noGrp="1"/>
          </p:cNvSpPr>
          <p:nvPr>
            <p:ph type="body" idx="2"/>
          </p:nvPr>
        </p:nvSpPr>
        <p:spPr>
          <a:xfrm>
            <a:off x="5940151" y="51571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95" name="Shape 195"/>
          <p:cNvSpPr txBox="1">
            <a:spLocks noGrp="1"/>
          </p:cNvSpPr>
          <p:nvPr>
            <p:ph type="body" idx="2"/>
          </p:nvPr>
        </p:nvSpPr>
        <p:spPr>
          <a:xfrm>
            <a:off x="6092551" y="53095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96" name="Shape 196"/>
          <p:cNvPicPr preferRelativeResize="0"/>
          <p:nvPr/>
        </p:nvPicPr>
        <p:blipFill rotWithShape="1">
          <a:blip r:embed="rId5">
            <a:alphaModFix/>
          </a:blip>
          <a:srcRect/>
          <a:stretch/>
        </p:blipFill>
        <p:spPr>
          <a:xfrm>
            <a:off x="282438" y="254968"/>
            <a:ext cx="822215" cy="935708"/>
          </a:xfrm>
          <a:prstGeom prst="rect">
            <a:avLst/>
          </a:prstGeom>
          <a:noFill/>
          <a:ln>
            <a:noFill/>
          </a:ln>
        </p:spPr>
      </p:pic>
    </p:spTree>
    <p:extLst>
      <p:ext uri="{BB962C8B-B14F-4D97-AF65-F5344CB8AC3E}">
        <p14:creationId xmlns:p14="http://schemas.microsoft.com/office/powerpoint/2010/main" val="3539667653"/>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a:bodyPr>
          <a:lstStyle/>
          <a:p>
            <a:pPr fontAlgn="auto"/>
            <a:r>
              <a:rPr lang="pl-PL" dirty="0"/>
              <a:t> Rodzaje wypadków drogowych;</a:t>
            </a:r>
          </a:p>
          <a:p>
            <a:pPr fontAlgn="auto"/>
            <a:r>
              <a:rPr lang="pl-PL" dirty="0"/>
              <a:t> Statystyka wypadkowości w Polsce;</a:t>
            </a:r>
          </a:p>
          <a:p>
            <a:pPr fontAlgn="auto"/>
            <a:r>
              <a:rPr lang="pl-PL" dirty="0"/>
              <a:t> Specyfika terenu akcji podczas wypadków drogowych. </a:t>
            </a:r>
          </a:p>
          <a:p>
            <a:endParaRPr lang="pl-PL" dirty="0"/>
          </a:p>
          <a:p>
            <a:endParaRPr lang="pl-PL" dirty="0"/>
          </a:p>
          <a:p>
            <a:pPr marL="118872" indent="0">
              <a:buNone/>
            </a:pPr>
            <a:r>
              <a:rPr lang="pl-PL" dirty="0"/>
              <a:t>     Czas: 1T</a:t>
            </a:r>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3717032"/>
            <a:ext cx="3240360" cy="2842346"/>
          </a:xfrm>
          <a:prstGeom prst="rect">
            <a:avLst/>
          </a:prstGeom>
        </p:spPr>
      </p:pic>
    </p:spTree>
    <p:extLst>
      <p:ext uri="{BB962C8B-B14F-4D97-AF65-F5344CB8AC3E}">
        <p14:creationId xmlns:p14="http://schemas.microsoft.com/office/powerpoint/2010/main" val="150845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lvl="0">
              <a:buSzPct val="25000"/>
            </a:pPr>
            <a:r>
              <a:rPr lang="pl-PL" sz="2400" dirty="0">
                <a:solidFill>
                  <a:srgbClr val="FFFF00"/>
                </a:solidFill>
                <a:latin typeface="+mj-lt"/>
              </a:rPr>
              <a:t>Rodzaje wypadków drogowych</a:t>
            </a:r>
            <a:endParaRPr lang="pl-PL" sz="2400" b="1" i="0" u="none" strike="noStrike" cap="none" dirty="0">
              <a:solidFill>
                <a:srgbClr val="FFFF00"/>
              </a:solidFill>
              <a:latin typeface="+mj-lt"/>
              <a:sym typeface="Calibri"/>
            </a:endParaRPr>
          </a:p>
        </p:txBody>
      </p:sp>
      <p:sp>
        <p:nvSpPr>
          <p:cNvPr id="179" name="Shape 179"/>
          <p:cNvSpPr/>
          <p:nvPr/>
        </p:nvSpPr>
        <p:spPr>
          <a:xfrm>
            <a:off x="272507" y="1636811"/>
            <a:ext cx="8287022" cy="1035574"/>
          </a:xfrm>
          <a:prstGeom prst="rect">
            <a:avLst/>
          </a:prstGeom>
          <a:noFill/>
          <a:ln>
            <a:noFill/>
          </a:ln>
        </p:spPr>
        <p:txBody>
          <a:bodyPr lIns="91425" tIns="45700" rIns="91425" bIns="45700" anchor="t" anchorCtr="0">
            <a:noAutofit/>
          </a:bodyPr>
          <a:lstStyle/>
          <a:p>
            <a:pPr indent="12700" algn="just">
              <a:lnSpc>
                <a:spcPct val="80000"/>
              </a:lnSpc>
              <a:buClr>
                <a:srgbClr val="000000"/>
              </a:buClr>
              <a:buFont typeface="Arial"/>
              <a:buNone/>
            </a:pPr>
            <a:endParaRPr sz="2400" b="1"/>
          </a:p>
          <a:p>
            <a:pPr indent="12700" algn="just">
              <a:lnSpc>
                <a:spcPct val="80000"/>
              </a:lnSpc>
              <a:spcBef>
                <a:spcPts val="480"/>
              </a:spcBef>
              <a:buClr>
                <a:srgbClr val="000000"/>
              </a:buClr>
              <a:buFont typeface="Arial"/>
              <a:buNone/>
            </a:pPr>
            <a:endParaRPr sz="2400" b="1"/>
          </a:p>
        </p:txBody>
      </p:sp>
      <p:sp>
        <p:nvSpPr>
          <p:cNvPr id="180" name="Shape 18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algn="r">
              <a:buSzPct val="25000"/>
            </a:pPr>
            <a:r>
              <a:rPr lang="pl-PL" sz="1050">
                <a:solidFill>
                  <a:srgbClr val="FFFFFF"/>
                </a:solidFill>
                <a:latin typeface="Calibri"/>
                <a:ea typeface="Calibri"/>
                <a:cs typeface="Calibri"/>
                <a:sym typeface="Calibri"/>
              </a:rPr>
              <a:t>str. </a:t>
            </a:r>
            <a:fld id="{00000000-1234-1234-1234-123412341234}" type="slidenum">
              <a:rPr lang="pl-PL">
                <a:solidFill>
                  <a:srgbClr val="FFFFFF"/>
                </a:solidFill>
                <a:latin typeface="Calibri"/>
                <a:ea typeface="Calibri"/>
                <a:cs typeface="Calibri"/>
                <a:sym typeface="Calibri"/>
              </a:rPr>
              <a:pPr algn="r">
                <a:buSzPct val="25000"/>
              </a:pPr>
              <a:t>3</a:t>
            </a:fld>
            <a:endParaRPr lang="pl-PL">
              <a:solidFill>
                <a:srgbClr val="FFFFFF"/>
              </a:solidFill>
              <a:latin typeface="Calibri"/>
              <a:ea typeface="Calibri"/>
              <a:cs typeface="Calibri"/>
              <a:sym typeface="Calibri"/>
            </a:endParaRPr>
          </a:p>
        </p:txBody>
      </p:sp>
      <p:sp>
        <p:nvSpPr>
          <p:cNvPr id="181" name="Shape 181"/>
          <p:cNvSpPr txBox="1">
            <a:spLocks noGrp="1"/>
          </p:cNvSpPr>
          <p:nvPr>
            <p:ph type="body" idx="2"/>
          </p:nvPr>
        </p:nvSpPr>
        <p:spPr>
          <a:xfrm>
            <a:off x="-108520" y="1412776"/>
            <a:ext cx="9361040" cy="3168352"/>
          </a:xfrm>
          <a:prstGeom prst="rect">
            <a:avLst/>
          </a:prstGeom>
          <a:noFill/>
          <a:ln>
            <a:noFill/>
          </a:ln>
        </p:spPr>
        <p:txBody>
          <a:bodyPr lIns="54850" tIns="91425" rIns="91425" bIns="45700" anchor="t" anchorCtr="0">
            <a:noAutofit/>
          </a:bodyPr>
          <a:lstStyle/>
          <a:p>
            <a:pPr marL="276860" indent="0">
              <a:buNone/>
            </a:pPr>
            <a:r>
              <a:rPr lang="pl-PL" sz="2000" dirty="0">
                <a:latin typeface="MyriadPro-Regular"/>
              </a:rPr>
              <a:t>Spośród wszystkich rodzajów wypadków drogowych, na pierwsze miejsce wysuwają się zdarzenia, które zakwalifikowano do kategorii „zderzenie się pojazdów w ruchu”. W 2014 roku wypadków takich było 17 960, co stanowiło 51.4% ogółu, śmierć w nich poniosło 1 278 osób (39,9%wszystkich zabitych),</a:t>
            </a:r>
          </a:p>
          <a:p>
            <a:pPr marL="276860" indent="0">
              <a:buNone/>
            </a:pPr>
            <a:r>
              <a:rPr lang="pl-PL" sz="2000" dirty="0">
                <a:latin typeface="MyriadPro-Regular"/>
              </a:rPr>
              <a:t> a rannych zostało 24 161 osób (56,8% ogółu rannych).</a:t>
            </a:r>
            <a:endParaRPr sz="2000" b="0" i="0" u="none" strike="noStrike" cap="none" dirty="0">
              <a:solidFill>
                <a:schemeClr val="dk1"/>
              </a:solidFill>
              <a:latin typeface="Calibri"/>
              <a:ea typeface="Calibri"/>
              <a:cs typeface="Calibri"/>
              <a:sym typeface="Calibri"/>
            </a:endParaRPr>
          </a:p>
        </p:txBody>
      </p:sp>
      <p:sp>
        <p:nvSpPr>
          <p:cNvPr id="182" name="Shape 182"/>
          <p:cNvSpPr txBox="1">
            <a:spLocks noGrp="1"/>
          </p:cNvSpPr>
          <p:nvPr>
            <p:ph type="body" idx="2"/>
          </p:nvPr>
        </p:nvSpPr>
        <p:spPr>
          <a:xfrm>
            <a:off x="5940151" y="51571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83" name="Shape 183"/>
          <p:cNvSpPr txBox="1">
            <a:spLocks noGrp="1"/>
          </p:cNvSpPr>
          <p:nvPr>
            <p:ph type="body" idx="2"/>
          </p:nvPr>
        </p:nvSpPr>
        <p:spPr>
          <a:xfrm>
            <a:off x="6092551" y="53095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84" name="Shape 184"/>
          <p:cNvPicPr preferRelativeResize="0"/>
          <p:nvPr/>
        </p:nvPicPr>
        <p:blipFill rotWithShape="1">
          <a:blip r:embed="rId3">
            <a:alphaModFix/>
          </a:blip>
          <a:srcRect/>
          <a:stretch/>
        </p:blipFill>
        <p:spPr>
          <a:xfrm>
            <a:off x="282438" y="254968"/>
            <a:ext cx="822215" cy="935708"/>
          </a:xfrm>
          <a:prstGeom prst="rect">
            <a:avLst/>
          </a:prstGeom>
          <a:noFill/>
          <a:ln>
            <a:noFill/>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7" y="3183048"/>
            <a:ext cx="8965415" cy="334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656213"/>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lvl="0">
              <a:buSzPct val="25000"/>
            </a:pPr>
            <a:r>
              <a:rPr lang="pl-PL" sz="2400" dirty="0">
                <a:solidFill>
                  <a:srgbClr val="FFFF00"/>
                </a:solidFill>
                <a:latin typeface="+mj-lt"/>
              </a:rPr>
              <a:t>Statystyka wypadkowości w Polsce</a:t>
            </a:r>
            <a:endParaRPr sz="2400" b="1" i="0" u="none" strike="noStrike" cap="none" dirty="0">
              <a:solidFill>
                <a:srgbClr val="FFFF00"/>
              </a:solidFill>
              <a:latin typeface="+mj-lt"/>
              <a:sym typeface="Calibri"/>
            </a:endParaRPr>
          </a:p>
        </p:txBody>
      </p:sp>
      <p:sp>
        <p:nvSpPr>
          <p:cNvPr id="153" name="Shape 153"/>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a:solidFill>
                <a:schemeClr val="dk1"/>
              </a:solidFill>
              <a:latin typeface="Arial"/>
              <a:ea typeface="Arial"/>
              <a:cs typeface="Arial"/>
              <a:sym typeface="Arial"/>
            </a:endParaRPr>
          </a:p>
        </p:txBody>
      </p:sp>
      <p:sp>
        <p:nvSpPr>
          <p:cNvPr id="154" name="Shape 15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a:solidFill>
                  <a:schemeClr val="lt1"/>
                </a:solidFill>
                <a:latin typeface="Calibri"/>
                <a:ea typeface="Calibri"/>
                <a:cs typeface="Calibri"/>
                <a:sym typeface="Calibri"/>
              </a:rPr>
              <a:t>str. </a:t>
            </a:r>
            <a:fld id="{00000000-1234-1234-1234-123412341234}" type="slidenum">
              <a:rPr lang="pl-PL" sz="1400">
                <a:solidFill>
                  <a:schemeClr val="lt1"/>
                </a:solidFill>
                <a:latin typeface="Calibri"/>
                <a:ea typeface="Calibri"/>
                <a:cs typeface="Calibri"/>
                <a:sym typeface="Calibri"/>
              </a:rPr>
              <a:t>4</a:t>
            </a:fld>
            <a:endParaRPr lang="pl-PL" sz="1400">
              <a:solidFill>
                <a:schemeClr val="lt1"/>
              </a:solidFill>
              <a:latin typeface="Calibri"/>
              <a:ea typeface="Calibri"/>
              <a:cs typeface="Calibri"/>
              <a:sym typeface="Calibri"/>
            </a:endParaRPr>
          </a:p>
        </p:txBody>
      </p:sp>
      <p:sp>
        <p:nvSpPr>
          <p:cNvPr id="155" name="Shape 155"/>
          <p:cNvSpPr txBox="1">
            <a:spLocks noGrp="1"/>
          </p:cNvSpPr>
          <p:nvPr>
            <p:ph type="body" idx="2"/>
          </p:nvPr>
        </p:nvSpPr>
        <p:spPr>
          <a:xfrm>
            <a:off x="179512" y="1556793"/>
            <a:ext cx="8964487" cy="1296144"/>
          </a:xfrm>
          <a:prstGeom prst="rect">
            <a:avLst/>
          </a:prstGeom>
          <a:noFill/>
          <a:ln>
            <a:noFill/>
          </a:ln>
        </p:spPr>
        <p:txBody>
          <a:bodyPr lIns="54850" tIns="91425" rIns="91425" bIns="45700" anchor="t" anchorCtr="0">
            <a:noAutofit/>
          </a:bodyPr>
          <a:lstStyle/>
          <a:p>
            <a:pPr marL="276860" indent="0">
              <a:buNone/>
            </a:pPr>
            <a:r>
              <a:rPr lang="pl-PL" sz="2400" dirty="0"/>
              <a:t>Od początku lat dziewięćdziesiątych liczba pojazdów zarejestrowanych w Polsce systematycznie rośnie.</a:t>
            </a:r>
          </a:p>
          <a:p>
            <a:pPr marL="276860" indent="0">
              <a:buNone/>
            </a:pPr>
            <a:r>
              <a:rPr lang="pl-PL" sz="2000" dirty="0"/>
              <a:t>Liczba pojazdów silnikowych w latach 2004-2013*</a:t>
            </a:r>
            <a:endParaRPr sz="2000" b="0" i="0" u="none" strike="noStrike" cap="none" dirty="0">
              <a:solidFill>
                <a:schemeClr val="dk1"/>
              </a:solidFill>
              <a:latin typeface="Arial"/>
              <a:ea typeface="Arial"/>
              <a:cs typeface="Arial"/>
              <a:sym typeface="Arial"/>
            </a:endParaRPr>
          </a:p>
        </p:txBody>
      </p:sp>
      <p:sp>
        <p:nvSpPr>
          <p:cNvPr id="158" name="Shape 158"/>
          <p:cNvSpPr txBox="1">
            <a:spLocks noGrp="1"/>
          </p:cNvSpPr>
          <p:nvPr>
            <p:ph type="body" idx="2"/>
          </p:nvPr>
        </p:nvSpPr>
        <p:spPr>
          <a:xfrm>
            <a:off x="282439" y="6093296"/>
            <a:ext cx="1841290" cy="648072"/>
          </a:xfrm>
          <a:prstGeom prst="rect">
            <a:avLst/>
          </a:prstGeom>
          <a:noFill/>
          <a:ln>
            <a:noFill/>
          </a:ln>
        </p:spPr>
        <p:txBody>
          <a:bodyPr lIns="54850" tIns="91425" rIns="91425" bIns="45700" anchor="t" anchorCtr="0">
            <a:noAutofit/>
          </a:bodyPr>
          <a:lstStyle/>
          <a:p>
            <a:pPr lvl="0" indent="-324612">
              <a:buNone/>
            </a:pPr>
            <a:r>
              <a:rPr lang="pl-PL" sz="1600" dirty="0"/>
              <a:t>* Dane GUS</a:t>
            </a:r>
            <a:endParaRPr sz="1600" b="0" i="0" u="none" strike="noStrike" cap="none" dirty="0">
              <a:solidFill>
                <a:schemeClr val="dk1"/>
              </a:solidFill>
              <a:latin typeface="Calibri" panose="020F0502020204030204" pitchFamily="34" charset="0"/>
              <a:ea typeface="Arial"/>
              <a:cs typeface="Calibri" panose="020F0502020204030204" pitchFamily="34" charset="0"/>
              <a:sym typeface="Arial"/>
            </a:endParaRPr>
          </a:p>
        </p:txBody>
      </p:sp>
      <p:pic>
        <p:nvPicPr>
          <p:cNvPr id="159" name="Shape 159"/>
          <p:cNvPicPr preferRelativeResize="0"/>
          <p:nvPr/>
        </p:nvPicPr>
        <p:blipFill rotWithShape="1">
          <a:blip r:embed="rId3">
            <a:alphaModFix/>
          </a:blip>
          <a:srcRect/>
          <a:stretch/>
        </p:blipFill>
        <p:spPr>
          <a:xfrm>
            <a:off x="282438" y="254968"/>
            <a:ext cx="822215" cy="935708"/>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2672385"/>
            <a:ext cx="8343900" cy="342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Shape 166"/>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a:solidFill>
                <a:schemeClr val="dk1"/>
              </a:solidFill>
              <a:latin typeface="Arial"/>
              <a:ea typeface="Arial"/>
              <a:cs typeface="Arial"/>
              <a:sym typeface="Arial"/>
            </a:endParaRPr>
          </a:p>
        </p:txBody>
      </p:sp>
      <p:sp>
        <p:nvSpPr>
          <p:cNvPr id="168" name="Shape 168"/>
          <p:cNvSpPr txBox="1">
            <a:spLocks noGrp="1"/>
          </p:cNvSpPr>
          <p:nvPr>
            <p:ph type="body" idx="2"/>
          </p:nvPr>
        </p:nvSpPr>
        <p:spPr>
          <a:xfrm>
            <a:off x="107505" y="1484784"/>
            <a:ext cx="8856984" cy="669814"/>
          </a:xfrm>
          <a:prstGeom prst="rect">
            <a:avLst/>
          </a:prstGeom>
          <a:noFill/>
          <a:ln>
            <a:noFill/>
          </a:ln>
        </p:spPr>
        <p:txBody>
          <a:bodyPr lIns="54850" tIns="91425" rIns="91425" bIns="45700" anchor="t" anchorCtr="0">
            <a:noAutofit/>
          </a:bodyPr>
          <a:lstStyle/>
          <a:p>
            <a:pPr marL="457200" indent="-342900"/>
            <a:r>
              <a:rPr lang="pl-PL" sz="2400" dirty="0"/>
              <a:t>Wypadki drogowe i ich skutki</a:t>
            </a:r>
            <a:endParaRPr sz="2400" b="0" i="0" u="none" strike="noStrike" cap="none" dirty="0">
              <a:solidFill>
                <a:schemeClr val="dk1"/>
              </a:solidFill>
              <a:latin typeface="Arial"/>
              <a:ea typeface="Arial"/>
              <a:cs typeface="Arial"/>
              <a:sym typeface="Arial"/>
            </a:endParaRPr>
          </a:p>
        </p:txBody>
      </p:sp>
      <p:sp>
        <p:nvSpPr>
          <p:cNvPr id="171" name="Shape 171"/>
          <p:cNvSpPr txBox="1">
            <a:spLocks noGrp="1"/>
          </p:cNvSpPr>
          <p:nvPr>
            <p:ph type="body" idx="2"/>
          </p:nvPr>
        </p:nvSpPr>
        <p:spPr>
          <a:xfrm>
            <a:off x="282438" y="6237312"/>
            <a:ext cx="8538034" cy="620688"/>
          </a:xfrm>
          <a:prstGeom prst="rect">
            <a:avLst/>
          </a:prstGeom>
          <a:noFill/>
          <a:ln>
            <a:noFill/>
          </a:ln>
        </p:spPr>
        <p:txBody>
          <a:bodyPr lIns="54850" tIns="91425" rIns="91425" bIns="45700" anchor="t" anchorCtr="0">
            <a:noAutofit/>
          </a:bodyPr>
          <a:lstStyle/>
          <a:p>
            <a:pPr lvl="0" indent="-324612">
              <a:buNone/>
            </a:pPr>
            <a:r>
              <a:rPr lang="pl-PL" sz="1600" dirty="0"/>
              <a:t>Wydział Ruchu Drogowego Biura Prewencji i Ruchu Drogowego Komendy Głównej Policji</a:t>
            </a:r>
            <a:endParaRPr sz="1600" b="0" i="0" u="none" strike="noStrike" cap="none" dirty="0">
              <a:solidFill>
                <a:schemeClr val="dk1"/>
              </a:solidFill>
              <a:latin typeface="Arial"/>
              <a:ea typeface="Arial"/>
              <a:cs typeface="Arial"/>
              <a:sym typeface="Arial"/>
            </a:endParaRPr>
          </a:p>
        </p:txBody>
      </p:sp>
      <p:pic>
        <p:nvPicPr>
          <p:cNvPr id="172" name="Shape 172"/>
          <p:cNvPicPr preferRelativeResize="0"/>
          <p:nvPr/>
        </p:nvPicPr>
        <p:blipFill rotWithShape="1">
          <a:blip r:embed="rId3">
            <a:alphaModFix/>
          </a:blip>
          <a:srcRect/>
          <a:stretch/>
        </p:blipFill>
        <p:spPr>
          <a:xfrm>
            <a:off x="282438" y="254968"/>
            <a:ext cx="822215" cy="935708"/>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45" y="2348880"/>
            <a:ext cx="790575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hape 152"/>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lvl="0">
              <a:buSzPct val="25000"/>
            </a:pPr>
            <a:r>
              <a:rPr lang="pl-PL" sz="2400" dirty="0">
                <a:solidFill>
                  <a:srgbClr val="FFFF00"/>
                </a:solidFill>
                <a:latin typeface="+mj-lt"/>
              </a:rPr>
              <a:t>Statystyka wypadkowości w Polsce</a:t>
            </a:r>
            <a:endParaRPr sz="2400" b="1" i="0" u="none" strike="noStrike" cap="none" dirty="0">
              <a:solidFill>
                <a:srgbClr val="FFFF00"/>
              </a:solidFill>
              <a:latin typeface="+mj-lt"/>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Shape 179"/>
          <p:cNvSpPr/>
          <p:nvPr/>
        </p:nvSpPr>
        <p:spPr>
          <a:xfrm>
            <a:off x="272507" y="1636811"/>
            <a:ext cx="8287022" cy="1035574"/>
          </a:xfrm>
          <a:prstGeom prst="rect">
            <a:avLst/>
          </a:prstGeom>
          <a:noFill/>
          <a:ln>
            <a:noFill/>
          </a:ln>
        </p:spPr>
        <p:txBody>
          <a:bodyPr lIns="91425" tIns="45700" rIns="91425" bIns="45700" anchor="t" anchorCtr="0">
            <a:noAutofit/>
          </a:bodyPr>
          <a:lstStyle/>
          <a:p>
            <a:pPr indent="12700" algn="just">
              <a:lnSpc>
                <a:spcPct val="80000"/>
              </a:lnSpc>
              <a:buClr>
                <a:srgbClr val="000000"/>
              </a:buClr>
              <a:buFont typeface="Arial"/>
              <a:buNone/>
            </a:pPr>
            <a:endParaRPr sz="2400" b="1"/>
          </a:p>
          <a:p>
            <a:pPr indent="12700" algn="just">
              <a:lnSpc>
                <a:spcPct val="80000"/>
              </a:lnSpc>
              <a:spcBef>
                <a:spcPts val="480"/>
              </a:spcBef>
              <a:buClr>
                <a:srgbClr val="000000"/>
              </a:buClr>
              <a:buFont typeface="Arial"/>
              <a:buNone/>
            </a:pPr>
            <a:endParaRPr sz="2400" b="1"/>
          </a:p>
        </p:txBody>
      </p:sp>
      <p:sp>
        <p:nvSpPr>
          <p:cNvPr id="181" name="Shape 181"/>
          <p:cNvSpPr txBox="1">
            <a:spLocks noGrp="1"/>
          </p:cNvSpPr>
          <p:nvPr>
            <p:ph type="body" idx="2"/>
          </p:nvPr>
        </p:nvSpPr>
        <p:spPr>
          <a:xfrm>
            <a:off x="0" y="1304232"/>
            <a:ext cx="9144000" cy="5553767"/>
          </a:xfrm>
          <a:prstGeom prst="rect">
            <a:avLst/>
          </a:prstGeom>
          <a:noFill/>
          <a:ln>
            <a:noFill/>
          </a:ln>
        </p:spPr>
        <p:txBody>
          <a:bodyPr lIns="54850" tIns="91425" rIns="91425" bIns="45700" anchor="t" anchorCtr="0">
            <a:noAutofit/>
          </a:bodyPr>
          <a:lstStyle/>
          <a:p>
            <a:pPr marL="457200" indent="-342900"/>
            <a:r>
              <a:rPr lang="pl-PL" sz="2400" dirty="0"/>
              <a:t>Czas powstawania wypadków drogowych</a:t>
            </a:r>
          </a:p>
          <a:p>
            <a:pPr marL="114300" indent="0">
              <a:buNone/>
            </a:pPr>
            <a:endParaRPr lang="pl-PL" sz="2400" dirty="0"/>
          </a:p>
          <a:p>
            <a:pPr marL="276860" indent="0">
              <a:buNone/>
            </a:pPr>
            <a:r>
              <a:rPr lang="pl-PL" sz="2400" dirty="0"/>
              <a:t>W 2014 r. najwięcej wypadków miało miejsce w lipcu (</a:t>
            </a:r>
            <a:r>
              <a:rPr lang="pl-PL" sz="2400" dirty="0">
                <a:solidFill>
                  <a:schemeClr val="tx1"/>
                </a:solidFill>
              </a:rPr>
              <a:t>9,6% </a:t>
            </a:r>
            <a:r>
              <a:rPr lang="pl-PL" sz="2400" dirty="0"/>
              <a:t>ogółu), we wrześniu (9,6%) i w czerwcu (9,5%). Natomiast najwięcej osób zginęło w październiku (10,1%) oraz w grudniu(10%).</a:t>
            </a:r>
          </a:p>
          <a:p>
            <a:pPr marL="276860" lvl="0" indent="0">
              <a:buClr>
                <a:srgbClr val="F0AD00"/>
              </a:buClr>
              <a:buNone/>
            </a:pPr>
            <a:r>
              <a:rPr lang="pl-PL" sz="2400" dirty="0">
                <a:solidFill>
                  <a:srgbClr val="000000"/>
                </a:solidFill>
              </a:rPr>
              <a:t>    Duża liczba wypadków w miesiącach letnich spowodowana jest zwiększonym natężeniem ruchu związanym z okresem wakacyjnym. Zwiększona liczba wypadków w miesiącach jesiennych jest zjawiskiem obserwowanym od kilku lat. W okresie tym pogarszają się warunki atmosferyczne oraz warunki drogowe, wcześnie zapada zmrok. Dochodzi przede wszystkim do potrąceń pieszych, gdyż stają się oni gorzej widoczni. W miesiącach zimowych odnotowano znaczne zmniejszenie liczby wypadków i ich ofiar w związku z trudnymi warunkami atmosferycznymi</a:t>
            </a:r>
            <a:r>
              <a:rPr lang="pl-PL" dirty="0">
                <a:solidFill>
                  <a:srgbClr val="000000"/>
                </a:solidFill>
              </a:rPr>
              <a:t>.</a:t>
            </a:r>
          </a:p>
          <a:p>
            <a:pPr marL="276860" indent="0">
              <a:buNone/>
            </a:pPr>
            <a:endParaRPr lang="pl-PL" sz="2000" dirty="0"/>
          </a:p>
        </p:txBody>
      </p:sp>
      <p:sp>
        <p:nvSpPr>
          <p:cNvPr id="183" name="Shape 183"/>
          <p:cNvSpPr txBox="1">
            <a:spLocks noGrp="1"/>
          </p:cNvSpPr>
          <p:nvPr>
            <p:ph type="body" idx="2"/>
          </p:nvPr>
        </p:nvSpPr>
        <p:spPr>
          <a:xfrm>
            <a:off x="6092551" y="53095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84" name="Shape 184"/>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9" name="Shape 152"/>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lvl="0">
              <a:buSzPct val="25000"/>
            </a:pPr>
            <a:r>
              <a:rPr lang="pl-PL" sz="2400" dirty="0">
                <a:solidFill>
                  <a:srgbClr val="FFFF00"/>
                </a:solidFill>
                <a:latin typeface="+mj-lt"/>
              </a:rPr>
              <a:t>Statystyka wypadkowości w Polsce</a:t>
            </a:r>
            <a:endParaRPr sz="2400" b="1" i="0" u="none" strike="noStrike" cap="none" dirty="0">
              <a:solidFill>
                <a:srgbClr val="FFFF00"/>
              </a:solidFill>
              <a:latin typeface="+mj-lt"/>
              <a:sym typeface="Calibri"/>
            </a:endParaRPr>
          </a:p>
        </p:txBody>
      </p:sp>
    </p:spTree>
    <p:extLst>
      <p:ext uri="{BB962C8B-B14F-4D97-AF65-F5344CB8AC3E}">
        <p14:creationId xmlns:p14="http://schemas.microsoft.com/office/powerpoint/2010/main" val="1218856581"/>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Shape 179"/>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a:solidFill>
                <a:schemeClr val="dk1"/>
              </a:solidFill>
              <a:latin typeface="Arial"/>
              <a:ea typeface="Arial"/>
              <a:cs typeface="Arial"/>
              <a:sym typeface="Arial"/>
            </a:endParaRPr>
          </a:p>
        </p:txBody>
      </p:sp>
      <p:sp>
        <p:nvSpPr>
          <p:cNvPr id="180" name="Shape 18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a:solidFill>
                  <a:schemeClr val="lt1"/>
                </a:solidFill>
                <a:latin typeface="Calibri"/>
                <a:ea typeface="Calibri"/>
                <a:cs typeface="Calibri"/>
                <a:sym typeface="Calibri"/>
              </a:rPr>
              <a:t>str. </a:t>
            </a:r>
            <a:fld id="{00000000-1234-1234-1234-123412341234}" type="slidenum">
              <a:rPr lang="pl-PL" sz="1400">
                <a:solidFill>
                  <a:schemeClr val="lt1"/>
                </a:solidFill>
                <a:latin typeface="Calibri"/>
                <a:ea typeface="Calibri"/>
                <a:cs typeface="Calibri"/>
                <a:sym typeface="Calibri"/>
              </a:rPr>
              <a:t>7</a:t>
            </a:fld>
            <a:endParaRPr lang="pl-PL" sz="1400">
              <a:solidFill>
                <a:schemeClr val="lt1"/>
              </a:solidFill>
              <a:latin typeface="Calibri"/>
              <a:ea typeface="Calibri"/>
              <a:cs typeface="Calibri"/>
              <a:sym typeface="Calibri"/>
            </a:endParaRPr>
          </a:p>
        </p:txBody>
      </p:sp>
      <p:sp>
        <p:nvSpPr>
          <p:cNvPr id="181" name="Shape 181"/>
          <p:cNvSpPr txBox="1">
            <a:spLocks noGrp="1"/>
          </p:cNvSpPr>
          <p:nvPr>
            <p:ph type="body" idx="2"/>
          </p:nvPr>
        </p:nvSpPr>
        <p:spPr>
          <a:xfrm>
            <a:off x="-180528" y="1412776"/>
            <a:ext cx="9505056" cy="1800200"/>
          </a:xfrm>
          <a:prstGeom prst="rect">
            <a:avLst/>
          </a:prstGeom>
          <a:noFill/>
          <a:ln>
            <a:noFill/>
          </a:ln>
        </p:spPr>
        <p:txBody>
          <a:bodyPr lIns="54850" tIns="91425" rIns="91425" bIns="45700" anchor="t" anchorCtr="0">
            <a:noAutofit/>
          </a:bodyPr>
          <a:lstStyle/>
          <a:p>
            <a:pPr marL="276860" indent="0">
              <a:buNone/>
            </a:pPr>
            <a:r>
              <a:rPr lang="pl-PL" sz="2000" dirty="0">
                <a:latin typeface="MyriadPro-Regular"/>
              </a:rPr>
              <a:t>   Na występowanie wypadków drogowych wpływ mają także warunki atmosferyczne oraz oświetlenie, przy czym ten ostatni czynnik jest uzależniony od pory dnia i pory roku. Podobnie jak w roku 2013, najwięcej wypadków wydarzyło się przy dobrych warunkach atmosferycznych. W dobrych warunkach atmosferycznych kierujący czują większy komfort jazdy, rozwijają większe prędkości, co w przypadku wystąpienia wypadku daje tragiczniejsze skutki. </a:t>
            </a:r>
            <a:r>
              <a:rPr lang="pl-PL" sz="1600" dirty="0">
                <a:solidFill>
                  <a:srgbClr val="000000"/>
                </a:solidFill>
              </a:rPr>
              <a:t>Wypadki drogowe wg miesięcy w latach 2013 i 2014</a:t>
            </a:r>
          </a:p>
          <a:p>
            <a:pPr marL="276860" indent="0">
              <a:buNone/>
            </a:pPr>
            <a:endParaRPr sz="3200" b="0" i="0" u="none" strike="noStrike" cap="none" dirty="0">
              <a:solidFill>
                <a:schemeClr val="dk1"/>
              </a:solidFill>
              <a:latin typeface="Calibri"/>
              <a:ea typeface="Calibri"/>
              <a:cs typeface="Calibri"/>
              <a:sym typeface="Calibri"/>
            </a:endParaRPr>
          </a:p>
        </p:txBody>
      </p:sp>
      <p:sp>
        <p:nvSpPr>
          <p:cNvPr id="182" name="Shape 182"/>
          <p:cNvSpPr txBox="1">
            <a:spLocks noGrp="1"/>
          </p:cNvSpPr>
          <p:nvPr>
            <p:ph type="body" idx="2"/>
          </p:nvPr>
        </p:nvSpPr>
        <p:spPr>
          <a:xfrm>
            <a:off x="5940151" y="51571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83" name="Shape 183"/>
          <p:cNvSpPr txBox="1">
            <a:spLocks noGrp="1"/>
          </p:cNvSpPr>
          <p:nvPr>
            <p:ph type="body" idx="2"/>
          </p:nvPr>
        </p:nvSpPr>
        <p:spPr>
          <a:xfrm>
            <a:off x="6092551" y="53095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dirty="0">
                <a:solidFill>
                  <a:schemeClr val="lt1"/>
                </a:solidFill>
                <a:latin typeface="Calibri"/>
                <a:ea typeface="Calibri"/>
                <a:cs typeface="Calibri"/>
                <a:sym typeface="Calibri"/>
              </a:rPr>
              <a:t>Pobrano 18.02.20016 z www.os-psp.olsztyn.pl</a:t>
            </a:r>
          </a:p>
        </p:txBody>
      </p:sp>
      <p:pic>
        <p:nvPicPr>
          <p:cNvPr id="184" name="Shape 184"/>
          <p:cNvPicPr preferRelativeResize="0"/>
          <p:nvPr/>
        </p:nvPicPr>
        <p:blipFill rotWithShape="1">
          <a:blip r:embed="rId3">
            <a:alphaModFix/>
          </a:blip>
          <a:srcRect/>
          <a:stretch/>
        </p:blipFill>
        <p:spPr>
          <a:xfrm>
            <a:off x="282438" y="254968"/>
            <a:ext cx="822215" cy="935708"/>
          </a:xfrm>
          <a:prstGeom prst="rect">
            <a:avLst/>
          </a:prstGeom>
          <a:noFill/>
          <a:ln>
            <a:noFill/>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06" y="3573016"/>
            <a:ext cx="854796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hape 152"/>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lvl="0">
              <a:buSzPct val="25000"/>
            </a:pPr>
            <a:r>
              <a:rPr lang="pl-PL" sz="2400" dirty="0">
                <a:solidFill>
                  <a:srgbClr val="FFFF00"/>
                </a:solidFill>
                <a:latin typeface="+mj-lt"/>
              </a:rPr>
              <a:t>Statystyka wypadkowości w Polsce</a:t>
            </a:r>
            <a:endParaRPr sz="2400" b="1" i="0" u="none" strike="noStrike" cap="none" dirty="0">
              <a:solidFill>
                <a:srgbClr val="FFFF00"/>
              </a:solidFill>
              <a:latin typeface="+mj-lt"/>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Shape 179"/>
          <p:cNvSpPr/>
          <p:nvPr/>
        </p:nvSpPr>
        <p:spPr>
          <a:xfrm>
            <a:off x="272507" y="1636811"/>
            <a:ext cx="8287022" cy="1035574"/>
          </a:xfrm>
          <a:prstGeom prst="rect">
            <a:avLst/>
          </a:prstGeom>
          <a:noFill/>
          <a:ln>
            <a:noFill/>
          </a:ln>
        </p:spPr>
        <p:txBody>
          <a:bodyPr lIns="91425" tIns="45700" rIns="91425" bIns="45700" anchor="t" anchorCtr="0">
            <a:noAutofit/>
          </a:bodyPr>
          <a:lstStyle/>
          <a:p>
            <a:pPr indent="12700" algn="just">
              <a:lnSpc>
                <a:spcPct val="80000"/>
              </a:lnSpc>
              <a:buClr>
                <a:srgbClr val="000000"/>
              </a:buClr>
              <a:buFont typeface="Arial"/>
              <a:buNone/>
            </a:pPr>
            <a:endParaRPr sz="2400" b="1"/>
          </a:p>
          <a:p>
            <a:pPr indent="12700" algn="just">
              <a:lnSpc>
                <a:spcPct val="80000"/>
              </a:lnSpc>
              <a:spcBef>
                <a:spcPts val="480"/>
              </a:spcBef>
              <a:buClr>
                <a:srgbClr val="000000"/>
              </a:buClr>
              <a:buFont typeface="Arial"/>
              <a:buNone/>
            </a:pPr>
            <a:endParaRPr sz="2400" b="1"/>
          </a:p>
        </p:txBody>
      </p:sp>
      <p:sp>
        <p:nvSpPr>
          <p:cNvPr id="181" name="Shape 181"/>
          <p:cNvSpPr txBox="1">
            <a:spLocks noGrp="1"/>
          </p:cNvSpPr>
          <p:nvPr>
            <p:ph type="body" idx="2"/>
          </p:nvPr>
        </p:nvSpPr>
        <p:spPr>
          <a:xfrm>
            <a:off x="-108520" y="1340768"/>
            <a:ext cx="9433047" cy="2678062"/>
          </a:xfrm>
          <a:prstGeom prst="rect">
            <a:avLst/>
          </a:prstGeom>
          <a:noFill/>
          <a:ln>
            <a:noFill/>
          </a:ln>
        </p:spPr>
        <p:txBody>
          <a:bodyPr lIns="54850" tIns="91425" rIns="91425" bIns="45700" anchor="t" anchorCtr="0">
            <a:noAutofit/>
          </a:bodyPr>
          <a:lstStyle/>
          <a:p>
            <a:pPr marL="457200" indent="-342900"/>
            <a:r>
              <a:rPr lang="pl-PL" sz="2400" b="1" dirty="0">
                <a:latin typeface="Calibri" panose="020F0502020204030204" pitchFamily="34" charset="0"/>
                <a:cs typeface="Calibri" panose="020F0502020204030204" pitchFamily="34" charset="0"/>
                <a:sym typeface="Arial"/>
              </a:rPr>
              <a:t>Przyczyny i sprawcy wypadków w 2014r.</a:t>
            </a:r>
          </a:p>
          <a:p>
            <a:pPr marL="114300" indent="0">
              <a:buNone/>
            </a:pPr>
            <a:r>
              <a:rPr lang="pl-PL" sz="2400" dirty="0"/>
              <a:t>Wśród czynników mających decydujący wpływ na bezpieczeństwo ruchu drogowego (</a:t>
            </a:r>
            <a:r>
              <a:rPr lang="pl-PL" sz="2400" i="1" dirty="0"/>
              <a:t>człowiek – droga – pojazd </a:t>
            </a:r>
            <a:r>
              <a:rPr lang="pl-PL" sz="2400" dirty="0"/>
              <a:t>jako czynnik sprawczy wypadków), na pierwsze miejsce zdecydowanie wysuwa się człowiek. To właśnie zachowanie się poszczególnych grup użytkowników dróg, generalnie wpływa na powstawanie wypadków drogowych. Inne czynniki miały zdecydowanie mniejsze znaczenie.</a:t>
            </a:r>
            <a:endParaRPr sz="2400" i="0" u="none" strike="noStrike" cap="none" dirty="0">
              <a:solidFill>
                <a:schemeClr val="dk1"/>
              </a:solidFill>
              <a:latin typeface="Calibri" panose="020F0502020204030204" pitchFamily="34" charset="0"/>
              <a:cs typeface="Calibri" panose="020F0502020204030204" pitchFamily="34" charset="0"/>
              <a:sym typeface="Calibri"/>
            </a:endParaRPr>
          </a:p>
        </p:txBody>
      </p:sp>
      <p:sp>
        <p:nvSpPr>
          <p:cNvPr id="182" name="Shape 182"/>
          <p:cNvSpPr txBox="1">
            <a:spLocks noGrp="1"/>
          </p:cNvSpPr>
          <p:nvPr>
            <p:ph type="body" idx="2"/>
          </p:nvPr>
        </p:nvSpPr>
        <p:spPr>
          <a:xfrm>
            <a:off x="5940151" y="51571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83" name="Shape 183"/>
          <p:cNvSpPr txBox="1">
            <a:spLocks noGrp="1"/>
          </p:cNvSpPr>
          <p:nvPr>
            <p:ph type="body" idx="2"/>
          </p:nvPr>
        </p:nvSpPr>
        <p:spPr>
          <a:xfrm>
            <a:off x="6092551" y="53095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84" name="Shape 184"/>
          <p:cNvPicPr preferRelativeResize="0"/>
          <p:nvPr/>
        </p:nvPicPr>
        <p:blipFill rotWithShape="1">
          <a:blip r:embed="rId3">
            <a:alphaModFix/>
          </a:blip>
          <a:srcRect/>
          <a:stretch/>
        </p:blipFill>
        <p:spPr>
          <a:xfrm>
            <a:off x="282438" y="254968"/>
            <a:ext cx="822215" cy="935708"/>
          </a:xfrm>
          <a:prstGeom prst="rect">
            <a:avLst/>
          </a:prstGeom>
          <a:noFill/>
          <a:ln>
            <a:noFill/>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7072"/>
            <a:ext cx="9143999"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hape 152"/>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lvl="0">
              <a:buSzPct val="25000"/>
            </a:pPr>
            <a:r>
              <a:rPr lang="pl-PL" sz="2400" dirty="0">
                <a:solidFill>
                  <a:srgbClr val="FFFF00"/>
                </a:solidFill>
                <a:latin typeface="+mn-lt"/>
              </a:rPr>
              <a:t>Statystyka wypadkowości w Polsce</a:t>
            </a:r>
            <a:endParaRPr sz="2400" b="1" i="0" u="none" strike="noStrike" cap="none" dirty="0">
              <a:solidFill>
                <a:srgbClr val="FFFF00"/>
              </a:solidFill>
              <a:latin typeface="+mn-lt"/>
              <a:sym typeface="Calibri"/>
            </a:endParaRPr>
          </a:p>
        </p:txBody>
      </p:sp>
    </p:spTree>
    <p:extLst>
      <p:ext uri="{BB962C8B-B14F-4D97-AF65-F5344CB8AC3E}">
        <p14:creationId xmlns:p14="http://schemas.microsoft.com/office/powerpoint/2010/main" val="211165621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a:solidFill>
                <a:schemeClr val="dk1"/>
              </a:solidFill>
              <a:latin typeface="Arial"/>
              <a:ea typeface="Arial"/>
              <a:cs typeface="Arial"/>
              <a:sym typeface="Arial"/>
            </a:endParaRPr>
          </a:p>
        </p:txBody>
      </p:sp>
      <p:sp>
        <p:nvSpPr>
          <p:cNvPr id="193" name="Shape 193"/>
          <p:cNvSpPr txBox="1">
            <a:spLocks noGrp="1"/>
          </p:cNvSpPr>
          <p:nvPr>
            <p:ph type="body" idx="2"/>
          </p:nvPr>
        </p:nvSpPr>
        <p:spPr>
          <a:xfrm>
            <a:off x="-108520" y="1412776"/>
            <a:ext cx="9361040" cy="4608510"/>
          </a:xfrm>
          <a:prstGeom prst="rect">
            <a:avLst/>
          </a:prstGeom>
          <a:noFill/>
          <a:ln>
            <a:noFill/>
          </a:ln>
        </p:spPr>
        <p:txBody>
          <a:bodyPr lIns="54850" tIns="91425" rIns="91425" bIns="45700" anchor="t" anchorCtr="0">
            <a:noAutofit/>
          </a:bodyPr>
          <a:lstStyle/>
          <a:p>
            <a:pPr marL="276860" indent="0">
              <a:buNone/>
            </a:pPr>
            <a:r>
              <a:rPr lang="pl-PL" sz="2400" dirty="0"/>
              <a:t>Szczególną uwagę należy zwrócić na tzw. „młodych kierowców” w wieku 18-24 lata. Powodują oni dużą liczbę wypadków, w 2014 r. byli sprawcami 5 962 wypadków (20,8% wypadków powstałych z winy kierujących), zginęło w nich 511 osób, a 8 279 zostało rannych. </a:t>
            </a:r>
          </a:p>
          <a:p>
            <a:pPr marL="276860" indent="0">
              <a:buNone/>
            </a:pPr>
            <a:endParaRPr lang="pl-PL" sz="2400" dirty="0"/>
          </a:p>
          <a:p>
            <a:pPr marL="276860" indent="0">
              <a:buNone/>
            </a:pPr>
            <a:r>
              <a:rPr lang="pl-PL" sz="2400" dirty="0"/>
              <a:t>Przyczyną 40% wypadków, które spowodowali „było niedostosowanie prędkości do warunków ruchu”, a o ich ciężkości świadczy 52,5% zabitych w wypadkach przez nich spowodowanych. Jest to grupa osób, którą cechuje brak doświadczenia i umiejętności w kierowaniu pojazdami oraz duża skłonność do brawury i ryzyka.</a:t>
            </a:r>
          </a:p>
          <a:p>
            <a:pPr marL="276860" indent="0">
              <a:buNone/>
            </a:pPr>
            <a:endParaRPr lang="pl-PL" sz="2400" b="0" i="0" u="none" strike="noStrike" cap="none" dirty="0">
              <a:solidFill>
                <a:schemeClr val="dk1"/>
              </a:solidFill>
              <a:latin typeface="Calibri"/>
              <a:ea typeface="Calibri"/>
              <a:cs typeface="Calibri"/>
              <a:sym typeface="Calibri"/>
            </a:endParaRPr>
          </a:p>
        </p:txBody>
      </p:sp>
      <p:sp>
        <p:nvSpPr>
          <p:cNvPr id="194" name="Shape 194"/>
          <p:cNvSpPr txBox="1">
            <a:spLocks noGrp="1"/>
          </p:cNvSpPr>
          <p:nvPr>
            <p:ph type="body" idx="2"/>
          </p:nvPr>
        </p:nvSpPr>
        <p:spPr>
          <a:xfrm>
            <a:off x="5940151" y="51571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95" name="Shape 195"/>
          <p:cNvSpPr txBox="1">
            <a:spLocks noGrp="1"/>
          </p:cNvSpPr>
          <p:nvPr>
            <p:ph type="body" idx="2"/>
          </p:nvPr>
        </p:nvSpPr>
        <p:spPr>
          <a:xfrm>
            <a:off x="6092551" y="5309592"/>
            <a:ext cx="3088351"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96" name="Shape 196"/>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10" name="Shape 152"/>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lvl="0">
              <a:buSzPct val="25000"/>
            </a:pPr>
            <a:r>
              <a:rPr lang="pl-PL" sz="2400" dirty="0">
                <a:solidFill>
                  <a:srgbClr val="FFFF00"/>
                </a:solidFill>
                <a:latin typeface="+mj-lt"/>
              </a:rPr>
              <a:t>Statystyka wypadkowości w Polsce</a:t>
            </a:r>
            <a:endParaRPr sz="2400" b="1" i="0" u="none" strike="noStrike" cap="none" dirty="0">
              <a:solidFill>
                <a:srgbClr val="FFFF00"/>
              </a:solidFill>
              <a:latin typeface="+mj-lt"/>
              <a:sym typeface="Calibri"/>
            </a:endParaRPr>
          </a:p>
        </p:txBody>
      </p:sp>
    </p:spTree>
  </p:cSld>
  <p:clrMapOvr>
    <a:masterClrMapping/>
  </p:clrMapOvr>
  <p:transition spd="slow">
    <p:cut/>
  </p:transition>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1008</Words>
  <Application>Microsoft Office PowerPoint</Application>
  <PresentationFormat>Pokaz na ekranie (4:3)</PresentationFormat>
  <Paragraphs>110</Paragraphs>
  <Slides>17</Slides>
  <Notes>17</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17</vt:i4>
      </vt:variant>
    </vt:vector>
  </HeadingPairs>
  <TitlesOfParts>
    <vt:vector size="24" baseType="lpstr">
      <vt:lpstr>Arial Black</vt:lpstr>
      <vt:lpstr>Noto Sans Symbols</vt:lpstr>
      <vt:lpstr>Calibri</vt:lpstr>
      <vt:lpstr>MyriadPro-Regular</vt:lpstr>
      <vt:lpstr>Arial</vt:lpstr>
      <vt:lpstr>Moduł</vt:lpstr>
      <vt:lpstr>Moduł</vt:lpstr>
      <vt:lpstr>TEMAT 23  Wypadki drogowe – statystyka i przyczyny</vt:lpstr>
      <vt:lpstr>MATERIAŁ NAUCZANIA</vt:lpstr>
      <vt:lpstr>Rodzaje wypadków drogowych</vt:lpstr>
      <vt:lpstr>Statystyka wypadkowości w Polsce</vt:lpstr>
      <vt:lpstr>Statystyka wypadkowości w Polsce</vt:lpstr>
      <vt:lpstr>Statystyka wypadkowości w Polsce</vt:lpstr>
      <vt:lpstr>Statystyka wypadkowości w Polsce</vt:lpstr>
      <vt:lpstr>Statystyka wypadkowości w Polsce</vt:lpstr>
      <vt:lpstr>Statystyka wypadkowości w Polsce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BIBLIOGRAFIA</vt:lpstr>
      <vt:lpstr>INDEKS MATERIAŁÓW POBRANYCH Z INTERNETU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23  Wypadki drogowe – statystyka i przyczyny</dc:title>
  <dc:creator>Mateusz Wróblewski</dc:creator>
  <cp:lastModifiedBy>m.wroblewski</cp:lastModifiedBy>
  <cp:revision>40</cp:revision>
  <dcterms:modified xsi:type="dcterms:W3CDTF">2021-11-02T12:02:02Z</dcterms:modified>
</cp:coreProperties>
</file>