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02.01.2025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02.01.2025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02.01.2025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02.01.2025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02.01.2025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02.01.2025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02.01.2025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10874567" cy="415498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3600" b="1" dirty="0">
                <a:solidFill>
                  <a:schemeClr val="bg1"/>
                </a:solidFill>
              </a:rPr>
              <a:t>Prezentacja Naczelnej Rady Adwokackiej na potrzebę oceny wniosku podczas posiedzenia Komitetu Rady Ministrów do spraw Cyfryzacji.</a:t>
            </a:r>
          </a:p>
          <a:p>
            <a:pPr algn="ctr"/>
            <a:endParaRPr lang="pl-PL" sz="3600" b="1" dirty="0">
              <a:solidFill>
                <a:schemeClr val="bg1"/>
              </a:solidFill>
            </a:endParaRPr>
          </a:p>
          <a:p>
            <a:r>
              <a:rPr lang="pl-PL" sz="4800" b="1" i="1" dirty="0">
                <a:solidFill>
                  <a:schemeClr val="bg1"/>
                </a:solidFill>
              </a:rPr>
              <a:t>System Obsługi Adwokatury (e-SOA) 2.0 </a:t>
            </a:r>
          </a:p>
          <a:p>
            <a:endParaRPr lang="pl-PL" sz="4800" b="1" i="1" dirty="0">
              <a:solidFill>
                <a:schemeClr val="bg1"/>
              </a:solidFill>
            </a:endParaRPr>
          </a:p>
          <a:p>
            <a:pPr algn="ctr"/>
            <a:r>
              <a:rPr lang="pl-PL" sz="2400" b="1" i="1" dirty="0">
                <a:solidFill>
                  <a:schemeClr val="bg1"/>
                </a:solidFill>
              </a:rPr>
              <a:t>7 stycznia 2025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500292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6400" b="1" i="1" dirty="0">
                <a:solidFill>
                  <a:srgbClr val="002060"/>
                </a:solidFill>
                <a:cs typeface="Times New Roman" pitchFamily="18" charset="0"/>
              </a:rPr>
              <a:t>System Obsługi Adwokatury (e-SOA) 2.0</a:t>
            </a:r>
          </a:p>
          <a:p>
            <a:pPr marL="0" indent="0">
              <a:spcBef>
                <a:spcPts val="800"/>
              </a:spcBef>
              <a:buNone/>
            </a:pP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843007C5-971B-B20F-7A23-40ABE77A43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513921"/>
              </p:ext>
            </p:extLst>
          </p:nvPr>
        </p:nvGraphicFramePr>
        <p:xfrm>
          <a:off x="632298" y="2412462"/>
          <a:ext cx="11050621" cy="3832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4679">
                  <a:extLst>
                    <a:ext uri="{9D8B030D-6E8A-4147-A177-3AD203B41FA5}">
                      <a16:colId xmlns:a16="http://schemas.microsoft.com/office/drawing/2014/main" val="2208455161"/>
                    </a:ext>
                  </a:extLst>
                </a:gridCol>
                <a:gridCol w="6105942">
                  <a:extLst>
                    <a:ext uri="{9D8B030D-6E8A-4147-A177-3AD203B41FA5}">
                      <a16:colId xmlns:a16="http://schemas.microsoft.com/office/drawing/2014/main" val="4232397953"/>
                    </a:ext>
                  </a:extLst>
                </a:gridCol>
              </a:tblGrid>
              <a:tr h="455797">
                <a:tc>
                  <a:txBody>
                    <a:bodyPr/>
                    <a:lstStyle/>
                    <a:p>
                      <a:r>
                        <a:rPr lang="pl-PL" sz="1600" dirty="0"/>
                        <a:t>Wnioskodawca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Prezes Naczelnej Rady Adwokackiej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4420247"/>
                  </a:ext>
                </a:extLst>
              </a:tr>
              <a:tr h="455797">
                <a:tc>
                  <a:txBody>
                    <a:bodyPr/>
                    <a:lstStyle/>
                    <a:p>
                      <a:r>
                        <a:rPr lang="pl-PL" sz="1600" dirty="0"/>
                        <a:t>Beneficjent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Naczelna Rada Adwokacka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468099"/>
                  </a:ext>
                </a:extLst>
              </a:tr>
              <a:tr h="455797">
                <a:tc>
                  <a:txBody>
                    <a:bodyPr/>
                    <a:lstStyle/>
                    <a:p>
                      <a:r>
                        <a:rPr lang="pl-PL" sz="1600" dirty="0"/>
                        <a:t>Partnerzy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nie dotyczy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936266"/>
                  </a:ext>
                </a:extLst>
              </a:tr>
              <a:tr h="1553713">
                <a:tc>
                  <a:txBody>
                    <a:bodyPr/>
                    <a:lstStyle/>
                    <a:p>
                      <a:r>
                        <a:rPr lang="pl-PL" sz="1600" dirty="0"/>
                        <a:t>Źródło finansowania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20,29% - </a:t>
                      </a:r>
                      <a:r>
                        <a:rPr lang="pl-PL" sz="1600" dirty="0"/>
                        <a:t>Instytucja Pośrednicząca – cz. </a:t>
                      </a:r>
                      <a:r>
                        <a:rPr lang="pl-PL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27- Informatyzacja.</a:t>
                      </a:r>
                      <a:endParaRPr lang="pl-PL" sz="1600" dirty="0"/>
                    </a:p>
                    <a:p>
                      <a:endParaRPr lang="pl-PL" sz="1600" dirty="0"/>
                    </a:p>
                    <a:p>
                      <a:r>
                        <a:rPr lang="pl-PL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79,71% - </a:t>
                      </a:r>
                      <a:r>
                        <a:rPr lang="pl-PL" sz="1600" dirty="0"/>
                        <a:t>Środki Unii Europejskiej w ramach Programu Fundusze Europejskie na Rozwój Cyfrowy 2021-2027 Działanie 02.01 Wysoka jakość i dostępność e-usług publicznych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78846"/>
                  </a:ext>
                </a:extLst>
              </a:tr>
              <a:tr h="455797">
                <a:tc>
                  <a:txBody>
                    <a:bodyPr/>
                    <a:lstStyle/>
                    <a:p>
                      <a:r>
                        <a:rPr lang="pl-PL" sz="1600" dirty="0"/>
                        <a:t>Całkowity koszt realizacji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6 000 984,31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436266"/>
                  </a:ext>
                </a:extLst>
              </a:tr>
              <a:tr h="455797">
                <a:tc>
                  <a:txBody>
                    <a:bodyPr/>
                    <a:lstStyle/>
                    <a:p>
                      <a:r>
                        <a:rPr lang="pl-PL" sz="1600" dirty="0"/>
                        <a:t>Planowany okres realizacji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06-2025 do 05-2027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098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7B329E19-407B-523F-BAF4-C842A843D5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305228"/>
              </p:ext>
            </p:extLst>
          </p:nvPr>
        </p:nvGraphicFramePr>
        <p:xfrm>
          <a:off x="428017" y="1371600"/>
          <a:ext cx="11368457" cy="52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7185">
                  <a:extLst>
                    <a:ext uri="{9D8B030D-6E8A-4147-A177-3AD203B41FA5}">
                      <a16:colId xmlns:a16="http://schemas.microsoft.com/office/drawing/2014/main" val="1097471187"/>
                    </a:ext>
                  </a:extLst>
                </a:gridCol>
                <a:gridCol w="8861272">
                  <a:extLst>
                    <a:ext uri="{9D8B030D-6E8A-4147-A177-3AD203B41FA5}">
                      <a16:colId xmlns:a16="http://schemas.microsoft.com/office/drawing/2014/main" val="1471921009"/>
                    </a:ext>
                  </a:extLst>
                </a:gridCol>
              </a:tblGrid>
              <a:tr h="282102">
                <a:tc>
                  <a:txBody>
                    <a:bodyPr/>
                    <a:lstStyle/>
                    <a:p>
                      <a:r>
                        <a:rPr lang="pl-PL" dirty="0"/>
                        <a:t>Cel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Cele Strategiczne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868564"/>
                  </a:ext>
                </a:extLst>
              </a:tr>
              <a:tr h="4851480">
                <a:tc>
                  <a:txBody>
                    <a:bodyPr/>
                    <a:lstStyle/>
                    <a:p>
                      <a:pPr algn="l"/>
                      <a:r>
                        <a:rPr lang="pl-PL" sz="1600" b="0" dirty="0"/>
                        <a:t>Zbudowanie i wdrożenie Systemu Obsługi Adwokatury (e-SOA) 2.0</a:t>
                      </a:r>
                    </a:p>
                    <a:p>
                      <a:pPr algn="l"/>
                      <a:r>
                        <a:rPr lang="pl-PL" sz="1600" b="0" dirty="0"/>
                        <a:t>dedykowanego dla Naczelnej Rady Adwokackiej, Okręgowych Rad</a:t>
                      </a:r>
                    </a:p>
                    <a:p>
                      <a:pPr algn="l"/>
                      <a:r>
                        <a:rPr lang="pl-PL" sz="1600" b="0" dirty="0"/>
                        <a:t>Adwokackich, Członków Adwokatury oraz Studentów prawa zwiększającego</a:t>
                      </a:r>
                    </a:p>
                    <a:p>
                      <a:pPr algn="l"/>
                      <a:r>
                        <a:rPr lang="pl-PL" sz="1600" b="0" dirty="0"/>
                        <a:t>możliwości funkcjonalne, komfort użytkowania platformy (UX) oraz poziom</a:t>
                      </a:r>
                    </a:p>
                    <a:p>
                      <a:pPr algn="l"/>
                      <a:r>
                        <a:rPr lang="pl-PL" sz="1600" b="0" dirty="0" err="1"/>
                        <a:t>cyberbezpieczeństwa</a:t>
                      </a:r>
                      <a:r>
                        <a:rPr lang="pl-PL" sz="1600" b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AutoNum type="arabicPeriod"/>
                      </a:pPr>
                      <a:r>
                        <a:rPr lang="pl-PL" sz="1600" b="1" dirty="0"/>
                        <a:t>Fundusze Europejskie na Rozwój Cyfrowy 2021-2027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pl-PL" sz="1600" dirty="0"/>
                        <a:t>Priorytet: II. 2.1.1. Zaawanasowane usługi cyfrowe, 2.1.1.1. Cel szczegółowy: RSO1.2. Czerpanie korzyści z cyfryzacji dla obywateli, przedsiębiorstw, organizacji badawczych i instytucji publicznych (EFRR).</a:t>
                      </a:r>
                    </a:p>
                    <a:p>
                      <a:pPr algn="just"/>
                      <a:endParaRPr lang="pl-PL" sz="1600" dirty="0"/>
                    </a:p>
                    <a:p>
                      <a:pPr algn="just"/>
                      <a:r>
                        <a:rPr lang="pl-PL" sz="1600" b="1" dirty="0"/>
                        <a:t>2. Strategia na rzecz Odpowiedzialnego Rozwoju do roku 2020 (z perspektywą do 2030)</a:t>
                      </a:r>
                    </a:p>
                    <a:p>
                      <a:pPr algn="just"/>
                      <a:r>
                        <a:rPr lang="pl-PL" sz="1600" dirty="0"/>
                        <a:t>Cel szczegółowy III: Skuteczne państwo i instytucje służące wzrostowi oraz włączeniu społecznemu i gospodarczemu, Obszar: E-państwo.</a:t>
                      </a:r>
                    </a:p>
                    <a:p>
                      <a:pPr algn="just"/>
                      <a:endParaRPr lang="pl-PL" sz="1600" dirty="0"/>
                    </a:p>
                    <a:p>
                      <a:pPr algn="just"/>
                      <a:r>
                        <a:rPr lang="pl-PL" sz="1600" b="1" dirty="0"/>
                        <a:t>3. Strategia Sprawne i Nowoczesne Państwo 2030</a:t>
                      </a:r>
                      <a:endParaRPr lang="pl-PL" sz="1600" dirty="0"/>
                    </a:p>
                    <a:p>
                      <a:pPr algn="just"/>
                      <a:r>
                        <a:rPr lang="pl-PL" sz="1600" dirty="0"/>
                        <a:t>Cel szczegółowy III: „Podniesienie sprawności realizacji zadań państwa poprzez wykorzystanie</a:t>
                      </a:r>
                    </a:p>
                    <a:p>
                      <a:pPr algn="just"/>
                      <a:r>
                        <a:rPr lang="pl-PL" sz="1600" dirty="0"/>
                        <a:t>technologii cyfrowych i zmianę sposobu działania stosownie do możliwości, jakie stwarza technologia”.</a:t>
                      </a:r>
                    </a:p>
                    <a:p>
                      <a:pPr algn="just"/>
                      <a:endParaRPr lang="pl-PL" sz="1600" dirty="0"/>
                    </a:p>
                    <a:p>
                      <a:pPr algn="just"/>
                      <a:r>
                        <a:rPr lang="pl-PL" sz="1600" b="1" dirty="0"/>
                        <a:t>4. Program Zintegrowanej Informatyzacji Państwa</a:t>
                      </a:r>
                    </a:p>
                    <a:p>
                      <a:pPr algn="just"/>
                      <a:r>
                        <a:rPr lang="pl-PL" sz="1600" dirty="0"/>
                        <a:t>Cel: 4.2.2. Wzmocnienie dojrzałości organizacyjnej jednostek administracji publicznej oraz usprawnienie zaplecza elektronicznej administracji (</a:t>
                      </a:r>
                      <a:r>
                        <a:rPr lang="pl-PL" sz="1600" dirty="0" err="1"/>
                        <a:t>back</a:t>
                      </a:r>
                      <a:r>
                        <a:rPr lang="pl-PL" sz="1600" dirty="0"/>
                        <a:t> </a:t>
                      </a:r>
                      <a:r>
                        <a:rPr lang="pl-PL" sz="1600" dirty="0" err="1"/>
                        <a:t>office</a:t>
                      </a:r>
                      <a:r>
                        <a:rPr lang="pl-PL" sz="1600" dirty="0"/>
                        <a:t>).</a:t>
                      </a:r>
                    </a:p>
                    <a:p>
                      <a:pPr algn="just"/>
                      <a:endParaRPr lang="pl-PL" sz="1600" dirty="0"/>
                    </a:p>
                    <a:p>
                      <a:pPr algn="just"/>
                      <a:r>
                        <a:rPr lang="pl-PL" sz="1600" b="1" dirty="0"/>
                        <a:t>5. Strategia </a:t>
                      </a:r>
                      <a:r>
                        <a:rPr lang="pl-PL" sz="1600" b="1" dirty="0" err="1"/>
                        <a:t>Cyberbezpieczeństwa</a:t>
                      </a:r>
                      <a:r>
                        <a:rPr lang="pl-PL" sz="1600" b="1" dirty="0"/>
                        <a:t> Rzeczypospolitej Polskiej na lata 2019-2024</a:t>
                      </a:r>
                    </a:p>
                    <a:p>
                      <a:pPr algn="just"/>
                      <a:r>
                        <a:rPr lang="pl-PL" sz="1600" dirty="0"/>
                        <a:t>Cel szczegółowy 2 – Podniesienie poziomu odporności systemów informacyjnych administracji publicznej i sektora prywatnego oraz osiągnięcie zdolności do skutecznego zapobiegania i reagowania na incydenty.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869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Picture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3850" y="1614906"/>
            <a:ext cx="8197850" cy="4754202"/>
          </a:xfrm>
          <a:prstGeom prst="rect">
            <a:avLst/>
          </a:prstGeom>
        </p:spPr>
      </p:pic>
      <p:sp>
        <p:nvSpPr>
          <p:cNvPr id="8" name="Symbol zastępczy zawartości 2"/>
          <p:cNvSpPr txBox="1">
            <a:spLocks/>
          </p:cNvSpPr>
          <p:nvPr/>
        </p:nvSpPr>
        <p:spPr>
          <a:xfrm>
            <a:off x="-370413" y="1706713"/>
            <a:ext cx="4469001" cy="2970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91523" y="861645"/>
            <a:ext cx="10608954" cy="53860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pl-PL" sz="4800" b="1" dirty="0">
              <a:solidFill>
                <a:schemeClr val="bg1"/>
              </a:solidFill>
            </a:endParaRPr>
          </a:p>
          <a:p>
            <a:pPr algn="ctr"/>
            <a:r>
              <a:rPr lang="pl-PL" sz="4800" b="1" dirty="0">
                <a:solidFill>
                  <a:schemeClr val="bg1"/>
                </a:solidFill>
              </a:rPr>
              <a:t>Dziękujemy  za uwagę</a:t>
            </a:r>
          </a:p>
          <a:p>
            <a:endParaRPr lang="pl-PL" sz="2800" b="1" dirty="0">
              <a:solidFill>
                <a:schemeClr val="bg1"/>
              </a:solidFill>
            </a:endParaRPr>
          </a:p>
          <a:p>
            <a:pPr algn="ctr"/>
            <a:r>
              <a:rPr lang="pl-PL" sz="2800" b="1" dirty="0">
                <a:solidFill>
                  <a:schemeClr val="bg1"/>
                </a:solidFill>
              </a:rPr>
              <a:t>Naczelna Rada Adwokacka</a:t>
            </a:r>
          </a:p>
          <a:p>
            <a:pPr algn="ctr"/>
            <a:endParaRPr lang="pl-PL" sz="2000" b="1" dirty="0">
              <a:solidFill>
                <a:schemeClr val="bg1"/>
              </a:solidFill>
            </a:endParaRPr>
          </a:p>
          <a:p>
            <a:pPr algn="ctr"/>
            <a:endParaRPr lang="pl-PL" sz="2000" b="1" dirty="0">
              <a:solidFill>
                <a:schemeClr val="bg1"/>
              </a:solidFill>
            </a:endParaRPr>
          </a:p>
          <a:p>
            <a:pPr algn="ctr"/>
            <a:r>
              <a:rPr lang="pl-PL" sz="2000" b="1" dirty="0">
                <a:solidFill>
                  <a:schemeClr val="bg1"/>
                </a:solidFill>
              </a:rPr>
              <a:t>adw. Michał Szpakowski</a:t>
            </a:r>
          </a:p>
          <a:p>
            <a:pPr algn="ctr"/>
            <a:r>
              <a:rPr lang="pl-PL" sz="1400" dirty="0">
                <a:solidFill>
                  <a:srgbClr val="747474"/>
                </a:solidFill>
                <a:latin typeface="Calibri Light" panose="020F0302020204030204" pitchFamily="34" charset="0"/>
              </a:rPr>
              <a:t>Koordynator ds. Informatyzacji </a:t>
            </a:r>
            <a:endParaRPr lang="pl-PL" sz="2000" b="1" dirty="0">
              <a:solidFill>
                <a:schemeClr val="bg1"/>
              </a:solidFill>
            </a:endParaRPr>
          </a:p>
          <a:p>
            <a:pPr algn="ctr"/>
            <a:r>
              <a:rPr lang="pl-PL" sz="2000" b="1" dirty="0">
                <a:solidFill>
                  <a:schemeClr val="bg1"/>
                </a:solidFill>
              </a:rPr>
              <a:t>Łukasz Możejko </a:t>
            </a:r>
          </a:p>
          <a:p>
            <a:pPr algn="ctr"/>
            <a:r>
              <a:rPr lang="pl-PL" sz="1400" b="0" i="0" dirty="0">
                <a:solidFill>
                  <a:srgbClr val="747474"/>
                </a:solidFill>
                <a:effectLst/>
                <a:latin typeface="Calibri Light" panose="020F0302020204030204" pitchFamily="34" charset="0"/>
              </a:rPr>
              <a:t>Koordynator ds. wdrożenia i rozwoju</a:t>
            </a:r>
          </a:p>
          <a:p>
            <a:pPr algn="ctr"/>
            <a:r>
              <a:rPr lang="pl-PL" sz="1400" b="0" i="0" dirty="0">
                <a:solidFill>
                  <a:srgbClr val="747474"/>
                </a:solidFill>
                <a:effectLst/>
                <a:latin typeface="Calibri Light" panose="020F0302020204030204" pitchFamily="34" charset="0"/>
              </a:rPr>
              <a:t>Systemu Obsługi Adwokatury</a:t>
            </a:r>
            <a:endParaRPr lang="pl-PL" sz="1400" b="1" dirty="0">
              <a:solidFill>
                <a:schemeClr val="bg1"/>
              </a:solidFill>
            </a:endParaRPr>
          </a:p>
          <a:p>
            <a:pPr algn="ctr"/>
            <a:r>
              <a:rPr lang="pl-PL" sz="2000" b="1" dirty="0">
                <a:solidFill>
                  <a:schemeClr val="bg1"/>
                </a:solidFill>
              </a:rPr>
              <a:t>Aleksandra Walendziak</a:t>
            </a:r>
          </a:p>
          <a:p>
            <a:pPr algn="ctr"/>
            <a:r>
              <a:rPr lang="pl-PL" sz="1400" b="0" i="0" dirty="0">
                <a:solidFill>
                  <a:srgbClr val="747474"/>
                </a:solidFill>
                <a:effectLst/>
                <a:latin typeface="Calibri Light" panose="020F0302020204030204" pitchFamily="34" charset="0"/>
              </a:rPr>
              <a:t>Koordynator ds. </a:t>
            </a:r>
            <a:r>
              <a:rPr lang="pl-PL" sz="1400">
                <a:solidFill>
                  <a:srgbClr val="747474"/>
                </a:solidFill>
                <a:latin typeface="Calibri Light" panose="020F0302020204030204" pitchFamily="34" charset="0"/>
              </a:rPr>
              <a:t>Projektów UE</a:t>
            </a:r>
            <a:endParaRPr lang="pl-PL" sz="1400" b="0" i="0" dirty="0">
              <a:solidFill>
                <a:srgbClr val="747474"/>
              </a:solidFill>
              <a:effectLst/>
              <a:latin typeface="Calibri Light" panose="020F0302020204030204" pitchFamily="34" charset="0"/>
            </a:endParaRPr>
          </a:p>
          <a:p>
            <a:endParaRPr lang="pl-PL" sz="2000" b="1" dirty="0">
              <a:solidFill>
                <a:schemeClr val="bg1"/>
              </a:solidFill>
            </a:endParaRPr>
          </a:p>
          <a:p>
            <a:pPr algn="ctr"/>
            <a:r>
              <a:rPr lang="pl-PL" sz="1600" b="1" dirty="0">
                <a:solidFill>
                  <a:schemeClr val="bg1"/>
                </a:solidFill>
              </a:rPr>
              <a:t>7 stycznia 2025</a:t>
            </a:r>
            <a:endParaRPr lang="pl-PL" sz="1600" dirty="0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81FF63D7B3147AFAC68B2E93E2C6A" ma:contentTypeVersion="10" ma:contentTypeDescription="Utwórz nowy dokument." ma:contentTypeScope="" ma:versionID="5f62a8bc21563c9dc9c82aa8dc062a1d">
  <xsd:schema xmlns:xsd="http://www.w3.org/2001/XMLSchema" xmlns:xs="http://www.w3.org/2001/XMLSchema" xmlns:p="http://schemas.microsoft.com/office/2006/metadata/properties" xmlns:ns2="a9a9e3d6-963b-4985-a8a7-a3d2f87a534a" xmlns:ns3="d176cc68-f091-4a7f-ad9e-67747a5f64ff" targetNamespace="http://schemas.microsoft.com/office/2006/metadata/properties" ma:root="true" ma:fieldsID="12c0ae6479fc7b07ce150ff5b749cc8f" ns2:_="" ns3:_="">
    <xsd:import namespace="a9a9e3d6-963b-4985-a8a7-a3d2f87a534a"/>
    <xsd:import namespace="d176cc68-f091-4a7f-ad9e-67747a5f6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e3d6-963b-4985-a8a7-a3d2f87a5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cc68-f091-4a7f-ad9e-67747a5f6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AB39AA-00EE-464C-AC4E-D29B9EA9980F}"/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affde3b-50dd-4e74-9e2c-6b9654ae514a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351</Words>
  <Application>Microsoft Office PowerPoint</Application>
  <PresentationFormat>Panoramiczny</PresentationFormat>
  <Paragraphs>89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Łukasz Możejko</cp:lastModifiedBy>
  <cp:revision>11</cp:revision>
  <dcterms:created xsi:type="dcterms:W3CDTF">2017-01-27T12:50:17Z</dcterms:created>
  <dcterms:modified xsi:type="dcterms:W3CDTF">2025-01-02T14:04:33Z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0x010100BF681FF63D7B3147AFAC68B2E93E2C6A</vt:lpwstr>
  </property>
</Properties>
</file>