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6" r:id="rId2"/>
    <p:sldId id="284" r:id="rId3"/>
    <p:sldId id="290" r:id="rId4"/>
    <p:sldId id="385" r:id="rId5"/>
    <p:sldId id="289" r:id="rId6"/>
    <p:sldId id="294" r:id="rId7"/>
    <p:sldId id="293" r:id="rId8"/>
    <p:sldId id="381" r:id="rId9"/>
    <p:sldId id="303" r:id="rId10"/>
    <p:sldId id="332" r:id="rId11"/>
    <p:sldId id="295" r:id="rId12"/>
    <p:sldId id="308" r:id="rId13"/>
    <p:sldId id="388" r:id="rId14"/>
    <p:sldId id="389" r:id="rId15"/>
    <p:sldId id="390" r:id="rId16"/>
    <p:sldId id="330" r:id="rId17"/>
    <p:sldId id="340" r:id="rId18"/>
    <p:sldId id="342" r:id="rId19"/>
    <p:sldId id="343" r:id="rId20"/>
    <p:sldId id="345" r:id="rId21"/>
    <p:sldId id="349" r:id="rId22"/>
    <p:sldId id="347" r:id="rId23"/>
    <p:sldId id="350" r:id="rId24"/>
    <p:sldId id="351" r:id="rId25"/>
    <p:sldId id="353" r:id="rId26"/>
    <p:sldId id="380" r:id="rId27"/>
    <p:sldId id="357" r:id="rId28"/>
    <p:sldId id="358" r:id="rId29"/>
    <p:sldId id="359" r:id="rId30"/>
    <p:sldId id="3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32" y="7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77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75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77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43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50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78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538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746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36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04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65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AB9C8-5DB1-4F1E-A11C-6F0982B95F50}" type="datetimeFigureOut">
              <a:rPr lang="pl-PL" smtClean="0"/>
              <a:t>08.02.2023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B2610-783E-4863-8696-F8179C37C0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2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E9A52BC-2239-D376-1E00-AE2088A5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54" b="22147"/>
          <a:stretch/>
        </p:blipFill>
        <p:spPr>
          <a:xfrm>
            <a:off x="0" y="0"/>
            <a:ext cx="9144000" cy="273813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0D25B83-369C-4D92-A482-AC736477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5" y="2988801"/>
            <a:ext cx="7881169" cy="132556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WYBRANE PROBLEMY UTRZYMANIA STANU TECHNICZNEGO OBIEKTÓW ZABYTKOWYCH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A4DBE67-2ED5-4113-99D1-55631231777E}"/>
              </a:ext>
            </a:extLst>
          </p:cNvPr>
          <p:cNvSpPr txBox="1">
            <a:spLocks/>
          </p:cNvSpPr>
          <p:nvPr/>
        </p:nvSpPr>
        <p:spPr>
          <a:xfrm>
            <a:off x="628650" y="6186948"/>
            <a:ext cx="7886700" cy="39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800" b="1" dirty="0"/>
              <a:t>dr inż.  Radosław Sekunda</a:t>
            </a:r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3C35E8B0-79CD-8386-6EE4-B2503D5B5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014"/>
            <a:ext cx="2520000" cy="7726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900B439-E67F-8D41-1056-D6414C622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" y="0"/>
            <a:ext cx="2186897" cy="62910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28A7145-23D6-CCA9-CC27-CCA2A0ACA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170" y="5958000"/>
            <a:ext cx="230439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490902"/>
            <a:ext cx="8400000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E31D2450-6D3B-D18A-2946-8EBD84C57776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BAA3052C-6D7A-DF83-A504-8EF240D1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1FFC0BA0-3DF3-F6DC-26AF-08865164C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DA51E958-B469-A91F-A16E-318BE9F5F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59EC0140-DE1A-83E1-7E50-8138FEC01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BAE17239-37BC-3D1B-59AA-2F67701AEBD3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FB4B994-6DE3-8784-D3B5-E1344537CD0C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E1558CE-6E62-46DE-ADB0-26118B36437A}"/>
              </a:ext>
            </a:extLst>
          </p:cNvPr>
          <p:cNvSpPr txBox="1"/>
          <p:nvPr/>
        </p:nvSpPr>
        <p:spPr>
          <a:xfrm>
            <a:off x="3661558" y="6483125"/>
            <a:ext cx="5110442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1a. Zużycie stanu technicznego</a:t>
            </a:r>
          </a:p>
        </p:txBody>
      </p:sp>
    </p:spTree>
    <p:extLst>
      <p:ext uri="{BB962C8B-B14F-4D97-AF65-F5344CB8AC3E}">
        <p14:creationId xmlns:p14="http://schemas.microsoft.com/office/powerpoint/2010/main" val="322054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okno, siedzi, stare&#10;&#10;Opis wygenerowany automatycznie">
            <a:extLst>
              <a:ext uri="{FF2B5EF4-FFF2-40B4-BE49-F238E27FC236}">
                <a16:creationId xmlns:a16="http://schemas.microsoft.com/office/drawing/2014/main" id="{38F69DC0-FBDD-426C-98B7-9419A2FDA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36546"/>
            <a:ext cx="8400000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259EF65A-E8B5-BE29-C4BB-889F2FD1BBEB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3" name="Obraz 2" descr="Obraz zawierający tekst&#10;&#10;Opis wygenerowany automatycznie">
              <a:extLst>
                <a:ext uri="{FF2B5EF4-FFF2-40B4-BE49-F238E27FC236}">
                  <a16:creationId xmlns:a16="http://schemas.microsoft.com/office/drawing/2014/main" id="{5AA3E0CC-D285-91F0-B433-8DD331110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5F2296A-B8B0-2EAA-CFB7-5618F370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4B4920B7-5FB9-A7CD-4D12-7ECB7E70A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933AE64-571B-32FC-077B-35EC8B80D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3FAB6A42-146D-9212-12AE-678A492A979E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1105880-D503-B041-DA91-4A9A9E94092D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2BB1D3-C007-A3A5-0363-65BDB854B24F}"/>
              </a:ext>
            </a:extLst>
          </p:cNvPr>
          <p:cNvSpPr txBox="1"/>
          <p:nvPr/>
        </p:nvSpPr>
        <p:spPr>
          <a:xfrm>
            <a:off x="3661558" y="6505985"/>
            <a:ext cx="5110442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1a. Zużycie stanu technicznego</a:t>
            </a:r>
          </a:p>
        </p:txBody>
      </p:sp>
    </p:spTree>
    <p:extLst>
      <p:ext uri="{BB962C8B-B14F-4D97-AF65-F5344CB8AC3E}">
        <p14:creationId xmlns:p14="http://schemas.microsoft.com/office/powerpoint/2010/main" val="20731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siedzi, śnieg&#10;&#10;Opis wygenerowany automatycznie">
            <a:extLst>
              <a:ext uri="{FF2B5EF4-FFF2-40B4-BE49-F238E27FC236}">
                <a16:creationId xmlns:a16="http://schemas.microsoft.com/office/drawing/2014/main" id="{4A3DD432-3DE0-417E-833B-3938DC33F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12280"/>
            <a:ext cx="8400000" cy="6300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43558A-14C6-18E6-911E-608706DA83BE}"/>
              </a:ext>
            </a:extLst>
          </p:cNvPr>
          <p:cNvSpPr txBox="1"/>
          <p:nvPr/>
        </p:nvSpPr>
        <p:spPr>
          <a:xfrm>
            <a:off x="3661558" y="6483125"/>
            <a:ext cx="5110442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1a. Zużycie stanu technicznego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89244EC7-7B18-4882-6F31-1B869483FF35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5" name="Obraz 4" descr="Obraz zawierający tekst&#10;&#10;Opis wygenerowany automatycznie">
              <a:extLst>
                <a:ext uri="{FF2B5EF4-FFF2-40B4-BE49-F238E27FC236}">
                  <a16:creationId xmlns:a16="http://schemas.microsoft.com/office/drawing/2014/main" id="{D04DCAC7-EDD4-6FAA-3965-6BB98250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8C392893-1AAB-555D-D028-08DABBE76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2AFB598A-B9F5-40D4-CFC4-BB79DF0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E4B743AA-E999-7656-100C-00DAC5E0A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A003D923-2B30-F068-ADB7-3BBB077081C6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673091A1-FD44-06B7-3C36-B22E7AD2543B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18447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ewnętrzne, podłoże&#10;&#10;Opis wygenerowany automatycznie">
            <a:extLst>
              <a:ext uri="{FF2B5EF4-FFF2-40B4-BE49-F238E27FC236}">
                <a16:creationId xmlns:a16="http://schemas.microsoft.com/office/drawing/2014/main" id="{01A1956A-2B63-7847-934A-30829C4A6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11101" r="8494" b="11613"/>
          <a:stretch/>
        </p:blipFill>
        <p:spPr>
          <a:xfrm>
            <a:off x="1418652" y="535697"/>
            <a:ext cx="6300000" cy="6300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43558A-14C6-18E6-911E-608706DA83BE}"/>
              </a:ext>
            </a:extLst>
          </p:cNvPr>
          <p:cNvSpPr txBox="1"/>
          <p:nvPr/>
        </p:nvSpPr>
        <p:spPr>
          <a:xfrm>
            <a:off x="2608210" y="6527920"/>
            <a:ext cx="5110442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1a. Zużycie stanu technicznego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89244EC7-7B18-4882-6F31-1B869483FF35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5" name="Obraz 4" descr="Obraz zawierający tekst&#10;&#10;Opis wygenerowany automatycznie">
              <a:extLst>
                <a:ext uri="{FF2B5EF4-FFF2-40B4-BE49-F238E27FC236}">
                  <a16:creationId xmlns:a16="http://schemas.microsoft.com/office/drawing/2014/main" id="{D04DCAC7-EDD4-6FAA-3965-6BB98250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8C392893-1AAB-555D-D028-08DABBE76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2AFB598A-B9F5-40D4-CFC4-BB79DF0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E4B743AA-E999-7656-100C-00DAC5E0A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A003D923-2B30-F068-ADB7-3BBB077081C6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673091A1-FD44-06B7-3C36-B22E7AD2543B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1169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budynek, zewnętrzne, cegła, stare&#10;&#10;Opis wygenerowany automatycznie">
            <a:extLst>
              <a:ext uri="{FF2B5EF4-FFF2-40B4-BE49-F238E27FC236}">
                <a16:creationId xmlns:a16="http://schemas.microsoft.com/office/drawing/2014/main" id="{AF5CB633-4F22-2BEC-5988-3E62C88B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8" y="550687"/>
            <a:ext cx="8400000" cy="6300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43558A-14C6-18E6-911E-608706DA83BE}"/>
              </a:ext>
            </a:extLst>
          </p:cNvPr>
          <p:cNvSpPr txBox="1"/>
          <p:nvPr/>
        </p:nvSpPr>
        <p:spPr>
          <a:xfrm>
            <a:off x="3574371" y="6527920"/>
            <a:ext cx="5110442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1a. Zużycie stanu technicznego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89244EC7-7B18-4882-6F31-1B869483FF35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5" name="Obraz 4" descr="Obraz zawierający tekst&#10;&#10;Opis wygenerowany automatycznie">
              <a:extLst>
                <a:ext uri="{FF2B5EF4-FFF2-40B4-BE49-F238E27FC236}">
                  <a16:creationId xmlns:a16="http://schemas.microsoft.com/office/drawing/2014/main" id="{D04DCAC7-EDD4-6FAA-3965-6BB98250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8C392893-1AAB-555D-D028-08DABBE76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2AFB598A-B9F5-40D4-CFC4-BB79DF0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E4B743AA-E999-7656-100C-00DAC5E0A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A003D923-2B30-F068-ADB7-3BBB077081C6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673091A1-FD44-06B7-3C36-B22E7AD2543B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763720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ewnętrzne, łuk, kamień&#10;&#10;Opis wygenerowany automatycznie">
            <a:extLst>
              <a:ext uri="{FF2B5EF4-FFF2-40B4-BE49-F238E27FC236}">
                <a16:creationId xmlns:a16="http://schemas.microsoft.com/office/drawing/2014/main" id="{99046797-7B77-DCE9-311F-4945FB14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" y="520882"/>
            <a:ext cx="8400000" cy="6300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43558A-14C6-18E6-911E-608706DA83BE}"/>
              </a:ext>
            </a:extLst>
          </p:cNvPr>
          <p:cNvSpPr txBox="1"/>
          <p:nvPr/>
        </p:nvSpPr>
        <p:spPr>
          <a:xfrm>
            <a:off x="3574371" y="6505435"/>
            <a:ext cx="5110442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1a. Zużycie stanu technicznego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89244EC7-7B18-4882-6F31-1B869483FF35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5" name="Obraz 4" descr="Obraz zawierający tekst&#10;&#10;Opis wygenerowany automatycznie">
              <a:extLst>
                <a:ext uri="{FF2B5EF4-FFF2-40B4-BE49-F238E27FC236}">
                  <a16:creationId xmlns:a16="http://schemas.microsoft.com/office/drawing/2014/main" id="{D04DCAC7-EDD4-6FAA-3965-6BB98250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8C392893-1AAB-555D-D028-08DABBE76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2AFB598A-B9F5-40D4-CFC4-BB79DF0C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E4B743AA-E999-7656-100C-00DAC5E0A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A003D923-2B30-F068-ADB7-3BBB077081C6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673091A1-FD44-06B7-3C36-B22E7AD2543B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539281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ulica, miasto&#10;&#10;Opis wygenerowany automatycznie">
            <a:extLst>
              <a:ext uri="{FF2B5EF4-FFF2-40B4-BE49-F238E27FC236}">
                <a16:creationId xmlns:a16="http://schemas.microsoft.com/office/drawing/2014/main" id="{360E9FBD-EE7C-4BAF-8357-F8F49F58B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5"/>
          <a:stretch/>
        </p:blipFill>
        <p:spPr>
          <a:xfrm rot="5400000">
            <a:off x="1496634" y="2436"/>
            <a:ext cx="6150732" cy="74262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11CCE1-C45D-A79C-3AA4-4F30FB76818E}"/>
              </a:ext>
            </a:extLst>
          </p:cNvPr>
          <p:cNvSpPr txBox="1"/>
          <p:nvPr/>
        </p:nvSpPr>
        <p:spPr>
          <a:xfrm>
            <a:off x="2727960" y="6483125"/>
            <a:ext cx="555714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1b. Błędy projektowe/wykonawcze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3FD14C8-5670-ED9B-5AA2-BB4D3FDF18D0}"/>
              </a:ext>
            </a:extLst>
          </p:cNvPr>
          <p:cNvGrpSpPr/>
          <p:nvPr/>
        </p:nvGrpSpPr>
        <p:grpSpPr>
          <a:xfrm>
            <a:off x="7620" y="-8179"/>
            <a:ext cx="9144000" cy="501689"/>
            <a:chOff x="0" y="-8179"/>
            <a:chExt cx="9144000" cy="501689"/>
          </a:xfrm>
        </p:grpSpPr>
        <p:pic>
          <p:nvPicPr>
            <p:cNvPr id="5" name="Obraz 4" descr="Obraz zawierający tekst&#10;&#10;Opis wygenerowany automatycznie">
              <a:extLst>
                <a:ext uri="{FF2B5EF4-FFF2-40B4-BE49-F238E27FC236}">
                  <a16:creationId xmlns:a16="http://schemas.microsoft.com/office/drawing/2014/main" id="{C5A6BDF0-91E3-8236-8136-9B0A148C7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E09AEE0E-7C7A-2D3F-DA5A-C2381B0A0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A98B298B-BDE9-500D-E068-BCB44B94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29A7CADC-0F44-3EE8-CB90-262BAA80B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8332485A-792C-78D9-B54A-E79BBA5A5555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6599E68-2E87-CD8D-F9AA-D68015ED6750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9152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ielony, siedzi, duży, otwarte&#10;&#10;Opis wygenerowany automatycznie">
            <a:extLst>
              <a:ext uri="{FF2B5EF4-FFF2-40B4-BE49-F238E27FC236}">
                <a16:creationId xmlns:a16="http://schemas.microsoft.com/office/drawing/2014/main" id="{E6786319-F529-4685-A31E-483F2EB21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320" y="490902"/>
            <a:ext cx="6309360" cy="6309360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56856771-39BA-4E28-BE3A-39AD63A0E4A2}"/>
              </a:ext>
            </a:extLst>
          </p:cNvPr>
          <p:cNvSpPr/>
          <p:nvPr/>
        </p:nvSpPr>
        <p:spPr>
          <a:xfrm rot="13594590">
            <a:off x="3150635" y="4966992"/>
            <a:ext cx="626807" cy="4866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EBB3680E-EDAA-4598-855A-793CCB2895DA}"/>
              </a:ext>
            </a:extLst>
          </p:cNvPr>
          <p:cNvSpPr/>
          <p:nvPr/>
        </p:nvSpPr>
        <p:spPr>
          <a:xfrm rot="13594590">
            <a:off x="5120147" y="4428658"/>
            <a:ext cx="626807" cy="4866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83980D1-D523-E1AB-7AFE-1AE171A18B48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3" name="Obraz 2" descr="Obraz zawierający tekst&#10;&#10;Opis wygenerowany automatycznie">
              <a:extLst>
                <a:ext uri="{FF2B5EF4-FFF2-40B4-BE49-F238E27FC236}">
                  <a16:creationId xmlns:a16="http://schemas.microsoft.com/office/drawing/2014/main" id="{5482F1F5-7F0B-3905-80F3-076A2EFCD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05DA13C9-E736-3411-E0F3-7A0BB1005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61A18DBE-2C02-6A1D-EEDE-EA63BAE33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AA261750-4729-8CCE-A60E-509431660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6072454-6B9E-809A-23A6-F60A0F4DEF32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FFF18B17-CF14-FB17-E82B-65856590F198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10D4591-5CDE-B3A0-F1A7-42AFBCD45CE9}"/>
              </a:ext>
            </a:extLst>
          </p:cNvPr>
          <p:cNvSpPr txBox="1"/>
          <p:nvPr/>
        </p:nvSpPr>
        <p:spPr>
          <a:xfrm>
            <a:off x="2176771" y="6491533"/>
            <a:ext cx="555714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1b. Błędy projektowe/wykonawcze</a:t>
            </a:r>
          </a:p>
        </p:txBody>
      </p:sp>
    </p:spTree>
    <p:extLst>
      <p:ext uri="{BB962C8B-B14F-4D97-AF65-F5344CB8AC3E}">
        <p14:creationId xmlns:p14="http://schemas.microsoft.com/office/powerpoint/2010/main" val="370200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cegła, kamień, siedzi&#10;&#10;Opis wygenerowany automatycznie">
            <a:extLst>
              <a:ext uri="{FF2B5EF4-FFF2-40B4-BE49-F238E27FC236}">
                <a16:creationId xmlns:a16="http://schemas.microsoft.com/office/drawing/2014/main" id="{5CA32C93-1BD7-400B-AD89-30117F1A2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4" y="535697"/>
            <a:ext cx="8401132" cy="630084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ED3C97D2-8F4F-A930-334E-CAE3FC1BB435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BCCFB13B-2B49-FAEF-5394-0E319E125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CDA68817-758E-673D-1619-09AC235BE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330C0A58-CBAC-60E6-0B20-CC5F94890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5206E775-56CE-621A-9B2E-FE82BFF17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97B4C20F-A78F-D23D-49EB-A693EE894F6E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FF22C3EF-7071-E778-4B0E-091C91748450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A5AC66-FF70-090A-4AE7-E42457C3FFDB}"/>
              </a:ext>
            </a:extLst>
          </p:cNvPr>
          <p:cNvSpPr txBox="1"/>
          <p:nvPr/>
        </p:nvSpPr>
        <p:spPr>
          <a:xfrm>
            <a:off x="3215426" y="6518480"/>
            <a:ext cx="555714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1b. Błędy projektowe/wykonawcze</a:t>
            </a:r>
          </a:p>
        </p:txBody>
      </p:sp>
    </p:spTree>
    <p:extLst>
      <p:ext uri="{BB962C8B-B14F-4D97-AF65-F5344CB8AC3E}">
        <p14:creationId xmlns:p14="http://schemas.microsoft.com/office/powerpoint/2010/main" val="3734859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stare, kamień, brudne&#10;&#10;Opis wygenerowany automatycznie">
            <a:extLst>
              <a:ext uri="{FF2B5EF4-FFF2-40B4-BE49-F238E27FC236}">
                <a16:creationId xmlns:a16="http://schemas.microsoft.com/office/drawing/2014/main" id="{9D2442A2-4F69-4424-8EA3-F3CAA7923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26257"/>
            <a:ext cx="8400000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AB8F4AD9-CF04-BD7E-574A-625661E8D0BC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0A70CEC1-1AA8-FE9D-D73A-16FD1D320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15E53BAC-2DB3-6F51-9E1E-60ED4B73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85B70E0A-23D8-4963-FB1E-C59FCC295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488FFBAE-A513-65BA-6198-8B9A2A08A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17EC1711-74BF-183B-77EF-A429789395B5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000D354-9D63-DF84-9F22-0DCE1AB81095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A3E0F-D742-5480-3557-88F21CF8E4C6}"/>
              </a:ext>
            </a:extLst>
          </p:cNvPr>
          <p:cNvSpPr txBox="1"/>
          <p:nvPr/>
        </p:nvSpPr>
        <p:spPr>
          <a:xfrm>
            <a:off x="3215426" y="6518480"/>
            <a:ext cx="555714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Przyczyny problemów technicznych… 1b. Błędy projektowe/wykonawcze</a:t>
            </a:r>
          </a:p>
        </p:txBody>
      </p:sp>
    </p:spTree>
    <p:extLst>
      <p:ext uri="{BB962C8B-B14F-4D97-AF65-F5344CB8AC3E}">
        <p14:creationId xmlns:p14="http://schemas.microsoft.com/office/powerpoint/2010/main" val="277125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0D25B83-369C-4D92-A482-AC736477A4CA}"/>
              </a:ext>
            </a:extLst>
          </p:cNvPr>
          <p:cNvSpPr txBox="1">
            <a:spLocks/>
          </p:cNvSpPr>
          <p:nvPr/>
        </p:nvSpPr>
        <p:spPr>
          <a:xfrm>
            <a:off x="810360" y="1861372"/>
            <a:ext cx="7881169" cy="703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FF0000"/>
                </a:solidFill>
              </a:rPr>
              <a:t>Proponowane zagadnienia: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0D25B83-369C-4D92-A482-AC736477A4CA}"/>
              </a:ext>
            </a:extLst>
          </p:cNvPr>
          <p:cNvSpPr txBox="1">
            <a:spLocks/>
          </p:cNvSpPr>
          <p:nvPr/>
        </p:nvSpPr>
        <p:spPr>
          <a:xfrm>
            <a:off x="810368" y="2501337"/>
            <a:ext cx="7881169" cy="703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bg1">
                    <a:lumMod val="75000"/>
                  </a:schemeClr>
                </a:solidFill>
              </a:rPr>
              <a:t>Aspekty prawne użytkowania obiektów budowlanych…</a:t>
            </a:r>
            <a:endParaRPr lang="pl-PL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60D25B83-369C-4D92-A482-AC736477A4CA}"/>
              </a:ext>
            </a:extLst>
          </p:cNvPr>
          <p:cNvSpPr txBox="1">
            <a:spLocks/>
          </p:cNvSpPr>
          <p:nvPr/>
        </p:nvSpPr>
        <p:spPr>
          <a:xfrm>
            <a:off x="810356" y="3977747"/>
            <a:ext cx="7881169" cy="703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Praktyczne problemy użytkowania obiektów budowlanych  – usterki i ich przyczyny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A8386B8-D364-03D9-588E-FE728ACB16A0}"/>
              </a:ext>
            </a:extLst>
          </p:cNvPr>
          <p:cNvSpPr txBox="1">
            <a:spLocks/>
          </p:cNvSpPr>
          <p:nvPr/>
        </p:nvSpPr>
        <p:spPr>
          <a:xfrm>
            <a:off x="810357" y="3203535"/>
            <a:ext cx="7881169" cy="703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Projektowanie i realizacja robót remontowych w obiektach zabytkowych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B2013A22-2AD1-EF15-B00D-4F2314BD9D08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3" name="Obraz 2" descr="Obraz zawierający tekst&#10;&#10;Opis wygenerowany automatycznie">
              <a:extLst>
                <a:ext uri="{FF2B5EF4-FFF2-40B4-BE49-F238E27FC236}">
                  <a16:creationId xmlns:a16="http://schemas.microsoft.com/office/drawing/2014/main" id="{1519923A-2853-34CA-E0F3-4D65DA2E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458D0C51-A4E0-52F5-FD1A-1C1CB8610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3C1698BC-52C2-14EE-8CDD-702E784A5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945B3292-4AF7-239B-8505-64FD1349D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F69C90E-7ACD-44D8-14A4-647B72CD4CFD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D16F95D-AD94-73C5-DA1C-7CD381DAE7AB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85062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ewnętrzne, budynek, śnieg, miasto&#10;&#10;Opis wygenerowany automatycznie">
            <a:extLst>
              <a:ext uri="{FF2B5EF4-FFF2-40B4-BE49-F238E27FC236}">
                <a16:creationId xmlns:a16="http://schemas.microsoft.com/office/drawing/2014/main" id="{29FD7600-BF51-419F-8B46-33C77C322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58000"/>
            <a:ext cx="8400000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A7AE2DBA-9612-5454-0825-007EC7780968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3" name="Obraz 2" descr="Obraz zawierający tekst&#10;&#10;Opis wygenerowany automatycznie">
              <a:extLst>
                <a:ext uri="{FF2B5EF4-FFF2-40B4-BE49-F238E27FC236}">
                  <a16:creationId xmlns:a16="http://schemas.microsoft.com/office/drawing/2014/main" id="{F353DD7B-0229-E139-87F5-C0AE7EFD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D09D1A08-94FD-FAB5-759C-994869FBE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4CA65265-5DB7-4084-335E-A1A239FA2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7997A28F-A357-507F-3DC5-F59FCD1E2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E521B1C3-9513-7EDA-99C7-2679CA50B1AE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40DFD6E-AA66-CB4B-A7F9-98A905EFBC13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C7978CA-ED56-5FF7-2753-6497CE251F89}"/>
              </a:ext>
            </a:extLst>
          </p:cNvPr>
          <p:cNvSpPr txBox="1"/>
          <p:nvPr/>
        </p:nvSpPr>
        <p:spPr>
          <a:xfrm>
            <a:off x="6323822" y="6518480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535455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kamień, śnieg, mężczyzna&#10;&#10;Opis wygenerowany automatycznie">
            <a:extLst>
              <a:ext uri="{FF2B5EF4-FFF2-40B4-BE49-F238E27FC236}">
                <a16:creationId xmlns:a16="http://schemas.microsoft.com/office/drawing/2014/main" id="{D36A9F56-D28E-4DD0-9E68-87D814F2C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36546"/>
            <a:ext cx="8400000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112619A7-BBCB-684B-8F7C-46D895049CF1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6F55E26C-95D5-F0C2-862B-0C972EB7F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DCB66E32-847B-44D5-0708-E38DCDA2B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B05FDD4D-9E43-9005-B130-CFCC112EA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F54D29C1-D851-7E63-7E41-C53000C49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3E30418-35B7-836F-E910-912722040DA9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51F9D326-88D3-C2C7-A14E-B0F864BE3D9E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7A9E00C-6682-4CC7-7FB6-76B02E9FF2D7}"/>
              </a:ext>
            </a:extLst>
          </p:cNvPr>
          <p:cNvSpPr txBox="1"/>
          <p:nvPr/>
        </p:nvSpPr>
        <p:spPr>
          <a:xfrm>
            <a:off x="6323256" y="6520607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4102240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budynek, siedzi, stare&#10;&#10;Opis wygenerowany automatycznie">
            <a:extLst>
              <a:ext uri="{FF2B5EF4-FFF2-40B4-BE49-F238E27FC236}">
                <a16:creationId xmlns:a16="http://schemas.microsoft.com/office/drawing/2014/main" id="{46089175-D65B-4082-8369-1860F3273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26425"/>
            <a:ext cx="8400000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127074DA-C7F6-F079-8B2A-6EFC156EFB73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621C80F8-B483-5068-66A4-6031819C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5CD48E18-4561-4003-6482-DD71B41E3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13B1BD5B-B053-7358-FC70-1D4BD433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C7E6690A-8BAB-7428-0810-290E733F8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F9C4D84-A556-A290-AB76-0DBE05157328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E9C6826E-15A5-9ED7-AB5C-6437D2161DAC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D21540D-2487-6C86-60E6-65AB06A97274}"/>
              </a:ext>
            </a:extLst>
          </p:cNvPr>
          <p:cNvSpPr txBox="1"/>
          <p:nvPr/>
        </p:nvSpPr>
        <p:spPr>
          <a:xfrm>
            <a:off x="6323822" y="6518480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742582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zewnętrzne, rusztowanie, pociąg&#10;&#10;Opis wygenerowany automatycznie">
            <a:extLst>
              <a:ext uri="{FF2B5EF4-FFF2-40B4-BE49-F238E27FC236}">
                <a16:creationId xmlns:a16="http://schemas.microsoft.com/office/drawing/2014/main" id="{16AF39D3-89A8-4C88-93BE-EB276B20B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8" y="526425"/>
            <a:ext cx="8400000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9071A63A-5C83-E198-C383-970977E1EF0A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027B38AE-B1B7-8234-51AD-C24830CA3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C1268792-F921-8D18-8A84-EB13A199E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E23A5007-98E8-3486-025C-130A0343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F2D25E16-A89E-B440-46D9-26EC5F00A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2533FC2E-5676-7C2D-A06F-9383A6979EE5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6B3A743-6930-40D4-2F36-A56310BF4C68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75B8ABB-F185-2A95-9085-BCBA37DE78CF}"/>
              </a:ext>
            </a:extLst>
          </p:cNvPr>
          <p:cNvSpPr txBox="1"/>
          <p:nvPr/>
        </p:nvSpPr>
        <p:spPr>
          <a:xfrm>
            <a:off x="6422344" y="6518648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741175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most, duży, stół&#10;&#10;Opis wygenerowany automatycznie">
            <a:extLst>
              <a:ext uri="{FF2B5EF4-FFF2-40B4-BE49-F238E27FC236}">
                <a16:creationId xmlns:a16="http://schemas.microsoft.com/office/drawing/2014/main" id="{65C6DDD4-EFDB-493B-B398-5D6156FB5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01" y="590246"/>
            <a:ext cx="4652969" cy="6203959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44908BDE-4AC3-4858-8BB3-56B8014BB656}"/>
              </a:ext>
            </a:extLst>
          </p:cNvPr>
          <p:cNvSpPr/>
          <p:nvPr/>
        </p:nvSpPr>
        <p:spPr>
          <a:xfrm rot="8114235">
            <a:off x="3445477" y="1007464"/>
            <a:ext cx="432162" cy="3128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1C5D3DD1-71BA-49D3-8037-3F9AEABE17E5}"/>
              </a:ext>
            </a:extLst>
          </p:cNvPr>
          <p:cNvSpPr/>
          <p:nvPr/>
        </p:nvSpPr>
        <p:spPr>
          <a:xfrm rot="8114235">
            <a:off x="4123534" y="2954682"/>
            <a:ext cx="432162" cy="3128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29A2642E-D279-49D2-8762-B44D3F8A690D}"/>
              </a:ext>
            </a:extLst>
          </p:cNvPr>
          <p:cNvSpPr/>
          <p:nvPr/>
        </p:nvSpPr>
        <p:spPr>
          <a:xfrm rot="8114235">
            <a:off x="4496903" y="3926418"/>
            <a:ext cx="432162" cy="3128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422B363-2E92-1E52-5C8D-AC6484888471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BB4C5C45-70F9-31E4-993E-5FAD11425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516BAE8D-F55D-D5D8-94C9-4EE20F831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3160E74A-1CAD-CC5D-F1D8-C067E141F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53C49D7B-C53A-0A5A-887B-14AB96559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F6522AE3-FE27-AB2C-C961-045D0078E94B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AFACB86-B4B0-E35F-F12F-5CD09C331214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72DBAF5-9A91-E5B6-0737-C57CFC37EB41}"/>
              </a:ext>
            </a:extLst>
          </p:cNvPr>
          <p:cNvSpPr txBox="1"/>
          <p:nvPr/>
        </p:nvSpPr>
        <p:spPr>
          <a:xfrm>
            <a:off x="4583106" y="6471188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795726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wewnątrz, mężczyzna, jazda&#10;&#10;Opis wygenerowany automatycznie">
            <a:extLst>
              <a:ext uri="{FF2B5EF4-FFF2-40B4-BE49-F238E27FC236}">
                <a16:creationId xmlns:a16="http://schemas.microsoft.com/office/drawing/2014/main" id="{E9E4FF80-5BF8-4D23-AFB5-67D10BB59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36546"/>
            <a:ext cx="8400000" cy="6300000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0B97BA7-BCF0-4710-8381-5CC864E455D3}"/>
              </a:ext>
            </a:extLst>
          </p:cNvPr>
          <p:cNvSpPr/>
          <p:nvPr/>
        </p:nvSpPr>
        <p:spPr>
          <a:xfrm rot="12272299">
            <a:off x="3965224" y="2572857"/>
            <a:ext cx="626807" cy="4866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5717BAF9-A698-4E9A-B602-83718EB9DCC6}"/>
              </a:ext>
            </a:extLst>
          </p:cNvPr>
          <p:cNvSpPr/>
          <p:nvPr/>
        </p:nvSpPr>
        <p:spPr>
          <a:xfrm rot="12272299">
            <a:off x="5860851" y="1931058"/>
            <a:ext cx="626807" cy="4866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7018F25-DB0D-0079-A186-C12F996B7EC0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1C01D727-5886-2390-9EE0-CF2028F1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C80410C-783E-D93E-F469-21D1D3EA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C07E6EC9-375F-2D83-9A5F-CB2672134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0E8EEC1C-3A0C-B893-4300-41A2D1136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110F751-6ED9-4271-B3BA-3D5D397840D6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5E234562-0B33-F85A-F298-3F32017C242C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EA3D040-C8C6-4FB2-B01E-8AACC69F6478}"/>
              </a:ext>
            </a:extLst>
          </p:cNvPr>
          <p:cNvSpPr txBox="1"/>
          <p:nvPr/>
        </p:nvSpPr>
        <p:spPr>
          <a:xfrm>
            <a:off x="6323822" y="6528769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2081923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mapa&#10;&#10;Opis wygenerowany automatycznie">
            <a:extLst>
              <a:ext uri="{FF2B5EF4-FFF2-40B4-BE49-F238E27FC236}">
                <a16:creationId xmlns:a16="http://schemas.microsoft.com/office/drawing/2014/main" id="{81C8F6DE-A821-42DA-AF24-866E13881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95" y="490902"/>
            <a:ext cx="6651272" cy="63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CF858951-FA76-A6F0-CEF8-CA66E030CD10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3" name="Obraz 2" descr="Obraz zawierający tekst&#10;&#10;Opis wygenerowany automatycznie">
              <a:extLst>
                <a:ext uri="{FF2B5EF4-FFF2-40B4-BE49-F238E27FC236}">
                  <a16:creationId xmlns:a16="http://schemas.microsoft.com/office/drawing/2014/main" id="{473E3C2D-2E5A-E3AA-4A57-10EFFF48C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2C6932CF-3D99-B355-D44E-2280C932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0600B740-9C1A-BEDF-E56D-CFB82D99B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6A255F4A-5C9F-1F55-070E-FB3856BA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08BE75B7-8B53-095A-3952-D216441C9749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106CAD3A-F55B-12F9-4E9C-E640E6D3827B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012491-37B5-7290-9DD7-796CEC5C0F25}"/>
              </a:ext>
            </a:extLst>
          </p:cNvPr>
          <p:cNvSpPr txBox="1"/>
          <p:nvPr/>
        </p:nvSpPr>
        <p:spPr>
          <a:xfrm>
            <a:off x="1485122" y="6301115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98359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budynek, dom, trawa&#10;&#10;Opis wygenerowany automatycznie">
            <a:extLst>
              <a:ext uri="{FF2B5EF4-FFF2-40B4-BE49-F238E27FC236}">
                <a16:creationId xmlns:a16="http://schemas.microsoft.com/office/drawing/2014/main" id="{304C45ED-130E-485C-B7DE-620020F02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7" y="1082686"/>
            <a:ext cx="8755185" cy="492951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BE10E85E-FFF7-FD6B-354E-24CDF4BEC24D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3304FC47-EAD9-B6CD-3AE3-ECF759ADF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C1F834E-8F23-B5D8-E3A2-E0980367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FD2BB1CA-C65C-F4C7-B111-5738FE9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BB30D440-FE28-459B-E61E-38570A1EE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17505648-BB2C-FAB8-0AA7-7707904474B3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FD0A73D2-BFC5-9472-FDA2-E3F3D85D28A7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16D2C3A-C2C8-3D41-E77B-3F81E1F7B2C1}"/>
              </a:ext>
            </a:extLst>
          </p:cNvPr>
          <p:cNvSpPr txBox="1"/>
          <p:nvPr/>
        </p:nvSpPr>
        <p:spPr>
          <a:xfrm>
            <a:off x="6500848" y="5722838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1661333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czerwony, przód, dom&#10;&#10;Opis wygenerowany automatycznie">
            <a:extLst>
              <a:ext uri="{FF2B5EF4-FFF2-40B4-BE49-F238E27FC236}">
                <a16:creationId xmlns:a16="http://schemas.microsoft.com/office/drawing/2014/main" id="{C10FAFE5-76B1-4880-B808-1D687C96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4"/>
          <a:stretch/>
        </p:blipFill>
        <p:spPr>
          <a:xfrm>
            <a:off x="177909" y="1530450"/>
            <a:ext cx="8788181" cy="4006755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8EBB43F5-2F72-4077-B032-B2BA064CCB3F}"/>
              </a:ext>
            </a:extLst>
          </p:cNvPr>
          <p:cNvSpPr/>
          <p:nvPr/>
        </p:nvSpPr>
        <p:spPr>
          <a:xfrm rot="7601175">
            <a:off x="7113160" y="3128337"/>
            <a:ext cx="626807" cy="4866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876DCF32-AABB-E4E2-75F8-1D867EC08CC0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9D3CE58F-325F-EDC8-6472-F92D52AC3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193B5D26-DC0F-4506-2E01-440FA0C7C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9398B3E-EB3B-79DC-C37B-CA3988C8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E7DD7642-0886-F36A-F1D1-732FC3C56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72DD8B59-4C3E-1CEA-9DE4-CE92892D138A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9B1637D4-3228-52E8-B6E7-9D3A823C74B6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AA0790-48B7-7CFF-9A5E-50F149C0AC76}"/>
              </a:ext>
            </a:extLst>
          </p:cNvPr>
          <p:cNvSpPr txBox="1"/>
          <p:nvPr/>
        </p:nvSpPr>
        <p:spPr>
          <a:xfrm>
            <a:off x="6509539" y="5229428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3759433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budynek, dom, ciężarówka&#10;&#10;Opis wygenerowany automatycznie">
            <a:extLst>
              <a:ext uri="{FF2B5EF4-FFF2-40B4-BE49-F238E27FC236}">
                <a16:creationId xmlns:a16="http://schemas.microsoft.com/office/drawing/2014/main" id="{45A1B48D-41F0-45FB-ACAB-0FE3C8A6B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8" y="551304"/>
            <a:ext cx="8380323" cy="6285242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0D2A6F1D-FAD3-87F2-B752-01CDBB16BA82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D429356-B25C-1B8D-C4A3-577286ADF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3E2F24C1-4E52-A349-FF44-0D5F95CF5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970BB780-9FEA-8EA9-3252-B55AB797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DE519C67-2A6F-6313-5D0D-D38747F9F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FAA02578-5588-7EAC-4BBA-F5F8A7EB1A0D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DE2D2961-4134-21DB-EAA0-FFB5154E8FE4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FA5728-090D-3EBE-90E7-330FFDC0A985}"/>
              </a:ext>
            </a:extLst>
          </p:cNvPr>
          <p:cNvSpPr txBox="1"/>
          <p:nvPr/>
        </p:nvSpPr>
        <p:spPr>
          <a:xfrm>
            <a:off x="6313417" y="6528769"/>
            <a:ext cx="244874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Awarie i katastrofy budowlane</a:t>
            </a:r>
          </a:p>
        </p:txBody>
      </p:sp>
    </p:spTree>
    <p:extLst>
      <p:ext uri="{BB962C8B-B14F-4D97-AF65-F5344CB8AC3E}">
        <p14:creationId xmlns:p14="http://schemas.microsoft.com/office/powerpoint/2010/main" val="423863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60D25B83-369C-4D92-A482-AC736477A4CA}"/>
              </a:ext>
            </a:extLst>
          </p:cNvPr>
          <p:cNvSpPr txBox="1">
            <a:spLocks/>
          </p:cNvSpPr>
          <p:nvPr/>
        </p:nvSpPr>
        <p:spPr>
          <a:xfrm>
            <a:off x="560439" y="1334521"/>
            <a:ext cx="8094522" cy="170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/>
              <a:t>ISTOTA WYSTĄPIENIA</a:t>
            </a:r>
            <a:r>
              <a:rPr lang="pl-PL" sz="1800" dirty="0"/>
              <a:t>:</a:t>
            </a:r>
            <a:endParaRPr lang="pl-PL" sz="1800" b="1" dirty="0">
              <a:solidFill>
                <a:srgbClr val="FF0000"/>
              </a:solidFill>
            </a:endParaRPr>
          </a:p>
          <a:p>
            <a:r>
              <a:rPr lang="pl-PL" sz="1800" dirty="0"/>
              <a:t>Gospodarka remontowa zabytków nieruchomych z punktu widzenia współpracy inżyniera budownictwa (prace eksperckie, projektowanie robót remontowych, nadzorowanie robót) z właścicielem (administratorem) budynku w celu utrzymania jego należytego stanu technicznego.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FE169D-8310-49BD-AB57-DF381EAC7596}"/>
              </a:ext>
            </a:extLst>
          </p:cNvPr>
          <p:cNvSpPr txBox="1"/>
          <p:nvPr/>
        </p:nvSpPr>
        <p:spPr>
          <a:xfrm>
            <a:off x="560440" y="3142450"/>
            <a:ext cx="809452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REMONT - wykonywanie w istniejącym obiekcie budowlanym robót budowlanych polegających na odtworzeniu stanu pierwotnego, a niestanowiących bieżącej konserwacji, przy czym dopuszcza się stosowanie wyrobów budowlanych innych niż użyto w stanie pierwotnym</a:t>
            </a:r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9271B13-4430-48D6-A272-65C56D709528}"/>
              </a:ext>
            </a:extLst>
          </p:cNvPr>
          <p:cNvGrpSpPr/>
          <p:nvPr/>
        </p:nvGrpSpPr>
        <p:grpSpPr>
          <a:xfrm>
            <a:off x="560440" y="4381197"/>
            <a:ext cx="8094521" cy="1635599"/>
            <a:chOff x="560440" y="4381197"/>
            <a:chExt cx="8094521" cy="1635599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3BE22DB3-61E2-47F1-B7D9-B119126C7CC7}"/>
                </a:ext>
              </a:extLst>
            </p:cNvPr>
            <p:cNvSpPr txBox="1"/>
            <p:nvPr/>
          </p:nvSpPr>
          <p:spPr>
            <a:xfrm>
              <a:off x="5469311" y="4573110"/>
              <a:ext cx="318565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Roboty konserwacyjne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E2F1732F-10B1-449B-9583-80D10CDB9556}"/>
                </a:ext>
              </a:extLst>
            </p:cNvPr>
            <p:cNvSpPr txBox="1"/>
            <p:nvPr/>
          </p:nvSpPr>
          <p:spPr>
            <a:xfrm>
              <a:off x="560440" y="5032336"/>
              <a:ext cx="318565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Naprawa bieżąca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A6A19CD4-4A7E-458A-AFFC-5DA1FCAC5E2F}"/>
                </a:ext>
              </a:extLst>
            </p:cNvPr>
            <p:cNvSpPr txBox="1"/>
            <p:nvPr/>
          </p:nvSpPr>
          <p:spPr>
            <a:xfrm>
              <a:off x="3014875" y="5647464"/>
              <a:ext cx="318565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Naprawa główna</a:t>
              </a:r>
            </a:p>
          </p:txBody>
        </p:sp>
        <p:sp>
          <p:nvSpPr>
            <p:cNvPr id="17" name="Strzałka: w dół 16">
              <a:extLst>
                <a:ext uri="{FF2B5EF4-FFF2-40B4-BE49-F238E27FC236}">
                  <a16:creationId xmlns:a16="http://schemas.microsoft.com/office/drawing/2014/main" id="{182AEBDA-C263-4BF4-B4EC-5BB56AA49933}"/>
                </a:ext>
              </a:extLst>
            </p:cNvPr>
            <p:cNvSpPr/>
            <p:nvPr/>
          </p:nvSpPr>
          <p:spPr>
            <a:xfrm>
              <a:off x="2057400" y="4421090"/>
              <a:ext cx="140110" cy="47606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Strzałka: w dół 17">
              <a:extLst>
                <a:ext uri="{FF2B5EF4-FFF2-40B4-BE49-F238E27FC236}">
                  <a16:creationId xmlns:a16="http://schemas.microsoft.com/office/drawing/2014/main" id="{6DA6DBBF-86B7-4CF5-8E5A-0DDB58ABAFA9}"/>
                </a:ext>
              </a:extLst>
            </p:cNvPr>
            <p:cNvSpPr/>
            <p:nvPr/>
          </p:nvSpPr>
          <p:spPr>
            <a:xfrm>
              <a:off x="4501945" y="4474455"/>
              <a:ext cx="140110" cy="99075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Strzałka: w dół 15">
              <a:extLst>
                <a:ext uri="{FF2B5EF4-FFF2-40B4-BE49-F238E27FC236}">
                  <a16:creationId xmlns:a16="http://schemas.microsoft.com/office/drawing/2014/main" id="{3582BDE3-0876-407B-B7F0-AAA192E42365}"/>
                </a:ext>
              </a:extLst>
            </p:cNvPr>
            <p:cNvSpPr/>
            <p:nvPr/>
          </p:nvSpPr>
          <p:spPr>
            <a:xfrm>
              <a:off x="6992081" y="4381197"/>
              <a:ext cx="140110" cy="13975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56F66AC1-E89B-4CF0-A4CC-703F1CAFA8BE}"/>
              </a:ext>
            </a:extLst>
          </p:cNvPr>
          <p:cNvGrpSpPr/>
          <p:nvPr/>
        </p:nvGrpSpPr>
        <p:grpSpPr>
          <a:xfrm>
            <a:off x="560440" y="5387847"/>
            <a:ext cx="8132884" cy="259617"/>
            <a:chOff x="499380" y="5402958"/>
            <a:chExt cx="8132884" cy="259617"/>
          </a:xfrm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DB5DBB2D-080F-4E6B-BE37-8D001284CE8F}"/>
                </a:ext>
              </a:extLst>
            </p:cNvPr>
            <p:cNvSpPr/>
            <p:nvPr/>
          </p:nvSpPr>
          <p:spPr>
            <a:xfrm rot="660658">
              <a:off x="499380" y="5521765"/>
              <a:ext cx="8094521" cy="1408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FF0000"/>
                </a:solidFill>
              </a:endParaRPr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17C10E43-6691-4A4A-A984-E0D5DF196C45}"/>
                </a:ext>
              </a:extLst>
            </p:cNvPr>
            <p:cNvSpPr/>
            <p:nvPr/>
          </p:nvSpPr>
          <p:spPr>
            <a:xfrm rot="20881726">
              <a:off x="537743" y="5402958"/>
              <a:ext cx="8094521" cy="1408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CE5AE3DD-CD2A-43B9-9F11-1172E30F0024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10" name="Obraz 9" descr="Obraz zawierający tekst&#10;&#10;Opis wygenerowany automatycznie">
              <a:extLst>
                <a:ext uri="{FF2B5EF4-FFF2-40B4-BE49-F238E27FC236}">
                  <a16:creationId xmlns:a16="http://schemas.microsoft.com/office/drawing/2014/main" id="{E4F14BD7-4908-76C5-044F-2077B62BA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5886E612-6B5B-63A1-ADCB-AC2BD9737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9B95BC34-D9A2-8E40-DD09-0E2B3ADF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3EAC2F8F-7102-D77A-EBD9-8A894F3E4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1D35F21D-020F-129C-EF44-624CCE7A6795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4D54947E-D69E-FF4D-D3FA-287E313EE2E9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5" name="Tytuł 1">
            <a:extLst>
              <a:ext uri="{FF2B5EF4-FFF2-40B4-BE49-F238E27FC236}">
                <a16:creationId xmlns:a16="http://schemas.microsoft.com/office/drawing/2014/main" id="{39BAEFCC-B921-9B77-C7CC-9209C82D5751}"/>
              </a:ext>
            </a:extLst>
          </p:cNvPr>
          <p:cNvSpPr txBox="1">
            <a:spLocks/>
          </p:cNvSpPr>
          <p:nvPr/>
        </p:nvSpPr>
        <p:spPr>
          <a:xfrm>
            <a:off x="560439" y="762068"/>
            <a:ext cx="7881169" cy="703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rgbClr val="FF0000"/>
                </a:solidFill>
              </a:rPr>
              <a:t>Projektowanie i realizacja robót remontowych w obiektach zabytkowych…</a:t>
            </a:r>
          </a:p>
        </p:txBody>
      </p:sp>
    </p:spTree>
    <p:extLst>
      <p:ext uri="{BB962C8B-B14F-4D97-AF65-F5344CB8AC3E}">
        <p14:creationId xmlns:p14="http://schemas.microsoft.com/office/powerpoint/2010/main" val="7818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E9A52BC-2239-D376-1E00-AE2088A5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54" b="22147"/>
          <a:stretch/>
        </p:blipFill>
        <p:spPr>
          <a:xfrm>
            <a:off x="0" y="0"/>
            <a:ext cx="9144000" cy="273813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0D25B83-369C-4D92-A482-AC736477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5" y="2988801"/>
            <a:ext cx="7881169" cy="132556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WYBRANE PROBLEMY UTRZYMANIA STANU TECHNICZNEGO OBIEKTÓW ZABYTKOWYCH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A4DBE67-2ED5-4113-99D1-55631231777E}"/>
              </a:ext>
            </a:extLst>
          </p:cNvPr>
          <p:cNvSpPr txBox="1">
            <a:spLocks/>
          </p:cNvSpPr>
          <p:nvPr/>
        </p:nvSpPr>
        <p:spPr>
          <a:xfrm>
            <a:off x="628650" y="6186948"/>
            <a:ext cx="7886700" cy="39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800" b="1" dirty="0"/>
              <a:t>dr inż.  Radosław Sekunda</a:t>
            </a:r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3C35E8B0-79CD-8386-6EE4-B2503D5B5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014"/>
            <a:ext cx="2520000" cy="7726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900B439-E67F-8D41-1056-D6414C622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" y="0"/>
            <a:ext cx="2186897" cy="62910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28A7145-23D6-CCA9-CC27-CCA2A0ACA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170" y="5958000"/>
            <a:ext cx="2304395" cy="900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65545FD-EAAD-6785-91EF-78AB1C902AE3}"/>
              </a:ext>
            </a:extLst>
          </p:cNvPr>
          <p:cNvSpPr txBox="1">
            <a:spLocks/>
          </p:cNvSpPr>
          <p:nvPr/>
        </p:nvSpPr>
        <p:spPr>
          <a:xfrm>
            <a:off x="659095" y="4185141"/>
            <a:ext cx="7881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solidFill>
                  <a:srgbClr val="FF0000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35798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90445" y="1152977"/>
            <a:ext cx="8163109" cy="5597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594359" y="1259725"/>
            <a:ext cx="795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ROBOTY REMONTOWE i KONSERWACYJNE</a:t>
            </a:r>
          </a:p>
        </p:txBody>
      </p:sp>
      <p:grpSp>
        <p:nvGrpSpPr>
          <p:cNvPr id="71" name="Grupa 70">
            <a:extLst>
              <a:ext uri="{FF2B5EF4-FFF2-40B4-BE49-F238E27FC236}">
                <a16:creationId xmlns:a16="http://schemas.microsoft.com/office/drawing/2014/main" id="{219A1123-C40B-4949-B3DD-8AFCC7E203E9}"/>
              </a:ext>
            </a:extLst>
          </p:cNvPr>
          <p:cNvGrpSpPr/>
          <p:nvPr/>
        </p:nvGrpSpPr>
        <p:grpSpPr>
          <a:xfrm>
            <a:off x="672123" y="1950078"/>
            <a:ext cx="7747489" cy="3904230"/>
            <a:chOff x="672123" y="1818408"/>
            <a:chExt cx="7747489" cy="3904230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C0265616-B30F-48EE-82E6-7308D52C5B4B}"/>
                </a:ext>
              </a:extLst>
            </p:cNvPr>
            <p:cNvSpPr txBox="1"/>
            <p:nvPr/>
          </p:nvSpPr>
          <p:spPr>
            <a:xfrm>
              <a:off x="2461259" y="1818408"/>
              <a:ext cx="422148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KONSERWACJA</a:t>
              </a:r>
              <a:r>
                <a:rPr lang="pl-PL" sz="1400" dirty="0"/>
                <a:t> </a:t>
              </a:r>
              <a:r>
                <a:rPr lang="pl-PL" sz="2800" b="1" dirty="0">
                  <a:solidFill>
                    <a:srgbClr val="FF0000"/>
                  </a:solidFill>
                </a:rPr>
                <a:t>≠</a:t>
              </a:r>
              <a:r>
                <a:rPr lang="pl-PL" b="1" dirty="0">
                  <a:solidFill>
                    <a:srgbClr val="FF0000"/>
                  </a:solidFill>
                </a:rPr>
                <a:t> </a:t>
              </a:r>
              <a:r>
                <a:rPr lang="pl-PL" dirty="0"/>
                <a:t>REMONT</a:t>
              </a:r>
              <a:r>
                <a:rPr lang="pl-PL" b="1" dirty="0">
                  <a:solidFill>
                    <a:srgbClr val="FF0000"/>
                  </a:solidFill>
                </a:rPr>
                <a:t> </a:t>
              </a:r>
              <a:r>
                <a:rPr lang="pl-PL" sz="1400" dirty="0"/>
                <a:t>  </a:t>
              </a:r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DDDFB16E-FF08-44DA-90C9-2E8DA85A4145}"/>
                </a:ext>
              </a:extLst>
            </p:cNvPr>
            <p:cNvSpPr txBox="1"/>
            <p:nvPr/>
          </p:nvSpPr>
          <p:spPr>
            <a:xfrm>
              <a:off x="4855016" y="4478105"/>
              <a:ext cx="3564596" cy="12003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URZĄD MWKZ</a:t>
              </a:r>
            </a:p>
            <a:p>
              <a:pPr algn="ctr"/>
              <a:endParaRPr lang="pl-PL" dirty="0"/>
            </a:p>
            <a:p>
              <a:pPr algn="ctr"/>
              <a:endParaRPr lang="pl-PL" dirty="0"/>
            </a:p>
            <a:p>
              <a:pPr algn="ctr"/>
              <a:endParaRPr lang="pl-PL" dirty="0"/>
            </a:p>
          </p:txBody>
        </p: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9D72D8CD-7FD9-43FC-9BE9-9760E252F515}"/>
                </a:ext>
              </a:extLst>
            </p:cNvPr>
            <p:cNvGrpSpPr/>
            <p:nvPr/>
          </p:nvGrpSpPr>
          <p:grpSpPr>
            <a:xfrm>
              <a:off x="672123" y="3414314"/>
              <a:ext cx="3564597" cy="2308324"/>
              <a:chOff x="672123" y="2487584"/>
              <a:chExt cx="3564597" cy="2308324"/>
            </a:xfrm>
          </p:grpSpPr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A204448A-80E6-40C0-9A94-680E15B36BF5}"/>
                  </a:ext>
                </a:extLst>
              </p:cNvPr>
              <p:cNvSpPr txBox="1"/>
              <p:nvPr/>
            </p:nvSpPr>
            <p:spPr>
              <a:xfrm>
                <a:off x="672123" y="2487584"/>
                <a:ext cx="3564597" cy="2308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/>
                  <a:t>OBIEKTY ZABYTKOWE</a:t>
                </a:r>
              </a:p>
              <a:p>
                <a:pPr algn="ctr"/>
                <a:endParaRPr lang="pl-PL" dirty="0"/>
              </a:p>
              <a:p>
                <a:pPr algn="ctr"/>
                <a:endParaRPr lang="pl-PL" dirty="0"/>
              </a:p>
              <a:p>
                <a:pPr algn="ctr"/>
                <a:endParaRPr lang="pl-PL" dirty="0"/>
              </a:p>
              <a:p>
                <a:pPr algn="ctr"/>
                <a:endParaRPr lang="pl-PL" dirty="0"/>
              </a:p>
              <a:p>
                <a:pPr algn="ctr"/>
                <a:endParaRPr lang="pl-PL" dirty="0"/>
              </a:p>
              <a:p>
                <a:pPr algn="ctr"/>
                <a:endParaRPr lang="pl-PL" dirty="0"/>
              </a:p>
              <a:p>
                <a:pPr algn="ctr"/>
                <a:endParaRPr lang="pl-PL" dirty="0"/>
              </a:p>
            </p:txBody>
          </p:sp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00E5E71C-2732-4D80-89E4-C079D6EC5291}"/>
                  </a:ext>
                </a:extLst>
              </p:cNvPr>
              <p:cNvSpPr txBox="1"/>
              <p:nvPr/>
            </p:nvSpPr>
            <p:spPr>
              <a:xfrm>
                <a:off x="940515" y="2842428"/>
                <a:ext cx="2937509" cy="30777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400" dirty="0"/>
                  <a:t>BUDYNEK W REJESTRZE</a:t>
                </a:r>
              </a:p>
            </p:txBody>
          </p:sp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B3EA5DD3-5D55-43F1-AE12-7C5313DC40D6}"/>
                  </a:ext>
                </a:extLst>
              </p:cNvPr>
              <p:cNvSpPr txBox="1"/>
              <p:nvPr/>
            </p:nvSpPr>
            <p:spPr>
              <a:xfrm>
                <a:off x="940515" y="3317659"/>
                <a:ext cx="2937509" cy="30777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400" dirty="0"/>
                  <a:t>OBSZAR TERENU W REJESTRZE</a:t>
                </a:r>
              </a:p>
            </p:txBody>
          </p:sp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6B53B09F-3B71-4729-BC61-4D314CC2D619}"/>
                  </a:ext>
                </a:extLst>
              </p:cNvPr>
              <p:cNvSpPr txBox="1"/>
              <p:nvPr/>
            </p:nvSpPr>
            <p:spPr>
              <a:xfrm>
                <a:off x="955417" y="3872139"/>
                <a:ext cx="2937509" cy="30777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400" dirty="0"/>
                  <a:t>BUDYNEK W GEZ</a:t>
                </a:r>
              </a:p>
            </p:txBody>
          </p:sp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id="{C8218DB6-28B4-468D-B088-FD51070A3A95}"/>
                  </a:ext>
                </a:extLst>
              </p:cNvPr>
              <p:cNvSpPr txBox="1"/>
              <p:nvPr/>
            </p:nvSpPr>
            <p:spPr>
              <a:xfrm>
                <a:off x="940514" y="4364232"/>
                <a:ext cx="2937509" cy="30777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400" dirty="0"/>
                  <a:t>OBSZAR W GEZ</a:t>
                </a:r>
              </a:p>
            </p:txBody>
          </p:sp>
        </p:grp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8D254466-609F-4C6A-BF2E-481F744EE4DE}"/>
                </a:ext>
              </a:extLst>
            </p:cNvPr>
            <p:cNvSpPr txBox="1"/>
            <p:nvPr/>
          </p:nvSpPr>
          <p:spPr>
            <a:xfrm>
              <a:off x="690171" y="2678522"/>
              <a:ext cx="3564597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BUDYNKI WIELORODZINNE</a:t>
              </a:r>
              <a:endParaRPr lang="pl-PL" sz="1400" dirty="0"/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8064EE06-C39C-4960-B9D9-B830F6589106}"/>
                </a:ext>
              </a:extLst>
            </p:cNvPr>
            <p:cNvSpPr txBox="1"/>
            <p:nvPr/>
          </p:nvSpPr>
          <p:spPr>
            <a:xfrm>
              <a:off x="4855015" y="2485486"/>
              <a:ext cx="3564597" cy="15696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ORGAN AAB</a:t>
              </a:r>
            </a:p>
            <a:p>
              <a:pPr algn="ctr"/>
              <a:endParaRPr lang="pl-PL" dirty="0"/>
            </a:p>
            <a:p>
              <a:pPr algn="ctr"/>
              <a:endParaRPr lang="pl-PL" dirty="0"/>
            </a:p>
            <a:p>
              <a:pPr algn="ctr"/>
              <a:endParaRPr lang="pl-PL" sz="1400" dirty="0"/>
            </a:p>
            <a:p>
              <a:pPr algn="ctr"/>
              <a:endParaRPr lang="pl-PL" sz="1400" dirty="0"/>
            </a:p>
            <a:p>
              <a:pPr algn="ctr"/>
              <a:endParaRPr lang="pl-PL" sz="1400" dirty="0"/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74665227-6863-4B78-A594-2942B8859604}"/>
                </a:ext>
              </a:extLst>
            </p:cNvPr>
            <p:cNvSpPr txBox="1"/>
            <p:nvPr/>
          </p:nvSpPr>
          <p:spPr>
            <a:xfrm>
              <a:off x="5227876" y="2908445"/>
              <a:ext cx="293750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POZWOLENIE NA BUDOWĘ</a:t>
              </a:r>
              <a:endParaRPr lang="pl-PL" sz="1400" dirty="0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3D56AF13-0F23-49B7-8290-0DEFE162B60C}"/>
                </a:ext>
              </a:extLst>
            </p:cNvPr>
            <p:cNvSpPr txBox="1"/>
            <p:nvPr/>
          </p:nvSpPr>
          <p:spPr>
            <a:xfrm>
              <a:off x="5227876" y="3540164"/>
              <a:ext cx="2719777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ZGŁOSZENIE</a:t>
              </a:r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CC9CEAE3-B1E7-49CC-AF13-8FB33A3AA956}"/>
                </a:ext>
              </a:extLst>
            </p:cNvPr>
            <p:cNvSpPr txBox="1"/>
            <p:nvPr/>
          </p:nvSpPr>
          <p:spPr>
            <a:xfrm>
              <a:off x="5227876" y="4798869"/>
              <a:ext cx="230068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ZALECENIA</a:t>
              </a:r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FEE7DDE5-9178-489E-9000-27E974951C1A}"/>
                </a:ext>
              </a:extLst>
            </p:cNvPr>
            <p:cNvSpPr txBox="1"/>
            <p:nvPr/>
          </p:nvSpPr>
          <p:spPr>
            <a:xfrm>
              <a:off x="5227874" y="5240846"/>
              <a:ext cx="2937509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ZGODY - DECYZJE</a:t>
              </a:r>
            </a:p>
          </p:txBody>
        </p:sp>
        <p:cxnSp>
          <p:nvCxnSpPr>
            <p:cNvPr id="33" name="Łącznik prosty ze strzałką 32">
              <a:extLst>
                <a:ext uri="{FF2B5EF4-FFF2-40B4-BE49-F238E27FC236}">
                  <a16:creationId xmlns:a16="http://schemas.microsoft.com/office/drawing/2014/main" id="{E2C81E54-0387-461F-9037-B649390F1A4B}"/>
                </a:ext>
              </a:extLst>
            </p:cNvPr>
            <p:cNvCxnSpPr>
              <a:cxnSpLocks/>
            </p:cNvCxnSpPr>
            <p:nvPr/>
          </p:nvCxnSpPr>
          <p:spPr>
            <a:xfrm>
              <a:off x="4254768" y="2834286"/>
              <a:ext cx="973106" cy="274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ze strzałką 33">
              <a:extLst>
                <a:ext uri="{FF2B5EF4-FFF2-40B4-BE49-F238E27FC236}">
                  <a16:creationId xmlns:a16="http://schemas.microsoft.com/office/drawing/2014/main" id="{6FB81CEE-FAA4-4330-ADEE-992EE0593F59}"/>
                </a:ext>
              </a:extLst>
            </p:cNvPr>
            <p:cNvCxnSpPr>
              <a:cxnSpLocks/>
            </p:cNvCxnSpPr>
            <p:nvPr/>
          </p:nvCxnSpPr>
          <p:spPr>
            <a:xfrm>
              <a:off x="4254768" y="2840189"/>
              <a:ext cx="947984" cy="8703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y ze strzałką 36">
              <a:extLst>
                <a:ext uri="{FF2B5EF4-FFF2-40B4-BE49-F238E27FC236}">
                  <a16:creationId xmlns:a16="http://schemas.microsoft.com/office/drawing/2014/main" id="{CF8C9665-D46D-4DD5-BD12-8B9997CA96F7}"/>
                </a:ext>
              </a:extLst>
            </p:cNvPr>
            <p:cNvCxnSpPr>
              <a:cxnSpLocks/>
            </p:cNvCxnSpPr>
            <p:nvPr/>
          </p:nvCxnSpPr>
          <p:spPr>
            <a:xfrm>
              <a:off x="3892926" y="3924271"/>
              <a:ext cx="1309353" cy="145509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ze strzałką 38">
              <a:extLst>
                <a:ext uri="{FF2B5EF4-FFF2-40B4-BE49-F238E27FC236}">
                  <a16:creationId xmlns:a16="http://schemas.microsoft.com/office/drawing/2014/main" id="{301C1B76-F23F-4519-84C5-C3E218721608}"/>
                </a:ext>
              </a:extLst>
            </p:cNvPr>
            <p:cNvCxnSpPr>
              <a:cxnSpLocks/>
            </p:cNvCxnSpPr>
            <p:nvPr/>
          </p:nvCxnSpPr>
          <p:spPr>
            <a:xfrm>
              <a:off x="3886789" y="4388608"/>
              <a:ext cx="1303217" cy="107488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Łącznik prosty ze strzałką 40">
              <a:extLst>
                <a:ext uri="{FF2B5EF4-FFF2-40B4-BE49-F238E27FC236}">
                  <a16:creationId xmlns:a16="http://schemas.microsoft.com/office/drawing/2014/main" id="{83DC66F7-06C3-4442-BB6E-0F056B3F76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88" y="3824358"/>
              <a:ext cx="1250918" cy="112085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ze strzałką 42">
              <a:extLst>
                <a:ext uri="{FF2B5EF4-FFF2-40B4-BE49-F238E27FC236}">
                  <a16:creationId xmlns:a16="http://schemas.microsoft.com/office/drawing/2014/main" id="{BCC4F43B-749B-402F-A69F-134003019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9063" y="3187225"/>
              <a:ext cx="1299474" cy="17504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ze strzałką 44">
              <a:extLst>
                <a:ext uri="{FF2B5EF4-FFF2-40B4-BE49-F238E27FC236}">
                  <a16:creationId xmlns:a16="http://schemas.microsoft.com/office/drawing/2014/main" id="{034A173C-FC07-4518-98E3-F0CC9A3BBE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7594" y="3909496"/>
              <a:ext cx="1282412" cy="156909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ze strzałką 45">
              <a:extLst>
                <a:ext uri="{FF2B5EF4-FFF2-40B4-BE49-F238E27FC236}">
                  <a16:creationId xmlns:a16="http://schemas.microsoft.com/office/drawing/2014/main" id="{43151B0B-3655-462C-86F1-4C8AD11F0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0531" y="3271866"/>
              <a:ext cx="1308006" cy="21916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Łącznik prosty ze strzałką 61">
              <a:extLst>
                <a:ext uri="{FF2B5EF4-FFF2-40B4-BE49-F238E27FC236}">
                  <a16:creationId xmlns:a16="http://schemas.microsoft.com/office/drawing/2014/main" id="{15E3DF32-F3BA-48C1-AB6D-C871C87F06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2237" y="3303127"/>
              <a:ext cx="0" cy="18820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ze strzałką 63">
              <a:extLst>
                <a:ext uri="{FF2B5EF4-FFF2-40B4-BE49-F238E27FC236}">
                  <a16:creationId xmlns:a16="http://schemas.microsoft.com/office/drawing/2014/main" id="{621C9F47-A879-4E74-A809-66AFAC485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677" y="3924271"/>
              <a:ext cx="0" cy="126094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Łącznik prosty ze strzałką 66">
              <a:extLst>
                <a:ext uri="{FF2B5EF4-FFF2-40B4-BE49-F238E27FC236}">
                  <a16:creationId xmlns:a16="http://schemas.microsoft.com/office/drawing/2014/main" id="{7B95B059-25BC-43C2-B272-2C79282EFD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865" y="3131754"/>
              <a:ext cx="1292141" cy="7774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Łącznik prosty ze strzałką 67">
              <a:extLst>
                <a:ext uri="{FF2B5EF4-FFF2-40B4-BE49-F238E27FC236}">
                  <a16:creationId xmlns:a16="http://schemas.microsoft.com/office/drawing/2014/main" id="{A01E06DA-EE56-4E0A-8D82-BE34FEE543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7363" y="3740230"/>
              <a:ext cx="1291174" cy="64571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ED50054A-CEE2-BCC7-1973-535B55A35344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7DB29E20-1138-5BF0-DB45-E38AF200E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25B52F2A-912A-C747-22C1-993160661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5DD7D6CA-A948-172F-6A4B-DB0A545EB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8FA58EED-D4F5-CECD-6BCB-EEC36AF7B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3FA5C7D0-241C-7A0D-BEB3-5D91F888C008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8785DDF0-F19F-8863-573C-2F025E31DBF0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43197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05685" y="905593"/>
            <a:ext cx="8163109" cy="5666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683035" y="943409"/>
            <a:ext cx="795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Proces planowania realizacji robót w budynkach zabytkowych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036139" y="1317477"/>
            <a:ext cx="7237703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I. Etap analizy identyfikacyjnej: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Czy budynek jest w ochronie konserwatorskiej?</a:t>
            </a:r>
          </a:p>
        </p:txBody>
      </p:sp>
      <p:pic>
        <p:nvPicPr>
          <p:cNvPr id="8" name="Obraz 7" descr="Obraz zawierający tekst, mapa&#10;&#10;Opis wygenerowany automatycznie">
            <a:extLst>
              <a:ext uri="{FF2B5EF4-FFF2-40B4-BE49-F238E27FC236}">
                <a16:creationId xmlns:a16="http://schemas.microsoft.com/office/drawing/2014/main" id="{C794EA68-9AE1-4FE2-95E5-26B0C0375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32" y="2397996"/>
            <a:ext cx="5947114" cy="3966247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CEB2D73-29F0-4E6B-8944-9FE2C3EE6F7B}"/>
              </a:ext>
            </a:extLst>
          </p:cNvPr>
          <p:cNvSpPr txBox="1"/>
          <p:nvPr/>
        </p:nvSpPr>
        <p:spPr>
          <a:xfrm>
            <a:off x="1036138" y="2023260"/>
            <a:ext cx="723770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Czy planowany zakres robót wymaga pozwolenia na budowę czy zgłoszenia?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91D0B6F-9DCC-B7FB-5166-2E7F2372D4E1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14712A7D-36B5-0DA3-557A-B04D5B508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C4209E26-3BF5-6299-ED8E-AE2FF8B8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799EB30-50C1-076E-E7CB-4870D1354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4441DED3-2F38-BE0D-2521-A6F4473F0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446ECEA4-1975-C4BD-F78B-6B4C2EB96CE8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7DF17680-AD85-4948-22A9-545E0175DA71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543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05685" y="843635"/>
            <a:ext cx="8163109" cy="5666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683035" y="943409"/>
            <a:ext cx="795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Proces planowania realizacji robót w budynkach zabytkowych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914401" y="1317477"/>
            <a:ext cx="735944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II. Etap przygotowania dokumentacyjnego: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E1558CE-6E62-46DE-ADB0-26118B36437A}"/>
              </a:ext>
            </a:extLst>
          </p:cNvPr>
          <p:cNvSpPr txBox="1"/>
          <p:nvPr/>
        </p:nvSpPr>
        <p:spPr>
          <a:xfrm>
            <a:off x="914400" y="2010695"/>
            <a:ext cx="280219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Zalecenia MWKZ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099E52B-0120-48BF-97F4-D8A336027BD4}"/>
              </a:ext>
            </a:extLst>
          </p:cNvPr>
          <p:cNvGrpSpPr/>
          <p:nvPr/>
        </p:nvGrpSpPr>
        <p:grpSpPr>
          <a:xfrm>
            <a:off x="914401" y="2454653"/>
            <a:ext cx="2103120" cy="587270"/>
            <a:chOff x="914401" y="2454653"/>
            <a:chExt cx="2103120" cy="587270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B35DF3CD-27A7-4174-8EE7-EAFFE45A6EB3}"/>
                </a:ext>
              </a:extLst>
            </p:cNvPr>
            <p:cNvSpPr txBox="1"/>
            <p:nvPr/>
          </p:nvSpPr>
          <p:spPr>
            <a:xfrm>
              <a:off x="914401" y="2672591"/>
              <a:ext cx="2103120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Program PK</a:t>
              </a:r>
            </a:p>
          </p:txBody>
        </p:sp>
        <p:sp>
          <p:nvSpPr>
            <p:cNvPr id="2" name="Strzałka: w dół 1">
              <a:extLst>
                <a:ext uri="{FF2B5EF4-FFF2-40B4-BE49-F238E27FC236}">
                  <a16:creationId xmlns:a16="http://schemas.microsoft.com/office/drawing/2014/main" id="{024F756A-0A0F-421E-8622-778A2D994BBE}"/>
                </a:ext>
              </a:extLst>
            </p:cNvPr>
            <p:cNvSpPr/>
            <p:nvPr/>
          </p:nvSpPr>
          <p:spPr>
            <a:xfrm>
              <a:off x="1921469" y="2454653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B3244019-4100-4DA9-9B58-67FBA88DDC7D}"/>
              </a:ext>
            </a:extLst>
          </p:cNvPr>
          <p:cNvGrpSpPr/>
          <p:nvPr/>
        </p:nvGrpSpPr>
        <p:grpSpPr>
          <a:xfrm>
            <a:off x="914401" y="3094306"/>
            <a:ext cx="2802192" cy="1127266"/>
            <a:chOff x="914401" y="3094306"/>
            <a:chExt cx="2802192" cy="1127266"/>
          </a:xfrm>
        </p:grpSpPr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03823229-18CE-4F2D-89B9-9D5ADACFB9EE}"/>
                </a:ext>
              </a:extLst>
            </p:cNvPr>
            <p:cNvSpPr txBox="1"/>
            <p:nvPr/>
          </p:nvSpPr>
          <p:spPr>
            <a:xfrm>
              <a:off x="914401" y="3852240"/>
              <a:ext cx="280219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Wniosek o zgodę MWKZ</a:t>
              </a:r>
            </a:p>
          </p:txBody>
        </p:sp>
        <p:sp>
          <p:nvSpPr>
            <p:cNvPr id="26" name="Strzałka: w dół 25">
              <a:extLst>
                <a:ext uri="{FF2B5EF4-FFF2-40B4-BE49-F238E27FC236}">
                  <a16:creationId xmlns:a16="http://schemas.microsoft.com/office/drawing/2014/main" id="{466CF0AB-88AE-48C7-9309-557831EEC7FA}"/>
                </a:ext>
              </a:extLst>
            </p:cNvPr>
            <p:cNvSpPr/>
            <p:nvPr/>
          </p:nvSpPr>
          <p:spPr>
            <a:xfrm>
              <a:off x="1210648" y="3094306"/>
              <a:ext cx="88984" cy="701257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8E886F21-0772-4558-A8A7-D84BFD2DD5E0}"/>
              </a:ext>
            </a:extLst>
          </p:cNvPr>
          <p:cNvGrpSpPr/>
          <p:nvPr/>
        </p:nvGrpSpPr>
        <p:grpSpPr>
          <a:xfrm>
            <a:off x="4177081" y="3698167"/>
            <a:ext cx="2051563" cy="604221"/>
            <a:chOff x="4177081" y="3698167"/>
            <a:chExt cx="2051563" cy="604221"/>
          </a:xfrm>
        </p:grpSpPr>
        <p:sp>
          <p:nvSpPr>
            <p:cNvPr id="29" name="Strzałka: w dół 28">
              <a:extLst>
                <a:ext uri="{FF2B5EF4-FFF2-40B4-BE49-F238E27FC236}">
                  <a16:creationId xmlns:a16="http://schemas.microsoft.com/office/drawing/2014/main" id="{85D7B961-FC4C-4A19-A0F2-71BD137A40C0}"/>
                </a:ext>
              </a:extLst>
            </p:cNvPr>
            <p:cNvSpPr/>
            <p:nvPr/>
          </p:nvSpPr>
          <p:spPr>
            <a:xfrm>
              <a:off x="5018722" y="3698167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BFE9C2ED-BDFB-4115-83BF-5EC0EF5C5BEF}"/>
                </a:ext>
              </a:extLst>
            </p:cNvPr>
            <p:cNvSpPr txBox="1"/>
            <p:nvPr/>
          </p:nvSpPr>
          <p:spPr>
            <a:xfrm>
              <a:off x="4177081" y="3933056"/>
              <a:ext cx="1708167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KST, PRD</a:t>
              </a:r>
            </a:p>
          </p:txBody>
        </p:sp>
        <p:sp>
          <p:nvSpPr>
            <p:cNvPr id="32" name="Strzałka: w dół 31">
              <a:extLst>
                <a:ext uri="{FF2B5EF4-FFF2-40B4-BE49-F238E27FC236}">
                  <a16:creationId xmlns:a16="http://schemas.microsoft.com/office/drawing/2014/main" id="{4EC32CC2-28D9-4838-A563-78D551F6F7D2}"/>
                </a:ext>
              </a:extLst>
            </p:cNvPr>
            <p:cNvSpPr/>
            <p:nvPr/>
          </p:nvSpPr>
          <p:spPr>
            <a:xfrm rot="5400000">
              <a:off x="6125159" y="4013267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0E460653-33B3-485D-B9C1-8F9230C5E754}"/>
              </a:ext>
            </a:extLst>
          </p:cNvPr>
          <p:cNvGrpSpPr/>
          <p:nvPr/>
        </p:nvGrpSpPr>
        <p:grpSpPr>
          <a:xfrm>
            <a:off x="914401" y="4292451"/>
            <a:ext cx="2802192" cy="559049"/>
            <a:chOff x="914401" y="4292451"/>
            <a:chExt cx="2802192" cy="559049"/>
          </a:xfrm>
        </p:grpSpPr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C3390047-F0B1-4B93-B642-B1F671CAAA7E}"/>
                </a:ext>
              </a:extLst>
            </p:cNvPr>
            <p:cNvSpPr txBox="1"/>
            <p:nvPr/>
          </p:nvSpPr>
          <p:spPr>
            <a:xfrm>
              <a:off x="914401" y="4482168"/>
              <a:ext cx="280219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Decyzja MWKZ</a:t>
              </a:r>
            </a:p>
          </p:txBody>
        </p:sp>
        <p:sp>
          <p:nvSpPr>
            <p:cNvPr id="35" name="Strzałka: w dół 34">
              <a:extLst>
                <a:ext uri="{FF2B5EF4-FFF2-40B4-BE49-F238E27FC236}">
                  <a16:creationId xmlns:a16="http://schemas.microsoft.com/office/drawing/2014/main" id="{6F9A89F5-22C9-401F-ACA7-4E888AA6539D}"/>
                </a:ext>
              </a:extLst>
            </p:cNvPr>
            <p:cNvSpPr/>
            <p:nvPr/>
          </p:nvSpPr>
          <p:spPr>
            <a:xfrm>
              <a:off x="2315496" y="4292451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F4142578-8C50-4ACB-AE44-BE92249C1A42}"/>
              </a:ext>
            </a:extLst>
          </p:cNvPr>
          <p:cNvGrpSpPr/>
          <p:nvPr/>
        </p:nvGrpSpPr>
        <p:grpSpPr>
          <a:xfrm>
            <a:off x="914400" y="4933682"/>
            <a:ext cx="2802192" cy="566798"/>
            <a:chOff x="914400" y="4933682"/>
            <a:chExt cx="2802192" cy="566798"/>
          </a:xfrm>
        </p:grpSpPr>
        <p:sp>
          <p:nvSpPr>
            <p:cNvPr id="37" name="Strzałka: w dół 36">
              <a:extLst>
                <a:ext uri="{FF2B5EF4-FFF2-40B4-BE49-F238E27FC236}">
                  <a16:creationId xmlns:a16="http://schemas.microsoft.com/office/drawing/2014/main" id="{D14F8C9D-398D-4823-A9B9-844FC96BD655}"/>
                </a:ext>
              </a:extLst>
            </p:cNvPr>
            <p:cNvSpPr/>
            <p:nvPr/>
          </p:nvSpPr>
          <p:spPr>
            <a:xfrm>
              <a:off x="2315495" y="4933682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0590570E-37CE-493B-8E0D-CB8EDDF95C36}"/>
                </a:ext>
              </a:extLst>
            </p:cNvPr>
            <p:cNvSpPr txBox="1"/>
            <p:nvPr/>
          </p:nvSpPr>
          <p:spPr>
            <a:xfrm>
              <a:off x="914400" y="5131148"/>
              <a:ext cx="280219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Projekt budowlany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98CE55E3-8FC8-4C2C-9D25-287C35FC33CA}"/>
              </a:ext>
            </a:extLst>
          </p:cNvPr>
          <p:cNvGrpSpPr/>
          <p:nvPr/>
        </p:nvGrpSpPr>
        <p:grpSpPr>
          <a:xfrm>
            <a:off x="2064773" y="2016299"/>
            <a:ext cx="6244804" cy="4126909"/>
            <a:chOff x="2064773" y="2016299"/>
            <a:chExt cx="6244804" cy="4126909"/>
          </a:xfrm>
        </p:grpSpPr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14C3FC83-0A7F-4654-BFC4-2D299B3536DF}"/>
                </a:ext>
              </a:extLst>
            </p:cNvPr>
            <p:cNvSpPr txBox="1"/>
            <p:nvPr/>
          </p:nvSpPr>
          <p:spPr>
            <a:xfrm>
              <a:off x="4177081" y="2686170"/>
              <a:ext cx="2103120" cy="92333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Wniosek o pozwolenie na budowę</a:t>
              </a:r>
            </a:p>
          </p:txBody>
        </p:sp>
        <p:sp>
          <p:nvSpPr>
            <p:cNvPr id="30" name="Strzałka: w dół 29">
              <a:extLst>
                <a:ext uri="{FF2B5EF4-FFF2-40B4-BE49-F238E27FC236}">
                  <a16:creationId xmlns:a16="http://schemas.microsoft.com/office/drawing/2014/main" id="{82CD5549-419C-4743-9FC4-B14AC75BB48A}"/>
                </a:ext>
              </a:extLst>
            </p:cNvPr>
            <p:cNvSpPr/>
            <p:nvPr/>
          </p:nvSpPr>
          <p:spPr>
            <a:xfrm>
              <a:off x="6086445" y="2476753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A1188A3D-335C-48B0-B0C9-E0726C2304B4}"/>
                </a:ext>
              </a:extLst>
            </p:cNvPr>
            <p:cNvSpPr txBox="1"/>
            <p:nvPr/>
          </p:nvSpPr>
          <p:spPr>
            <a:xfrm>
              <a:off x="6280200" y="3701901"/>
              <a:ext cx="2029377" cy="64633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Dokonanie zgłoszenia</a:t>
              </a:r>
            </a:p>
          </p:txBody>
        </p:sp>
        <p:sp>
          <p:nvSpPr>
            <p:cNvPr id="39" name="Strzałka: w dół 38">
              <a:extLst>
                <a:ext uri="{FF2B5EF4-FFF2-40B4-BE49-F238E27FC236}">
                  <a16:creationId xmlns:a16="http://schemas.microsoft.com/office/drawing/2014/main" id="{BFA53826-459F-4AB5-90CB-17D935B1C816}"/>
                </a:ext>
              </a:extLst>
            </p:cNvPr>
            <p:cNvSpPr/>
            <p:nvPr/>
          </p:nvSpPr>
          <p:spPr>
            <a:xfrm>
              <a:off x="2306188" y="5592339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CA3BDC7F-E9E3-406D-9567-562181BE2C71}"/>
                </a:ext>
              </a:extLst>
            </p:cNvPr>
            <p:cNvSpPr txBox="1"/>
            <p:nvPr/>
          </p:nvSpPr>
          <p:spPr>
            <a:xfrm>
              <a:off x="2064773" y="5773876"/>
              <a:ext cx="575187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6ECC7E6D-0A13-4DC0-BCCD-AF28406BD0BB}"/>
                </a:ext>
              </a:extLst>
            </p:cNvPr>
            <p:cNvSpPr txBox="1"/>
            <p:nvPr/>
          </p:nvSpPr>
          <p:spPr>
            <a:xfrm>
              <a:off x="5992607" y="2016299"/>
              <a:ext cx="575187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3" name="Strzałka: w dół 42">
              <a:extLst>
                <a:ext uri="{FF2B5EF4-FFF2-40B4-BE49-F238E27FC236}">
                  <a16:creationId xmlns:a16="http://schemas.microsoft.com/office/drawing/2014/main" id="{CB0118DE-13F0-41BC-A679-05D68BF61885}"/>
                </a:ext>
              </a:extLst>
            </p:cNvPr>
            <p:cNvSpPr/>
            <p:nvPr/>
          </p:nvSpPr>
          <p:spPr>
            <a:xfrm>
              <a:off x="6376801" y="2483624"/>
              <a:ext cx="88984" cy="112587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3" name="Grupa 52">
            <a:extLst>
              <a:ext uri="{FF2B5EF4-FFF2-40B4-BE49-F238E27FC236}">
                <a16:creationId xmlns:a16="http://schemas.microsoft.com/office/drawing/2014/main" id="{5BCA9429-7FFF-4108-A017-8A91AB36B5ED}"/>
              </a:ext>
            </a:extLst>
          </p:cNvPr>
          <p:cNvGrpSpPr/>
          <p:nvPr/>
        </p:nvGrpSpPr>
        <p:grpSpPr>
          <a:xfrm>
            <a:off x="4125307" y="4439187"/>
            <a:ext cx="1759941" cy="1160676"/>
            <a:chOff x="4125307" y="4439187"/>
            <a:chExt cx="1759941" cy="1160676"/>
          </a:xfrm>
        </p:grpSpPr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CC029DBB-459A-4F51-80B3-84C3025CF7A7}"/>
                </a:ext>
              </a:extLst>
            </p:cNvPr>
            <p:cNvSpPr txBox="1"/>
            <p:nvPr/>
          </p:nvSpPr>
          <p:spPr>
            <a:xfrm>
              <a:off x="4125307" y="4676533"/>
              <a:ext cx="1759941" cy="9233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Wniosek o dofinansowanie MWKZ</a:t>
              </a:r>
            </a:p>
          </p:txBody>
        </p:sp>
        <p:sp>
          <p:nvSpPr>
            <p:cNvPr id="44" name="Strzałka: w dół 43">
              <a:extLst>
                <a:ext uri="{FF2B5EF4-FFF2-40B4-BE49-F238E27FC236}">
                  <a16:creationId xmlns:a16="http://schemas.microsoft.com/office/drawing/2014/main" id="{7EEA286A-C82C-4019-AA04-1E7003660565}"/>
                </a:ext>
              </a:extLst>
            </p:cNvPr>
            <p:cNvSpPr/>
            <p:nvPr/>
          </p:nvSpPr>
          <p:spPr>
            <a:xfrm>
              <a:off x="5005277" y="4439187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3B67FCE3-AC3A-43A9-BDBB-B41140D8455F}"/>
              </a:ext>
            </a:extLst>
          </p:cNvPr>
          <p:cNvGrpSpPr/>
          <p:nvPr/>
        </p:nvGrpSpPr>
        <p:grpSpPr>
          <a:xfrm>
            <a:off x="5992607" y="3710924"/>
            <a:ext cx="2316970" cy="1629383"/>
            <a:chOff x="5992607" y="3710924"/>
            <a:chExt cx="2316970" cy="1629383"/>
          </a:xfrm>
        </p:grpSpPr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55F87130-B2FC-4702-956B-03A833DE02D2}"/>
                </a:ext>
              </a:extLst>
            </p:cNvPr>
            <p:cNvSpPr txBox="1"/>
            <p:nvPr/>
          </p:nvSpPr>
          <p:spPr>
            <a:xfrm>
              <a:off x="5992607" y="4970975"/>
              <a:ext cx="2316970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err="1"/>
                <a:t>STWiORB</a:t>
              </a:r>
              <a:r>
                <a:rPr lang="pl-PL" dirty="0"/>
                <a:t>, PW, inne…</a:t>
              </a:r>
            </a:p>
          </p:txBody>
        </p:sp>
        <p:sp>
          <p:nvSpPr>
            <p:cNvPr id="45" name="Strzałka: w dół 44">
              <a:extLst>
                <a:ext uri="{FF2B5EF4-FFF2-40B4-BE49-F238E27FC236}">
                  <a16:creationId xmlns:a16="http://schemas.microsoft.com/office/drawing/2014/main" id="{423AFCC0-3CA9-40E4-BB40-B6A9646D114D}"/>
                </a:ext>
              </a:extLst>
            </p:cNvPr>
            <p:cNvSpPr/>
            <p:nvPr/>
          </p:nvSpPr>
          <p:spPr>
            <a:xfrm>
              <a:off x="5993740" y="3710924"/>
              <a:ext cx="88984" cy="112587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Strzałka: w dół 45">
              <a:extLst>
                <a:ext uri="{FF2B5EF4-FFF2-40B4-BE49-F238E27FC236}">
                  <a16:creationId xmlns:a16="http://schemas.microsoft.com/office/drawing/2014/main" id="{D5CBF486-5CA6-48ED-8D1C-6D14E1ED900F}"/>
                </a:ext>
              </a:extLst>
            </p:cNvPr>
            <p:cNvSpPr/>
            <p:nvPr/>
          </p:nvSpPr>
          <p:spPr>
            <a:xfrm>
              <a:off x="7203203" y="4554471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0F83E17A-5745-42A7-9A26-9E0403C932C8}"/>
              </a:ext>
            </a:extLst>
          </p:cNvPr>
          <p:cNvGrpSpPr/>
          <p:nvPr/>
        </p:nvGrpSpPr>
        <p:grpSpPr>
          <a:xfrm>
            <a:off x="1613473" y="2212374"/>
            <a:ext cx="4271775" cy="1596956"/>
            <a:chOff x="1613473" y="2212374"/>
            <a:chExt cx="4271775" cy="1596956"/>
          </a:xfrm>
        </p:grpSpPr>
        <p:sp>
          <p:nvSpPr>
            <p:cNvPr id="25" name="Strzałka: w dół 24">
              <a:extLst>
                <a:ext uri="{FF2B5EF4-FFF2-40B4-BE49-F238E27FC236}">
                  <a16:creationId xmlns:a16="http://schemas.microsoft.com/office/drawing/2014/main" id="{294CB255-D18A-4CF3-AE2C-EC989F32CD2F}"/>
                </a:ext>
              </a:extLst>
            </p:cNvPr>
            <p:cNvSpPr/>
            <p:nvPr/>
          </p:nvSpPr>
          <p:spPr>
            <a:xfrm>
              <a:off x="2315496" y="3694046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51" name="Grupa 50">
              <a:extLst>
                <a:ext uri="{FF2B5EF4-FFF2-40B4-BE49-F238E27FC236}">
                  <a16:creationId xmlns:a16="http://schemas.microsoft.com/office/drawing/2014/main" id="{0FD88704-3AB5-4B69-93B9-9E4B19ED95D0}"/>
                </a:ext>
              </a:extLst>
            </p:cNvPr>
            <p:cNvGrpSpPr/>
            <p:nvPr/>
          </p:nvGrpSpPr>
          <p:grpSpPr>
            <a:xfrm>
              <a:off x="1613473" y="2212374"/>
              <a:ext cx="4271775" cy="1391875"/>
              <a:chOff x="1613473" y="2212374"/>
              <a:chExt cx="4271775" cy="1391875"/>
            </a:xfrm>
          </p:grpSpPr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id="{FF516F39-1E5A-4668-AAEF-7534F777DCC1}"/>
                  </a:ext>
                </a:extLst>
              </p:cNvPr>
              <p:cNvGrpSpPr/>
              <p:nvPr/>
            </p:nvGrpSpPr>
            <p:grpSpPr>
              <a:xfrm>
                <a:off x="1613473" y="2433196"/>
                <a:ext cx="2103120" cy="1171053"/>
                <a:chOff x="1613473" y="2433196"/>
                <a:chExt cx="2103120" cy="1171053"/>
              </a:xfrm>
            </p:grpSpPr>
            <p:sp>
              <p:nvSpPr>
                <p:cNvPr id="15" name="pole tekstowe 14">
                  <a:extLst>
                    <a:ext uri="{FF2B5EF4-FFF2-40B4-BE49-F238E27FC236}">
                      <a16:creationId xmlns:a16="http://schemas.microsoft.com/office/drawing/2014/main" id="{769B879C-97F7-4678-967F-34D534A70C31}"/>
                    </a:ext>
                  </a:extLst>
                </p:cNvPr>
                <p:cNvSpPr txBox="1"/>
                <p:nvPr/>
              </p:nvSpPr>
              <p:spPr>
                <a:xfrm>
                  <a:off x="1613473" y="3234917"/>
                  <a:ext cx="2103120" cy="3693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dirty="0"/>
                    <a:t>Projekt budowlany</a:t>
                  </a:r>
                </a:p>
              </p:txBody>
            </p:sp>
            <p:sp>
              <p:nvSpPr>
                <p:cNvPr id="24" name="Strzałka: w dół 23">
                  <a:extLst>
                    <a:ext uri="{FF2B5EF4-FFF2-40B4-BE49-F238E27FC236}">
                      <a16:creationId xmlns:a16="http://schemas.microsoft.com/office/drawing/2014/main" id="{5BA26BA4-C070-499C-A6AC-D53E7E83D869}"/>
                    </a:ext>
                  </a:extLst>
                </p:cNvPr>
                <p:cNvSpPr/>
                <p:nvPr/>
              </p:nvSpPr>
              <p:spPr>
                <a:xfrm>
                  <a:off x="3337254" y="2433196"/>
                  <a:ext cx="88984" cy="701257"/>
                </a:xfrm>
                <a:prstGeom prst="down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cxnSp>
            <p:nvCxnSpPr>
              <p:cNvPr id="17" name="Łącznik: łamany 16">
                <a:extLst>
                  <a:ext uri="{FF2B5EF4-FFF2-40B4-BE49-F238E27FC236}">
                    <a16:creationId xmlns:a16="http://schemas.microsoft.com/office/drawing/2014/main" id="{BCCA9F99-2EF8-417C-8A38-039404BBC0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3193" y="2212374"/>
                <a:ext cx="2072055" cy="1207210"/>
              </a:xfrm>
              <a:prstGeom prst="bentConnector3">
                <a:avLst>
                  <a:gd name="adj1" fmla="val 9785"/>
                </a:avLst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E5864DC9-74C1-B686-0775-4ACAFDA83E93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12" name="Obraz 11" descr="Obraz zawierający tekst&#10;&#10;Opis wygenerowany automatycznie">
              <a:extLst>
                <a:ext uri="{FF2B5EF4-FFF2-40B4-BE49-F238E27FC236}">
                  <a16:creationId xmlns:a16="http://schemas.microsoft.com/office/drawing/2014/main" id="{1FD45C98-FDDC-96BF-AC9E-D556658D7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1FA7B08F-F163-E102-7CF5-44CCDE47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3A816116-DE4F-944F-1FA8-FE4F195C6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A0A3D292-F4E1-64F2-4C07-8C396C96C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7B7BFFF4-100A-945F-34F3-C7FA12B0A807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E8EAE6C9-25A4-8649-FA87-6E1E07B24126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0809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05685" y="843635"/>
            <a:ext cx="8163109" cy="5666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683035" y="943409"/>
            <a:ext cx="795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Proces planowania realizacji robót w budynkach zabytkowych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914401" y="1317477"/>
            <a:ext cx="735944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III. Etap realizacji robót: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E1558CE-6E62-46DE-ADB0-26118B36437A}"/>
              </a:ext>
            </a:extLst>
          </p:cNvPr>
          <p:cNvSpPr txBox="1"/>
          <p:nvPr/>
        </p:nvSpPr>
        <p:spPr>
          <a:xfrm>
            <a:off x="914401" y="2295210"/>
            <a:ext cx="739517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Postępowanie dotyczące wyboru wykonawcy robót 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6C8F1EDB-1A07-40A2-8250-6880A3604B97}"/>
              </a:ext>
            </a:extLst>
          </p:cNvPr>
          <p:cNvGrpSpPr/>
          <p:nvPr/>
        </p:nvGrpSpPr>
        <p:grpSpPr>
          <a:xfrm>
            <a:off x="914401" y="3988719"/>
            <a:ext cx="7395175" cy="517368"/>
            <a:chOff x="914401" y="3988719"/>
            <a:chExt cx="7395175" cy="517368"/>
          </a:xfrm>
        </p:grpSpPr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03823229-18CE-4F2D-89B9-9D5ADACFB9EE}"/>
                </a:ext>
              </a:extLst>
            </p:cNvPr>
            <p:cNvSpPr txBox="1"/>
            <p:nvPr/>
          </p:nvSpPr>
          <p:spPr>
            <a:xfrm>
              <a:off x="914401" y="4136755"/>
              <a:ext cx="7395175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Rozliczenie wykonanych robót</a:t>
              </a:r>
            </a:p>
          </p:txBody>
        </p:sp>
        <p:sp>
          <p:nvSpPr>
            <p:cNvPr id="29" name="Strzałka: w dół 28">
              <a:extLst>
                <a:ext uri="{FF2B5EF4-FFF2-40B4-BE49-F238E27FC236}">
                  <a16:creationId xmlns:a16="http://schemas.microsoft.com/office/drawing/2014/main" id="{85D7B961-FC4C-4A19-A0F2-71BD137A40C0}"/>
                </a:ext>
              </a:extLst>
            </p:cNvPr>
            <p:cNvSpPr/>
            <p:nvPr/>
          </p:nvSpPr>
          <p:spPr>
            <a:xfrm>
              <a:off x="4854354" y="3988719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C52452A7-56C4-489D-B2FF-13DD8BA8552A}"/>
              </a:ext>
            </a:extLst>
          </p:cNvPr>
          <p:cNvGrpSpPr/>
          <p:nvPr/>
        </p:nvGrpSpPr>
        <p:grpSpPr>
          <a:xfrm>
            <a:off x="914401" y="2701353"/>
            <a:ext cx="7395176" cy="1239992"/>
            <a:chOff x="914401" y="2701353"/>
            <a:chExt cx="7395176" cy="1239992"/>
          </a:xfrm>
        </p:grpSpPr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769B879C-97F7-4678-967F-34D534A70C31}"/>
                </a:ext>
              </a:extLst>
            </p:cNvPr>
            <p:cNvSpPr txBox="1"/>
            <p:nvPr/>
          </p:nvSpPr>
          <p:spPr>
            <a:xfrm>
              <a:off x="914401" y="3572013"/>
              <a:ext cx="7395176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Realizacja robót</a:t>
              </a:r>
            </a:p>
          </p:txBody>
        </p:sp>
        <p:sp>
          <p:nvSpPr>
            <p:cNvPr id="45" name="Strzałka: w dół 44">
              <a:extLst>
                <a:ext uri="{FF2B5EF4-FFF2-40B4-BE49-F238E27FC236}">
                  <a16:creationId xmlns:a16="http://schemas.microsoft.com/office/drawing/2014/main" id="{423AFCC0-3CA9-40E4-BB40-B6A9646D114D}"/>
                </a:ext>
              </a:extLst>
            </p:cNvPr>
            <p:cNvSpPr/>
            <p:nvPr/>
          </p:nvSpPr>
          <p:spPr>
            <a:xfrm>
              <a:off x="4854355" y="2701353"/>
              <a:ext cx="91684" cy="82627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21010F60-08F3-4A5F-82AA-AD9954EC8C14}"/>
              </a:ext>
            </a:extLst>
          </p:cNvPr>
          <p:cNvGrpSpPr/>
          <p:nvPr/>
        </p:nvGrpSpPr>
        <p:grpSpPr>
          <a:xfrm>
            <a:off x="914401" y="2783641"/>
            <a:ext cx="3849329" cy="508220"/>
            <a:chOff x="914401" y="2783641"/>
            <a:chExt cx="3849329" cy="508220"/>
          </a:xfrm>
        </p:grpSpPr>
        <p:sp>
          <p:nvSpPr>
            <p:cNvPr id="25" name="Strzałka: w dół 24">
              <a:extLst>
                <a:ext uri="{FF2B5EF4-FFF2-40B4-BE49-F238E27FC236}">
                  <a16:creationId xmlns:a16="http://schemas.microsoft.com/office/drawing/2014/main" id="{294CB255-D18A-4CF3-AE2C-EC989F32CD2F}"/>
                </a:ext>
              </a:extLst>
            </p:cNvPr>
            <p:cNvSpPr/>
            <p:nvPr/>
          </p:nvSpPr>
          <p:spPr>
            <a:xfrm>
              <a:off x="2793222" y="2783641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5311CCD0-93E7-45B0-BD8F-78C7F216235E}"/>
                </a:ext>
              </a:extLst>
            </p:cNvPr>
            <p:cNvSpPr txBox="1"/>
            <p:nvPr/>
          </p:nvSpPr>
          <p:spPr>
            <a:xfrm>
              <a:off x="914401" y="2922529"/>
              <a:ext cx="3849329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Ustanowienie nadzoru inwestorskiego</a:t>
              </a: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A6C06EA9-13F7-4C6A-A73A-7A37A05367CF}"/>
              </a:ext>
            </a:extLst>
          </p:cNvPr>
          <p:cNvGrpSpPr/>
          <p:nvPr/>
        </p:nvGrpSpPr>
        <p:grpSpPr>
          <a:xfrm>
            <a:off x="927551" y="4544876"/>
            <a:ext cx="7382025" cy="548285"/>
            <a:chOff x="927551" y="4544876"/>
            <a:chExt cx="7382025" cy="548285"/>
          </a:xfrm>
        </p:grpSpPr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0590570E-37CE-493B-8E0D-CB8EDDF95C36}"/>
                </a:ext>
              </a:extLst>
            </p:cNvPr>
            <p:cNvSpPr txBox="1"/>
            <p:nvPr/>
          </p:nvSpPr>
          <p:spPr>
            <a:xfrm>
              <a:off x="927551" y="4716119"/>
              <a:ext cx="1865671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Zasadnicze</a:t>
              </a:r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2F696B67-0362-4F03-8CE4-5B56E9B77AE2}"/>
                </a:ext>
              </a:extLst>
            </p:cNvPr>
            <p:cNvSpPr txBox="1"/>
            <p:nvPr/>
          </p:nvSpPr>
          <p:spPr>
            <a:xfrm>
              <a:off x="3727840" y="4723829"/>
              <a:ext cx="1865671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Dodatkowe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2BF5707D-FAB4-4C31-8E17-BC8979AA6DA2}"/>
                </a:ext>
              </a:extLst>
            </p:cNvPr>
            <p:cNvSpPr txBox="1"/>
            <p:nvPr/>
          </p:nvSpPr>
          <p:spPr>
            <a:xfrm>
              <a:off x="6443905" y="4716275"/>
              <a:ext cx="1865671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Kwalifikowane</a:t>
              </a:r>
            </a:p>
          </p:txBody>
        </p:sp>
        <p:sp>
          <p:nvSpPr>
            <p:cNvPr id="52" name="Strzałka: w dół 51">
              <a:extLst>
                <a:ext uri="{FF2B5EF4-FFF2-40B4-BE49-F238E27FC236}">
                  <a16:creationId xmlns:a16="http://schemas.microsoft.com/office/drawing/2014/main" id="{3531ACD1-6863-4843-B52C-2750805CFEAF}"/>
                </a:ext>
              </a:extLst>
            </p:cNvPr>
            <p:cNvSpPr/>
            <p:nvPr/>
          </p:nvSpPr>
          <p:spPr>
            <a:xfrm>
              <a:off x="1814543" y="4570149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Strzałka: w dół 52">
              <a:extLst>
                <a:ext uri="{FF2B5EF4-FFF2-40B4-BE49-F238E27FC236}">
                  <a16:creationId xmlns:a16="http://schemas.microsoft.com/office/drawing/2014/main" id="{3FE5ADC9-EA5F-43D5-A2B5-F98D54F67D3B}"/>
                </a:ext>
              </a:extLst>
            </p:cNvPr>
            <p:cNvSpPr/>
            <p:nvPr/>
          </p:nvSpPr>
          <p:spPr>
            <a:xfrm>
              <a:off x="4566145" y="4570149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trzałka: w dół 53">
              <a:extLst>
                <a:ext uri="{FF2B5EF4-FFF2-40B4-BE49-F238E27FC236}">
                  <a16:creationId xmlns:a16="http://schemas.microsoft.com/office/drawing/2014/main" id="{E20CFF54-364F-45FA-A128-8DC5E2B57CB4}"/>
                </a:ext>
              </a:extLst>
            </p:cNvPr>
            <p:cNvSpPr/>
            <p:nvPr/>
          </p:nvSpPr>
          <p:spPr>
            <a:xfrm>
              <a:off x="7330897" y="4544876"/>
              <a:ext cx="91685" cy="11528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A2C07A09-F251-52B7-2D8F-ABA1DDCABE51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10" name="Obraz 9" descr="Obraz zawierający tekst&#10;&#10;Opis wygenerowany automatycznie">
              <a:extLst>
                <a:ext uri="{FF2B5EF4-FFF2-40B4-BE49-F238E27FC236}">
                  <a16:creationId xmlns:a16="http://schemas.microsoft.com/office/drawing/2014/main" id="{09B1AD34-4770-88AF-63CA-F29893C8B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BEC4D3C8-6794-45D4-B3CA-B4C27205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6E3D5B4A-B1F1-15ED-4CEC-EA8F6FD4B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3FA82A75-BB66-83B6-3CFE-46AC1BE70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4540E74B-7097-AFEE-4484-630D71B224F8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C9D5E577-739E-1571-EDAA-1AD836C3CFDC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39467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05685" y="843635"/>
            <a:ext cx="8163109" cy="5666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683035" y="943409"/>
            <a:ext cx="795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Proces planowania realizacji robót w budynkach zabytkowych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907518" y="1578685"/>
            <a:ext cx="735944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Każdy z etapów może przybierać różnorodne scenariusze zależnie od wyboru dokonanego przez Inwestora oraz konkretnych uwarunkowań związanych ze statusem budynku w aspekcie ochrony konserwatorskiej, a także interpretacjami organu administracji architektoniczno-budowlanej.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B217B1F-486D-4858-A475-F1CA1B75CF14}"/>
              </a:ext>
            </a:extLst>
          </p:cNvPr>
          <p:cNvSpPr txBox="1"/>
          <p:nvPr/>
        </p:nvSpPr>
        <p:spPr>
          <a:xfrm>
            <a:off x="907518" y="3044958"/>
            <a:ext cx="735944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Najwięcej wątpliwości w zakresie wyboru odpowiedniej ścieżki formalnej pojawia się zwykle w przypadku budynków objętych gminną ewidencją zabytków (GEZ).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3DD63D2-A4A5-442E-BEF0-4F32939AED10}"/>
              </a:ext>
            </a:extLst>
          </p:cNvPr>
          <p:cNvSpPr txBox="1"/>
          <p:nvPr/>
        </p:nvSpPr>
        <p:spPr>
          <a:xfrm>
            <a:off x="907518" y="4223374"/>
            <a:ext cx="7359442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Wydaje się, że nadal pozostaje w praktyce nieuporządkowana rola a szczególnie kompetencje Urzędów Konserwatorskich.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Bywają sytuacje nieuzgadniania projektów po ich wykonaniu zgodnie z zaleceniami konserwatorskimi.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Bywają sytuacje różnorodności interpretacyjnych i </a:t>
            </a:r>
            <a:r>
              <a:rPr lang="pl-PL" dirty="0" err="1"/>
              <a:t>subektywności</a:t>
            </a:r>
            <a:r>
              <a:rPr lang="pl-PL" dirty="0"/>
              <a:t> opinii w ramach urzędu konserwatorskiego.</a:t>
            </a:r>
          </a:p>
          <a:p>
            <a:pPr algn="just"/>
            <a:r>
              <a:rPr lang="pl-PL" dirty="0">
                <a:solidFill>
                  <a:srgbClr val="FF0000"/>
                </a:solidFill>
              </a:rPr>
              <a:t>Jest to bolączka inwestorów i projektantów robót budowlanych.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041B95E-BE8C-3C68-4653-87039A610C62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D381B15-7A15-12AD-7DBB-9ED3B979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B14658B6-1FE7-F2A3-8347-7603EAA5A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C368E9A9-4293-207D-0E0F-96B36ADE5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E86E8493-F202-E459-60FA-0B515BEB3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107EDAD1-2870-8276-5C07-E7DE1FF5A216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5031F832-A31C-2353-4369-FA8B0361B7E6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2440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83035" y="943409"/>
            <a:ext cx="795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Przyczyny problemów technicznych użytkowania budynków zabytkowych: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E1558CE-6E62-46DE-ADB0-26118B36437A}"/>
              </a:ext>
            </a:extLst>
          </p:cNvPr>
          <p:cNvSpPr txBox="1"/>
          <p:nvPr/>
        </p:nvSpPr>
        <p:spPr>
          <a:xfrm>
            <a:off x="392765" y="1493793"/>
            <a:ext cx="84783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1. Zużycie stanu technicznego (z prawidłową [lub nie] gospodarką remontową)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3B0B9B1-E239-4E0C-92FF-3B2C4B1CC81C}"/>
              </a:ext>
            </a:extLst>
          </p:cNvPr>
          <p:cNvSpPr txBox="1"/>
          <p:nvPr/>
        </p:nvSpPr>
        <p:spPr>
          <a:xfrm>
            <a:off x="392765" y="2213490"/>
            <a:ext cx="847839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dirty="0"/>
              <a:t>2. Wadliwy zakres robót remontowych w stosunku do potrzeb, kiedy właściciel (Zarządca, administrator) ogranicza się do zebrania ofert od potencjalnych wykonawców z pominięciem pracy projektanta (inżyniera budownictwa);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EB92270-3445-4CAB-9D4F-319FAFDBB500}"/>
              </a:ext>
            </a:extLst>
          </p:cNvPr>
          <p:cNvSpPr txBox="1"/>
          <p:nvPr/>
        </p:nvSpPr>
        <p:spPr>
          <a:xfrm>
            <a:off x="392765" y="3482351"/>
            <a:ext cx="84783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dirty="0"/>
              <a:t>3. Błędy projektowe i/lub wykonawcze (brak nadzoru)  na etapie robót remontowych;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F3179B1-D7EB-4A6E-BFD2-0642ED211E79}"/>
              </a:ext>
            </a:extLst>
          </p:cNvPr>
          <p:cNvSpPr txBox="1"/>
          <p:nvPr/>
        </p:nvSpPr>
        <p:spPr>
          <a:xfrm>
            <a:off x="392765" y="4229753"/>
            <a:ext cx="847839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dirty="0"/>
              <a:t>4. Uszkodzenia celowych (wandalizm);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B4E4244-8B01-4A79-98C5-43A756A661C9}"/>
              </a:ext>
            </a:extLst>
          </p:cNvPr>
          <p:cNvSpPr txBox="1"/>
          <p:nvPr/>
        </p:nvSpPr>
        <p:spPr>
          <a:xfrm>
            <a:off x="392765" y="4988006"/>
            <a:ext cx="84783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dirty="0"/>
              <a:t>5. Awarie i katastrofy (jako odrębne zagadnienie techniczno-prawne)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2C244E9-DC47-470D-A298-AD17886AA61F}"/>
              </a:ext>
            </a:extLst>
          </p:cNvPr>
          <p:cNvSpPr txBox="1"/>
          <p:nvPr/>
        </p:nvSpPr>
        <p:spPr>
          <a:xfrm>
            <a:off x="392765" y="5735408"/>
            <a:ext cx="847839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6. Nadużycia lub niekompetencja (oszustwa celowe).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B5B1086-E619-4900-2D6F-4A9A5B4642A4}"/>
              </a:ext>
            </a:extLst>
          </p:cNvPr>
          <p:cNvGrpSpPr/>
          <p:nvPr/>
        </p:nvGrpSpPr>
        <p:grpSpPr>
          <a:xfrm>
            <a:off x="0" y="-8179"/>
            <a:ext cx="9144000" cy="501689"/>
            <a:chOff x="0" y="-8179"/>
            <a:chExt cx="9144000" cy="501689"/>
          </a:xfrm>
        </p:grpSpPr>
        <p:pic>
          <p:nvPicPr>
            <p:cNvPr id="3" name="Obraz 2" descr="Obraz zawierający tekst&#10;&#10;Opis wygenerowany automatycznie">
              <a:extLst>
                <a:ext uri="{FF2B5EF4-FFF2-40B4-BE49-F238E27FC236}">
                  <a16:creationId xmlns:a16="http://schemas.microsoft.com/office/drawing/2014/main" id="{14EBAC2A-81F5-F986-0259-2C4C799C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46" y="-8179"/>
              <a:ext cx="1379712" cy="423055"/>
            </a:xfrm>
            <a:prstGeom prst="rect">
              <a:avLst/>
            </a:prstGeom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89243AAF-B23C-51EF-567B-284AC0225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179"/>
              <a:ext cx="1418652" cy="40810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2F83342F-C863-B22B-BF0D-CB14AF807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615" y="21454"/>
              <a:ext cx="983594" cy="384150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B5C19C6-420C-BA31-510D-FBA2520B3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4683" b="22147"/>
            <a:stretch/>
          </p:blipFill>
          <p:spPr>
            <a:xfrm>
              <a:off x="6323822" y="-6874"/>
              <a:ext cx="2820178" cy="40680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A89E7D54-9223-67E3-A1D4-9C602638BC0D}"/>
                </a:ext>
              </a:extLst>
            </p:cNvPr>
            <p:cNvSpPr/>
            <p:nvPr/>
          </p:nvSpPr>
          <p:spPr>
            <a:xfrm>
              <a:off x="0" y="402996"/>
              <a:ext cx="9144000" cy="4571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1B4C65CE-8143-E9C0-7DC0-81E1348BD406}"/>
                </a:ext>
              </a:extLst>
            </p:cNvPr>
            <p:cNvSpPr/>
            <p:nvPr/>
          </p:nvSpPr>
          <p:spPr>
            <a:xfrm>
              <a:off x="0" y="447791"/>
              <a:ext cx="9144000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64628579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RS_MRIT_09_02_2023</Template>
  <TotalTime>67</TotalTime>
  <Words>628</Words>
  <Application>Microsoft Office PowerPoint</Application>
  <PresentationFormat>Pokaz na ekranie (4:3)</PresentationFormat>
  <Paragraphs>101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Motyw pakietu Office</vt:lpstr>
      <vt:lpstr>WYBRANE PROBLEMY UTRZYMANIA STANU TECHNICZNEGO OBIEKTÓW ZABYTKOWYCH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WYBRANE PROBLEMY UTRZYMANIA STANU TECHNICZNEGO OBIEKTÓW ZABYTKOWYCH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WYBRANE PROBLEMY UTRZYMANIA STANU TECHNICZNEGO OBIEKTÓW ZABYTKOWYCH</dc:title>
  <dc:creator>Radosław Sekunda</dc:creator>
  <cp:lastModifiedBy>Radosław Sekunda</cp:lastModifiedBy>
  <cp:revision>3</cp:revision>
  <dcterms:created xsi:type="dcterms:W3CDTF">2023-02-08T16:56:50Z</dcterms:created>
  <dcterms:modified xsi:type="dcterms:W3CDTF">2023-02-08T18:04:54Z</dcterms:modified>
</cp:coreProperties>
</file>