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11" r:id="rId3"/>
    <p:sldId id="280" r:id="rId4"/>
    <p:sldId id="285" r:id="rId5"/>
    <p:sldId id="348" r:id="rId6"/>
    <p:sldId id="350" r:id="rId7"/>
    <p:sldId id="351" r:id="rId8"/>
    <p:sldId id="271" r:id="rId9"/>
    <p:sldId id="314" r:id="rId10"/>
    <p:sldId id="339" r:id="rId11"/>
    <p:sldId id="340" r:id="rId12"/>
    <p:sldId id="342" r:id="rId13"/>
    <p:sldId id="345" r:id="rId14"/>
    <p:sldId id="344" r:id="rId15"/>
    <p:sldId id="349" r:id="rId16"/>
    <p:sldId id="312" r:id="rId17"/>
    <p:sldId id="288" r:id="rId18"/>
    <p:sldId id="289" r:id="rId19"/>
    <p:sldId id="347" r:id="rId20"/>
    <p:sldId id="334" r:id="rId21"/>
    <p:sldId id="335" r:id="rId22"/>
    <p:sldId id="290" r:id="rId23"/>
    <p:sldId id="337" r:id="rId24"/>
    <p:sldId id="268" r:id="rId25"/>
  </p:sldIdLst>
  <p:sldSz cx="12192000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ska Marta" initials="MM" lastIdx="1" clrIdx="0">
    <p:extLst/>
  </p:cmAuthor>
  <p:cmAuthor id="2" name="Elżbieta Chłopik" initials="E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E81B29"/>
    <a:srgbClr val="E81BB4"/>
    <a:srgbClr val="82828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94643"/>
  </p:normalViewPr>
  <p:slideViewPr>
    <p:cSldViewPr snapToGrid="0" snapToObjects="1">
      <p:cViewPr varScale="1">
        <p:scale>
          <a:sx n="111" d="100"/>
          <a:sy n="111" d="100"/>
        </p:scale>
        <p:origin x="-780" y="-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-3106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Liczba czasopism - wykaz z 2017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Arkusz1!$A$3:$A$6</c:f>
              <c:strCache>
                <c:ptCount val="3"/>
                <c:pt idx="0">
                  <c:v>A (JCR)</c:v>
                </c:pt>
                <c:pt idx="1">
                  <c:v>B</c:v>
                </c:pt>
                <c:pt idx="2">
                  <c:v>C (ERIH)</c:v>
                </c:pt>
              </c:strCache>
            </c:strRef>
          </c:cat>
          <c:val>
            <c:numRef>
              <c:f>Arkusz1!$B$3:$B$6</c:f>
              <c:numCache>
                <c:formatCode>General</c:formatCode>
                <c:ptCount val="4"/>
                <c:pt idx="0">
                  <c:v>11737</c:v>
                </c:pt>
                <c:pt idx="1">
                  <c:v>3080</c:v>
                </c:pt>
                <c:pt idx="2">
                  <c:v>4197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D3-4871-AE72-5586B5BA2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028544"/>
        <c:axId val="32442624"/>
      </c:barChart>
      <c:catAx>
        <c:axId val="3402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442624"/>
        <c:crosses val="autoZero"/>
        <c:auto val="1"/>
        <c:lblAlgn val="ctr"/>
        <c:lblOffset val="100"/>
        <c:noMultiLvlLbl val="0"/>
      </c:catAx>
      <c:valAx>
        <c:axId val="32442624"/>
        <c:scaling>
          <c:orientation val="minMax"/>
          <c:max val="27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028544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Arkusz1!$A$7</c:f>
              <c:strCache>
                <c:ptCount val="1"/>
                <c:pt idx="0">
                  <c:v>Liczba czasopism - wykaz z 2019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8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62-47DB-8319-D56AA5B2BAF7}"/>
              </c:ext>
            </c:extLst>
          </c:dPt>
          <c:cat>
            <c:strRef>
              <c:f>Arkusz1!$A$8:$A$11</c:f>
              <c:strCache>
                <c:ptCount val="4"/>
                <c:pt idx="0">
                  <c:v>Scopus/WoS</c:v>
                </c:pt>
                <c:pt idx="1">
                  <c:v>WCN</c:v>
                </c:pt>
                <c:pt idx="2">
                  <c:v>ERIH+</c:v>
                </c:pt>
                <c:pt idx="3">
                  <c:v>DBLP/CORE</c:v>
                </c:pt>
              </c:strCache>
            </c:strRef>
          </c:cat>
          <c:val>
            <c:numRef>
              <c:f>Arkusz1!$B$8:$B$11</c:f>
              <c:numCache>
                <c:formatCode>General</c:formatCode>
                <c:ptCount val="4"/>
                <c:pt idx="0">
                  <c:v>27301</c:v>
                </c:pt>
                <c:pt idx="1">
                  <c:v>500</c:v>
                </c:pt>
                <c:pt idx="2">
                  <c:v>6917</c:v>
                </c:pt>
                <c:pt idx="3">
                  <c:v>1348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62-47DB-8319-D56AA5B2B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60192"/>
        <c:axId val="32444928"/>
      </c:barChart>
      <c:catAx>
        <c:axId val="3476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444928"/>
        <c:crosses val="autoZero"/>
        <c:auto val="1"/>
        <c:lblAlgn val="ctr"/>
        <c:lblOffset val="100"/>
        <c:noMultiLvlLbl val="0"/>
      </c:catAx>
      <c:valAx>
        <c:axId val="32444928"/>
        <c:scaling>
          <c:orientation val="minMax"/>
          <c:max val="27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60192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98A99-4FD7-8B4C-92B9-624EE81CE642}" type="datetimeFigureOut">
              <a:rPr lang="pl-PL" smtClean="0"/>
              <a:t>2019-01-22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90010-877A-A844-9389-D2935CD9C7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1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Część A dotychczasowego wykazu to nie jest to samo co wykaz czasopism zindeksowanych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Collection.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Część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obejmowała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tylko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Journal Citation Reports,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11,7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czasopism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zindeksowanych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Science Citation Index Expanded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Sciences Citation Index.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nowym wykazie dochodzą jeszcze czasopisma zindeksowane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Humanities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oraz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– liczba czasopism zindeksowanych w Web of Science zwiększa się o 8,8 tys. Poza tym dochodzi jeszcze 6,7 tys. czasopism, które są zindeksowane tylko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Część czasopism, które były w cz. B wykazu jest zindeksowana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lub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Humanities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(podczas konferencji w Poznaniu Pani Gaca z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Elseviera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podała informację, że w ostatniej aktualizacji bazy - między kwietniem a wrześniem, czyli w ciągu ok. pół roku - do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dodano 28 polskich czasopism; przy utrzymaniu takiej dynamiki można spodziewać się, że od września dodanych zostało ok. 10 kolejnych polskich czasopism…).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Jeżeli chodzi o cz. C wykazu, to wg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E.Kulczyckiego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większość czasopism z ERIH-a zostało zindeksowanych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0010-877A-A844-9389-D2935CD9C7E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87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963335" y="2645238"/>
            <a:ext cx="6265333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584347" y="6400147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3539068" y="4316685"/>
            <a:ext cx="5113867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Obraz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47535" y="2930985"/>
            <a:ext cx="5096933" cy="1143000"/>
          </a:xfrm>
          <a:prstGeom prst="rect">
            <a:avLst/>
          </a:prstGeom>
        </p:spPr>
      </p:pic>
      <p:pic>
        <p:nvPicPr>
          <p:cNvPr id="19" name="Picture 18" descr="MNiSW-kolo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4" y="6451245"/>
            <a:ext cx="1696969" cy="252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4DBC0C4-5ECC-BE42-94EB-529FC93663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6607" y="770483"/>
            <a:ext cx="5398789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69967" y="1925489"/>
            <a:ext cx="623999" cy="108000"/>
            <a:chOff x="8132793" y="5607219"/>
            <a:chExt cx="427917" cy="10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867088" y="4956979"/>
            <a:ext cx="575733" cy="571500"/>
          </a:xfrm>
          <a:prstGeom prst="rect">
            <a:avLst/>
          </a:prstGeom>
        </p:spPr>
      </p:pic>
      <p:sp>
        <p:nvSpPr>
          <p:cNvPr id="22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9" y="2261478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A55D8B5E-3EDA-224E-9EEF-8B5F239FF5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xmlns="" id="{00043BD1-5EA3-1442-B10B-98B7D2D7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80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9" y="2261478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3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867088" y="4956979"/>
            <a:ext cx="575733" cy="571500"/>
          </a:xfrm>
          <a:prstGeom prst="rect">
            <a:avLst/>
          </a:prstGeom>
        </p:spPr>
      </p:pic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3B5051D9-0C29-FC4F-875C-F475C146D2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B969277-FB96-5A43-9AE8-352A1DAB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58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KDN-prezetacja-tl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"/>
            <a:ext cx="12192000" cy="6842760"/>
          </a:xfrm>
          <a:prstGeom prst="rect">
            <a:avLst/>
          </a:prstGeom>
        </p:spPr>
      </p:pic>
      <p:cxnSp>
        <p:nvCxnSpPr>
          <p:cNvPr id="9" name="Łącznik prosty 5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a 1"/>
          <p:cNvGrpSpPr/>
          <p:nvPr userDrawn="1"/>
        </p:nvGrpSpPr>
        <p:grpSpPr>
          <a:xfrm>
            <a:off x="675933" y="1573866"/>
            <a:ext cx="10837299" cy="4298213"/>
            <a:chOff x="506949" y="1573863"/>
            <a:chExt cx="8127974" cy="4298213"/>
          </a:xfrm>
        </p:grpSpPr>
        <p:pic>
          <p:nvPicPr>
            <p:cNvPr id="13" name="Obraz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49" y="1573863"/>
              <a:ext cx="431800" cy="571500"/>
            </a:xfrm>
            <a:prstGeom prst="rect">
              <a:avLst/>
            </a:prstGeom>
          </p:spPr>
        </p:pic>
        <p:pic>
          <p:nvPicPr>
            <p:cNvPr id="1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203123" y="5300576"/>
              <a:ext cx="431800" cy="571500"/>
            </a:xfrm>
            <a:prstGeom prst="rect">
              <a:avLst/>
            </a:prstGeom>
          </p:spPr>
        </p:pic>
      </p:grpSp>
      <p:pic>
        <p:nvPicPr>
          <p:cNvPr id="16" name="Picture 15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4" y="6477786"/>
            <a:ext cx="1696969" cy="252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2E27C34-8A55-DF4B-BDCF-62301F2C96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06187E90-6287-B444-93B0-CC54FC73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2124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 descr="KDN-prezetacja-tlo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Łącznik prosty 4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3335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652935" y="3731515"/>
            <a:ext cx="575733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4" y="6477786"/>
            <a:ext cx="1696969" cy="25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2B27D212-0E4D-BA4A-991C-D2E12628B4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6" y="527150"/>
            <a:ext cx="174637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80D719C0-4287-0441-9888-748E0BAE3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03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404726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Łącznik prosty 4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3335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652935" y="3731515"/>
            <a:ext cx="575733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8165" y="528158"/>
            <a:ext cx="2015067" cy="190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4" y="6477786"/>
            <a:ext cx="169696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2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3335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652935" y="3731515"/>
            <a:ext cx="575733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2BF7FD3-1847-294A-B73C-65B7F028B9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15B2B368-E70F-2244-B37B-06D9060AD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66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675933" y="1999895"/>
            <a:ext cx="10837299" cy="1143000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75933" y="4305308"/>
            <a:ext cx="10837299" cy="14208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Helvetica Light"/>
                <a:cs typeface="Helvetica Light"/>
              </a:defRPr>
            </a:lvl1pPr>
            <a:lvl2pPr marL="457200" indent="0" algn="ctr">
              <a:buNone/>
              <a:defRPr sz="1000">
                <a:latin typeface="Helvetica Light"/>
                <a:cs typeface="Helvetica Light"/>
              </a:defRPr>
            </a:lvl2pPr>
            <a:lvl3pPr marL="914400" indent="0" algn="ctr">
              <a:buNone/>
              <a:defRPr sz="1000">
                <a:latin typeface="Helvetica Light"/>
                <a:cs typeface="Helvetica Light"/>
              </a:defRPr>
            </a:lvl3pPr>
            <a:lvl4pPr marL="1371600" indent="0" algn="ctr">
              <a:buNone/>
              <a:defRPr sz="1000">
                <a:latin typeface="Helvetica Light"/>
                <a:cs typeface="Helvetica Light"/>
              </a:defRPr>
            </a:lvl4pPr>
            <a:lvl5pPr marL="1828800" indent="0" algn="ctr">
              <a:buNone/>
              <a:defRPr sz="1000">
                <a:latin typeface="Helvetica Light"/>
                <a:cs typeface="Helvetica Light"/>
              </a:defRPr>
            </a:lvl5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5" name="PoleTekstowe 12"/>
          <p:cNvSpPr txBox="1"/>
          <p:nvPr userDrawn="1"/>
        </p:nvSpPr>
        <p:spPr>
          <a:xfrm>
            <a:off x="584347" y="6400147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pic>
        <p:nvPicPr>
          <p:cNvPr id="8" name="Picture 7" descr="MNiSW-k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4" y="6451245"/>
            <a:ext cx="1696969" cy="252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41947CC-51A8-024E-92D5-CE98ECDB00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6300" y="3856820"/>
            <a:ext cx="1746377" cy="1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963335" y="2645238"/>
            <a:ext cx="6265333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584347" y="6400147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3539068" y="4316685"/>
            <a:ext cx="5113867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20" name="Picture 19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4" y="6451245"/>
            <a:ext cx="1696969" cy="252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6FF1D176-DD22-F44D-935C-90B3629B38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96607" y="770483"/>
            <a:ext cx="5398789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3" descr="KDN-prezetacja-tlo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" y="15486"/>
            <a:ext cx="12192000" cy="6842760"/>
          </a:xfrm>
          <a:prstGeom prst="rect">
            <a:avLst/>
          </a:prstGeom>
        </p:spPr>
      </p:pic>
      <p:pic>
        <p:nvPicPr>
          <p:cNvPr id="8" name="Obraz 12" descr="zdjecie-Gow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237995" cy="6858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924459" y="1948865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24459" y="3010836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5924459" y="4151200"/>
            <a:ext cx="5101684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4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B309307-2EE8-9F40-BCB1-EA990A192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926AE4F1-25AF-7640-840D-1CBB1459D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924459" y="1948865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24459" y="3010836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5924459" y="4151200"/>
            <a:ext cx="5101684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2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239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033066C-A68B-B343-9171-22C49545E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xmlns="" id="{A28EB8A5-C13D-3D49-BF0E-E6FE396C4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3" y="1473985"/>
            <a:ext cx="10837299" cy="12023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3" y="3491011"/>
            <a:ext cx="10837299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B044F2D-A4FB-D54F-A9A5-49F8BB47D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C573598-98C3-5F4B-9969-0F7EEA55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83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6172202" y="1471613"/>
            <a:ext cx="5340351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1208283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4" y="2370334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4" y="3491011"/>
            <a:ext cx="5101684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C482825-6F2D-7744-80BF-AA1CEBE840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7C642A37-5508-FE47-8510-1B04121A2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80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7165990" y="2292887"/>
            <a:ext cx="3937697" cy="2912461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4" y="2107007"/>
            <a:ext cx="5101684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4" y="2555765"/>
            <a:ext cx="5101684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7887" y="1925489"/>
            <a:ext cx="575733" cy="571500"/>
          </a:xfrm>
          <a:prstGeom prst="rect">
            <a:avLst/>
          </a:prstGeom>
        </p:spPr>
      </p:pic>
      <p:pic>
        <p:nvPicPr>
          <p:cNvPr id="13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934703" y="4956947"/>
            <a:ext cx="575733" cy="571500"/>
          </a:xfrm>
          <a:prstGeom prst="rect">
            <a:avLst/>
          </a:prstGeom>
        </p:spPr>
      </p:pic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4560E5C6-11B8-A046-8053-96F33A7E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xmlns="" id="{78832FA5-1A16-7643-B461-C8CEB28D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50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411547" y="2107007"/>
            <a:ext cx="5101684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411547" y="2555765"/>
            <a:ext cx="5101684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1134037" y="2292887"/>
            <a:ext cx="3937697" cy="2912461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pic>
        <p:nvPicPr>
          <p:cNvPr id="16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902748" y="4956947"/>
            <a:ext cx="575733" cy="571500"/>
          </a:xfrm>
          <a:prstGeom prst="rect">
            <a:avLst/>
          </a:prstGeom>
        </p:spPr>
      </p:pic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E65DAD6-4C86-4C44-B56F-806C42AC4A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xmlns="" id="{7F34C0DE-BB38-3B4F-BC0B-A99DEED0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818823" y="5420479"/>
            <a:ext cx="623999" cy="108000"/>
            <a:chOff x="8132793" y="5607219"/>
            <a:chExt cx="427917" cy="10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8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9" y="2261478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63559DB-B485-784D-990B-2E4A2BC401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xmlns="" id="{DEDD77BF-BB22-2146-827B-7A1250F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2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5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68" r:id="rId5"/>
    <p:sldLayoutId id="21474836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1" r:id="rId12"/>
    <p:sldLayoutId id="2147483653" r:id="rId13"/>
    <p:sldLayoutId id="2147483671" r:id="rId14"/>
    <p:sldLayoutId id="2147483670" r:id="rId15"/>
    <p:sldLayoutId id="2147483661" r:id="rId16"/>
    <p:sldLayoutId id="2147483662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pl/web/nauka/przypisanie-dyscyplin-do-czasopism-zaczynamy-konsultacje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bn.nauka.gov.pl/dyscypliny-czasopism/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DN-prezetacja-tl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"/>
            <a:ext cx="12192000" cy="684276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2030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12"/>
          <p:cNvSpPr txBox="1"/>
          <p:nvPr/>
        </p:nvSpPr>
        <p:spPr>
          <a:xfrm>
            <a:off x="1962263" y="6400147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4178300" y="4316685"/>
            <a:ext cx="3835400" cy="558800"/>
            <a:chOff x="2435888" y="3442389"/>
            <a:chExt cx="3835400" cy="55880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4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ea typeface="Microsoft YaHei" panose="020B0503020204020204" pitchFamily="34" charset="-122"/>
                <a:cs typeface="Helvetica"/>
              </a:endParaRPr>
            </a:p>
          </p:txBody>
        </p:sp>
      </p:grpSp>
      <p:pic>
        <p:nvPicPr>
          <p:cNvPr id="18" name="Picture 17" descr="MNiSW-k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99" y="6451245"/>
            <a:ext cx="1272727" cy="25200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587872" y="2387459"/>
            <a:ext cx="7179379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Sporządzanie wykazów: wydawnictw monografii naukowych, czasopism naukowych i recenzowanych materiałów z konferencji międzynarodowych</a:t>
            </a:r>
            <a:b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lang="pl-PL" sz="28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Picture 17" descr="MNiSW-kolor.png">
            <a:extLst>
              <a:ext uri="{FF2B5EF4-FFF2-40B4-BE49-F238E27FC236}">
                <a16:creationId xmlns:a16="http://schemas.microsoft.com/office/drawing/2014/main" xmlns="" id="{600D2E7B-9399-0A48-96BA-BFEDEF8DF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2863"/>
          <a:stretch/>
        </p:blipFill>
        <p:spPr>
          <a:xfrm>
            <a:off x="6236295" y="775346"/>
            <a:ext cx="3647580" cy="53309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17" y="647680"/>
            <a:ext cx="3607267" cy="8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176949" y="2145760"/>
            <a:ext cx="990449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dirty="0"/>
              <a:t>27 301 czasopism, w tym: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16 832 czasopism zindeksowanych w </a:t>
            </a:r>
            <a:r>
              <a:rPr lang="pl-PL" sz="2400" dirty="0" err="1"/>
              <a:t>Scopus</a:t>
            </a:r>
            <a:r>
              <a:rPr lang="pl-PL" sz="2400" dirty="0"/>
              <a:t> i w Web of Science,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6 734 czasopisma zindeksowane tylko w </a:t>
            </a:r>
            <a:r>
              <a:rPr lang="pl-PL" sz="2400" dirty="0" err="1"/>
              <a:t>Scopus</a:t>
            </a:r>
            <a:r>
              <a:rPr lang="pl-PL" sz="2400" dirty="0"/>
              <a:t>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3 735 czasopism zindeksowanych tylko w </a:t>
            </a:r>
            <a:r>
              <a:rPr lang="pl-PL" sz="2400" dirty="0" err="1"/>
              <a:t>WoS</a:t>
            </a:r>
            <a:r>
              <a:rPr lang="pl-PL" sz="2400" dirty="0"/>
              <a:t>.</a:t>
            </a:r>
          </a:p>
          <a:p>
            <a:pPr>
              <a:spcBef>
                <a:spcPts val="1200"/>
              </a:spcBef>
            </a:pPr>
            <a:endParaRPr lang="pl-PL" sz="2400" dirty="0"/>
          </a:p>
          <a:p>
            <a:pPr>
              <a:spcBef>
                <a:spcPts val="1200"/>
              </a:spcBef>
            </a:pPr>
            <a:r>
              <a:rPr lang="pl-PL" sz="2400" dirty="0"/>
              <a:t>Wykaz dostępny na stronie: </a:t>
            </a:r>
            <a:r>
              <a:rPr lang="pl-PL" sz="2400" dirty="0">
                <a:hlinkClick r:id="rId2"/>
              </a:rPr>
              <a:t>https://www.gov.pl/web/nauka/przypisanie-dyscyplin-do-czasopism-zaczynamy-konsultacje</a:t>
            </a:r>
            <a:endParaRPr lang="pl-PL" sz="2400" dirty="0"/>
          </a:p>
          <a:p>
            <a:pPr>
              <a:spcBef>
                <a:spcPts val="1200"/>
              </a:spcBef>
            </a:pPr>
            <a:endParaRPr lang="pl-PL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12382" y="1059297"/>
            <a:ext cx="6982482" cy="93149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1. Czasopisma uwzględnione w międzynarodowych bazach o największym zasięgu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665837" y="2146213"/>
            <a:ext cx="901725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dirty="0"/>
              <a:t>Do każdego czasopisma przypisano dyscypliny naukowe w oparciu o: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klasyfikację </a:t>
            </a:r>
            <a:r>
              <a:rPr lang="pl-PL" sz="2400" i="1" dirty="0" err="1"/>
              <a:t>All</a:t>
            </a:r>
            <a:r>
              <a:rPr lang="pl-PL" sz="2400" i="1" dirty="0"/>
              <a:t> Science </a:t>
            </a:r>
            <a:r>
              <a:rPr lang="pl-PL" sz="2400" i="1" dirty="0" err="1"/>
              <a:t>Journal</a:t>
            </a:r>
            <a:r>
              <a:rPr lang="pl-PL" sz="2400" i="1" dirty="0"/>
              <a:t> </a:t>
            </a:r>
            <a:r>
              <a:rPr lang="pl-PL" sz="2400" i="1" dirty="0" err="1"/>
              <a:t>Classification</a:t>
            </a:r>
            <a:r>
              <a:rPr lang="pl-PL" sz="2400" dirty="0"/>
              <a:t> (</a:t>
            </a:r>
            <a:r>
              <a:rPr lang="pl-PL" sz="2400" dirty="0" err="1"/>
              <a:t>Scopus</a:t>
            </a:r>
            <a:r>
              <a:rPr lang="pl-PL" sz="2400" dirty="0"/>
              <a:t>),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klasyfikację </a:t>
            </a:r>
            <a:r>
              <a:rPr lang="pl-PL" sz="2400" i="1" dirty="0" err="1"/>
              <a:t>Subject</a:t>
            </a:r>
            <a:r>
              <a:rPr lang="pl-PL" sz="2400" i="1" dirty="0"/>
              <a:t> </a:t>
            </a:r>
            <a:r>
              <a:rPr lang="pl-PL" sz="2400" i="1" dirty="0" err="1"/>
              <a:t>Categories</a:t>
            </a:r>
            <a:r>
              <a:rPr lang="pl-PL" sz="2400" dirty="0"/>
              <a:t> (Web of Science).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pl-PL" sz="2400" dirty="0"/>
              <a:t>Zdecydowana większość czasopism ma przypisaną więcej niż jedną dyscyplinę naukową.</a:t>
            </a:r>
          </a:p>
          <a:p>
            <a:pPr>
              <a:spcBef>
                <a:spcPts val="1200"/>
              </a:spcBef>
            </a:pPr>
            <a:r>
              <a:rPr lang="pl-PL" sz="2400" dirty="0" smtClean="0"/>
              <a:t>Ostateczne przypisanie </a:t>
            </a:r>
            <a:r>
              <a:rPr lang="pl-PL" sz="2400" dirty="0"/>
              <a:t>dyscyplin do czasopism </a:t>
            </a:r>
            <a:r>
              <a:rPr lang="pl-PL" sz="2400" dirty="0" smtClean="0"/>
              <a:t>nastąpi z uwzględnieniem wyników konsultacji (trwały do 16.XI) </a:t>
            </a:r>
            <a:r>
              <a:rPr lang="pl-PL" sz="2400" dirty="0" smtClean="0">
                <a:hlinkClick r:id="rId2"/>
              </a:rPr>
              <a:t>https</a:t>
            </a:r>
            <a:r>
              <a:rPr lang="pl-PL" sz="2400" dirty="0">
                <a:hlinkClick r:id="rId2"/>
              </a:rPr>
              <a:t>://pbn.nauka.gov.pl/dyscypliny-czasopism/</a:t>
            </a:r>
            <a:r>
              <a:rPr lang="pl-PL" sz="2400" dirty="0"/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12382" y="818320"/>
            <a:ext cx="6982482" cy="93149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1. Czasopisma uwzględnione w międzynarodowych bazach o największym zasięgu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2145671" y="2018558"/>
            <a:ext cx="82929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800" dirty="0"/>
              <a:t>Materiały z konferencji </a:t>
            </a:r>
            <a:r>
              <a:rPr lang="en-US" sz="2800" dirty="0" err="1" smtClean="0"/>
              <a:t>uwzględnionej</a:t>
            </a:r>
            <a:r>
              <a:rPr lang="en-US" sz="2800" dirty="0" smtClean="0"/>
              <a:t> </a:t>
            </a:r>
            <a:r>
              <a:rPr lang="pl-PL" sz="2800" dirty="0"/>
              <a:t>w rankingu </a:t>
            </a:r>
            <a:r>
              <a:rPr lang="en-US" sz="2800" dirty="0"/>
              <a:t>CORE</a:t>
            </a:r>
            <a:r>
              <a:rPr lang="pl-PL" sz="2800" dirty="0"/>
              <a:t>: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800" dirty="0"/>
              <a:t>A* - 64 konferencje,</a:t>
            </a:r>
            <a:endParaRPr lang="pt-BR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800" dirty="0"/>
              <a:t>A</a:t>
            </a:r>
            <a:r>
              <a:rPr lang="pl-PL" sz="2800" dirty="0"/>
              <a:t> – </a:t>
            </a:r>
            <a:r>
              <a:rPr lang="pt-BR" sz="2800" dirty="0"/>
              <a:t>197</a:t>
            </a:r>
            <a:r>
              <a:rPr lang="pl-PL" sz="2800" dirty="0"/>
              <a:t> konferencji,</a:t>
            </a:r>
            <a:endParaRPr lang="pt-BR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800" dirty="0"/>
              <a:t>B</a:t>
            </a:r>
            <a:r>
              <a:rPr lang="pl-PL" sz="2800" dirty="0"/>
              <a:t> – </a:t>
            </a:r>
            <a:r>
              <a:rPr lang="pt-BR" sz="2800" dirty="0"/>
              <a:t>362</a:t>
            </a:r>
            <a:r>
              <a:rPr lang="pl-PL" sz="2800" dirty="0"/>
              <a:t> konferencje,</a:t>
            </a:r>
            <a:endParaRPr lang="pt-BR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800" dirty="0"/>
              <a:t>C</a:t>
            </a:r>
            <a:r>
              <a:rPr lang="pl-PL" sz="2800" dirty="0"/>
              <a:t> – </a:t>
            </a:r>
            <a:r>
              <a:rPr lang="pt-BR" sz="2800" dirty="0"/>
              <a:t>725</a:t>
            </a:r>
            <a:r>
              <a:rPr lang="pl-PL" sz="2800" dirty="0"/>
              <a:t> </a:t>
            </a:r>
            <a:r>
              <a:rPr lang="pl-PL" sz="2800" dirty="0" smtClean="0"/>
              <a:t>konferencji.</a:t>
            </a:r>
            <a:endParaRPr lang="pt-BR" sz="2800" dirty="0"/>
          </a:p>
          <a:p>
            <a:pPr>
              <a:spcBef>
                <a:spcPts val="1200"/>
              </a:spcBef>
            </a:pPr>
            <a:r>
              <a:rPr lang="pl-PL" sz="2800" dirty="0"/>
              <a:t>Ł</a:t>
            </a:r>
            <a:r>
              <a:rPr lang="pl-PL" sz="2800" dirty="0" smtClean="0"/>
              <a:t>ącznie </a:t>
            </a:r>
            <a:r>
              <a:rPr lang="pl-PL" sz="2800" dirty="0"/>
              <a:t>– 1 348 konferencji w edycji CORE </a:t>
            </a:r>
            <a:r>
              <a:rPr lang="pl-PL" sz="2800" dirty="0" smtClean="0"/>
              <a:t>2018.</a:t>
            </a:r>
            <a:endParaRPr lang="pl-PL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12382" y="795528"/>
            <a:ext cx="6982482" cy="93149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2. Materiały z konferencji w bazie  </a:t>
            </a:r>
            <a:b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Computing </a:t>
            </a:r>
            <a:r>
              <a:rPr lang="pl-PL" altLang="pl-PL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pl-PL" altLang="pl-PL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195056" y="2017901"/>
            <a:ext cx="100855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Wykaz czasopism </a:t>
            </a:r>
            <a:r>
              <a:rPr lang="pl-PL" sz="2400" b="1" dirty="0">
                <a:solidFill>
                  <a:srgbClr val="FF0000"/>
                </a:solidFill>
              </a:rPr>
              <a:t>może obejmować</a:t>
            </a:r>
            <a:r>
              <a:rPr lang="pl-PL" sz="2400" dirty="0"/>
              <a:t> zagraniczne czasopisma naukowe ujęte w międzynarodowej bazie </a:t>
            </a:r>
            <a:r>
              <a:rPr lang="pl-PL" sz="2400" b="1" dirty="0" err="1"/>
              <a:t>European</a:t>
            </a:r>
            <a:r>
              <a:rPr lang="pl-PL" sz="2400" b="1" dirty="0"/>
              <a:t> Reference Index for the </a:t>
            </a:r>
            <a:r>
              <a:rPr lang="pl-PL" sz="2400" b="1" dirty="0" err="1"/>
              <a:t>Humanities</a:t>
            </a:r>
            <a:r>
              <a:rPr lang="pl-PL" sz="2400" b="1" dirty="0"/>
              <a:t> and </a:t>
            </a:r>
            <a:r>
              <a:rPr lang="pl-PL" sz="2400" b="1" dirty="0" err="1"/>
              <a:t>Social</a:t>
            </a:r>
            <a:r>
              <a:rPr lang="pl-PL" sz="2400" b="1" dirty="0"/>
              <a:t> </a:t>
            </a:r>
            <a:r>
              <a:rPr lang="pl-PL" sz="2400" b="1" dirty="0" err="1"/>
              <a:t>Sciences</a:t>
            </a:r>
            <a:r>
              <a:rPr lang="pl-PL" sz="2400" b="1" dirty="0"/>
              <a:t> (ERIH+)</a:t>
            </a:r>
            <a:r>
              <a:rPr lang="pl-PL" sz="2400" dirty="0"/>
              <a:t>, nieujęte w bazach </a:t>
            </a:r>
            <a:r>
              <a:rPr lang="pl-PL" sz="2400" dirty="0" err="1"/>
              <a:t>Scopus</a:t>
            </a:r>
            <a:r>
              <a:rPr lang="pl-PL" sz="2400" dirty="0"/>
              <a:t> i </a:t>
            </a:r>
            <a:r>
              <a:rPr lang="pl-PL" sz="2400" dirty="0" err="1"/>
              <a:t>WoS</a:t>
            </a:r>
            <a:r>
              <a:rPr lang="pl-PL" sz="2400" dirty="0"/>
              <a:t> </a:t>
            </a:r>
            <a:r>
              <a:rPr lang="pl-PL" sz="2400" dirty="0" err="1"/>
              <a:t>Core</a:t>
            </a:r>
            <a:r>
              <a:rPr lang="pl-PL" sz="2400" dirty="0"/>
              <a:t> Collection, jeżeli jest to uzasadnione pozycją tych czasopism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na podstawie propozycji zespołu powołanego dla dyscyplin naukowych w dziedzinie nauk humanistycznych, dziedzinie nauk społecznych i dziedzinie nauk teologicznych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czasopisma muszą posiadać międzynarodową renomę </a:t>
            </a:r>
            <a:r>
              <a:rPr lang="pl-PL" sz="2400" dirty="0" smtClean="0"/>
              <a:t>i </a:t>
            </a:r>
            <a:r>
              <a:rPr lang="pl-PL" sz="2400" dirty="0"/>
              <a:t>szczególny wpływ na rozwój danej dyscypliny naukowej </a:t>
            </a:r>
            <a:r>
              <a:rPr lang="pl-PL" sz="2400" dirty="0" smtClean="0"/>
              <a:t>oraz </a:t>
            </a:r>
            <a:r>
              <a:rPr lang="pl-PL" sz="2400" dirty="0"/>
              <a:t>spełniać standardy etyczne i naukowe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9814" y="859536"/>
            <a:ext cx="6982482" cy="65717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3. Czasopisma ujęte w wykazie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204110" y="2016296"/>
            <a:ext cx="102123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Zgodnie z art. 401 ust. 3 pkt 2 ustawy - liczba czasopism objętych programem ≤ 500.</a:t>
            </a:r>
          </a:p>
          <a:p>
            <a:endParaRPr lang="pl-PL" sz="2000" dirty="0"/>
          </a:p>
          <a:p>
            <a:r>
              <a:rPr lang="pl-PL" sz="2000" dirty="0"/>
              <a:t>Komunikat MNiSW z 1.10.2018 r. w sprawie konkursu – minimalna liczba czasopism publikujących artykuły w poszczególnych dziedzinach nauk: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humanistycznych – </a:t>
            </a:r>
            <a:r>
              <a:rPr lang="pl-PL" sz="2000" dirty="0" smtClean="0"/>
              <a:t>150,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społecznych – </a:t>
            </a:r>
            <a:r>
              <a:rPr lang="pl-PL" sz="2000" dirty="0" smtClean="0"/>
              <a:t>120,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inżynieryjno-technicznych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medycznych i o zdrowiu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ścisłych i przyrodniczych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rolniczych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teologicznych – </a:t>
            </a:r>
            <a:r>
              <a:rPr lang="pl-PL" sz="2000" dirty="0" smtClean="0"/>
              <a:t>5.</a:t>
            </a:r>
            <a:endParaRPr lang="pl-PL" sz="2000" dirty="0"/>
          </a:p>
          <a:p>
            <a:endParaRPr lang="pl-PL" sz="2000" dirty="0"/>
          </a:p>
          <a:p>
            <a:r>
              <a:rPr lang="pl-PL" sz="2000" dirty="0"/>
              <a:t>Obecnie trwa proces oceny 1025 wniosków złożonych w konkursie.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4479" y="694944"/>
            <a:ext cx="8428776" cy="1024128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4. Czasopisma </a:t>
            </a:r>
            <a:b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finansowane w ramach programu </a:t>
            </a:r>
            <a:b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„Wsparcie dla czasopism naukowych”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1085" y="841248"/>
            <a:ext cx="9309976" cy="96807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l-PL" altLang="pl-PL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Liczba czasopism i materiałów </a:t>
            </a:r>
            <a:br>
              <a:rPr lang="pl-PL" altLang="pl-PL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konferencyjnych w wykazie</a:t>
            </a:r>
            <a:endParaRPr lang="en-US" sz="2800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413838"/>
              </p:ext>
            </p:extLst>
          </p:nvPr>
        </p:nvGraphicFramePr>
        <p:xfrm>
          <a:off x="651487" y="1999442"/>
          <a:ext cx="6192932" cy="322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150548"/>
              </p:ext>
            </p:extLst>
          </p:nvPr>
        </p:nvGraphicFramePr>
        <p:xfrm>
          <a:off x="5135806" y="1999441"/>
          <a:ext cx="6416416" cy="320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36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24003" y="719651"/>
            <a:ext cx="7430941" cy="488632"/>
          </a:xfrm>
        </p:spPr>
        <p:txBody>
          <a:bodyPr anchor="t"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IV etapy sporządzania wykazu czasopism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1"/>
          </p:nvPr>
        </p:nvSpPr>
        <p:spPr>
          <a:xfrm>
            <a:off x="1167897" y="1380395"/>
            <a:ext cx="10094614" cy="4809393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l-PL" sz="2400" b="1" dirty="0">
                <a:latin typeface="+mj-lt"/>
              </a:rPr>
              <a:t>Analiza obejmująca wartości centylowe </a:t>
            </a:r>
            <a:r>
              <a:rPr lang="pl-PL" sz="2400" dirty="0">
                <a:latin typeface="+mj-lt"/>
              </a:rPr>
              <a:t>wyliczone w poszczególnych dyscyplinach naukowych na podstawie wskaźników wpływu dla czasopism i materiałów konferencyjnych ujętych w międzynarodowych bazach, zakończona przypisaniem wstępnej </a:t>
            </a:r>
            <a:r>
              <a:rPr lang="pl-PL" sz="2400" dirty="0" smtClean="0">
                <a:latin typeface="+mj-lt"/>
              </a:rPr>
              <a:t>punktacji.</a:t>
            </a:r>
            <a:endParaRPr lang="pl-PL" sz="2400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l-PL" sz="2400" b="1" dirty="0">
                <a:latin typeface="+mj-lt"/>
              </a:rPr>
              <a:t>Dwuetapowa ocena ekspercka </a:t>
            </a:r>
            <a:r>
              <a:rPr lang="pl-PL" sz="2400" dirty="0">
                <a:latin typeface="+mj-lt"/>
              </a:rPr>
              <a:t>dokonywana przez zespoły doradcze powołane dla poszczególnych dyscyplin naukowych (5-10 członków zespołów</a:t>
            </a:r>
            <a:r>
              <a:rPr lang="pl-PL" sz="2400" dirty="0" smtClean="0">
                <a:latin typeface="+mj-lt"/>
              </a:rPr>
              <a:t>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400" dirty="0" smtClean="0">
                <a:latin typeface="+mj-lt"/>
              </a:rPr>
              <a:t>Przygotowanie </a:t>
            </a:r>
            <a:r>
              <a:rPr lang="pl-PL" sz="2400" b="1" dirty="0">
                <a:latin typeface="+mj-lt"/>
              </a:rPr>
              <a:t>projektu wykazu przez Komisję Ewaluacji </a:t>
            </a:r>
            <a:r>
              <a:rPr lang="pl-PL" sz="2400" b="1" dirty="0" smtClean="0">
                <a:latin typeface="+mj-lt"/>
              </a:rPr>
              <a:t>Nauki.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400" b="1" dirty="0" smtClean="0">
                <a:latin typeface="+mj-lt"/>
              </a:rPr>
              <a:t>Ogłoszenie wykazu przez Ministra</a:t>
            </a:r>
            <a:r>
              <a:rPr lang="pl-PL" sz="2400" dirty="0" smtClean="0">
                <a:latin typeface="+mj-lt"/>
              </a:rPr>
              <a:t>.</a:t>
            </a:r>
            <a:endParaRPr lang="pl-PL" sz="2400" dirty="0">
              <a:latin typeface="+mj-lt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5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52" y="249287"/>
            <a:ext cx="6621421" cy="412087"/>
          </a:xfrm>
        </p:spPr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Ile punktów dla czasopisma? </a:t>
            </a:r>
            <a:b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</a:br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Wstępna punktacja</a:t>
            </a:r>
            <a:endParaRPr lang="pl-PL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12752" y="1548143"/>
            <a:ext cx="9660048" cy="471149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2400" dirty="0">
                <a:latin typeface="+mj-lt"/>
                <a:ea typeface="Microsoft YaHei" panose="020B0503020204020204" pitchFamily="34" charset="-122"/>
              </a:rPr>
              <a:t>Wstępna punktacja ustalona dla czasopism umieszczonych w międzynarodowych bazach wynika z wartości centylowych wyliczonych na podstawie wskaźników wpływu w poszczególnych dyscyplinach naukowych: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200, jeżeli wartość centylowa wynosi co najmniej 97;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140, jeżeli wartość centylowa wynosi co najmniej 90, ale mniej niż 97;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100, jeżeli wartość centylowa wynosi co najmniej 75, ale mniej niż 90;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70, jeżeli wartość centylowa wynosi co najmniej 50, ale mniej niż 75;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40, jeżeli wartość centylowa wynosi co najmniej 25, ale mniej niż 50;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20, jeżeli wartość centylowa jest mniejsza od 25.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AutoNum type="arabicParenR" startAt="2"/>
            </a:pPr>
            <a:endParaRPr lang="pl-PL" sz="2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5C89B27-7401-B340-9A7F-3985CB4C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2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Ile punktów dla materiałów z konferencji międzynarodowej? Wstępna punktacja</a:t>
            </a:r>
            <a:b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</a:br>
            <a:r>
              <a:rPr lang="pl-PL" dirty="0" smtClean="0">
                <a:solidFill>
                  <a:srgbClr val="E81B29"/>
                </a:solidFill>
                <a:ea typeface="Microsoft YaHei" panose="020B0503020204020204" pitchFamily="34" charset="-122"/>
              </a:rPr>
              <a:t/>
            </a:r>
            <a:br>
              <a:rPr lang="pl-PL" dirty="0" smtClean="0">
                <a:solidFill>
                  <a:srgbClr val="E81B29"/>
                </a:solidFill>
                <a:ea typeface="Microsoft YaHei" panose="020B0503020204020204" pitchFamily="34" charset="-122"/>
              </a:rPr>
            </a:br>
            <a:endParaRPr lang="en-US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968721" y="2000816"/>
            <a:ext cx="10139881" cy="3558737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Dla recenzowanych materiałów z konferencji międzynarodowej, uwzględnionych w bazie informatycznych konferencji naukowych, wstępna punktacja wynika z kategorii CORE konferencji międzynarodowej: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1) 200, jeżeli konferencja posiada kategorię A*;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2) 140, jeżeli konferencja posiada kategorię A;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3) 70, jeżeli konferencja posiada kategorię B;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4) 20, jeżeli konferencja posiada kategorię C</a:t>
            </a:r>
            <a:r>
              <a:rPr lang="pl-PL" sz="2200" dirty="0" smtClean="0">
                <a:latin typeface="+mj-lt"/>
                <a:ea typeface="Microsoft YaHei" panose="020B0503020204020204" pitchFamily="34" charset="-122"/>
              </a:rPr>
              <a:t>.</a:t>
            </a:r>
            <a:endParaRPr lang="pl-PL" sz="2200" dirty="0"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AC7EFE3-79C2-2743-BF51-57A27C72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706" y="4463178"/>
            <a:ext cx="869950" cy="849719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6CFE77A-F9F6-F54E-87D4-B81186979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80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Wskaźniki wpływu wykorzystywane w analizie</a:t>
            </a:r>
            <a:endParaRPr lang="pl-PL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58020" y="1881554"/>
            <a:ext cx="9388443" cy="4334606"/>
          </a:xfrm>
        </p:spPr>
        <p:txBody>
          <a:bodyPr>
            <a:noAutofit/>
          </a:bodyPr>
          <a:lstStyle/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Wskaźniki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dla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czasopism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ujętych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bazie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Scopus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Source Normalized Impact per Paper (SNIP),</a:t>
            </a:r>
            <a:endParaRPr lang="pl-PL" sz="2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CiteScore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Scimago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Journal Rank (SJR);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Wskaźniki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dla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czasopism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ujętych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indeksach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bazy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Web of Science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Journal Impact Factor,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Article Influence,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Category Normalized Citation Impact, </a:t>
            </a:r>
            <a:endParaRPr lang="pl-PL" sz="2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Wstępna punktacja wyliczana odrębnie dla każdego wskaźnika</a:t>
            </a:r>
            <a:endParaRPr lang="en-US" sz="2200" b="1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5C89B27-7401-B340-9A7F-3985CB4C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l-PL" dirty="0" smtClean="0"/>
              <a:t>„</a:t>
            </a:r>
            <a:fld id="{E53E0C11-EF55-6545-89EC-E302494CA4F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38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52" y="455329"/>
            <a:ext cx="6740933" cy="818100"/>
          </a:xfrm>
        </p:spPr>
        <p:txBody>
          <a:bodyPr anchor="t"/>
          <a:lstStyle/>
          <a:p>
            <a:pPr algn="ctr"/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 Wykazy będą publikowane na mocy przepisów: 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242460" y="2710545"/>
            <a:ext cx="7599797" cy="1210827"/>
          </a:xfrm>
        </p:spPr>
        <p:txBody>
          <a:bodyPr anchor="ctr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</a:rPr>
              <a:t>ustawy z dnia 20 lipca 2018 r. – Prawo o  szkolnictwie wyższym i nauce (Dz. U. poz. 1668);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</a:rPr>
              <a:t>rozporządzenia Ministra Nauki i Szkolnictwa Wyższego z dnia 7 listopada 2018 r. w sprawie sporządzania wykazów wydawnictw monografii naukowych oraz czasopism naukowych i recenzowanych materiałów z konferencji międzynarodowych;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5595134-0C16-2F45-AB3D-C5DDF47E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695" y="4270763"/>
            <a:ext cx="1345705" cy="1069190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E6D0BBBB-9441-7A4F-92B2-175FA259F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5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Zasady przypisywania wstępnej punktacji do czasopism</a:t>
            </a:r>
            <a:endParaRPr lang="pl-PL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85180" y="1626577"/>
            <a:ext cx="9288856" cy="4580792"/>
          </a:xfrm>
        </p:spPr>
        <p:txBody>
          <a:bodyPr>
            <a:noAutofit/>
          </a:bodyPr>
          <a:lstStyle/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 punktów mogą otrzymać </a:t>
            </a: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czasopisma:</a:t>
            </a:r>
          </a:p>
          <a:p>
            <a:pPr marL="1296750" lvl="2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umieszczone </a:t>
            </a: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 ww. międzynarodowych  bazach, które nie posiadają wyliczonej wartości wskaźnika, </a:t>
            </a:r>
          </a:p>
          <a:p>
            <a:pPr marL="1296750" lvl="2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wybrane przez ekspertów zagraniczne czasopisma z ERIH+ ,</a:t>
            </a:r>
          </a:p>
          <a:p>
            <a:pPr marL="1296750" lvl="2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polskie czasopisma będące </a:t>
            </a: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przedmiotem projektów finansowanych w ramach programu „Wsparcie dla czasopism naukowych</a:t>
            </a: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pl-PL" sz="24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  <a:ea typeface="Microsoft YaHei" panose="020B0503020204020204" pitchFamily="34" charset="-122"/>
              </a:rPr>
              <a:t>W przypadku gdy dla czasopisma naukowego, do którego przypisano </a:t>
            </a:r>
            <a:r>
              <a:rPr lang="pl-PL" sz="2400" b="1" dirty="0">
                <a:latin typeface="+mj-lt"/>
                <a:ea typeface="Microsoft YaHei" panose="020B0503020204020204" pitchFamily="34" charset="-122"/>
              </a:rPr>
              <a:t>więcej niż jedną dyscyplinę</a:t>
            </a:r>
            <a:r>
              <a:rPr lang="pl-PL" sz="2400" dirty="0">
                <a:latin typeface="+mj-lt"/>
                <a:ea typeface="Microsoft YaHei" panose="020B0503020204020204" pitchFamily="34" charset="-122"/>
              </a:rPr>
              <a:t>, określono różną punktację, wstępną punktację określa się z wykorzystaniem </a:t>
            </a:r>
            <a:r>
              <a:rPr lang="pl-PL" sz="2400" b="1" dirty="0">
                <a:latin typeface="+mj-lt"/>
                <a:ea typeface="Microsoft YaHei" panose="020B0503020204020204" pitchFamily="34" charset="-122"/>
              </a:rPr>
              <a:t>średniej arytmetycznej</a:t>
            </a:r>
            <a:r>
              <a:rPr lang="pl-PL" sz="2400" dirty="0">
                <a:latin typeface="+mj-lt"/>
                <a:ea typeface="Microsoft YaHei" panose="020B0503020204020204" pitchFamily="34" charset="-122"/>
              </a:rPr>
              <a:t>;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5C89B27-7401-B340-9A7F-3985CB4C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l-PL" dirty="0" smtClean="0"/>
              <a:t>„</a:t>
            </a:r>
            <a:fld id="{E53E0C11-EF55-6545-89EC-E302494CA4FA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69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I etap oceny eksperckiej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76128" y="1450732"/>
            <a:ext cx="9759634" cy="4747846"/>
          </a:xfrm>
        </p:spPr>
        <p:txBody>
          <a:bodyPr anchor="ctr">
            <a:noAutofit/>
          </a:bodyPr>
          <a:lstStyle/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Wybór przez zespół po jednym wskaźniku wpływu spośród wskaźników dla baz </a:t>
            </a:r>
            <a:r>
              <a:rPr lang="pl-PL" sz="23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Scopus</a:t>
            </a: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 Web of Science</a:t>
            </a:r>
            <a:r>
              <a:rPr lang="pl-PL" sz="23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 przypadku różnic </a:t>
            </a:r>
            <a:r>
              <a:rPr lang="pl-PL" sz="23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między punktacją danego czasopisma według poszczególnych wskaźników – </a:t>
            </a: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przypisywana wyższa punktacja</a:t>
            </a:r>
            <a:r>
              <a:rPr lang="pl-PL" sz="23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(na potrzeby II etapu oceny eksperckiej); 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300" b="1" dirty="0">
                <a:solidFill>
                  <a:schemeClr val="tx1"/>
                </a:solidFill>
                <a:latin typeface="+mj-lt"/>
              </a:rPr>
              <a:t>Analiza bazy ERIH+ </a:t>
            </a:r>
            <a:r>
              <a:rPr lang="pl-PL" sz="2300" dirty="0">
                <a:solidFill>
                  <a:schemeClr val="tx1"/>
                </a:solidFill>
                <a:latin typeface="+mj-lt"/>
              </a:rPr>
              <a:t>przez zespoły dla dyscyplin w dziedzinach nauk: humanistycznych, społecznych i teologicznych:</a:t>
            </a:r>
          </a:p>
          <a:p>
            <a:pPr marL="515700" lvl="1" indent="-342900" algn="just"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</a:rPr>
              <a:t>uzasadnione propozycje uwzględnienia w wykazie wybranych czasopism posiadających międzynarodową renomę i szczególny wpływ na rozwój danej dyscypliny,</a:t>
            </a:r>
          </a:p>
          <a:p>
            <a:pPr marL="515700" lvl="1" indent="-342900" algn="just"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</a:rPr>
              <a:t>przypisanie wstępnej liczby punktów 20.</a:t>
            </a:r>
            <a:endParaRPr lang="pl-PL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D319176-F8AD-6547-AD00-613C741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3" y="968758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1F0BC6-B874-5C46-917E-9E04CC39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II etap oceny eksperckiej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02876" y="2240280"/>
            <a:ext cx="9542352" cy="3141606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Zespół doradczy może zaproponować </a:t>
            </a:r>
            <a:r>
              <a:rPr lang="pl-PL" sz="2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zmianę wstępnej liczby punktów </a:t>
            </a:r>
            <a:r>
              <a:rPr lang="pl-PL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przypisanej czasopismu naukowemu lub recenzowanym materiałom z konferencji międzynarodowych:</a:t>
            </a:r>
          </a:p>
          <a:p>
            <a:pPr marL="515700" lvl="1" indent="-3429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pod warunkiem opracowania szczegółowego </a:t>
            </a:r>
            <a:r>
              <a:rPr lang="pl-PL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uzasadnienia</a:t>
            </a: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odnoszącego się do przesłanek wskazanych w rozporządzeniu;</a:t>
            </a:r>
          </a:p>
          <a:p>
            <a:pPr marL="515700" lvl="1" indent="-3429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maksymalnie o </a:t>
            </a:r>
            <a:r>
              <a:rPr lang="pl-PL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dwa progi punktowe</a:t>
            </a: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pl-PL" sz="2000" dirty="0">
              <a:ea typeface="Microsoft YaHei" panose="020B0503020204020204" pitchFamily="34" charset="-122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D319176-F8AD-6547-AD00-613C741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3" y="968758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1F0BC6-B874-5C46-917E-9E04CC39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8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Przygotowanie projektu wykazu przez KEN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39913" y="2073243"/>
            <a:ext cx="9931651" cy="3739082"/>
          </a:xfrm>
        </p:spPr>
        <p:txBody>
          <a:bodyPr anchor="ctr">
            <a:noAutofit/>
          </a:bodyPr>
          <a:lstStyle/>
          <a:p>
            <a:pPr marL="442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Zespoły doradcze dla dyscyplin przedstawiają Komisji Ewaluacji Nauki propozycję punktacji dla czasopism naukowych i recenzowanych materiałów z konferencji międzynarodowych;</a:t>
            </a:r>
          </a:p>
          <a:p>
            <a:pPr marL="442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Komisja Ewaluacji Nauki może:</a:t>
            </a:r>
          </a:p>
          <a:p>
            <a:pPr marL="615150" lvl="1" indent="-342900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-"/>
            </a:pPr>
            <a:r>
              <a:rPr lang="pl-PL" sz="1900" dirty="0">
                <a:ea typeface="Microsoft YaHei" panose="020B0503020204020204" pitchFamily="34" charset="-122"/>
              </a:rPr>
              <a:t>zakwestionować włączenie do wykazu czasopisma z bazy ERIH+,</a:t>
            </a:r>
          </a:p>
          <a:p>
            <a:pPr marL="615150" lvl="1" indent="-342900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-"/>
            </a:pPr>
            <a:r>
              <a:rPr lang="pl-PL" sz="1900" dirty="0">
                <a:ea typeface="Microsoft YaHei" panose="020B0503020204020204" pitchFamily="34" charset="-122"/>
              </a:rPr>
              <a:t>zakwestionować uzasadnienie korekty eksperckiej punktacji i przywrócić punktację wynikającą ze wstępnej liczby punktów przypisanych czasopismu lub materiałom,</a:t>
            </a:r>
          </a:p>
          <a:p>
            <a:pPr marL="615150" lvl="1" indent="-342900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-"/>
            </a:pPr>
            <a:r>
              <a:rPr lang="pl-PL" sz="1900" dirty="0">
                <a:ea typeface="Microsoft YaHei" panose="020B0503020204020204" pitchFamily="34" charset="-122"/>
              </a:rPr>
              <a:t>dokonać dodatkowej analizy w przypadku dużych rozbieżności zespołów dotyczących tego samego czasopisma;</a:t>
            </a:r>
          </a:p>
          <a:p>
            <a:pPr marL="442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KEN opracowuje projekt wykazu i przedstawia Ministrowi.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D319176-F8AD-6547-AD00-613C741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3" y="968758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1F0BC6-B874-5C46-917E-9E04CC39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18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pl-PL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dirty="0" err="1" smtClean="0">
                <a:latin typeface="+mn-lt"/>
                <a:ea typeface="Microsoft YaHei" panose="020B0503020204020204" pitchFamily="34" charset="-122"/>
              </a:rPr>
              <a:t>ul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. </a:t>
            </a:r>
            <a:r>
              <a:rPr lang="en-US" dirty="0" err="1">
                <a:latin typeface="+mn-lt"/>
                <a:ea typeface="Microsoft YaHei" panose="020B0503020204020204" pitchFamily="34" charset="-122"/>
              </a:rPr>
              <a:t>Hoża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 20, </a:t>
            </a:r>
            <a:r>
              <a:rPr lang="en-US" dirty="0" err="1">
                <a:latin typeface="+mn-lt"/>
                <a:ea typeface="Microsoft YaHei" panose="020B0503020204020204" pitchFamily="34" charset="-122"/>
              </a:rPr>
              <a:t>ul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. Wspólna1/3</a:t>
            </a: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00-529 Warszawa</a:t>
            </a:r>
          </a:p>
          <a:p>
            <a:endParaRPr lang="en-US" dirty="0">
              <a:latin typeface="+mn-lt"/>
              <a:ea typeface="Microsoft YaHei" panose="020B0503020204020204" pitchFamily="34" charset="-122"/>
            </a:endParaRP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tel. +48 (22) 529 27 18</a:t>
            </a: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fax +48 (22) 628 09 22</a:t>
            </a:r>
          </a:p>
        </p:txBody>
      </p:sp>
      <p:pic>
        <p:nvPicPr>
          <p:cNvPr id="5" name="Obraz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26" y="5488022"/>
            <a:ext cx="1980000" cy="287999"/>
          </a:xfrm>
          <a:prstGeom prst="rect">
            <a:avLst/>
          </a:prstGeom>
        </p:spPr>
      </p:pic>
      <p:sp>
        <p:nvSpPr>
          <p:cNvPr id="4" name="PoleTekstowe 13"/>
          <p:cNvSpPr txBox="1"/>
          <p:nvPr/>
        </p:nvSpPr>
        <p:spPr>
          <a:xfrm>
            <a:off x="4574087" y="5507419"/>
            <a:ext cx="3244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noProof="1">
                <a:solidFill>
                  <a:schemeClr val="bg1"/>
                </a:solidFill>
                <a:ea typeface="Microsoft YaHei" panose="020B0503020204020204" pitchFamily="34" charset="-122"/>
                <a:cs typeface="Helvetica"/>
              </a:rPr>
              <a:t>www.konstytucjadlanauki.gov.pl</a:t>
            </a:r>
          </a:p>
        </p:txBody>
      </p:sp>
      <p:sp>
        <p:nvSpPr>
          <p:cNvPr id="6" name="Symbol zastępczy tekstu 3"/>
          <p:cNvSpPr txBox="1">
            <a:spLocks/>
          </p:cNvSpPr>
          <p:nvPr/>
        </p:nvSpPr>
        <p:spPr>
          <a:xfrm>
            <a:off x="2030952" y="1828800"/>
            <a:ext cx="8127973" cy="15967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Clr>
                <a:srgbClr val="E81B29"/>
              </a:buClr>
              <a:buSzPct val="100000"/>
              <a:buNone/>
            </a:pPr>
            <a:r>
              <a:rPr lang="pl-PL" sz="4400" noProof="1">
                <a:solidFill>
                  <a:srgbClr val="E81B29"/>
                </a:solidFill>
                <a:latin typeface="+mj-lt"/>
              </a:rPr>
              <a:t>Dziękujemy za uwagę</a:t>
            </a:r>
            <a:endParaRPr lang="pl-PL" sz="4400" dirty="0">
              <a:latin typeface="+mj-lt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0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595" y="941166"/>
            <a:ext cx="6640316" cy="684398"/>
          </a:xfrm>
        </p:spPr>
        <p:txBody>
          <a:bodyPr anchor="t"/>
          <a:lstStyle/>
          <a:p>
            <a:pPr algn="ctr"/>
            <a:r>
              <a:rPr lang="pl-PL" sz="36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Co </a:t>
            </a:r>
            <a:r>
              <a:rPr lang="pl-PL" sz="3600" dirty="0" smtClean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będą obejmowały wykazy?</a:t>
            </a:r>
            <a:endParaRPr lang="en-US" sz="36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465835" y="2286003"/>
            <a:ext cx="7472825" cy="3273553"/>
          </a:xfrm>
        </p:spPr>
        <p:txBody>
          <a:bodyPr anchor="ctr">
            <a:noAutofit/>
          </a:bodyPr>
          <a:lstStyle/>
          <a:p>
            <a:pPr marL="228600" indent="-2286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AutoNum type="arabicPeriod"/>
            </a:pPr>
            <a:r>
              <a:rPr lang="pl-PL" sz="3200" dirty="0">
                <a:latin typeface="+mn-lt"/>
                <a:ea typeface="Microsoft YaHei" panose="020B0503020204020204" pitchFamily="34" charset="-122"/>
              </a:rPr>
              <a:t> Wydawnictwa publikujące recenzowane monografie naukowe;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Tx/>
              <a:buAutoNum type="arabicPeriod"/>
            </a:pPr>
            <a:r>
              <a:rPr lang="pl-PL" sz="3200" dirty="0">
                <a:latin typeface="+mn-lt"/>
                <a:ea typeface="Microsoft YaHei" panose="020B0503020204020204" pitchFamily="34" charset="-122"/>
              </a:rPr>
              <a:t> Czasopisma naukowe oraz recenzowane  materiały z konferencji międzynarodowych ujęte w międzynarodowych bazach czasopism o największym zasięgu.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1237984-5961-104D-8701-14D66E6A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914" y="4499873"/>
            <a:ext cx="1029196" cy="922727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77BBBD6-FD9C-834F-A411-55728AC9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6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9311054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2465833" y="-70336"/>
            <a:ext cx="9726167" cy="694113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53885" y="1303699"/>
            <a:ext cx="5042779" cy="175637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Wykaz wydawnictw - punkty za recenzowane monografie naukowe</a:t>
            </a:r>
            <a:endParaRPr lang="en-US" sz="32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0"/>
          </p:nvPr>
        </p:nvSpPr>
        <p:spPr>
          <a:xfrm>
            <a:off x="5269727" y="3213376"/>
            <a:ext cx="6391136" cy="305184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sz="8800" b="1" dirty="0">
                <a:latin typeface="+mj-lt"/>
                <a:ea typeface="Microsoft YaHei" panose="020B0503020204020204" pitchFamily="34" charset="-122"/>
              </a:rPr>
              <a:t>80 </a:t>
            </a:r>
            <a:r>
              <a:rPr lang="pl-PL" sz="8800" b="1" dirty="0" smtClean="0">
                <a:latin typeface="+mj-lt"/>
                <a:ea typeface="Microsoft YaHei" panose="020B0503020204020204" pitchFamily="34" charset="-122"/>
              </a:rPr>
              <a:t>pkt (100 pkt dla HST):</a:t>
            </a:r>
            <a:endParaRPr lang="pl-PL" sz="8800" b="1" dirty="0" smtClean="0">
              <a:latin typeface="+mj-lt"/>
              <a:ea typeface="Microsoft YaHei" panose="020B0503020204020204" pitchFamily="34" charset="-122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8800" dirty="0" smtClean="0">
                <a:latin typeface="+mj-lt"/>
                <a:ea typeface="Microsoft YaHei" panose="020B0503020204020204" pitchFamily="34" charset="-122"/>
              </a:rPr>
              <a:t>wydawnictwo </a:t>
            </a:r>
            <a:r>
              <a:rPr lang="pl-PL" sz="8800" dirty="0">
                <a:latin typeface="+mj-lt"/>
                <a:ea typeface="Microsoft YaHei" panose="020B0503020204020204" pitchFamily="34" charset="-122"/>
              </a:rPr>
              <a:t>stosuje </a:t>
            </a:r>
            <a:r>
              <a:rPr lang="pl-PL" sz="8800" dirty="0">
                <a:latin typeface="+mj-lt"/>
              </a:rPr>
              <a:t>zasady etyki publikacyjnej mające na celu przeciwdziałanie nieuczciwym praktykom publikacyjnym, w szczególności zgodne z wytycznymi Komitetu do spraw Etyki Publikacyjnej (COPE – </a:t>
            </a:r>
            <a:r>
              <a:rPr lang="pl-PL" sz="8800" dirty="0" err="1">
                <a:latin typeface="+mj-lt"/>
              </a:rPr>
              <a:t>Committee</a:t>
            </a:r>
            <a:r>
              <a:rPr lang="pl-PL" sz="8800" dirty="0">
                <a:latin typeface="+mj-lt"/>
              </a:rPr>
              <a:t> on </a:t>
            </a:r>
            <a:r>
              <a:rPr lang="pl-PL" sz="8800" dirty="0" err="1">
                <a:latin typeface="+mj-lt"/>
              </a:rPr>
              <a:t>Publication</a:t>
            </a:r>
            <a:r>
              <a:rPr lang="pl-PL" sz="8800" dirty="0">
                <a:latin typeface="+mj-lt"/>
              </a:rPr>
              <a:t> </a:t>
            </a:r>
            <a:r>
              <a:rPr lang="pl-PL" sz="8800" dirty="0" err="1">
                <a:latin typeface="+mj-lt"/>
              </a:rPr>
              <a:t>Ethics</a:t>
            </a:r>
            <a:r>
              <a:rPr lang="pl-PL" sz="8800" dirty="0">
                <a:latin typeface="+mj-lt"/>
              </a:rPr>
              <a:t>), </a:t>
            </a:r>
            <a:endParaRPr lang="pl-PL" sz="8800" dirty="0" smtClean="0"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8800" dirty="0" smtClean="0">
                <a:latin typeface="+mj-lt"/>
              </a:rPr>
              <a:t>posiada </a:t>
            </a:r>
            <a:r>
              <a:rPr lang="pl-PL" sz="8800" dirty="0">
                <a:latin typeface="+mj-lt"/>
              </a:rPr>
              <a:t>ustaloną procedurę recenzji naukowej dla wszystkich monografii naukowych lub monografii pod redakcją naukową</a:t>
            </a:r>
          </a:p>
          <a:p>
            <a:pPr marL="0" indent="0">
              <a:buNone/>
            </a:pPr>
            <a:endParaRPr lang="pl-PL" sz="4800" dirty="0"/>
          </a:p>
          <a:p>
            <a:pPr>
              <a:buClr>
                <a:srgbClr val="E81B29"/>
              </a:buClr>
              <a:buFont typeface="Arial" panose="020B0604020202020204" pitchFamily="34" charset="0"/>
              <a:buChar char="•"/>
            </a:pPr>
            <a:endParaRPr lang="pl-PL" sz="1600" dirty="0">
              <a:latin typeface="+mn-lt"/>
              <a:ea typeface="Microsoft YaHei" panose="020B0503020204020204" pitchFamily="34" charset="-122"/>
            </a:endParaRPr>
          </a:p>
          <a:p>
            <a:pPr marL="0" indent="0">
              <a:buClr>
                <a:srgbClr val="E81B29"/>
              </a:buClr>
              <a:buNone/>
            </a:pPr>
            <a:endParaRPr lang="pl-PL" sz="1600" dirty="0">
              <a:latin typeface="+mn-lt"/>
              <a:ea typeface="Microsoft YaHei" panose="020B0503020204020204" pitchFamily="34" charset="-122"/>
            </a:endParaRPr>
          </a:p>
          <a:p>
            <a:pPr>
              <a:buClr>
                <a:srgbClr val="E81B29"/>
              </a:buClr>
              <a:buFont typeface="Arial" panose="020B0604020202020204" pitchFamily="34" charset="0"/>
              <a:buChar char="•"/>
            </a:pPr>
            <a:endParaRPr lang="pl-PL" sz="2000" dirty="0">
              <a:latin typeface="Montserrat Medium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142" y="527150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67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4" y="0"/>
            <a:ext cx="9311054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2465832" y="-79128"/>
            <a:ext cx="9726167" cy="694113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53885" y="1303699"/>
            <a:ext cx="5042779" cy="175637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Wykaz wydawnictw - punkty za recenzowane monografie naukowe</a:t>
            </a:r>
            <a:endParaRPr lang="en-US" sz="32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0"/>
          </p:nvPr>
        </p:nvSpPr>
        <p:spPr>
          <a:xfrm>
            <a:off x="4771176" y="3213376"/>
            <a:ext cx="7152239" cy="3644624"/>
          </a:xfrm>
        </p:spPr>
        <p:txBody>
          <a:bodyPr>
            <a:normAutofit fontScale="70000" lnSpcReduction="20000"/>
          </a:bodyPr>
          <a:lstStyle/>
          <a:p>
            <a:pPr marL="1044900" lvl="2" indent="-342900" algn="just">
              <a:buFont typeface="Wingdings" panose="05000000000000000000" pitchFamily="2" charset="2"/>
              <a:buChar char="ü"/>
            </a:pPr>
            <a:r>
              <a:rPr lang="pl-PL" sz="2800" b="1" dirty="0" smtClean="0">
                <a:latin typeface="+mj-lt"/>
              </a:rPr>
              <a:t>200 pkt (300 pkt dla HST)</a:t>
            </a:r>
            <a:r>
              <a:rPr lang="pl-PL" sz="2800" dirty="0" smtClean="0">
                <a:latin typeface="+mj-lt"/>
              </a:rPr>
              <a:t>, </a:t>
            </a:r>
            <a:r>
              <a:rPr lang="pl-PL" sz="2800" dirty="0">
                <a:latin typeface="+mj-lt"/>
              </a:rPr>
              <a:t>jeśli dodatkowo: </a:t>
            </a: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publikowane przez wydawnictwo monografie wnoszą istotny wkład w rozwój światowej </a:t>
            </a:r>
            <a:r>
              <a:rPr lang="pl-PL" sz="2400" dirty="0" smtClean="0">
                <a:latin typeface="+mj-lt"/>
              </a:rPr>
              <a:t>nauki,</a:t>
            </a: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</a:rPr>
              <a:t>wydawnictwo </a:t>
            </a:r>
            <a:r>
              <a:rPr lang="pl-PL" sz="2400" dirty="0">
                <a:latin typeface="+mj-lt"/>
              </a:rPr>
              <a:t>prowadzi politykę przyczyniającą się do upowszechniania monografii w skali światowej, </a:t>
            </a:r>
            <a:endParaRPr lang="pl-PL" sz="2400" dirty="0" smtClean="0">
              <a:latin typeface="+mj-lt"/>
            </a:endParaRP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</a:rPr>
              <a:t>uznane </a:t>
            </a:r>
            <a:r>
              <a:rPr lang="pl-PL" sz="2400" dirty="0">
                <a:latin typeface="+mj-lt"/>
              </a:rPr>
              <a:t>jest przez środowisko naukowe za wiodące, z uwzględnieniem pozycji zajmowanej w wykazach klasyfikujących wydawnictwa, </a:t>
            </a:r>
            <a:endParaRPr lang="pl-PL" sz="2400" dirty="0" smtClean="0">
              <a:latin typeface="+mj-lt"/>
            </a:endParaRP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</a:rPr>
              <a:t>stosuje </a:t>
            </a:r>
            <a:r>
              <a:rPr lang="pl-PL" sz="2400" dirty="0">
                <a:latin typeface="+mj-lt"/>
              </a:rPr>
              <a:t>jednolite standardy kwalifikowania monografii naukowych do publikacji, niezależne od wniesienia opłaty za publikację monografii i wysokości tej opłaty</a:t>
            </a:r>
            <a:r>
              <a:rPr lang="pl-PL" sz="2400" dirty="0" smtClean="0">
                <a:latin typeface="+mj-lt"/>
              </a:rPr>
              <a:t>.</a:t>
            </a:r>
            <a:endParaRPr lang="pl-PL" sz="2400" dirty="0"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142" y="527150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7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77BBBD6-FD9C-834F-A411-55728AC9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</a:t>
            </a:fld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2" y="1"/>
            <a:ext cx="917558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5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77BBBD6-FD9C-834F-A411-55728AC9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</a:t>
            </a:fld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9" y="1"/>
            <a:ext cx="944310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-78" r="31214" b="12833"/>
          <a:stretch/>
        </p:blipFill>
        <p:spPr>
          <a:xfrm>
            <a:off x="6204684" y="1581249"/>
            <a:ext cx="3859812" cy="41703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270" y="171228"/>
            <a:ext cx="8833225" cy="126055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sz="40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Co będzie umieszczone </a:t>
            </a:r>
            <a:r>
              <a:rPr lang="pl-PL" sz="4000" dirty="0" smtClean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na </a:t>
            </a:r>
            <a:r>
              <a:rPr lang="pl-PL" sz="40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wykazie czasopism?</a:t>
            </a:r>
            <a:endParaRPr lang="en-US" sz="40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075831" y="2378935"/>
            <a:ext cx="3826263" cy="120232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1"/>
          </p:nvPr>
        </p:nvSpPr>
        <p:spPr>
          <a:xfrm>
            <a:off x="1619371" y="1396421"/>
            <a:ext cx="4437363" cy="46449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rPr>
              <a:t>1. </a:t>
            </a:r>
            <a:r>
              <a:rPr lang="pl-PL" sz="22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rPr>
              <a:t>Czasopisma naukowe</a:t>
            </a:r>
            <a:r>
              <a:rPr lang="pl-PL" sz="2200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rPr>
              <a:t>, uwzględnione w międzynarodowej bazie:</a:t>
            </a:r>
          </a:p>
          <a:p>
            <a:pPr marL="666750" indent="-34290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Scopus</a:t>
            </a:r>
            <a:r>
              <a:rPr lang="pl-PL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666750" indent="-34290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Web of Science 			  (</a:t>
            </a:r>
            <a:r>
              <a:rPr lang="pl-PL" sz="2200" dirty="0" err="1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Core</a:t>
            </a:r>
            <a:r>
              <a:rPr lang="pl-PL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Collection):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Science Citation Index Expanded,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Social Sciences Citation Index,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Arts &amp; Humanities Citation Index,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Emerging Sources Citation </a:t>
            </a:r>
            <a:r>
              <a:rPr lang="en-GB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Index</a:t>
            </a:r>
            <a:r>
              <a:rPr lang="pl-PL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upa 11"/>
          <p:cNvGrpSpPr/>
          <p:nvPr/>
        </p:nvGrpSpPr>
        <p:grpSpPr>
          <a:xfrm>
            <a:off x="6346162" y="1666472"/>
            <a:ext cx="3619308" cy="4018533"/>
            <a:chOff x="463822" y="1666469"/>
            <a:chExt cx="3619308" cy="4018533"/>
          </a:xfrm>
        </p:grpSpPr>
        <p:pic>
          <p:nvPicPr>
            <p:cNvPr id="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22" y="1666469"/>
              <a:ext cx="431800" cy="571500"/>
            </a:xfrm>
            <a:prstGeom prst="rect">
              <a:avLst/>
            </a:prstGeom>
          </p:spPr>
        </p:pic>
        <p:pic>
          <p:nvPicPr>
            <p:cNvPr id="5" name="Obraz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651330" y="5113502"/>
              <a:ext cx="431800" cy="571500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xmlns="" id="{77FB09B5-CB38-2445-9C9A-EBD462DF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7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74890" y="0"/>
            <a:ext cx="8510259" cy="1158669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Co będzie umieszczone na wykazie czasopism? 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1"/>
          </p:nvPr>
        </p:nvSpPr>
        <p:spPr>
          <a:xfrm>
            <a:off x="2030952" y="1547449"/>
            <a:ext cx="7960043" cy="427661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spcBef>
                <a:spcPts val="200"/>
              </a:spcBef>
              <a:buNone/>
            </a:pP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Recenzowane materiały z konferencji międzynarodowych uwzględnionych w bazie </a:t>
            </a:r>
            <a:r>
              <a:rPr lang="pl-PL" sz="88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informatycznych konferencji naukowych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The Computing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Australasia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l-PL" sz="88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pl-PL" sz="88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l-PL" sz="8800" dirty="0"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200"/>
              </a:spcBef>
              <a:buNone/>
            </a:pPr>
            <a:r>
              <a:rPr lang="pl-PL" sz="8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pl-PL" sz="88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Z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agraniczne czasopisma naukowe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 ujęte w międzynarodowej bazie 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ERIH+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, które w wyniku 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dodatkowej oceny eksperckiej 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zostały uznane za posiadające międzynarodową renomę i szczególny wpływ na rozwój danej dyscypliny </a:t>
            </a:r>
            <a:r>
              <a:rPr lang="pl-PL" sz="8800" dirty="0" smtClean="0">
                <a:solidFill>
                  <a:schemeClr val="tx1"/>
                </a:solidFill>
                <a:latin typeface="+mn-lt"/>
              </a:rPr>
              <a:t>naukowej.</a:t>
            </a:r>
            <a:endParaRPr lang="pl-PL" sz="8800" dirty="0">
              <a:solidFill>
                <a:schemeClr val="tx1"/>
              </a:solidFill>
              <a:latin typeface="+mn-lt"/>
            </a:endParaRPr>
          </a:p>
          <a:p>
            <a:pPr marL="0" indent="0" algn="just">
              <a:spcBef>
                <a:spcPts val="200"/>
              </a:spcBef>
              <a:spcAft>
                <a:spcPts val="0"/>
              </a:spcAft>
              <a:buNone/>
            </a:pPr>
            <a:r>
              <a:rPr lang="pl-PL" sz="8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pl-PL" sz="8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zasopisma naukowe, będące przedmiotem projektów 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finansowanych w ramach programu „Wsparcie dla czasopism naukowych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”.</a:t>
            </a:r>
            <a:endParaRPr lang="pl-PL" sz="8800" dirty="0">
              <a:solidFill>
                <a:schemeClr val="tx1"/>
              </a:solidFill>
              <a:latin typeface="+mn-lt"/>
              <a:ea typeface="Microsoft YaHei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Clr>
                <a:srgbClr val="E81B29"/>
              </a:buClr>
              <a:buSzPct val="100000"/>
              <a:buNone/>
            </a:pPr>
            <a:r>
              <a:rPr lang="pl-PL" sz="9600" dirty="0">
                <a:latin typeface="+mn-lt"/>
                <a:ea typeface="Microsoft YaHei" panose="020B0503020204020204" pitchFamily="34" charset="-122"/>
              </a:rPr>
              <a:t> </a:t>
            </a:r>
          </a:p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1408</Words>
  <Application>Microsoft Office PowerPoint</Application>
  <PresentationFormat>Niestandardowy</PresentationFormat>
  <Paragraphs>156</Paragraphs>
  <Slides>24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Prezentacja programu PowerPoint</vt:lpstr>
      <vt:lpstr> Wykazy będą publikowane na mocy przepisów: </vt:lpstr>
      <vt:lpstr>Co będą obejmowały wykazy?</vt:lpstr>
      <vt:lpstr>Wykaz wydawnictw - punkty za recenzowane monografie naukowe</vt:lpstr>
      <vt:lpstr>Wykaz wydawnictw - punkty za recenzowane monografie naukowe</vt:lpstr>
      <vt:lpstr>Prezentacja programu PowerPoint</vt:lpstr>
      <vt:lpstr>Prezentacja programu PowerPoint</vt:lpstr>
      <vt:lpstr>Co będzie umieszczone na wykazie czasopism?</vt:lpstr>
      <vt:lpstr>Co będzie umieszczone na wykazie czasopism? </vt:lpstr>
      <vt:lpstr>Ad. 1. Czasopisma uwzględnione w międzynarodowych bazach o największym zasięgu</vt:lpstr>
      <vt:lpstr>Ad. 1. Czasopisma uwzględnione w międzynarodowych bazach o największym zasięgu</vt:lpstr>
      <vt:lpstr>Ad. 2. Materiały z konferencji w bazie   Computing Research &amp; Education</vt:lpstr>
      <vt:lpstr>Ad. 3. Czasopisma ujęte w wykazie</vt:lpstr>
      <vt:lpstr>Ad. 4. Czasopisma  finansowane w ramach programu  „Wsparcie dla czasopism naukowych”</vt:lpstr>
      <vt:lpstr>Liczba czasopism i materiałów  konferencyjnych w wykazie</vt:lpstr>
      <vt:lpstr>IV etapy sporządzania wykazu czasopism</vt:lpstr>
      <vt:lpstr>Ile punktów dla czasopisma?  Wstępna punktacja</vt:lpstr>
      <vt:lpstr>Ile punktów dla materiałów z konferencji międzynarodowej? Wstępna punktacja  </vt:lpstr>
      <vt:lpstr>Wskaźniki wpływu wykorzystywane w analizie</vt:lpstr>
      <vt:lpstr>Zasady przypisywania wstępnej punktacji do czasopism</vt:lpstr>
      <vt:lpstr>I etap oceny eksperckiej</vt:lpstr>
      <vt:lpstr>II etap oceny eksperckiej</vt:lpstr>
      <vt:lpstr>Przygotowanie projektu wykazu przez KEN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Dańda Aleksander</cp:lastModifiedBy>
  <cp:revision>177</cp:revision>
  <dcterms:created xsi:type="dcterms:W3CDTF">2017-09-04T07:10:50Z</dcterms:created>
  <dcterms:modified xsi:type="dcterms:W3CDTF">2019-01-22T11:33:16Z</dcterms:modified>
</cp:coreProperties>
</file>