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jpg" ContentType="image/jpg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39617" y="1600961"/>
            <a:ext cx="1479804" cy="14615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hlink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hlink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hlink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00683" y="672083"/>
            <a:ext cx="5715000" cy="0"/>
          </a:xfrm>
          <a:custGeom>
            <a:avLst/>
            <a:gdLst/>
            <a:ahLst/>
            <a:cxnLst/>
            <a:rect l="l" t="t" r="r" b="b"/>
            <a:pathLst>
              <a:path w="5715000" h="0">
                <a:moveTo>
                  <a:pt x="0" y="0"/>
                </a:moveTo>
                <a:lnTo>
                  <a:pt x="57149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00683" y="9851897"/>
            <a:ext cx="5715000" cy="0"/>
          </a:xfrm>
          <a:custGeom>
            <a:avLst/>
            <a:gdLst/>
            <a:ahLst/>
            <a:cxnLst/>
            <a:rect l="l" t="t" r="r" b="b"/>
            <a:pathLst>
              <a:path w="5715000" h="0">
                <a:moveTo>
                  <a:pt x="0" y="0"/>
                </a:moveTo>
                <a:lnTo>
                  <a:pt x="57149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95272" y="4076954"/>
            <a:ext cx="4965954" cy="452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hlink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482079" y="9948752"/>
            <a:ext cx="2032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atownictwo.win.pl/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Relationship Id="rId3" Type="http://schemas.openxmlformats.org/officeDocument/2006/relationships/hyperlink" Target="http://www.ratownictwo.win.pl/" TargetMode="Externa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hyperlink" Target="http://www.ratownictwo.win.pl/" TargetMode="Externa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hyperlink" Target="http://www.ratownictwo.win.pl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hyperlink" Target="http://www.ratownictwo.win.pl/" TargetMode="Externa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Relationship Id="rId4" Type="http://schemas.openxmlformats.org/officeDocument/2006/relationships/hyperlink" Target="http://www.ratownictwo.win.pl/" TargetMode="Externa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hyperlink" Target="http://www.ratownictwo.win.pl/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Relationship Id="rId3" Type="http://schemas.openxmlformats.org/officeDocument/2006/relationships/hyperlink" Target="http://www.ratownictwo.win.pl/" TargetMode="Externa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Relationship Id="rId3" Type="http://schemas.openxmlformats.org/officeDocument/2006/relationships/hyperlink" Target="http://www.ratownictwo.win.pl/" TargetMode="Externa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hyperlink" Target="http://www.ratownictwo.win.pl/" TargetMode="Externa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hyperlink" Target="http://www.ratownictwo.win.pl/" TargetMode="Externa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hyperlink" Target="http://www.ratownictwo.win.pl/" TargetMode="Externa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townictwo.win.pl/" TargetMode="Externa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hyperlink" Target="http://www.ratownictwo.win.pl/" TargetMode="Externa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hyperlink" Target="http://www.ratownictwo.win.pl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Pierwsza pomoc</a:t>
            </a:r>
            <a:r>
              <a:rPr dirty="0" spc="-60"/>
              <a:t> </a:t>
            </a:r>
            <a:r>
              <a:rPr dirty="0" spc="-5"/>
              <a:t>przedmedyczna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48204" y="4675123"/>
            <a:ext cx="22644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pod redakcją Pawła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Andrzejczaka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94407" y="8530081"/>
            <a:ext cx="3572510" cy="748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525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Copyright </a:t>
            </a:r>
            <a:r>
              <a:rPr dirty="0" sz="1300" b="1">
                <a:latin typeface="Arial"/>
                <a:cs typeface="Arial"/>
              </a:rPr>
              <a:t>©</a:t>
            </a:r>
            <a:r>
              <a:rPr dirty="0" sz="1300" spc="-90" b="1">
                <a:latin typeface="Arial"/>
                <a:cs typeface="Arial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by</a:t>
            </a:r>
            <a:endParaRPr sz="1200">
              <a:latin typeface="Times New Roman"/>
              <a:cs typeface="Times New Roman"/>
            </a:endParaRPr>
          </a:p>
          <a:p>
            <a:pPr algn="ctr" marL="12065" marR="5080">
              <a:lnSpc>
                <a:spcPts val="1380"/>
              </a:lnSpc>
              <a:spcBef>
                <a:spcPts val="65"/>
              </a:spcBef>
            </a:pPr>
            <a:r>
              <a:rPr dirty="0" sz="1200" b="1">
                <a:latin typeface="Times New Roman"/>
                <a:cs typeface="Times New Roman"/>
              </a:rPr>
              <a:t>Portal </a:t>
            </a:r>
            <a:r>
              <a:rPr dirty="0" sz="1200" spc="-5" b="1">
                <a:latin typeface="Times New Roman"/>
                <a:cs typeface="Times New Roman"/>
              </a:rPr>
              <a:t>internetowy „Pierwsza </a:t>
            </a:r>
            <a:r>
              <a:rPr dirty="0" sz="1200" b="1">
                <a:latin typeface="Times New Roman"/>
                <a:cs typeface="Times New Roman"/>
              </a:rPr>
              <a:t>Pomoc </a:t>
            </a:r>
            <a:r>
              <a:rPr dirty="0" sz="1200" spc="-5" b="1">
                <a:latin typeface="Times New Roman"/>
                <a:cs typeface="Times New Roman"/>
              </a:rPr>
              <a:t>Przedmedyczna”  </a:t>
            </a:r>
            <a:r>
              <a:rPr dirty="0" sz="1200" spc="-5" b="1">
                <a:latin typeface="Times New Roman"/>
                <a:cs typeface="Times New Roman"/>
                <a:hlinkClick r:id="rId2"/>
              </a:rPr>
              <a:t>http://www.ratownictwo.win.pl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345"/>
              </a:lnSpc>
            </a:pPr>
            <a:r>
              <a:rPr dirty="0" sz="1200" b="1">
                <a:latin typeface="Times New Roman"/>
                <a:cs typeface="Times New Roman"/>
              </a:rPr>
              <a:t>2006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579110" cy="2233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rozluźnić ubranie:</a:t>
            </a:r>
            <a:endParaRPr sz="1200">
              <a:latin typeface="Times New Roman"/>
              <a:cs typeface="Times New Roman"/>
            </a:endParaRPr>
          </a:p>
          <a:p>
            <a:pPr lvl="1" marL="558800" indent="-88900">
              <a:lnSpc>
                <a:spcPts val="1380"/>
              </a:lnSpc>
              <a:buChar char="-"/>
              <a:tabLst>
                <a:tab pos="559435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mężczyzn: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krawat,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koszulę, pasek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spodni,</a:t>
            </a:r>
            <a:endParaRPr sz="1200">
              <a:latin typeface="Times New Roman"/>
              <a:cs typeface="Times New Roman"/>
            </a:endParaRPr>
          </a:p>
          <a:p>
            <a:pPr lvl="1" marL="558800" indent="-88900">
              <a:lnSpc>
                <a:spcPts val="1380"/>
              </a:lnSpc>
              <a:buChar char="-"/>
              <a:tabLst>
                <a:tab pos="559435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 kobiet: jak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biustonosz,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bluzkę,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jeżeli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pomieszczenie zamknięte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otworzyć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okna,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wspieraj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psychiczne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poszkodowanego,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spcBef>
                <a:spcPts val="7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ze względu na dużą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możliwość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pogorszenia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stanu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chorego, do przyjazdu karetki  trzeba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kontrolować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jego podstawowe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czynności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życiowe.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przypadku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zatrzymania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akcji serca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przystępuj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resuscytacji.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3306572"/>
            <a:ext cx="5786120" cy="51822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9865" indent="-177165">
              <a:lnSpc>
                <a:spcPct val="100000"/>
              </a:lnSpc>
              <a:spcBef>
                <a:spcPts val="95"/>
              </a:spcBef>
              <a:buAutoNum type="arabicPeriod" startAt="6"/>
              <a:tabLst>
                <a:tab pos="190500" algn="l"/>
              </a:tabLst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Zaburzenie</a:t>
            </a:r>
            <a:r>
              <a:rPr dirty="0" sz="1400" spc="-1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oddychania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33CC"/>
              </a:buClr>
              <a:buFont typeface="Times New Roman"/>
              <a:buAutoNum type="arabicPeriod" startAt="6"/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Częstą przyczyną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braku oddechu jest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zapadnięcie się nasady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języka u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nieprzytomnego  leżącego na</a:t>
            </a:r>
            <a:r>
              <a:rPr dirty="0" sz="1200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wznak.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Zaburzenie oddechu staje się groźne dla życia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wówczas,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 czynność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oddechowa nie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wystarcza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już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nasycenia krwi tlenem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ilości wystarczającej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pokrycie zapotrzebowania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narządów. Jeśli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dostarczy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natychmiast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powietrza w dostatecznej ilości - chory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umrze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 ciągu kilku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minut.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Poniższe wskazówki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dotyczą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również utonięć.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przypadku ukąszeń (użądleń) jamy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ustnej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stosuje się zimne okłady (ssanie kawałka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lodu)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stałą kontrolę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oddechu.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Objawy bezdechu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utrata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przytomności,</a:t>
            </a:r>
            <a:endParaRPr sz="1200">
              <a:latin typeface="Times New Roman"/>
              <a:cs typeface="Times New Roman"/>
            </a:endParaRPr>
          </a:p>
          <a:p>
            <a:pPr lvl="1" marL="469900" marR="508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sinoblade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zabarwienie twarzy ( 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występuje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przy zatruciu tlenkiem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węgla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- czadu  lub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cyjanowodorem),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wyczuwalny przepływ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powietrza przez nos i</a:t>
            </a:r>
            <a:r>
              <a:rPr dirty="0" sz="1200" spc="-3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usta,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niewidoczne i 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wyczuwalne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ruchy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oddechowe.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5F5F5F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5F5F5F"/>
              </a:buClr>
              <a:buFont typeface="Symbol"/>
              <a:buChar char=""/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lvl="1" marL="469900" marR="5080" indent="-228600">
              <a:lnSpc>
                <a:spcPts val="1380"/>
              </a:lnSpc>
              <a:spcBef>
                <a:spcPts val="6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sprawdzamy,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czy 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jamie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ustnej 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większych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ciał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obcych, które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mogłyby zatkać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drogi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oddechowe,</a:t>
            </a:r>
            <a:endParaRPr sz="1200">
              <a:latin typeface="Times New Roman"/>
              <a:cs typeface="Times New Roman"/>
            </a:endParaRPr>
          </a:p>
          <a:p>
            <a:pPr lvl="1" marL="469900" marR="5715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odchylamy ostrożnie głowę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tyłowi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często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tym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momencie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oddech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wraca  samoistnie,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sztuczne oddychanie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metodą usta-nos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lub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sztuczne oddychanie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metodą usta-usta.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06745" cy="1191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6.1. Sztuczne</a:t>
            </a:r>
            <a:r>
              <a:rPr dirty="0" sz="140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oddychanie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ts val="1150"/>
              </a:lnSpc>
            </a:pPr>
            <a:r>
              <a:rPr dirty="0" sz="1000">
                <a:solidFill>
                  <a:srgbClr val="656565"/>
                </a:solidFill>
                <a:latin typeface="Times New Roman"/>
                <a:cs typeface="Times New Roman"/>
              </a:rPr>
              <a:t>Tab 3.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Postępowanie </a:t>
            </a:r>
            <a:r>
              <a:rPr dirty="0" sz="10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zależności od wieku poszkodowanego (zgodnie </a:t>
            </a:r>
            <a:r>
              <a:rPr dirty="0" sz="10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obecnie obowiązującymi wytycznymi  </a:t>
            </a:r>
            <a:r>
              <a:rPr dirty="0" sz="1000">
                <a:solidFill>
                  <a:srgbClr val="656565"/>
                </a:solidFill>
                <a:latin typeface="Times New Roman"/>
                <a:cs typeface="Times New Roman"/>
              </a:rPr>
              <a:t>ILCOR z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2005</a:t>
            </a:r>
            <a:r>
              <a:rPr dirty="0" sz="10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roku).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52677" y="1686305"/>
          <a:ext cx="5859145" cy="1440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2405"/>
                <a:gridCol w="1462405"/>
                <a:gridCol w="1462405"/>
                <a:gridCol w="1463039"/>
              </a:tblGrid>
              <a:tr h="532130">
                <a:tc>
                  <a:txBody>
                    <a:bodyPr/>
                    <a:lstStyle/>
                    <a:p>
                      <a:pPr marL="356870" marR="343535" indent="381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 spc="-10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1200" spc="0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bu</a:t>
                      </a:r>
                      <a:r>
                        <a:rPr dirty="0" sz="1200" spc="0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1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1200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nie  oddychania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345"/>
                        </a:lnSpc>
                      </a:pP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Niemowlę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ts val="1405"/>
                        </a:lnSpc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do 1 roku</a:t>
                      </a:r>
                      <a:r>
                        <a:rPr dirty="0" sz="1200" spc="-3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życia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4980">
                        <a:lnSpc>
                          <a:spcPts val="1345"/>
                        </a:lnSpc>
                      </a:pP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Dziecko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09220" marR="95885">
                        <a:lnSpc>
                          <a:spcPts val="138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od 1 roku życia</a:t>
                      </a:r>
                      <a:r>
                        <a:rPr dirty="0" sz="1200" spc="-8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do  okresu</a:t>
                      </a:r>
                      <a:r>
                        <a:rPr dirty="0" sz="1200" spc="-4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pokwitania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345"/>
                        </a:lnSpc>
                      </a:pP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Dorosły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ts val="1405"/>
                        </a:lnSpc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od okresu</a:t>
                      </a:r>
                      <a:r>
                        <a:rPr dirty="0" sz="1200" spc="-5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pokwitania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71120">
                        <a:lnSpc>
                          <a:spcPts val="1330"/>
                        </a:lnSpc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Sztuczna</a:t>
                      </a:r>
                      <a:r>
                        <a:rPr dirty="0" sz="1200" spc="-2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wentylacja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330"/>
                        </a:lnSpc>
                      </a:pP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30/min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330"/>
                        </a:lnSpc>
                      </a:pP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20/min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330"/>
                        </a:lnSpc>
                      </a:pP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12/min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71120">
                        <a:lnSpc>
                          <a:spcPts val="1330"/>
                        </a:lnSpc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Wdech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330"/>
                        </a:lnSpc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co 2</a:t>
                      </a:r>
                      <a:r>
                        <a:rPr dirty="0" sz="1200" spc="-1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sek.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330"/>
                        </a:lnSpc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co 2</a:t>
                      </a:r>
                      <a:r>
                        <a:rPr dirty="0" sz="1200" spc="-1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sek.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330"/>
                        </a:lnSpc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co 2</a:t>
                      </a:r>
                      <a:r>
                        <a:rPr dirty="0" sz="1200" spc="-1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sek.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71120">
                        <a:lnSpc>
                          <a:spcPts val="1330"/>
                        </a:lnSpc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Metoda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330"/>
                        </a:lnSpc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usta-nos -</a:t>
                      </a:r>
                      <a:r>
                        <a:rPr dirty="0" sz="1200" spc="-3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usta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330"/>
                        </a:lnSpc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usta -</a:t>
                      </a:r>
                      <a:r>
                        <a:rPr dirty="0" sz="1200" spc="-3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usta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330"/>
                        </a:lnSpc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usta -</a:t>
                      </a:r>
                      <a:r>
                        <a:rPr dirty="0" sz="1200" spc="-3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usta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 marL="71120" marR="59055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Objętość  (jednorazowy</a:t>
                      </a:r>
                      <a:r>
                        <a:rPr dirty="0" sz="1200" spc="-5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wdech)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9280" marR="205104" indent="-372110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6-7 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ml/1kg</a:t>
                      </a:r>
                      <a:r>
                        <a:rPr dirty="0" sz="1200" spc="-7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masy  ciała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9280" marR="205104" indent="-372110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6-7 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ml/1kg</a:t>
                      </a:r>
                      <a:r>
                        <a:rPr dirty="0" sz="1200" spc="-7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masy  ciała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9280" marR="205740" indent="-372110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6-7 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ml/1kg</a:t>
                      </a:r>
                      <a:r>
                        <a:rPr dirty="0" sz="1200" spc="-7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masy  ciała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87983" y="3453638"/>
            <a:ext cx="5786120" cy="5814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Metoda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 usta-nos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  <a:spcBef>
                <a:spcPts val="60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odgięta, szyja wyprostowana. Ręka przytrzymująca żuchwę zamyka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szczelnie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usta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chorego. Najlepiej jest jeszcze docisnąć kciukiem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dolną wargę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górnej.  Ratujący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szeroko otwiera swoje usta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robi wdech (nieco głębszy niż przy normalnym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oddychaniu).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Otwartymi ustami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obejmuje szczelnie nos chorego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wydycha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powietrze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płuc.  Wystąpić może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ryzyko, że przy zbyt szybkim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wdmuchiwaniu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powietrze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zamiast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płuc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trafia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żołądka, a 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spowoduje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opróżnienie. Dlatego powietrze należy  wdmuchiwać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powoli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płynnie.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wdmuchnięciu szybko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cofa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swoją głowę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zerka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kątem oka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klatkę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piersiową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ratowanego.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 ruchach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żeber ocenić skuteczność sztucznego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oddychania. W ten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sposób wykonuje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12 oddechów na</a:t>
            </a:r>
            <a:r>
              <a:rPr dirty="0" sz="1200" spc="-3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minutę.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 w czasie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wdmuchiwania natrafi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na silny opór, jest to zwykle efekt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nieprawidłowej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pozycji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chorego. Rzadziej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być przyczyną ciało obce blokujące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drogi oddechowe.  Jeśli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zatkana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jama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nosowa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natychmiast przechodzimy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metodę</a:t>
            </a:r>
            <a:r>
              <a:rPr dirty="0" sz="1200" spc="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usta-usta.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Metoda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ta jest rzadko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stosowana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gdyż, nos często 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niedrożny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(katar, alergia), a w  przypadku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stanu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urazowego w nosie znajdują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skrzepy krwi. Poza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tym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wentylując metodą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usta-nos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jesteśmy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stanie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prawidłowo obserwować klatkę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piersiową.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Metoda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usta-usta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ts val="1380"/>
              </a:lnSpc>
              <a:spcBef>
                <a:spcPts val="60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Wykonuje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podobnie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jak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powyższą metodą,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tą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różnicą,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palcami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szczelnie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zaciska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nos, usta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ratowanego są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lekko rozchylone, 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ratujący przyciska swoje szeroko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rozwarte usta do ust chorego. Metoda ta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niesie ryzyko, że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zbyt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szybkim  wdmuchiwaniu powietrze może zamiast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płuc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trafia 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żołądka,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to spowoduje jego  opróżnienie.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Dlatego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powietrze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należy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wdmuchiwać powoli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płynnie. Również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tej  metodzie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trudniej 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utrzymać właściwą pozycję głowy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chorego.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Ryzyko przeniesienia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choroby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zakaźnej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pacjenta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ratownika 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niewielkie. Można użyć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odpowiednich  środków pomocniczych lub nawet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chusteczkę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(nie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higieniczną!).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>
              <a:lnSpc>
                <a:spcPts val="1410"/>
              </a:lnSpc>
              <a:spcBef>
                <a:spcPts val="116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Sztuczne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oddychanie prowadzi 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tak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długo,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aż: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do oczekiwanego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rezultatu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- powrót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samoistnego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 oddechu,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przybyła ekipa pogotowia ratunkowego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przejmie opiekę nad</a:t>
            </a:r>
            <a:r>
              <a:rPr dirty="0" sz="1200" spc="-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chorym,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gdy ktoś nas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zmieni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opadniemy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</a:t>
            </a:r>
            <a:r>
              <a:rPr dirty="0" sz="1200" spc="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sił.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34894" y="427736"/>
            <a:ext cx="189039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0683" y="672083"/>
            <a:ext cx="5715000" cy="0"/>
          </a:xfrm>
          <a:custGeom>
            <a:avLst/>
            <a:gdLst/>
            <a:ahLst/>
            <a:cxnLst/>
            <a:rect l="l" t="t" r="r" b="b"/>
            <a:pathLst>
              <a:path w="5715000" h="0">
                <a:moveTo>
                  <a:pt x="0" y="0"/>
                </a:moveTo>
                <a:lnTo>
                  <a:pt x="57149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00683" y="9851897"/>
            <a:ext cx="5715000" cy="0"/>
          </a:xfrm>
          <a:custGeom>
            <a:avLst/>
            <a:gdLst/>
            <a:ahLst/>
            <a:cxnLst/>
            <a:rect l="l" t="t" r="r" b="b"/>
            <a:pathLst>
              <a:path w="5715000" h="0">
                <a:moveTo>
                  <a:pt x="0" y="0"/>
                </a:moveTo>
                <a:lnTo>
                  <a:pt x="57149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87983" y="876553"/>
            <a:ext cx="5786755" cy="88620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7. Udar</a:t>
            </a:r>
            <a:r>
              <a:rPr dirty="0" sz="140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mózgu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Udar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mózgu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przerwanie dopływu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krwi w naczyniu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rejonie mózgowia. Jest on, po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zawałach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serca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nowotworach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złośliwych, najczęstszą przyczyną zgonów.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Polsce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 pierwszym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miesiącu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 udarze życie traci 40% chorych, a po roku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aż 60%. Spośród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tych co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przeżyją,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70% zostaje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inwalidami.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Udar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mózgu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najczęstszą przyczyną  niepełnosprawności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osób po 40. roku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życia.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Dzielimy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dwa typy: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01600" indent="-88900">
              <a:lnSpc>
                <a:spcPts val="1410"/>
              </a:lnSpc>
              <a:spcBef>
                <a:spcPts val="5"/>
              </a:spcBef>
              <a:buClr>
                <a:srgbClr val="656565"/>
              </a:buClr>
              <a:buFont typeface="Times New Roman"/>
              <a:buChar char="-"/>
              <a:tabLst>
                <a:tab pos="102235" algn="l"/>
              </a:tabLst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udar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niedokrwienny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tzw.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zawał mózgu,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65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stanowi 85% wszystkich udarów. Przyczyną jest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nagłe ograniczenie przepływu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krwi do  mózgu,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najczęściej wskutek zakrzepu (wywołany zmianami miażdżycowymi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napływający  wraz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krwią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serca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pacjenta chorującego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silną arytmię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albo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zapalenie wsierdzia),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zatoru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(wywołany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przez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oderwaną blaszkę miażdżycową,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krople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tłuszczu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– po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złamaniu kości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czy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bąbelki gazu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– 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chorobie kesonowej)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zapalenia naczyń (wywołane przez mikroby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lub  narkotyki –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amfetamina,</a:t>
            </a:r>
            <a:r>
              <a:rPr dirty="0" sz="1200" spc="-2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kokaina)..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Objawy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lvl="1" marL="462280" indent="-222885">
              <a:lnSpc>
                <a:spcPts val="1375"/>
              </a:lnSpc>
              <a:buSzPct val="83333"/>
              <a:buFont typeface="Symbol"/>
              <a:buChar char=""/>
              <a:tabLst>
                <a:tab pos="461645" algn="l"/>
                <a:tab pos="46228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niedowład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paraliż,</a:t>
            </a:r>
            <a:endParaRPr sz="1200">
              <a:latin typeface="Times New Roman"/>
              <a:cs typeface="Times New Roman"/>
            </a:endParaRPr>
          </a:p>
          <a:p>
            <a:pPr lvl="1" marL="462280" indent="-222885">
              <a:lnSpc>
                <a:spcPts val="1380"/>
              </a:lnSpc>
              <a:buSzPct val="83333"/>
              <a:buFont typeface="Symbol"/>
              <a:buChar char=""/>
              <a:tabLst>
                <a:tab pos="461645" algn="l"/>
                <a:tab pos="46228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osłabienie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lub zniesienie czucia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 jednej stronie</a:t>
            </a:r>
            <a:r>
              <a:rPr dirty="0" sz="1200" spc="-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ciała,</a:t>
            </a:r>
            <a:endParaRPr sz="1200">
              <a:latin typeface="Times New Roman"/>
              <a:cs typeface="Times New Roman"/>
            </a:endParaRPr>
          </a:p>
          <a:p>
            <a:pPr lvl="1" marL="462280" indent="-222885">
              <a:lnSpc>
                <a:spcPts val="1380"/>
              </a:lnSpc>
              <a:buSzPct val="83333"/>
              <a:buFont typeface="Symbol"/>
              <a:buChar char=""/>
              <a:tabLst>
                <a:tab pos="461645" algn="l"/>
                <a:tab pos="46228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pacjent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odczuwa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bólu!!!</a:t>
            </a:r>
            <a:endParaRPr sz="1200">
              <a:latin typeface="Times New Roman"/>
              <a:cs typeface="Times New Roman"/>
            </a:endParaRPr>
          </a:p>
          <a:p>
            <a:pPr lvl="1" marL="462280" indent="-222885">
              <a:lnSpc>
                <a:spcPts val="1380"/>
              </a:lnSpc>
              <a:buSzPct val="83333"/>
              <a:buFont typeface="Symbol"/>
              <a:buChar char=""/>
              <a:tabLst>
                <a:tab pos="461645" algn="l"/>
                <a:tab pos="46228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przypadku zakrzepu - brak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drgawek,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a w przypadku zatoru -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nagłe</a:t>
            </a:r>
            <a:r>
              <a:rPr dirty="0" sz="1200" spc="-4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drgawki.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>
              <a:lnSpc>
                <a:spcPct val="95600"/>
              </a:lnSpc>
              <a:spcBef>
                <a:spcPts val="35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Zdarza się, że udar niedokrwienny poprzedzony jest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przemijającymi objawami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postaci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niewielkiego paraliżu, zaburzeń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mowy,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ostrości wzroku, zawrotami głowy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nagłymi  upadkami.</a:t>
            </a:r>
            <a:endParaRPr sz="1200">
              <a:latin typeface="Times New Roman"/>
              <a:cs typeface="Times New Roman"/>
            </a:endParaRPr>
          </a:p>
          <a:p>
            <a:pPr marL="12700" marR="6350">
              <a:lnSpc>
                <a:spcPts val="1380"/>
              </a:lnSpc>
              <a:spcBef>
                <a:spcPts val="35"/>
              </a:spcBef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Około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20% pacjentów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umiera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szpitalu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ciągu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paru dni,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wskaźnik śmiertelności rośnie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wraz z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wiekiem.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 marL="101600" indent="-88900">
              <a:lnSpc>
                <a:spcPts val="1410"/>
              </a:lnSpc>
              <a:buClr>
                <a:srgbClr val="656565"/>
              </a:buClr>
              <a:buFont typeface="Times New Roman"/>
              <a:buChar char="-"/>
              <a:tabLst>
                <a:tab pos="102235" algn="l"/>
              </a:tabLst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udar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krwotoczny</a:t>
            </a:r>
            <a:r>
              <a:rPr dirty="0" sz="1200" spc="-5">
                <a:solidFill>
                  <a:srgbClr val="7F7F7F"/>
                </a:solidFill>
                <a:latin typeface="Times New Roman"/>
                <a:cs typeface="Times New Roman"/>
              </a:rPr>
              <a:t>, </a:t>
            </a:r>
            <a:r>
              <a:rPr dirty="0" sz="1200">
                <a:solidFill>
                  <a:srgbClr val="7F7F7F"/>
                </a:solidFill>
                <a:latin typeface="Times New Roman"/>
                <a:cs typeface="Times New Roman"/>
              </a:rPr>
              <a:t>tzw. krwotok </a:t>
            </a:r>
            <a:r>
              <a:rPr dirty="0" sz="1200" spc="-5">
                <a:solidFill>
                  <a:srgbClr val="7F7F7F"/>
                </a:solidFill>
                <a:latin typeface="Times New Roman"/>
                <a:cs typeface="Times New Roman"/>
              </a:rPr>
              <a:t>śródmózgowy,</a:t>
            </a:r>
            <a:r>
              <a:rPr dirty="0" sz="1200" spc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F7F7F"/>
                </a:solidFill>
                <a:latin typeface="Times New Roman"/>
                <a:cs typeface="Times New Roman"/>
              </a:rPr>
              <a:t>wylew,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stanowi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15%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wszystkich udarów. Powstaje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wyniku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uszkodzenia tętnicy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mózgu  spowodowane nadciśnieniem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tętniczym (gdy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występuje przez dłuższy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czas i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jest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odpowiednio leczone) 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pęknięcia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tętniaka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mózgu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(wybrzuszenie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pęknięcie ściany tętnicy  osłabionej np.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blaszkę miażdżycową).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Ten typ udaru powoduje mniejsze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zniszczenia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niż niedokrwienny, a pacjent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dużym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stopniu odzyskać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sprawność.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Objawy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algn="just" lvl="1" marL="473709" marR="5715" indent="-231140">
              <a:lnSpc>
                <a:spcPts val="1380"/>
              </a:lnSpc>
              <a:spcBef>
                <a:spcPts val="60"/>
              </a:spcBef>
              <a:buSzPct val="83333"/>
              <a:buFont typeface="Symbol"/>
              <a:buChar char=""/>
              <a:tabLst>
                <a:tab pos="473709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podobne do objawów udaru niedokrwiennego, ale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znacznie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szybciej narastające 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stan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ogólny poszkodowanego jest od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początku ciężki.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 tego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powodu śmiertelność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wynosi  60%.</a:t>
            </a:r>
            <a:endParaRPr sz="1200">
              <a:latin typeface="Times New Roman"/>
              <a:cs typeface="Times New Roman"/>
            </a:endParaRPr>
          </a:p>
          <a:p>
            <a:pPr lvl="1" marL="473709" indent="-231140">
              <a:lnSpc>
                <a:spcPts val="1315"/>
              </a:lnSpc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nagły, bardzo silny ból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głowy,</a:t>
            </a:r>
            <a:endParaRPr sz="1200">
              <a:latin typeface="Times New Roman"/>
              <a:cs typeface="Times New Roman"/>
            </a:endParaRPr>
          </a:p>
          <a:p>
            <a:pPr lvl="1" marL="473709" marR="6350" indent="-23114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odróżnieniu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do udaru niedokrwiennego, udar krwotoczny pojawia się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najczęściej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ciągu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dnia.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Występuje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jeszcze inny rodzaj udaru -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krwotok podpajęczynówkowy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. Objawia się  gwałtownym, nagłym,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niezwykłym bólem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krótkotrwałą utrata przytomności. Jest to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udar 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największej śmiertelności.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11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120" cy="73158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Objawy kliniczne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udaru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niewielkie porażenie mięśni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twarzy - objawiające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opadaniem kącika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ust,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brak orientacji,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śpiączka,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zawroty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głowy,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zaburzenia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mowy,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zaburzenia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równowagi,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zaburzenia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widzenia,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utrata widzenia, szczególnie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jedno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oko.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har char="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har char=""/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wezwanie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pomocy,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sprawdzenie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oddechu,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tętna,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razie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konieczności podjąć czynności</a:t>
            </a:r>
            <a:r>
              <a:rPr dirty="0" sz="1200" spc="3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reanimacyjne,</a:t>
            </a:r>
            <a:endParaRPr sz="1200">
              <a:latin typeface="Times New Roman"/>
              <a:cs typeface="Times New Roman"/>
            </a:endParaRPr>
          </a:p>
          <a:p>
            <a:pPr marL="469900" marR="6350" indent="-228600">
              <a:lnSpc>
                <a:spcPts val="1380"/>
              </a:lnSpc>
              <a:spcBef>
                <a:spcPts val="7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  <a:tab pos="1231265" algn="l"/>
                <a:tab pos="1824355" algn="l"/>
                <a:tab pos="3088640" algn="l"/>
                <a:tab pos="3850004" algn="l"/>
                <a:tab pos="4231005" algn="l"/>
                <a:tab pos="509524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spokojnie	zbadać	p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o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szkodowanego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,	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wskazan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e	jest	obj</a:t>
            </a:r>
            <a:r>
              <a:rPr dirty="0" sz="1200" spc="0">
                <a:solidFill>
                  <a:srgbClr val="5F5F5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ś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niani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e	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wszystkich  wykonywanych czynności, gdyż bardzo często poszkodowany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 słyszy,</a:t>
            </a:r>
            <a:endParaRPr sz="1200">
              <a:latin typeface="Times New Roman"/>
              <a:cs typeface="Times New Roman"/>
            </a:endParaRPr>
          </a:p>
          <a:p>
            <a:pPr algn="just" marL="469900" marR="508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aby sprawdzić czy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doszło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do paraliżu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przytomnemu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poszkodowanemu polecamy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poruszyć daną kończyną,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a 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nieprzytomnego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porównujemy kończyny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lub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sprawdzamy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jak szybko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opada,</a:t>
            </a:r>
            <a:endParaRPr sz="1200">
              <a:latin typeface="Times New Roman"/>
              <a:cs typeface="Times New Roman"/>
            </a:endParaRPr>
          </a:p>
          <a:p>
            <a:pPr algn="just" marL="469900" marR="508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gdy poszkodowany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nieprzytomny układamy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pozycji bocznej ustalonej na  porażonej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stronie (w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celu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zmniejszeniu powikłań), także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przypadku porażenia  mięśni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twarzy (w celu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swobodnego wypływu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śliny 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zapobiegnięcia</a:t>
            </a:r>
            <a:r>
              <a:rPr dirty="0" sz="1200" spc="3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zachłyśnięciu),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systematycznie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kontrolować oddech i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tętno,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nie wolno podawać płynów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pokarmu.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Stan poszkodowanego można określić m.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in. </a:t>
            </a:r>
            <a:r>
              <a:rPr dirty="0" sz="1200" spc="-5" b="1">
                <a:solidFill>
                  <a:srgbClr val="0033CC"/>
                </a:solidFill>
                <a:latin typeface="Times New Roman"/>
                <a:cs typeface="Times New Roman"/>
              </a:rPr>
              <a:t>przedszpitalną </a:t>
            </a:r>
            <a:r>
              <a:rPr dirty="0" sz="1200" b="1">
                <a:solidFill>
                  <a:srgbClr val="0033CC"/>
                </a:solidFill>
                <a:latin typeface="Times New Roman"/>
                <a:cs typeface="Times New Roman"/>
              </a:rPr>
              <a:t>skalą </a:t>
            </a:r>
            <a:r>
              <a:rPr dirty="0" sz="1200" spc="-5" b="1">
                <a:solidFill>
                  <a:srgbClr val="0033CC"/>
                </a:solidFill>
                <a:latin typeface="Times New Roman"/>
                <a:cs typeface="Times New Roman"/>
              </a:rPr>
              <a:t>udarów </a:t>
            </a:r>
            <a:r>
              <a:rPr dirty="0" sz="1200" b="1">
                <a:solidFill>
                  <a:srgbClr val="0033CC"/>
                </a:solidFill>
                <a:latin typeface="Times New Roman"/>
                <a:cs typeface="Times New Roman"/>
              </a:rPr>
              <a:t>-</a:t>
            </a:r>
            <a:r>
              <a:rPr dirty="0" sz="1200" spc="1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33CC"/>
                </a:solidFill>
                <a:latin typeface="Times New Roman"/>
                <a:cs typeface="Times New Roman"/>
              </a:rPr>
              <a:t>Cincinnati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buAutoNum type="alphaLcParenR"/>
              <a:tabLst>
                <a:tab pos="169545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opadanie twarzy - poszkodowany pokazuje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zęby,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albo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uśmiecha</a:t>
            </a:r>
            <a:r>
              <a:rPr dirty="0" sz="1200" spc="-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się: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normalnie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jednakowe poruszanie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obu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stron</a:t>
            </a:r>
            <a:r>
              <a:rPr dirty="0" sz="1200" spc="-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twarzy,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nienormalnie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jedna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strona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twarzy porusza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inaczej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druga -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asymetria,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656565"/>
              </a:buClr>
              <a:buFont typeface="Symbol"/>
              <a:buChar char=""/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lphaLcParenR"/>
              <a:tabLst>
                <a:tab pos="211454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unoszenie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ramion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poszkodowany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 zamknięte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oczy i unosi obydwa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wyprostowane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przed sobą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ramiona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10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sekund: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normalnie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obydwa ramiona poruszają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jednakowo, albo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wcale,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nienormalnie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jedno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ramię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porusza się, albo uniesione</a:t>
            </a:r>
            <a:r>
              <a:rPr dirty="0" sz="1200" spc="-3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opada,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Clr>
                <a:srgbClr val="656565"/>
              </a:buClr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169545" indent="-156845">
              <a:lnSpc>
                <a:spcPts val="1410"/>
              </a:lnSpc>
              <a:buAutoNum type="alphaLcParenR"/>
              <a:tabLst>
                <a:tab pos="17018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nienormalną mowę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poleca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poszkodowanemu powtórzenie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określonego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zdania: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normalnie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używa prawidłowych słów, wymawia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</a:t>
            </a:r>
            <a:r>
              <a:rPr dirty="0" sz="1200" spc="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wyraźnie,</a:t>
            </a:r>
            <a:endParaRPr sz="1200">
              <a:latin typeface="Times New Roman"/>
              <a:cs typeface="Times New Roman"/>
            </a:endParaRPr>
          </a:p>
          <a:p>
            <a:pPr lvl="1" marL="469900" marR="508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nienormalnie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wymawia niewyraźnie, używa nieprawidłowych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słów lub nie jest  zdolny do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mówienia.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8389111"/>
            <a:ext cx="5788660" cy="11512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8.</a:t>
            </a:r>
            <a:r>
              <a:rPr dirty="0" sz="1400" spc="-1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Zranienie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Każda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rana powoduje ból, krwawienie i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możliwość</a:t>
            </a:r>
            <a:r>
              <a:rPr dirty="0" sz="1200" spc="-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zakażenia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5240" marR="5080" indent="446405">
              <a:lnSpc>
                <a:spcPts val="1380"/>
              </a:lnSpc>
            </a:pPr>
            <a:r>
              <a:rPr dirty="0" sz="1200" spc="0">
                <a:solidFill>
                  <a:srgbClr val="777777"/>
                </a:solidFill>
                <a:latin typeface="Times New Roman"/>
                <a:cs typeface="Times New Roman"/>
              </a:rPr>
              <a:t>Rany </a:t>
            </a:r>
            <a:r>
              <a:rPr dirty="0" sz="1200" spc="5">
                <a:solidFill>
                  <a:srgbClr val="777777"/>
                </a:solidFill>
                <a:latin typeface="Times New Roman"/>
                <a:cs typeface="Times New Roman"/>
              </a:rPr>
              <a:t>tkanek </a:t>
            </a:r>
            <a:r>
              <a:rPr dirty="0" sz="1200" spc="0">
                <a:solidFill>
                  <a:srgbClr val="777777"/>
                </a:solidFill>
                <a:latin typeface="Times New Roman"/>
                <a:cs typeface="Times New Roman"/>
              </a:rPr>
              <a:t>mogą być </a:t>
            </a:r>
            <a:r>
              <a:rPr dirty="0" sz="1200" spc="5" b="1">
                <a:solidFill>
                  <a:srgbClr val="777777"/>
                </a:solidFill>
                <a:latin typeface="Times New Roman"/>
                <a:cs typeface="Times New Roman"/>
              </a:rPr>
              <a:t>otwarte </a:t>
            </a:r>
            <a:r>
              <a:rPr dirty="0" sz="1200" spc="5">
                <a:solidFill>
                  <a:srgbClr val="777777"/>
                </a:solidFill>
                <a:latin typeface="Times New Roman"/>
                <a:cs typeface="Times New Roman"/>
              </a:rPr>
              <a:t>(doszło </a:t>
            </a:r>
            <a:r>
              <a:rPr dirty="0" sz="1200" spc="0">
                <a:solidFill>
                  <a:srgbClr val="777777"/>
                </a:solidFill>
                <a:latin typeface="Times New Roman"/>
                <a:cs typeface="Times New Roman"/>
              </a:rPr>
              <a:t>do </a:t>
            </a:r>
            <a:r>
              <a:rPr dirty="0" sz="1200" spc="-30">
                <a:solidFill>
                  <a:srgbClr val="777777"/>
                </a:solidFill>
                <a:latin typeface="Times New Roman"/>
                <a:cs typeface="Times New Roman"/>
              </a:rPr>
              <a:t>przerwania ciągłości skóry, najczęściej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z  </a:t>
            </a:r>
            <a:r>
              <a:rPr dirty="0" sz="1200" spc="-10">
                <a:solidFill>
                  <a:srgbClr val="777777"/>
                </a:solidFill>
                <a:latin typeface="Times New Roman"/>
                <a:cs typeface="Times New Roman"/>
              </a:rPr>
              <a:t>krwawieniem)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lub </a:t>
            </a:r>
            <a:r>
              <a:rPr dirty="0" sz="1200" b="1">
                <a:solidFill>
                  <a:srgbClr val="777777"/>
                </a:solidFill>
                <a:latin typeface="Times New Roman"/>
                <a:cs typeface="Times New Roman"/>
              </a:rPr>
              <a:t>zamknięte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(gdy skóra jest</a:t>
            </a:r>
            <a:r>
              <a:rPr dirty="0" sz="1200" spc="125">
                <a:solidFill>
                  <a:srgbClr val="777777"/>
                </a:solidFill>
                <a:latin typeface="Times New Roman"/>
                <a:cs typeface="Times New Roman"/>
              </a:rPr>
              <a:t> </a:t>
            </a:r>
            <a:r>
              <a:rPr dirty="0" sz="1200" spc="0">
                <a:solidFill>
                  <a:srgbClr val="777777"/>
                </a:solidFill>
                <a:latin typeface="Times New Roman"/>
                <a:cs typeface="Times New Roman"/>
              </a:rPr>
              <a:t>nienaruszona).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755" cy="9131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Rodzaje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ran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380"/>
              </a:lnSpc>
              <a:spcBef>
                <a:spcPts val="520"/>
              </a:spcBef>
            </a:pPr>
            <a:r>
              <a:rPr dirty="0" sz="1200" spc="0" b="1">
                <a:solidFill>
                  <a:srgbClr val="777777"/>
                </a:solidFill>
                <a:latin typeface="Times New Roman"/>
                <a:cs typeface="Times New Roman"/>
              </a:rPr>
              <a:t>Rany </a:t>
            </a:r>
            <a:r>
              <a:rPr dirty="0" sz="1200" spc="5" b="1">
                <a:solidFill>
                  <a:srgbClr val="777777"/>
                </a:solidFill>
                <a:latin typeface="Times New Roman"/>
                <a:cs typeface="Times New Roman"/>
              </a:rPr>
              <a:t>tłuczone </a:t>
            </a:r>
            <a:r>
              <a:rPr dirty="0" sz="1200" b="1">
                <a:solidFill>
                  <a:srgbClr val="777777"/>
                </a:solidFill>
                <a:latin typeface="Times New Roman"/>
                <a:cs typeface="Times New Roman"/>
              </a:rPr>
              <a:t>- </a:t>
            </a:r>
            <a:r>
              <a:rPr dirty="0" sz="1200" spc="5">
                <a:solidFill>
                  <a:srgbClr val="777777"/>
                </a:solidFill>
                <a:latin typeface="Times New Roman"/>
                <a:cs typeface="Times New Roman"/>
              </a:rPr>
              <a:t>uszkodzenie skóry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poprzez uderzenie tępym narzędziem – </a:t>
            </a:r>
            <a:r>
              <a:rPr dirty="0" sz="1200" spc="-5">
                <a:solidFill>
                  <a:srgbClr val="777777"/>
                </a:solidFill>
                <a:latin typeface="Times New Roman"/>
                <a:cs typeface="Times New Roman"/>
              </a:rPr>
              <a:t>niewielkie  krwawienie,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brzegi rany są</a:t>
            </a:r>
            <a:r>
              <a:rPr dirty="0" sz="1200" spc="65">
                <a:solidFill>
                  <a:srgbClr val="777777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nierówne,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9525">
              <a:lnSpc>
                <a:spcPts val="1380"/>
              </a:lnSpc>
            </a:pPr>
            <a:r>
              <a:rPr dirty="0" sz="1200" spc="-10" b="1">
                <a:solidFill>
                  <a:srgbClr val="777777"/>
                </a:solidFill>
                <a:latin typeface="Times New Roman"/>
                <a:cs typeface="Times New Roman"/>
              </a:rPr>
              <a:t>Rany </a:t>
            </a:r>
            <a:r>
              <a:rPr dirty="0" sz="1200" spc="-15" b="1">
                <a:solidFill>
                  <a:srgbClr val="777777"/>
                </a:solidFill>
                <a:latin typeface="Times New Roman"/>
                <a:cs typeface="Times New Roman"/>
              </a:rPr>
              <a:t>szarpane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- </a:t>
            </a:r>
            <a:r>
              <a:rPr dirty="0" sz="1200" spc="-15">
                <a:solidFill>
                  <a:srgbClr val="777777"/>
                </a:solidFill>
                <a:latin typeface="Times New Roman"/>
                <a:cs typeface="Times New Roman"/>
              </a:rPr>
              <a:t>rozdarcie </a:t>
            </a:r>
            <a:r>
              <a:rPr dirty="0" sz="1200" spc="-10">
                <a:solidFill>
                  <a:srgbClr val="777777"/>
                </a:solidFill>
                <a:latin typeface="Times New Roman"/>
                <a:cs typeface="Times New Roman"/>
              </a:rPr>
              <a:t>skóry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w </a:t>
            </a:r>
            <a:r>
              <a:rPr dirty="0" sz="1200" spc="-10">
                <a:solidFill>
                  <a:srgbClr val="777777"/>
                </a:solidFill>
                <a:latin typeface="Times New Roman"/>
                <a:cs typeface="Times New Roman"/>
              </a:rPr>
              <a:t>wyniku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kontaktu z ostrzejszym przedmiotem -  </a:t>
            </a:r>
            <a:r>
              <a:rPr dirty="0" sz="1200" spc="-10">
                <a:solidFill>
                  <a:srgbClr val="777777"/>
                </a:solidFill>
                <a:latin typeface="Times New Roman"/>
                <a:cs typeface="Times New Roman"/>
              </a:rPr>
              <a:t>krwawienie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obfite, </a:t>
            </a:r>
            <a:r>
              <a:rPr dirty="0" sz="1200" spc="0">
                <a:solidFill>
                  <a:srgbClr val="777777"/>
                </a:solidFill>
                <a:latin typeface="Times New Roman"/>
                <a:cs typeface="Times New Roman"/>
              </a:rPr>
              <a:t>rana </a:t>
            </a:r>
            <a:r>
              <a:rPr dirty="0" sz="1200" spc="5">
                <a:solidFill>
                  <a:srgbClr val="777777"/>
                </a:solidFill>
                <a:latin typeface="Times New Roman"/>
                <a:cs typeface="Times New Roman"/>
              </a:rPr>
              <a:t>zwykle</a:t>
            </a:r>
            <a:r>
              <a:rPr dirty="0" sz="1200" spc="125">
                <a:solidFill>
                  <a:srgbClr val="777777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777777"/>
                </a:solidFill>
                <a:latin typeface="Times New Roman"/>
                <a:cs typeface="Times New Roman"/>
              </a:rPr>
              <a:t>brudna,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8890">
              <a:lnSpc>
                <a:spcPts val="1380"/>
              </a:lnSpc>
            </a:pPr>
            <a:r>
              <a:rPr dirty="0" sz="1200" spc="-10" b="1">
                <a:solidFill>
                  <a:srgbClr val="777777"/>
                </a:solidFill>
                <a:latin typeface="Times New Roman"/>
                <a:cs typeface="Times New Roman"/>
              </a:rPr>
              <a:t>Rany cięte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– w </a:t>
            </a:r>
            <a:r>
              <a:rPr dirty="0" sz="1200" spc="-10">
                <a:solidFill>
                  <a:srgbClr val="777777"/>
                </a:solidFill>
                <a:latin typeface="Times New Roman"/>
                <a:cs typeface="Times New Roman"/>
              </a:rPr>
              <a:t>wyniku działania </a:t>
            </a:r>
            <a:r>
              <a:rPr dirty="0" sz="1200" spc="-15">
                <a:solidFill>
                  <a:srgbClr val="777777"/>
                </a:solidFill>
                <a:latin typeface="Times New Roman"/>
                <a:cs typeface="Times New Roman"/>
              </a:rPr>
              <a:t>ostrej krawędzi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– </a:t>
            </a:r>
            <a:r>
              <a:rPr dirty="0" sz="1200" spc="-15">
                <a:solidFill>
                  <a:srgbClr val="777777"/>
                </a:solidFill>
                <a:latin typeface="Times New Roman"/>
                <a:cs typeface="Times New Roman"/>
              </a:rPr>
              <a:t>krwawienie obfite, </a:t>
            </a:r>
            <a:r>
              <a:rPr dirty="0" sz="1200" spc="0">
                <a:solidFill>
                  <a:srgbClr val="777777"/>
                </a:solidFill>
                <a:latin typeface="Times New Roman"/>
                <a:cs typeface="Times New Roman"/>
              </a:rPr>
              <a:t>brzegi rany równe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i  </a:t>
            </a:r>
            <a:r>
              <a:rPr dirty="0" sz="1200" spc="0">
                <a:solidFill>
                  <a:srgbClr val="777777"/>
                </a:solidFill>
                <a:latin typeface="Times New Roman"/>
                <a:cs typeface="Times New Roman"/>
              </a:rPr>
              <a:t>czyste, </a:t>
            </a:r>
            <a:r>
              <a:rPr dirty="0" sz="1200" spc="5">
                <a:solidFill>
                  <a:srgbClr val="777777"/>
                </a:solidFill>
                <a:latin typeface="Times New Roman"/>
                <a:cs typeface="Times New Roman"/>
              </a:rPr>
              <a:t>ryzyko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uszkodzenia naczyń i</a:t>
            </a:r>
            <a:r>
              <a:rPr dirty="0" sz="1200" spc="75">
                <a:solidFill>
                  <a:srgbClr val="777777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ścięgien,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8415" marR="6350">
              <a:lnSpc>
                <a:spcPts val="1380"/>
              </a:lnSpc>
            </a:pPr>
            <a:r>
              <a:rPr dirty="0" sz="1200" spc="-5" b="1">
                <a:solidFill>
                  <a:srgbClr val="777777"/>
                </a:solidFill>
                <a:latin typeface="Times New Roman"/>
                <a:cs typeface="Times New Roman"/>
              </a:rPr>
              <a:t>Rany </a:t>
            </a:r>
            <a:r>
              <a:rPr dirty="0" sz="1200" b="1">
                <a:solidFill>
                  <a:srgbClr val="777777"/>
                </a:solidFill>
                <a:latin typeface="Times New Roman"/>
                <a:cs typeface="Times New Roman"/>
              </a:rPr>
              <a:t>kłute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- spowodowane cienkim i ostrym przedmiotem – </a:t>
            </a:r>
            <a:r>
              <a:rPr dirty="0" sz="1200" spc="15">
                <a:solidFill>
                  <a:srgbClr val="777777"/>
                </a:solidFill>
                <a:latin typeface="Times New Roman"/>
                <a:cs typeface="Times New Roman"/>
              </a:rPr>
              <a:t>drobne rany, </a:t>
            </a:r>
            <a:r>
              <a:rPr dirty="0" sz="1200" spc="25">
                <a:solidFill>
                  <a:srgbClr val="777777"/>
                </a:solidFill>
                <a:latin typeface="Times New Roman"/>
                <a:cs typeface="Times New Roman"/>
              </a:rPr>
              <a:t>niewielkie  </a:t>
            </a:r>
            <a:r>
              <a:rPr dirty="0" sz="1200" spc="15">
                <a:solidFill>
                  <a:srgbClr val="777777"/>
                </a:solidFill>
                <a:latin typeface="Times New Roman"/>
                <a:cs typeface="Times New Roman"/>
              </a:rPr>
              <a:t>krwawienie, ryzyko uszkodzeń tkanek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i </a:t>
            </a:r>
            <a:r>
              <a:rPr dirty="0" sz="1200" spc="15">
                <a:solidFill>
                  <a:srgbClr val="777777"/>
                </a:solidFill>
                <a:latin typeface="Times New Roman"/>
                <a:cs typeface="Times New Roman"/>
              </a:rPr>
              <a:t>narządów oraz</a:t>
            </a:r>
            <a:r>
              <a:rPr dirty="0" sz="1200" spc="55">
                <a:solidFill>
                  <a:srgbClr val="777777"/>
                </a:solidFill>
                <a:latin typeface="Times New Roman"/>
                <a:cs typeface="Times New Roman"/>
              </a:rPr>
              <a:t> </a:t>
            </a:r>
            <a:r>
              <a:rPr dirty="0" sz="1200" spc="25">
                <a:solidFill>
                  <a:srgbClr val="777777"/>
                </a:solidFill>
                <a:latin typeface="Times New Roman"/>
                <a:cs typeface="Times New Roman"/>
              </a:rPr>
              <a:t>zakażenia,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8415" marR="5715">
              <a:lnSpc>
                <a:spcPts val="1380"/>
              </a:lnSpc>
            </a:pPr>
            <a:r>
              <a:rPr dirty="0" sz="1200" b="1">
                <a:solidFill>
                  <a:srgbClr val="777777"/>
                </a:solidFill>
                <a:latin typeface="Times New Roman"/>
                <a:cs typeface="Times New Roman"/>
              </a:rPr>
              <a:t>Otarcie skóry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- uszkodzenie powierzchownej </a:t>
            </a:r>
            <a:r>
              <a:rPr dirty="0" sz="1200" spc="-5">
                <a:solidFill>
                  <a:srgbClr val="777777"/>
                </a:solidFill>
                <a:latin typeface="Times New Roman"/>
                <a:cs typeface="Times New Roman"/>
              </a:rPr>
              <a:t>warstwy skóry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777777"/>
                </a:solidFill>
                <a:latin typeface="Times New Roman"/>
                <a:cs typeface="Times New Roman"/>
              </a:rPr>
              <a:t>otwarciem niewielkich  naczyń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- </a:t>
            </a:r>
            <a:r>
              <a:rPr dirty="0" sz="1200" spc="-10">
                <a:solidFill>
                  <a:srgbClr val="777777"/>
                </a:solidFill>
                <a:latin typeface="Times New Roman"/>
                <a:cs typeface="Times New Roman"/>
              </a:rPr>
              <a:t>krwawienie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nieznaczne, </a:t>
            </a:r>
            <a:r>
              <a:rPr dirty="0" sz="1200" spc="0">
                <a:solidFill>
                  <a:srgbClr val="777777"/>
                </a:solidFill>
                <a:latin typeface="Times New Roman"/>
                <a:cs typeface="Times New Roman"/>
              </a:rPr>
              <a:t>rana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z </a:t>
            </a:r>
            <a:r>
              <a:rPr dirty="0" sz="1200" spc="5">
                <a:solidFill>
                  <a:srgbClr val="777777"/>
                </a:solidFill>
                <a:latin typeface="Times New Roman"/>
                <a:cs typeface="Times New Roman"/>
              </a:rPr>
              <a:t>reguły brudna, ryzyko</a:t>
            </a:r>
            <a:r>
              <a:rPr dirty="0" sz="1200" spc="160">
                <a:solidFill>
                  <a:srgbClr val="777777"/>
                </a:solidFill>
                <a:latin typeface="Times New Roman"/>
                <a:cs typeface="Times New Roman"/>
              </a:rPr>
              <a:t> </a:t>
            </a:r>
            <a:r>
              <a:rPr dirty="0" sz="1200" spc="0">
                <a:solidFill>
                  <a:srgbClr val="777777"/>
                </a:solidFill>
                <a:latin typeface="Times New Roman"/>
                <a:cs typeface="Times New Roman"/>
              </a:rPr>
              <a:t>zakażenia,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8415" marR="5080">
              <a:lnSpc>
                <a:spcPts val="1380"/>
              </a:lnSpc>
            </a:pPr>
            <a:r>
              <a:rPr dirty="0" sz="1200" b="1">
                <a:solidFill>
                  <a:srgbClr val="777777"/>
                </a:solidFill>
                <a:latin typeface="Times New Roman"/>
                <a:cs typeface="Times New Roman"/>
              </a:rPr>
              <a:t>Rany postrzałowe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- spowodowane przejściem pocisku z </a:t>
            </a:r>
            <a:r>
              <a:rPr dirty="0" sz="1200" spc="15">
                <a:solidFill>
                  <a:srgbClr val="777777"/>
                </a:solidFill>
                <a:latin typeface="Times New Roman"/>
                <a:cs typeface="Times New Roman"/>
              </a:rPr>
              <a:t>broni palnej przez </a:t>
            </a:r>
            <a:r>
              <a:rPr dirty="0" sz="1200" spc="10">
                <a:solidFill>
                  <a:srgbClr val="777777"/>
                </a:solidFill>
                <a:latin typeface="Times New Roman"/>
                <a:cs typeface="Times New Roman"/>
              </a:rPr>
              <a:t>ciało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-  </a:t>
            </a:r>
            <a:r>
              <a:rPr dirty="0" sz="1200" spc="5">
                <a:solidFill>
                  <a:srgbClr val="777777"/>
                </a:solidFill>
                <a:latin typeface="Times New Roman"/>
                <a:cs typeface="Times New Roman"/>
              </a:rPr>
              <a:t>krwawienie obfite,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poważne uszkodzenia tkanek w </a:t>
            </a:r>
            <a:r>
              <a:rPr dirty="0" sz="1200" spc="-5">
                <a:solidFill>
                  <a:srgbClr val="777777"/>
                </a:solidFill>
                <a:latin typeface="Times New Roman"/>
                <a:cs typeface="Times New Roman"/>
              </a:rPr>
              <a:t>promieniu wielokrotnie przekraczającym  </a:t>
            </a:r>
            <a:r>
              <a:rPr dirty="0" sz="1200">
                <a:solidFill>
                  <a:srgbClr val="777777"/>
                </a:solidFill>
                <a:latin typeface="Times New Roman"/>
                <a:cs typeface="Times New Roman"/>
              </a:rPr>
              <a:t>średnicę</a:t>
            </a:r>
            <a:r>
              <a:rPr dirty="0" sz="1200" spc="-5">
                <a:solidFill>
                  <a:srgbClr val="777777"/>
                </a:solidFill>
                <a:latin typeface="Times New Roman"/>
                <a:cs typeface="Times New Roman"/>
              </a:rPr>
              <a:t> pocisku.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Każdą ranę pozostawiamy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stanie,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jaki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zastaliśmy, przykrywając jedynie  możliwie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szybko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jałowym materiałem opatrunkowym.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założeniem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opatrunku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należy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odsłonić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ranę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tak, aby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obejrzeć ją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całości.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czasie opatrywania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ranny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powinien leżeć lub  co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najmniej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siedzieć.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6350" indent="4495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przypadku obfitego krwawienia zewnętrznego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możemy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zastosować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poniższe  sposoby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jego opanowania:</a:t>
            </a:r>
            <a:endParaRPr sz="1200">
              <a:latin typeface="Times New Roman"/>
              <a:cs typeface="Times New Roman"/>
            </a:endParaRPr>
          </a:p>
          <a:p>
            <a:pPr algn="just" marL="469900" marR="6985" indent="-230504">
              <a:lnSpc>
                <a:spcPts val="138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ucisk palcem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lub dłonią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(w rękawiczce!) miejsca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krwawienia 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użyciem jałowego  materiału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opatrunkowego,</a:t>
            </a:r>
            <a:endParaRPr sz="1200">
              <a:latin typeface="Times New Roman"/>
              <a:cs typeface="Times New Roman"/>
            </a:endParaRPr>
          </a:p>
          <a:p>
            <a:pPr marL="469900" indent="-230504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uniesienie kończyny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–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jeśli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jest to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możliwe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nie spowoduje dodatkowych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powikłań,</a:t>
            </a:r>
            <a:endParaRPr sz="1200">
              <a:latin typeface="Times New Roman"/>
              <a:cs typeface="Times New Roman"/>
            </a:endParaRPr>
          </a:p>
          <a:p>
            <a:pPr algn="just" marL="469900" marR="5715" indent="-230504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ucisk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tętnicy powyżej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rany – gdy nie jest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możliwe szybkie założenie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opatrunku,  sposób ten jedynie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zmniejsza krwawienie,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lecz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go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zatrzyma,</a:t>
            </a:r>
            <a:endParaRPr sz="1200">
              <a:latin typeface="Times New Roman"/>
              <a:cs typeface="Times New Roman"/>
            </a:endParaRPr>
          </a:p>
          <a:p>
            <a:pPr algn="just" marL="469900" marR="5080" indent="-230504">
              <a:lnSpc>
                <a:spcPts val="138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opatrunek uciskowy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założony bezpośrednio na krwawiącą ranę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(zaraz po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założeniu  można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dodatkowo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docisnąć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palcem lub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dłonią,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co efektywnie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zmniejszy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krwawienie,  a nawet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zatrzyma),</a:t>
            </a:r>
            <a:endParaRPr sz="1200">
              <a:latin typeface="Times New Roman"/>
              <a:cs typeface="Times New Roman"/>
            </a:endParaRPr>
          </a:p>
          <a:p>
            <a:pPr algn="just" marL="469900" marR="5715" indent="-230504">
              <a:lnSpc>
                <a:spcPts val="138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tamponada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rany – wypełnienie rany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jałową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gazą z zastosowaniem opatrunku  uciskowego, stosuje się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przy obfitym</a:t>
            </a:r>
            <a:r>
              <a:rPr dirty="0" sz="1200" spc="-3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krwawieniu.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Rany nie wolno dotykać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ani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przemywać (wyjątek stanowią oparzenia termiczne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chemiczne). 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Nie należy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usuwać ciał obcych tkwiących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ranie,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gdyż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zapobiegają</a:t>
            </a:r>
            <a:r>
              <a:rPr dirty="0" sz="1200" spc="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krwawieniu.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 szczególnych ran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należą: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ts val="1380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Rana postrzałowa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oprócz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widocznych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ran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(wloty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wylotu,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ta druga jest większa)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rannemu  zagraża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krwotok,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wstrząs,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uszkodzenie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narządów wewnętrznych, kości. Przyjmuje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się, że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rana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pierwotnie zakażona.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Udzielanie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pierwszej pomocy rozpocznij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od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sprawdzenia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podstawowych</a:t>
            </a:r>
            <a:r>
              <a:rPr dirty="0" sz="1200" spc="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czynności</a:t>
            </a:r>
            <a:r>
              <a:rPr dirty="0" sz="1200" spc="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życiowych</a:t>
            </a:r>
            <a:r>
              <a:rPr dirty="0" sz="1200" spc="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poszkodowanego.</a:t>
            </a:r>
            <a:r>
              <a:rPr dirty="0" sz="1200" spc="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Jeśli</a:t>
            </a:r>
            <a:r>
              <a:rPr dirty="0" sz="1200" spc="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czas</a:t>
            </a:r>
            <a:r>
              <a:rPr dirty="0" sz="1200" spc="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na</a:t>
            </a:r>
            <a:r>
              <a:rPr dirty="0" sz="1200" spc="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to</a:t>
            </a:r>
            <a:r>
              <a:rPr dirty="0" sz="1200" spc="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pozwala,</a:t>
            </a:r>
            <a:r>
              <a:rPr dirty="0" sz="1200" spc="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znajdź</a:t>
            </a:r>
            <a:r>
              <a:rPr dirty="0" sz="1200" spc="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ranę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755" cy="5913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6985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postrzałową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w przypadku, gdy krwawi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zatamuj krwawienie.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Ranę opatrujemy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według  obowiązujących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zasad.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6350">
              <a:lnSpc>
                <a:spcPts val="1380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Rana klatki piersiowej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–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najczęściej dochodzi do powstania odmy, powietrze dostaje się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ranę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opłucnej,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utrudniając pracę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płuca.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Stosujemy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opatrunek trójstronny. W  celu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umożliwienia odpływu płynów na zewnątrz uszkodzoną część klatki piersiowej  umieszczamy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niżej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niż zdrową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(patrz: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Uszkodzenia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klatki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piersiowej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</a:t>
            </a:r>
            <a:r>
              <a:rPr dirty="0" sz="1200" spc="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brzucha)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5715">
              <a:lnSpc>
                <a:spcPts val="1380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Rana kąsana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istnieje bardzo duże zagrożenie zakażeniem, szczególnie wścieklizną.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Jeśli to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możliwe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należy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schwytać zwierzę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przekazać do przebadania,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ranę przemyć mydłem,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które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działa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zabójczo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wirus wścieklizny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obficie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wypłukać.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5715">
              <a:lnSpc>
                <a:spcPts val="1380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Ukąszenie przez węża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najczęściej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postaci dwóch małych, mieszczących się obok siebie,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ranek w wielkości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łebka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 szpilki.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Występujący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jakiś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czas po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ukąszeniu miejscowy obrzęk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silny,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kłujący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ból wskazują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miejscowe zakażenie. Główne zagrożenie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przenikniecie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jadu 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organizmu (objawy tego to: zawrotu głowy, nadmierna potliwość, zaburzenia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oddechowe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krążenia). Ranny powinien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leżeć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bez ruchu, nakładamy opaskę zaciskającą,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aby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zahamować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odpływ krwi w kierunku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serca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wywołać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krwawienie z rany.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 zdejmujemy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ucisku,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wysysamy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jadu, ani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wycinamy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wypalamy</a:t>
            </a:r>
            <a:r>
              <a:rPr dirty="0" sz="1200" spc="-4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rany.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Amputacja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– czyli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utrata części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całej kończyny.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Najczęściej 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obfitym krwawieniem.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Należy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pamiętać,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że zawsze istnieje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szansa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replantację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(operacyjne doszycie)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kończyny,  dlatego trzeba 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odnaleźć amputowaną część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ciała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zabezpieczyć ją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foliowym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worku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umieszczonym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naczyniu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lub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drugim worku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zawierającym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wodę z lodem (nie wolno  stosować </a:t>
            </a:r>
            <a:r>
              <a:rPr dirty="0" sz="1200" spc="0">
                <a:solidFill>
                  <a:srgbClr val="5F5F5F"/>
                </a:solidFill>
                <a:latin typeface="Times New Roman"/>
                <a:cs typeface="Times New Roman"/>
              </a:rPr>
              <a:t>samego lodu ani tzw. suchego lodu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- </a:t>
            </a:r>
            <a:r>
              <a:rPr dirty="0" sz="1200" spc="5">
                <a:solidFill>
                  <a:srgbClr val="5F5F5F"/>
                </a:solidFill>
                <a:latin typeface="Times New Roman"/>
                <a:cs typeface="Times New Roman"/>
              </a:rPr>
              <a:t>amputowany organ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ma być schłodzony, a  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zamrożony!).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celu zatamowania krwotoku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stosujemy opaskę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uciskową, ale tylko  wtedy, gdy w inny sposób nie uda się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zatamować</a:t>
            </a:r>
            <a:r>
              <a:rPr dirty="0" sz="1200" spc="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krwawienia.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6833869"/>
            <a:ext cx="5786120" cy="1785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 b="1">
                <a:solidFill>
                  <a:srgbClr val="333333"/>
                </a:solidFill>
                <a:latin typeface="Times New Roman"/>
                <a:cs typeface="Times New Roman"/>
              </a:rPr>
              <a:t>Opaska </a:t>
            </a:r>
            <a:r>
              <a:rPr dirty="0" sz="1200" spc="-5" b="1">
                <a:solidFill>
                  <a:srgbClr val="333333"/>
                </a:solidFill>
                <a:latin typeface="Times New Roman"/>
                <a:cs typeface="Times New Roman"/>
              </a:rPr>
              <a:t>uciskowa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(nie mylić z opatrunkiem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uciskowym):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Używana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tylko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ostateczności, najczęściej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amputacjach kończyn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zmiażdżeniach,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 krwawienie jest bardzo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silne.</a:t>
            </a:r>
            <a:endParaRPr sz="1200">
              <a:latin typeface="Times New Roman"/>
              <a:cs typeface="Times New Roman"/>
            </a:endParaRPr>
          </a:p>
          <a:p>
            <a:pPr marL="12700" marR="5715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Użycie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jej,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szczególnie stosując wąską opaskę,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grozi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uszkodzeniem naczyń krwionośnych,  nerwów, mięśni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oraz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martwicy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tkanek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znajdujących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w obszarze niedokrwienia.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opaski uciskowej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wolno zakładać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kończynach poniżej łokci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kolan oraz na  tułowiu, szyi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głowie,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stosujemy szeroki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bandaż,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niczym opaski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przykrywamy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ani, po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założeniu,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poluźniamy,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obok opaski lub na niej odnotowujemy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godzinę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jej</a:t>
            </a:r>
            <a:r>
              <a:rPr dirty="0" sz="1200" spc="-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założenia.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5485" cy="5454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8.1. Rany</a:t>
            </a:r>
            <a:r>
              <a:rPr dirty="0" sz="1400" spc="-1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postrzałowe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Rany te powstają 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wyniku działania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nie tylko kuli naboju, ale 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też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pierwotnego lub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wtórnego fragmentu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ładunku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wybuchowego.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ts val="1410"/>
              </a:lnSpc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Rana postrzałowa charakteryzuje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się: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8600">
              <a:lnSpc>
                <a:spcPts val="1380"/>
              </a:lnSpc>
              <a:buChar char="-"/>
              <a:tabLst>
                <a:tab pos="2413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wytworzonym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przez pocisk tunelem w obrębie tkanek, co upodabnia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ją do rany</a:t>
            </a:r>
            <a:r>
              <a:rPr dirty="0" sz="1200" spc="-4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kłutej,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8600">
              <a:lnSpc>
                <a:spcPts val="1380"/>
              </a:lnSpc>
              <a:buChar char="-"/>
              <a:tabLst>
                <a:tab pos="2413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tkanki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otaczające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tunel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ulegają znacznemu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uszkodzeniu,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8600">
              <a:lnSpc>
                <a:spcPts val="1380"/>
              </a:lnSpc>
              <a:buChar char="-"/>
              <a:tabLst>
                <a:tab pos="2413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zawsze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przyjmuje się,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że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rana postrzałowa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jest</a:t>
            </a:r>
            <a:r>
              <a:rPr dirty="0" sz="1200" spc="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zakażona,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8600">
              <a:lnSpc>
                <a:spcPts val="1410"/>
              </a:lnSpc>
              <a:buChar char="-"/>
              <a:tabLst>
                <a:tab pos="2413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rana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wylotowa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jest większa od rany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wlotowej.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1991995" indent="449580">
              <a:lnSpc>
                <a:spcPts val="1380"/>
              </a:lnSpc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Stopień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uszkodzeń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wyniku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postrzału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zależy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od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ilości energii, jaką wyzwolił pocisk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tkankach.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Od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jego  prędkości,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masy,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także gęstości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tkanek, ich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rodzaju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 stabilności uwarunkowana jest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ilość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energii przenoszona na  tkanki.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461645">
              <a:lnSpc>
                <a:spcPts val="1410"/>
              </a:lnSpc>
              <a:spcBef>
                <a:spcPts val="1170"/>
              </a:spcBef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Rozróżniamy</a:t>
            </a:r>
            <a:r>
              <a:rPr dirty="0" sz="1200" spc="18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pociski</a:t>
            </a:r>
            <a:r>
              <a:rPr dirty="0" sz="1200" spc="18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wysokiej</a:t>
            </a:r>
            <a:r>
              <a:rPr dirty="0" sz="1200" spc="18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lub</a:t>
            </a:r>
            <a:r>
              <a:rPr dirty="0" sz="1200" spc="18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niskiej</a:t>
            </a:r>
            <a:r>
              <a:rPr dirty="0" sz="1200" spc="18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energii</a:t>
            </a:r>
            <a:r>
              <a:rPr dirty="0" sz="1200" spc="18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zależności od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jej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ilości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przenoszonej 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obrębie rany. Na podstawie wyglądu rany można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ocenić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przynależność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pocisku do w/w klasyfikacji: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jeśli suma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średnicy rany wlotowej i  wylotowej w swym najszerszym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miejscu przekracza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10 cm lub do każdej z tych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ran można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łatwo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wprowadzić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2 palce, to prawdopodobnie jest,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że rany zostały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zadane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pociskiem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wysokiej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energii.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Pociski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 małej energii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powodują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zniszczenia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głównie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obrębie kanału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stwarzają  śmiertelne zagrożenie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jedynie 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przypadku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uszkodzenia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narządu ważnego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dla</a:t>
            </a:r>
            <a:r>
              <a:rPr dirty="0" sz="1200" spc="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życia.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6375146"/>
            <a:ext cx="5785485" cy="3187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5F5F5F"/>
                </a:solidFill>
                <a:latin typeface="Times New Roman"/>
                <a:cs typeface="Times New Roman"/>
              </a:rPr>
              <a:t>Skutki</a:t>
            </a:r>
            <a:r>
              <a:rPr dirty="0" sz="1200" spc="-10" b="1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5F5F5F"/>
                </a:solidFill>
                <a:latin typeface="Times New Roman"/>
                <a:cs typeface="Times New Roman"/>
              </a:rPr>
              <a:t>postrzału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ts val="1410"/>
              </a:lnSpc>
              <a:buAutoNum type="arabicPeriod"/>
              <a:tabLst>
                <a:tab pos="2413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głowa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080" indent="-230504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wyniku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penetracji pocisku przez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głowę,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uwalnia się energia, która przyciska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mózg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do kości czaszki, co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może spowodować eksplozję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czaszki,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715" indent="-230504">
              <a:lnSpc>
                <a:spcPts val="138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gdy pocisk wchodzi pod pewnym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kątem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kości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czaszki,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może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poruszać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się po  wewnętrznej powierzchni kości, powodując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dodatkowe</a:t>
            </a:r>
            <a:r>
              <a:rPr dirty="0" sz="1200" spc="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uszkodzenia.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5F5F5F"/>
              </a:buClr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ts val="1410"/>
              </a:lnSpc>
              <a:buAutoNum type="arabicPeriod"/>
              <a:tabLst>
                <a:tab pos="2413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płuca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6350" indent="-230504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względu na mała gęstość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tkanki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płucnej, występujące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uszkodzenia są mniejsze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niż innych tkanek</a:t>
            </a:r>
            <a:r>
              <a:rPr dirty="0" sz="1200" spc="-2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(narządów).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5F5F5F"/>
              </a:buClr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ts val="1410"/>
              </a:lnSpc>
              <a:buAutoNum type="arabicPeriod"/>
              <a:tabLst>
                <a:tab pos="2413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serce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6985" indent="-230504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przejściu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pocisku przez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serce występuje obfity krwotok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wyniku, którego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poszkodowany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umiera,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715" indent="-230504">
              <a:lnSpc>
                <a:spcPts val="138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przy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częściowym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uszkodzeniu serca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może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dojść do krwawienia z uszkodzonych jam  serca do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wnętrza klatki piersiowej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worka osierdziowego otaczającego serce  (tamponada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serca).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86884" y="2255520"/>
            <a:ext cx="1809750" cy="21808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3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5485" cy="2058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241300" indent="-228600">
              <a:lnSpc>
                <a:spcPts val="1410"/>
              </a:lnSpc>
              <a:buAutoNum type="arabicPeriod" startAt="4"/>
              <a:tabLst>
                <a:tab pos="2413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przewód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pokarmowy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080" indent="-230504">
              <a:lnSpc>
                <a:spcPts val="1380"/>
              </a:lnSpc>
              <a:spcBef>
                <a:spcPts val="7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może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dojść do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przerwania przełyku,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ścian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żołądka,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dwunastnicy 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jelit,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a tym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samym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dostania się powietrza do wnętrza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klatki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piersiowej lub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jamy brzusznej oraz wylania  treści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pokarmowej.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5F5F5F"/>
              </a:buClr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ts val="1410"/>
              </a:lnSpc>
              <a:buAutoNum type="arabicPeriod" startAt="4"/>
              <a:tabLst>
                <a:tab pos="2413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naczynia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krwionośne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6350" indent="-230504">
              <a:lnSpc>
                <a:spcPts val="1380"/>
              </a:lnSpc>
              <a:spcBef>
                <a:spcPts val="7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przypadku uszkodzenia dużych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naczyń (aorta,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żyła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główna, tętnice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żyły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płucne)  następuje bardzo obfity krwotok, prowadzący do natychmiastowej</a:t>
            </a:r>
            <a:r>
              <a:rPr dirty="0" sz="1200" spc="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śmierci</a:t>
            </a:r>
            <a:endParaRPr sz="1200">
              <a:latin typeface="Times New Roman"/>
              <a:cs typeface="Times New Roman"/>
            </a:endParaRPr>
          </a:p>
          <a:p>
            <a:pPr lvl="1" marL="469900" indent="-230504">
              <a:lnSpc>
                <a:spcPts val="134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przy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mniejszych naczyniach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występuje proporcjonalnie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mniejszy</a:t>
            </a:r>
            <a:r>
              <a:rPr dirty="0" sz="1200" spc="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krwotok.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2452369"/>
            <a:ext cx="139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6.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6583" y="2452369"/>
            <a:ext cx="15824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inne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narządy</a:t>
            </a:r>
            <a:r>
              <a:rPr dirty="0" sz="1200" spc="-5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wewnętrzne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983" y="2627630"/>
            <a:ext cx="5783580" cy="9093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indent="-230504">
              <a:lnSpc>
                <a:spcPct val="100000"/>
              </a:lnSpc>
              <a:spcBef>
                <a:spcPts val="10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ich uszkodzenie powoduje obfity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krwotok.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ts val="1410"/>
              </a:lnSpc>
              <a:buAutoNum type="arabicPeriod" startAt="7"/>
              <a:tabLst>
                <a:tab pos="2413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kończyny</a:t>
            </a:r>
            <a:endParaRPr sz="1200">
              <a:latin typeface="Times New Roman"/>
              <a:cs typeface="Times New Roman"/>
            </a:endParaRPr>
          </a:p>
          <a:p>
            <a:pPr lvl="1" marL="469900" marR="5080" indent="-230504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uszkodzenie może obejmować mięśnie,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kości 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naczynia krwionośne. Uszkodzone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kości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często stają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materiałem uszkadzającym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pobliskie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tkanki.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983" y="4029709"/>
            <a:ext cx="5786120" cy="108458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 indent="4495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przypadku pocisku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przenoszącego wysoką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energię, oprócz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powstałego kanału  (jama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stała), 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wyniku kawitacji (przy przejściu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pocisku przez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tkankę, wskutek obniżenia się  ciśnienia,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tworzą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się obszary wzdłuż kanału, wypełnione powietrzem) powstaje duża jama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czasowa, która 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wyniku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oscylacji (powiększa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zmniejsza) zasysa fragmenty tkanek  znajdujących się na przeciwległym końcu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rany (trwa to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ułamki sekund).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następstwie tego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powstają liczne uszkodzenia tkanek i narządów, w tym naczyń</a:t>
            </a:r>
            <a:r>
              <a:rPr dirty="0" sz="1200" spc="-6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krwionośnych.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79982" y="5456682"/>
            <a:ext cx="4838700" cy="23721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87983" y="8504935"/>
            <a:ext cx="5786120" cy="12592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marR="6350" indent="-230504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pamiętaj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własnym bezpieczeństwie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–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możesz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sam zostać postrzelony przez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sprawcę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lub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poszkodowanego,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30504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sprawdzamy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podstawowe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czynności życiowe (drożność dróg oddechowych, oddech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 tętno), w razie ich braku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przystępujemy do odpowiednich czynności</a:t>
            </a:r>
            <a:r>
              <a:rPr dirty="0" sz="1200" spc="-3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resuscytacyjnych,</a:t>
            </a:r>
            <a:endParaRPr sz="1200">
              <a:latin typeface="Times New Roman"/>
              <a:cs typeface="Times New Roman"/>
            </a:endParaRPr>
          </a:p>
          <a:p>
            <a:pPr marL="469900" indent="-230504">
              <a:lnSpc>
                <a:spcPts val="13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jeśli</a:t>
            </a:r>
            <a:r>
              <a:rPr dirty="0" sz="1200" spc="1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poszkodowany</a:t>
            </a:r>
            <a:r>
              <a:rPr dirty="0" sz="1200" spc="1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jest</a:t>
            </a:r>
            <a:r>
              <a:rPr dirty="0" sz="1200" spc="1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nieprzytomny</a:t>
            </a:r>
            <a:r>
              <a:rPr dirty="0" sz="1200" spc="1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</a:t>
            </a:r>
            <a:r>
              <a:rPr dirty="0" sz="1200" spc="1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czas</a:t>
            </a:r>
            <a:r>
              <a:rPr dirty="0" sz="1200" spc="1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pozwala,</a:t>
            </a:r>
            <a:r>
              <a:rPr dirty="0" sz="1200" spc="1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znajdź</a:t>
            </a:r>
            <a:r>
              <a:rPr dirty="0" sz="1200" spc="1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ranę</a:t>
            </a:r>
            <a:r>
              <a:rPr dirty="0" sz="1200" spc="1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postrzałową</a:t>
            </a:r>
            <a:r>
              <a:rPr dirty="0" sz="1200" spc="1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</a:t>
            </a:r>
            <a:r>
              <a:rPr dirty="0" sz="1200" spc="16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410"/>
              </a:lnSpc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przypadku krwawienia –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zatamuj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krwotok,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16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3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5060" y="427736"/>
            <a:ext cx="5558790" cy="1708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322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242570" marR="5080" indent="-229870">
              <a:lnSpc>
                <a:spcPts val="1380"/>
              </a:lnSpc>
              <a:spcBef>
                <a:spcPts val="5"/>
              </a:spcBef>
              <a:buSzPct val="83333"/>
              <a:buFont typeface="Symbol"/>
              <a:buChar char=""/>
              <a:tabLst>
                <a:tab pos="242570" algn="l"/>
                <a:tab pos="243204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gdy poszkodowany jest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przytomny,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nawiąż z nim kontakt, obejrzyj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ranę,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ewentualnie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zatamuj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krwotok,</a:t>
            </a:r>
            <a:endParaRPr sz="1200">
              <a:latin typeface="Times New Roman"/>
              <a:cs typeface="Times New Roman"/>
            </a:endParaRPr>
          </a:p>
          <a:p>
            <a:pPr marL="242570" marR="5080" indent="-229870">
              <a:lnSpc>
                <a:spcPts val="1380"/>
              </a:lnSpc>
              <a:buSzPct val="83333"/>
              <a:buFont typeface="Symbol"/>
              <a:buChar char=""/>
              <a:tabLst>
                <a:tab pos="242570" algn="l"/>
                <a:tab pos="243204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przypadku, gdy pocisk przebił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płuco,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istnieje zagrożenie wystąpienia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odmy  opłucnowej (patrz: </a:t>
            </a:r>
            <a:r>
              <a:rPr dirty="0" sz="1200" spc="-5" b="1">
                <a:solidFill>
                  <a:srgbClr val="5F5F5F"/>
                </a:solidFill>
                <a:latin typeface="Times New Roman"/>
                <a:cs typeface="Times New Roman"/>
              </a:rPr>
              <a:t>Uszkodzenia </a:t>
            </a:r>
            <a:r>
              <a:rPr dirty="0" sz="1200" b="1">
                <a:solidFill>
                  <a:srgbClr val="5F5F5F"/>
                </a:solidFill>
                <a:latin typeface="Times New Roman"/>
                <a:cs typeface="Times New Roman"/>
              </a:rPr>
              <a:t>klatki piersiowej i</a:t>
            </a:r>
            <a:r>
              <a:rPr dirty="0" sz="1200" spc="-15" b="1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5F5F5F"/>
                </a:solidFill>
                <a:latin typeface="Times New Roman"/>
                <a:cs typeface="Times New Roman"/>
              </a:rPr>
              <a:t>brzucha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),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15"/>
              </a:lnSpc>
              <a:buSzPct val="83333"/>
              <a:buFont typeface="Symbol"/>
              <a:buChar char=""/>
              <a:tabLst>
                <a:tab pos="242570" algn="l"/>
                <a:tab pos="243204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weź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pod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uwagę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również inne uszkodzenia ciał,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np.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wyniku upadku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</a:t>
            </a:r>
            <a:r>
              <a:rPr dirty="0" sz="1200" spc="-3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wysokości,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SzPct val="83333"/>
              <a:buFont typeface="Symbol"/>
              <a:buChar char=""/>
              <a:tabLst>
                <a:tab pos="242570" algn="l"/>
                <a:tab pos="243204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odnalezione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fragmenty pocisku przekaż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policji,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410"/>
              </a:lnSpc>
              <a:buSzPct val="83333"/>
              <a:buFont typeface="Symbol"/>
              <a:buChar char=""/>
              <a:tabLst>
                <a:tab pos="242570" algn="l"/>
                <a:tab pos="243204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przypadku znalezienia broni 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dotykaj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jej, a jedynie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poinformuj</a:t>
            </a:r>
            <a:r>
              <a:rPr dirty="0" sz="1200" spc="-4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policję.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17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2780792"/>
            <a:ext cx="5786120" cy="36048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9865" indent="-177165">
              <a:lnSpc>
                <a:spcPct val="100000"/>
              </a:lnSpc>
              <a:spcBef>
                <a:spcPts val="95"/>
              </a:spcBef>
              <a:buAutoNum type="arabicPeriod" startAt="9"/>
              <a:tabLst>
                <a:tab pos="190500" algn="l"/>
              </a:tabLst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Krwotok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0033CC"/>
              </a:buClr>
              <a:buFont typeface="Times New Roman"/>
              <a:buAutoNum type="arabicPeriod" startAt="9"/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Rozróżniamy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dwa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rodzaje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krwotoku: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zewnętrzny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wewnętrzny.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Krwotok zewnętrzny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Objawy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krwotoku zewnętrznego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dobrze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widoczne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postaci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wypływającej krwi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koloru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jasnoczerwonego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zgodnie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falą tętna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(krwotok tętniczy) 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ciemnoczerwonego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  mniejszym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ciśnieniem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(krwotok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żylny).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lvl="1" marL="473709" marR="6350" indent="-231140">
              <a:lnSpc>
                <a:spcPts val="1380"/>
              </a:lnSpc>
              <a:spcBef>
                <a:spcPts val="60"/>
              </a:spcBef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uciskamy miejsce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krwawienia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przykładając jałowy opatrunek bezpośrednio na  krwawiącą ranę mocując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go np.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bandażem</a:t>
            </a:r>
            <a:endParaRPr sz="1200">
              <a:latin typeface="Times New Roman"/>
              <a:cs typeface="Times New Roman"/>
            </a:endParaRPr>
          </a:p>
          <a:p>
            <a:pPr lvl="1" marL="473709" marR="5080" indent="-231140">
              <a:lnSpc>
                <a:spcPts val="1370"/>
              </a:lnSpc>
              <a:spcBef>
                <a:spcPts val="10"/>
              </a:spcBef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 opatrunek przekrwawia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nakładamy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niego - opatrunek uciskowy, nowy  opatrunek i nadal stosuj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ucisk,</a:t>
            </a:r>
            <a:endParaRPr sz="1200">
              <a:latin typeface="Times New Roman"/>
              <a:cs typeface="Times New Roman"/>
            </a:endParaRPr>
          </a:p>
          <a:p>
            <a:pPr lvl="1" marL="473709" indent="-231140">
              <a:lnSpc>
                <a:spcPts val="1320"/>
              </a:lnSpc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unosimy krwawiącą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kończynę,</a:t>
            </a:r>
            <a:endParaRPr sz="1200">
              <a:latin typeface="Times New Roman"/>
              <a:cs typeface="Times New Roman"/>
            </a:endParaRPr>
          </a:p>
          <a:p>
            <a:pPr lvl="1" marL="473709" marR="6350" indent="-23114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przypadku dalszego krwawienia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stosujemy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ucisk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tętnicę doprowadzającą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krew  do uszkodzonej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części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ciała.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983" y="6878065"/>
            <a:ext cx="5783580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 b="1">
                <a:solidFill>
                  <a:srgbClr val="333333"/>
                </a:solidFill>
                <a:latin typeface="Times New Roman"/>
                <a:cs typeface="Times New Roman"/>
              </a:rPr>
              <a:t>Opaska </a:t>
            </a:r>
            <a:r>
              <a:rPr dirty="0" sz="1200" spc="-5" b="1">
                <a:solidFill>
                  <a:srgbClr val="333333"/>
                </a:solidFill>
                <a:latin typeface="Times New Roman"/>
                <a:cs typeface="Times New Roman"/>
              </a:rPr>
              <a:t>uciskowa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(nie mylić z opatrunkiem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uciskowym)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– patrz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wcześniej: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Amputacja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Używana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tylko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ostateczności, najczęściej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amputacjach kończyn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zmiażdżeniach,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 krwawienie jest bardzo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silne.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983" y="7931150"/>
            <a:ext cx="5784850" cy="1258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Krwotok wewnętrzny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Objawy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ciemnoniebieskie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zabarwienie skóry - "siniak",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obrzęk,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wydzieliny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podbarwione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krwią,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przypadku krwotoku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jamie brzusznej, powiększenie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obwodu brzucha,  zasinienie pod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łukiem żebrowym 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patrz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: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Uszkodzenie brzucha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4850" cy="1182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5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postępuje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tak jak w przypadku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wstrząsu hipowolemicznego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czyli: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układamy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chorego w pozycji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przeciwwstrząsowej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(nogi uniesione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wysokość około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30-40 cm powyżej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poziomu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głowy),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03957" y="1677923"/>
            <a:ext cx="2371724" cy="742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87983" y="2666492"/>
            <a:ext cx="5784215" cy="1609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indent="-228600">
              <a:lnSpc>
                <a:spcPts val="1410"/>
              </a:lnSpc>
              <a:spcBef>
                <a:spcPts val="10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chronimy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przed utratą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ciepła,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uspokajamy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chorego,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systematycznie kontrolujemy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tętno i oddech (co 1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minutę),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zakaz palenia oraz podawania pokarmu i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alkoholu,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40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wolno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przewozić chorego przypadkowym środkiem</a:t>
            </a:r>
            <a:r>
              <a:rPr dirty="0" sz="1200" spc="-4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transportu.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Pamiętaj, że ułożenie przeciwstrząsowe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powinno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być stosowane przy urazach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czaszkowo-mózgowych,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duszności, nagłych bólach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klatce piersiowej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nadbrzuszu.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18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3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983" y="4770373"/>
            <a:ext cx="5786120" cy="2134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Krwawienie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z</a:t>
            </a:r>
            <a:r>
              <a:rPr dirty="0" sz="1200" spc="-1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nosa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461645">
              <a:lnSpc>
                <a:spcPts val="141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</a:t>
            </a:r>
            <a:r>
              <a:rPr dirty="0" sz="1200" spc="1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reguły</a:t>
            </a:r>
            <a:r>
              <a:rPr dirty="0" sz="1200" spc="1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mamy</a:t>
            </a:r>
            <a:r>
              <a:rPr dirty="0" sz="1200" spc="1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</a:t>
            </a:r>
            <a:r>
              <a:rPr dirty="0" sz="1200" spc="1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czynienia</a:t>
            </a:r>
            <a:r>
              <a:rPr dirty="0" sz="1200" spc="1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</a:t>
            </a:r>
            <a:r>
              <a:rPr dirty="0" sz="1200" spc="1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niewielkim</a:t>
            </a:r>
            <a:r>
              <a:rPr dirty="0" sz="1200" spc="1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krwawieniem</a:t>
            </a:r>
            <a:r>
              <a:rPr dirty="0" sz="1200" spc="1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</a:t>
            </a:r>
            <a:r>
              <a:rPr dirty="0" sz="1200" spc="1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nosa,</a:t>
            </a:r>
            <a:r>
              <a:rPr dirty="0" sz="1200" spc="1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które</a:t>
            </a:r>
            <a:r>
              <a:rPr dirty="0" sz="1200" spc="1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dość</a:t>
            </a:r>
            <a:r>
              <a:rPr dirty="0" sz="1200" spc="1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szybko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ustaje.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posadź poszkodowanego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pochyl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przodu,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połóż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zimny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opatrunek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kark i nos, w celu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obkurczenia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naczyń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krwionośnych,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wolno łykać krwi, gdyż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zbierająca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w żołądku krew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krótkim czasie,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wywołać wymioty,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4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zatykamy nozdrzy w nadziei zatamowania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983" y="7550911"/>
            <a:ext cx="5784850" cy="16770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10. Ciało</a:t>
            </a:r>
            <a:r>
              <a:rPr dirty="0" sz="1400" spc="-1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obce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Ciała obce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pozostawia </a:t>
            </a:r>
            <a:r>
              <a:rPr dirty="0" sz="1200" spc="-10">
                <a:solidFill>
                  <a:srgbClr val="FF0000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ranie.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Wyjąć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je może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tylko</a:t>
            </a:r>
            <a:r>
              <a:rPr dirty="0" sz="1200" spc="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lekarz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Ciała obce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mogą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być usuwane z rany tylko przez lekarza i ta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czynność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wchodzi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 zakres pierwszej pomocy.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Niewprawne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próby usuwania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grożą pozostawieniem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ranie  fragmentów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ciała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obcego,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także stanowią niebezpieczeństwo wprowadzenia dodatkowego  zakażenia. Większe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ciała obce 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gładkich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brzegach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często tamponują ranę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zapobiegają tym  samym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powstaniu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dużego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krwawienia.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34894" y="427736"/>
            <a:ext cx="189039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0683" y="672083"/>
            <a:ext cx="5715000" cy="0"/>
          </a:xfrm>
          <a:custGeom>
            <a:avLst/>
            <a:gdLst/>
            <a:ahLst/>
            <a:cxnLst/>
            <a:rect l="l" t="t" r="r" b="b"/>
            <a:pathLst>
              <a:path w="5715000" h="0">
                <a:moveTo>
                  <a:pt x="0" y="0"/>
                </a:moveTo>
                <a:lnTo>
                  <a:pt x="57149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00683" y="9851897"/>
            <a:ext cx="5715000" cy="0"/>
          </a:xfrm>
          <a:custGeom>
            <a:avLst/>
            <a:gdLst/>
            <a:ahLst/>
            <a:cxnLst/>
            <a:rect l="l" t="t" r="r" b="b"/>
            <a:pathLst>
              <a:path w="5715000" h="0">
                <a:moveTo>
                  <a:pt x="0" y="0"/>
                </a:moveTo>
                <a:lnTo>
                  <a:pt x="57149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87983" y="877316"/>
            <a:ext cx="5779770" cy="87064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Spis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 treści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1.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Zanim zaczniesz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ratować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.......................................................................................................</a:t>
            </a:r>
            <a:r>
              <a:rPr dirty="0" sz="1200" spc="-22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2.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Pierwsza pomoc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psychologiczna............................................................................................</a:t>
            </a:r>
            <a:r>
              <a:rPr dirty="0" sz="1200" spc="-15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3.</a:t>
            </a:r>
            <a:r>
              <a:rPr dirty="0" sz="1200" spc="-2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Wzywanie</a:t>
            </a:r>
            <a:r>
              <a:rPr dirty="0" sz="1200" spc="-2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pomocy</a:t>
            </a:r>
            <a:r>
              <a:rPr dirty="0" sz="1200" spc="-19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.................................................................................................................</a:t>
            </a:r>
            <a:r>
              <a:rPr dirty="0" sz="1200" spc="-1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4. Resuscytacja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krążeniowa-oddechowa</a:t>
            </a:r>
            <a:r>
              <a:rPr dirty="0" sz="1200" spc="-254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....................................................................................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5.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Atak serca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– zawał..................................................................................................................</a:t>
            </a:r>
            <a:r>
              <a:rPr dirty="0" sz="1200" spc="-19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6. Zaburzenie oddychania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..........................................................................................................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6.1.</a:t>
            </a:r>
            <a:r>
              <a:rPr dirty="0" sz="1200" spc="-3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Sztuczne</a:t>
            </a:r>
            <a:r>
              <a:rPr dirty="0" sz="1200" spc="-4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oddychanie</a:t>
            </a:r>
            <a:r>
              <a:rPr dirty="0" sz="1200" spc="-17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.....................................................................................................</a:t>
            </a:r>
            <a:r>
              <a:rPr dirty="0" sz="1200" spc="-13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7.</a:t>
            </a:r>
            <a:r>
              <a:rPr dirty="0" sz="1200" spc="-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Udar</a:t>
            </a:r>
            <a:r>
              <a:rPr dirty="0" sz="1200" spc="-3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mózgu</a:t>
            </a:r>
            <a:r>
              <a:rPr dirty="0" sz="1200" spc="-1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..........................................................................................................................</a:t>
            </a:r>
            <a:r>
              <a:rPr dirty="0" sz="1200" spc="-13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8. Zranienie...............................................................................................................................</a:t>
            </a:r>
            <a:r>
              <a:rPr dirty="0" sz="1200" spc="-204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12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8.1.</a:t>
            </a:r>
            <a:r>
              <a:rPr dirty="0" sz="1200" spc="-2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Rany</a:t>
            </a:r>
            <a:r>
              <a:rPr dirty="0" sz="1200" spc="-2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postrzałowe</a:t>
            </a:r>
            <a:r>
              <a:rPr dirty="0" sz="1200" spc="-13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..........................................................................................................</a:t>
            </a:r>
            <a:r>
              <a:rPr dirty="0" sz="1200" spc="-12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15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9. Krwotok................................................................................................................................</a:t>
            </a:r>
            <a:r>
              <a:rPr dirty="0" sz="1200" spc="-20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17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10. Ciało obce...........................................................................................................................</a:t>
            </a:r>
            <a:r>
              <a:rPr dirty="0" sz="1200" spc="-1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18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11.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Udławienia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dzieci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dorosłych</a:t>
            </a:r>
            <a:r>
              <a:rPr dirty="0" sz="1200" spc="-17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.........................................................................................</a:t>
            </a:r>
            <a:r>
              <a:rPr dirty="0" sz="1200" spc="-12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20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12. Zatrucie...............................................................................................................................</a:t>
            </a:r>
            <a:r>
              <a:rPr dirty="0" sz="1200" spc="-204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22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13.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Złamania kości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...................................................................................................................</a:t>
            </a:r>
            <a:r>
              <a:rPr dirty="0" sz="1200" spc="-2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25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14.</a:t>
            </a:r>
            <a:r>
              <a:rPr dirty="0" sz="1200" spc="-3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Wstrząs</a:t>
            </a:r>
            <a:r>
              <a:rPr dirty="0" sz="1200" spc="-18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...............................................................................................................................</a:t>
            </a:r>
            <a:r>
              <a:rPr dirty="0" sz="1200" spc="-13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27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15.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Utrata</a:t>
            </a:r>
            <a:r>
              <a:rPr dirty="0" sz="1200" spc="-2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przytomności</a:t>
            </a:r>
            <a:r>
              <a:rPr dirty="0" sz="1200" spc="-13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...........................................................................................................</a:t>
            </a:r>
            <a:r>
              <a:rPr dirty="0" sz="1200" spc="-12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29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16.</a:t>
            </a:r>
            <a:r>
              <a:rPr dirty="0" sz="1200" spc="-2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Porażenie</a:t>
            </a:r>
            <a:r>
              <a:rPr dirty="0" sz="1200" spc="-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</a:t>
            </a:r>
            <a:r>
              <a:rPr dirty="0" sz="1200" spc="-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udar</a:t>
            </a:r>
            <a:r>
              <a:rPr dirty="0" sz="1200" spc="-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cieplny</a:t>
            </a:r>
            <a:r>
              <a:rPr dirty="0" sz="1200" spc="-14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.....................................................................................................</a:t>
            </a:r>
            <a:r>
              <a:rPr dirty="0" sz="1200" spc="-1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30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17.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Przechłodzenie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odmrożenie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.............................................................................................</a:t>
            </a:r>
            <a:r>
              <a:rPr dirty="0" sz="1200" spc="-14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32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18.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Uszkodzenia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czaszkowo-mózgowe....................................................................................</a:t>
            </a:r>
            <a:r>
              <a:rPr dirty="0" sz="1200" spc="-13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33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19.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Uszkodzenia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klatki piersiowej i brzucha............................................................................</a:t>
            </a:r>
            <a:r>
              <a:rPr dirty="0" sz="1200" spc="-17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35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21.</a:t>
            </a:r>
            <a:r>
              <a:rPr dirty="0" sz="1200" spc="-2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Porażenie</a:t>
            </a:r>
            <a:r>
              <a:rPr dirty="0" sz="1200" spc="-2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prądem</a:t>
            </a:r>
            <a:r>
              <a:rPr dirty="0" sz="1200" spc="-3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elektrycznym</a:t>
            </a:r>
            <a:r>
              <a:rPr dirty="0" sz="1200" spc="-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........................................................................................</a:t>
            </a:r>
            <a:r>
              <a:rPr dirty="0" sz="1200" spc="-1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37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22.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Oparzenia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termiczne...........................................................................................................</a:t>
            </a:r>
            <a:r>
              <a:rPr dirty="0" sz="1200" spc="-1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40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22.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Oparzenia chemiczne ......................................................................................................... </a:t>
            </a:r>
            <a:r>
              <a:rPr dirty="0" sz="1200" spc="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41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23.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Środki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odurzające</a:t>
            </a:r>
            <a:r>
              <a:rPr dirty="0" sz="1200" spc="-20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...............................................................................................................</a:t>
            </a:r>
            <a:r>
              <a:rPr dirty="0" sz="1200" spc="-12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43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24.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Utonięcie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............................................................................................................................</a:t>
            </a:r>
            <a:r>
              <a:rPr dirty="0" sz="1200" spc="-24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45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25.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Ułożenia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.............................................................................................................................</a:t>
            </a:r>
            <a:r>
              <a:rPr dirty="0" sz="1200" spc="-20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47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26. Ciąża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poród ......................................................................................................................</a:t>
            </a:r>
            <a:r>
              <a:rPr dirty="0" sz="1200" spc="-24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50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27.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Wypadek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drogowy .............................................................................................................</a:t>
            </a:r>
            <a:r>
              <a:rPr dirty="0" sz="1200" spc="-24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52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28.</a:t>
            </a:r>
            <a:r>
              <a:rPr dirty="0" sz="1200" spc="-3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</a:t>
            </a:r>
            <a:r>
              <a:rPr dirty="0" sz="1200" spc="-4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górach</a:t>
            </a:r>
            <a:r>
              <a:rPr dirty="0" sz="1200" spc="-114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............................................................................................................................</a:t>
            </a:r>
            <a:r>
              <a:rPr dirty="0" sz="1200" spc="-13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54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29.</a:t>
            </a:r>
            <a:r>
              <a:rPr dirty="0" sz="1200" spc="-3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Atak</a:t>
            </a:r>
            <a:r>
              <a:rPr dirty="0" sz="1200" spc="-3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terrorystyczny</a:t>
            </a:r>
            <a:r>
              <a:rPr dirty="0" sz="1200" spc="-18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............................................................................................................</a:t>
            </a:r>
            <a:r>
              <a:rPr dirty="0" sz="1200" spc="-13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55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30.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Słownik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ratownika..............................................................................................................</a:t>
            </a:r>
            <a:r>
              <a:rPr dirty="0" sz="1200" spc="-1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56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120" cy="7666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Ciało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obce w</a:t>
            </a:r>
            <a:r>
              <a:rPr dirty="0" sz="1200" spc="-25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oku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  <a:spcBef>
                <a:spcPts val="60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Gdy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ciało obce znajduje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 górną powieką,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polecamy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pacjentowi kierować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wzrok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ku dołowi.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Górną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powiekę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nakładamy na dolną. Wówczas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rzęsy dolnej powieki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"wymiatają"  wewnętrzną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stroną powieki górnej. W przypadku gdy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ciało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obce znajduje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 dolna  powieką,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polecamy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pacjentowi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patrzeć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górę. Odchylamy powiekę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około 0,5 cm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usuwamy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ciało obce wilgotnym rożkiem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chusteczki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nosa,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kierując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strony  zewnętrznej do nosa. Nie usuwać szkieł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kontaktowych.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Ciała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obce znajdujące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gałce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ocznej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usunąć może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tylko lekarz.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Należy pamiętać,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nieumiejętne usuwanie grozi ciężkim uszkodzeniem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oka.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Ciało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obce w</a:t>
            </a:r>
            <a:r>
              <a:rPr dirty="0" sz="1200" spc="-1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nosie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  <a:spcBef>
                <a:spcPts val="60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Jedyne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zrobić poszkodowany 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zatkać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druga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dziurkę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spróbować  wydmuchnąć. Użycie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jakichkolwiek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narzędzi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grozi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wystąpieniem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krwawienia.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Ciało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obce w</a:t>
            </a:r>
            <a:r>
              <a:rPr dirty="0" sz="1200" spc="-1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uchu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ts val="1380"/>
              </a:lnSpc>
              <a:spcBef>
                <a:spcPts val="60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Należy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spróbować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zwyczajne potrząsanie głową. Nie wolno manipulować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 przewodzie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słuchowym.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Ciało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obce w</a:t>
            </a:r>
            <a:r>
              <a:rPr dirty="0" sz="1200" spc="-1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przełyku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ts val="1380"/>
              </a:lnSpc>
              <a:spcBef>
                <a:spcPts val="60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Utkwienie w przełyku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ciała obcego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brane pod uwagę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przypadku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ściskającego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bólu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trudności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przełykaniu.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takiej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sytuacji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chorego należy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sprowokować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</a:t>
            </a:r>
            <a:r>
              <a:rPr dirty="0" sz="1200" spc="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wymiotów.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  <a:spcBef>
                <a:spcPts val="5"/>
              </a:spcBef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Ciało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obce w</a:t>
            </a:r>
            <a:r>
              <a:rPr dirty="0" sz="1200" spc="-25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tchawicy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ts val="1375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Zobacz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też następny rozdział: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Udławienia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Najskuteczniejszą metodą jest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tzw.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chwyt Heimlicha, nazywany też tłocznią</a:t>
            </a:r>
            <a:r>
              <a:rPr dirty="0" sz="1200" spc="7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brzuszną.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Uwaga! Upewnij się, że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masz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do czynienia z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udławieniem,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a nie z atakiem</a:t>
            </a:r>
            <a:r>
              <a:rPr dirty="0" sz="12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serca!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241300" marR="508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Ratujący staje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tyłu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 pacjentem.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Obejmuje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oburącz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 brzuch tak, aby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dłonie  zetknęły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 brzuchu powyżej pępka. Nagłym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ruchem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przyciska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go mocno do siebie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powodując gwałtowne zwiększenie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tłoczni brzusznej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działającej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kolei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klatkę  piersiową.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Ciało obce bywa w ten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sposób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gwałtownie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"wyciśnięte"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tchawicy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zewnątrz.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algn="just" marL="241300" marR="5080" indent="-228600">
              <a:lnSpc>
                <a:spcPts val="1380"/>
              </a:lnSpc>
              <a:buClr>
                <a:srgbClr val="000000"/>
              </a:buClr>
              <a:buAutoNum type="arabicPeriod"/>
              <a:tabLst>
                <a:tab pos="2413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Można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również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czynność wykonać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pacjenta leżącego. Ratujący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klęka przed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pacjentem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kładzie mu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obydwie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ręce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nadbrzusze ponad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pępkiem.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Teraz przez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gwałtowne ściśnięcie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zwiększa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ciśnienie tłoczni</a:t>
            </a:r>
            <a:r>
              <a:rPr dirty="0" sz="1200" spc="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brzusznej.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8586469"/>
            <a:ext cx="5785485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 indent="4495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Gdy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dławisz, 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jesteś sam, spróbuj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wykonać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manewr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sobie,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kładąc zaciśniętą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pięść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wewnętrzną stroną na brzuchu nieco powyżej pępka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obejmując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drugą dłonią.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Możesz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też posłużyć się czymkolwiek,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co popchnie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przeponę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</a:t>
            </a:r>
            <a:r>
              <a:rPr dirty="0" sz="1200" spc="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dołu.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4850" cy="4404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11. Udławienia u dzieci i</a:t>
            </a:r>
            <a:r>
              <a:rPr dirty="0" sz="1400" spc="5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dorosłych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Najważniejsze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to w takich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przypadkach nie tracić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głowy, czyli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szybkość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200" spc="-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opanowanie.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Udławienia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u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dzieci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do 1 roku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życia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rób nic,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jeśli dziecko może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oddychać,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wydawać dźwięki lub gdy kaszle. Te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objawy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oznaczają,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 do tchawicy dociera powietrze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dziecko samo wykrztusi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tchawicy to,  co się tam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znalazło. Wszelkie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środki, które zastosujesz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mogą zaburzyć ten naturalny proces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 częściowe zablokowanie dróg oddechowych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przekształci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ich całkowite</a:t>
            </a:r>
            <a:r>
              <a:rPr dirty="0" sz="1200" spc="-3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zatkanie.</a:t>
            </a:r>
            <a:endParaRPr sz="1200">
              <a:latin typeface="Times New Roman"/>
              <a:cs typeface="Times New Roman"/>
            </a:endParaRPr>
          </a:p>
          <a:p>
            <a:pPr algn="just" marL="12700" marR="279146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Uważnie obserwuj co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dzieje, gdy trzeba -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interweniuj.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oddychać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ani  wydawać dźwięków przełóż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sobie przez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rękę,  twarzą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 dołu,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tak,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żeby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głowa znalazła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niżej niż tułów.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uciskaj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brzucha</a:t>
            </a:r>
            <a:r>
              <a:rPr dirty="0" sz="1200" spc="-15" b="1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niemowlęcia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2792095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Nasadą dłoni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wykonaj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wyczuciem 5 uderzeń  w plecki dziecka,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miejsce pomiędzy  łopatkami [</a:t>
            </a:r>
            <a:r>
              <a:rPr dirty="0" sz="1200" spc="-5" i="1">
                <a:solidFill>
                  <a:srgbClr val="656565"/>
                </a:solidFill>
                <a:latin typeface="Times New Roman"/>
                <a:cs typeface="Times New Roman"/>
              </a:rPr>
              <a:t>patrz rysunek obok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].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6199885"/>
            <a:ext cx="3112135" cy="161036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 indent="4495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Jeśli uderzenia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plecy nie dadzą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rezultatu, zastosuj 5 szybkich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uciśnięć poniżej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klatki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piersiowej.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Aby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zrobić,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odwróć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dziecko na plecy. Połóż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sobie na udach, aby jego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głowa była poniżej  tułowia. Palce wskazujący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środkowy jednej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ręki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połóż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poniżej dolnej części mostka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wykonaj 5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szybko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sobie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następujących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uciśnięć [</a:t>
            </a:r>
            <a:r>
              <a:rPr dirty="0" sz="1200" spc="-5" i="1">
                <a:solidFill>
                  <a:srgbClr val="656565"/>
                </a:solidFill>
                <a:latin typeface="Times New Roman"/>
                <a:cs typeface="Times New Roman"/>
              </a:rPr>
              <a:t>patrz  </a:t>
            </a:r>
            <a:r>
              <a:rPr dirty="0" sz="1200" spc="-5" i="1">
                <a:solidFill>
                  <a:srgbClr val="656565"/>
                </a:solidFill>
                <a:latin typeface="Times New Roman"/>
                <a:cs typeface="Times New Roman"/>
              </a:rPr>
              <a:t>rysunek</a:t>
            </a:r>
            <a:r>
              <a:rPr dirty="0" sz="1200" spc="-10" i="1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 i="1">
                <a:solidFill>
                  <a:srgbClr val="656565"/>
                </a:solidFill>
                <a:latin typeface="Times New Roman"/>
                <a:cs typeface="Times New Roman"/>
              </a:rPr>
              <a:t>obok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].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983" y="9179306"/>
            <a:ext cx="5785485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 indent="4495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Jeśli i to nie przyniesie rezultatów, odblokuj drogi oddechowe, chwytając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język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żuchwę niemowlęcia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między kciuk i palec.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Sprawdź,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czy nie widać obcego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ciała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gardle.  Spróbuj 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wyciągnąć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tylko, gdy jest dobrze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widoczne.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39184" y="3002279"/>
            <a:ext cx="2486025" cy="2857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329684" y="6051803"/>
            <a:ext cx="2409825" cy="2857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20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4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5485" cy="3460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Jeśli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klatka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piersiowa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unosi, powtórz sekwencję - 5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uderzeń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plecy i 5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uciśnięć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aż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skutku,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każąc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komuś wezwać pogotowie ratunkowe.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Gdy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dławi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większe dziecko (powyżej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1 roku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życia), również</a:t>
            </a:r>
            <a:r>
              <a:rPr dirty="0" sz="1200" spc="15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dorośli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ct val="9570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Nakłoń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kaszlu.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Wykonaj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5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uderzeń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okolicę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międzyłopatkową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(w trakcie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uderzeń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poszkodowany jest pochylony do przodu), a potem zastosuj 5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rękoczynów Heimlicha, zwany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też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tłocznią brzuszną,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naprzemiennie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kontynuuj. W przypadku dzieci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manewr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wykonuj  delikatniej (z odpowiednio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mniejszą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siłą).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Rękoczyn Heimlicha ma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 zadanie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symulowanie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kaszlu, a ucisk nadbrzusza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zwiększa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ciśnienie powietrza w klatce piersiowej.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Wykonanie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rękoczynu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polega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tym,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staje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za poszkodowanym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obejmuje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go pod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pachami, kładąc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pięść jednej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ręki powierzchnią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  kciuka w nadbrzuszu (w połowie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odległości między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pępkiem a wyrostkiem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mieczykowatym).  Drugą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rękę kładzie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pierwszej i wykonuje silne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uciśnięcia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kierunku 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siebie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 zarazem ku górze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[</a:t>
            </a:r>
            <a:r>
              <a:rPr dirty="0" sz="1200" spc="-5" i="1">
                <a:solidFill>
                  <a:srgbClr val="656565"/>
                </a:solidFill>
                <a:latin typeface="Times New Roman"/>
                <a:cs typeface="Times New Roman"/>
              </a:rPr>
              <a:t>patrz </a:t>
            </a:r>
            <a:r>
              <a:rPr dirty="0" sz="1200" i="1">
                <a:solidFill>
                  <a:srgbClr val="656565"/>
                </a:solidFill>
                <a:latin typeface="Times New Roman"/>
                <a:cs typeface="Times New Roman"/>
              </a:rPr>
              <a:t>rysunki</a:t>
            </a:r>
            <a:r>
              <a:rPr dirty="0" sz="1200" spc="-20" i="1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 i="1">
                <a:solidFill>
                  <a:srgbClr val="656565"/>
                </a:solidFill>
                <a:latin typeface="Times New Roman"/>
                <a:cs typeface="Times New Roman"/>
              </a:rPr>
              <a:t>poniżej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].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0208" y="4283202"/>
            <a:ext cx="2628900" cy="2628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87983" y="7412990"/>
            <a:ext cx="5785485" cy="196088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 indent="4495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Najlepiej stanąć za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zadławionym bokiem, stawiając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swoją jedną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stopę między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jego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stopami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opierając go o swoje biodro.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Umożliwi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nam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asekurację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przypadku utraty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równowagi lub utraty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przytomności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poszkodowanego.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Wykonuje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5 serii po 5 razy, gdy to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przyniesie oczekiwanego rezultatu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ostateczności wykonujemy ciśnieniowe przepchnięcie ciała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obcego tj.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metodą usta-usta,  zamknięcie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nosa, koniecznie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rękoczyn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Sellicka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nagły,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energiczny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wdmuch powietrza. Jedno  płuco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zupełności wystarcza,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aby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prawidłowo utlenić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krew.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Według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standardu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amerykańskiego wykonuje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tylko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rękoczyny Heimlicha,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bez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uderzeń  międzyłopatkowych.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01084" y="4101084"/>
            <a:ext cx="2409825" cy="2857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21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4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4850" cy="1357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Udławienia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u osób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nieprzytomnych, niezależnie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od</a:t>
            </a:r>
            <a:r>
              <a:rPr dirty="0" sz="1200" spc="1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wieku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7F7F7F"/>
                </a:solidFill>
                <a:latin typeface="Times New Roman"/>
                <a:cs typeface="Times New Roman"/>
              </a:rPr>
              <a:t>W przypadku gdy poszkodowany jest </a:t>
            </a:r>
            <a:r>
              <a:rPr dirty="0" sz="1200" spc="-5">
                <a:solidFill>
                  <a:srgbClr val="7F7F7F"/>
                </a:solidFill>
                <a:latin typeface="Times New Roman"/>
                <a:cs typeface="Times New Roman"/>
              </a:rPr>
              <a:t>nieprzytomny </a:t>
            </a:r>
            <a:r>
              <a:rPr dirty="0" sz="1200">
                <a:solidFill>
                  <a:srgbClr val="7F7F7F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7F7F7F"/>
                </a:solidFill>
                <a:latin typeface="Times New Roman"/>
                <a:cs typeface="Times New Roman"/>
              </a:rPr>
              <a:t>nastąpiła </a:t>
            </a:r>
            <a:r>
              <a:rPr dirty="0" sz="1200">
                <a:solidFill>
                  <a:srgbClr val="7F7F7F"/>
                </a:solidFill>
                <a:latin typeface="Times New Roman"/>
                <a:cs typeface="Times New Roman"/>
              </a:rPr>
              <a:t>utrata </a:t>
            </a:r>
            <a:r>
              <a:rPr dirty="0" sz="1200" spc="-5">
                <a:solidFill>
                  <a:srgbClr val="7F7F7F"/>
                </a:solidFill>
                <a:latin typeface="Times New Roman"/>
                <a:cs typeface="Times New Roman"/>
              </a:rPr>
              <a:t>jego  przytomności </a:t>
            </a:r>
            <a:r>
              <a:rPr dirty="0" sz="1200">
                <a:solidFill>
                  <a:srgbClr val="7F7F7F"/>
                </a:solidFill>
                <a:latin typeface="Times New Roman"/>
                <a:cs typeface="Times New Roman"/>
              </a:rPr>
              <a:t>nie wykonuje </a:t>
            </a:r>
            <a:r>
              <a:rPr dirty="0" sz="1200" spc="-5">
                <a:solidFill>
                  <a:srgbClr val="7F7F7F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 b="1">
                <a:solidFill>
                  <a:srgbClr val="7F7F7F"/>
                </a:solidFill>
                <a:latin typeface="Times New Roman"/>
                <a:cs typeface="Times New Roman"/>
              </a:rPr>
              <a:t>żadnych </a:t>
            </a:r>
            <a:r>
              <a:rPr dirty="0" sz="1200">
                <a:solidFill>
                  <a:srgbClr val="7F7F7F"/>
                </a:solidFill>
                <a:latin typeface="Times New Roman"/>
                <a:cs typeface="Times New Roman"/>
              </a:rPr>
              <a:t>rękoczynów, tylko </a:t>
            </a:r>
            <a:r>
              <a:rPr dirty="0" sz="1200" spc="-5">
                <a:solidFill>
                  <a:srgbClr val="7F7F7F"/>
                </a:solidFill>
                <a:latin typeface="Times New Roman"/>
                <a:cs typeface="Times New Roman"/>
              </a:rPr>
              <a:t>masaż serca, </a:t>
            </a:r>
            <a:r>
              <a:rPr dirty="0" sz="1200">
                <a:solidFill>
                  <a:srgbClr val="7F7F7F"/>
                </a:solidFill>
                <a:latin typeface="Times New Roman"/>
                <a:cs typeface="Times New Roman"/>
              </a:rPr>
              <a:t>odpowiedni do  </a:t>
            </a:r>
            <a:r>
              <a:rPr dirty="0" sz="1200" spc="-5">
                <a:solidFill>
                  <a:srgbClr val="7F7F7F"/>
                </a:solidFill>
                <a:latin typeface="Times New Roman"/>
                <a:cs typeface="Times New Roman"/>
              </a:rPr>
              <a:t>wieku</a:t>
            </a:r>
            <a:r>
              <a:rPr dirty="0" sz="1200" spc="-1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F7F7F"/>
                </a:solidFill>
                <a:latin typeface="Times New Roman"/>
                <a:cs typeface="Times New Roman"/>
              </a:rPr>
              <a:t>chorego.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2431034"/>
            <a:ext cx="5785485" cy="57073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8765" indent="-266065">
              <a:lnSpc>
                <a:spcPct val="100000"/>
              </a:lnSpc>
              <a:spcBef>
                <a:spcPts val="95"/>
              </a:spcBef>
              <a:buAutoNum type="arabicPeriod" startAt="12"/>
              <a:tabLst>
                <a:tab pos="279400" algn="l"/>
              </a:tabLst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Zatrucie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33CC"/>
              </a:buClr>
              <a:buFont typeface="Times New Roman"/>
              <a:buAutoNum type="arabicPeriod" startAt="12"/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Przyczyną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zatrucia może być pomyłka, nieświadomość, lekkomyślność, nadużycie lub  zamach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samobójczy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Większość trucizn wywołuje niespecyficzne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objawy,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mogące występować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różnych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zatruciach oraz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wyniku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innych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schorzeń: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mdłości, wymioty,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biegunka, bóle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brzucha,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bóle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zaburzenia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świadomości,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zaburzenia oddechu, objawy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wstrząsu, zmiany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tętna,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zmiany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psychiczne.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656565"/>
              </a:buClr>
              <a:buFont typeface="Symbol"/>
              <a:buChar char=""/>
            </a:pPr>
            <a:endParaRPr sz="1200">
              <a:latin typeface="Times New Roman"/>
              <a:cs typeface="Times New Roman"/>
            </a:endParaRPr>
          </a:p>
          <a:p>
            <a:pPr marL="12700" marR="5715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Często przy rozpoznaniu rodzaju zatruć pomóc może obejrzenie najbliższego  otoczenia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zatrutego.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Podstawowymi zagrożeniami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dla życia zatrutego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są: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utrata przytomności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wynikającymi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niej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powikłaniami (zachłyśnięcie,</a:t>
            </a:r>
            <a:r>
              <a:rPr dirty="0" sz="1200" spc="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zaduszenie),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zatrzymanie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oddechu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krążenia,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wstrząs.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656565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656565"/>
              </a:buClr>
              <a:buFont typeface="Symbol"/>
              <a:buChar char=""/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Ogólne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ratujące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lvl="1" marL="469900" marR="5715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zabezpieczamy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zatrutego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przed dalszym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działaniem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trucizny, np.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wynosząc 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 zagazowanego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pomieszczenia,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natychmiast sprawdzamy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podstawowe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czynności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życiowe,</a:t>
            </a:r>
            <a:endParaRPr sz="1200">
              <a:latin typeface="Times New Roman"/>
              <a:cs typeface="Times New Roman"/>
            </a:endParaRPr>
          </a:p>
          <a:p>
            <a:pPr lvl="1" marL="469900" marR="508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przypadku zachowania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samoistnego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oddychania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kładziemy poszkodowanego na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boku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jak najszybciej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usuwamy truciznę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obficie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polewając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wodą,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080" indent="-228600">
              <a:lnSpc>
                <a:spcPts val="1380"/>
              </a:lnSpc>
              <a:spcBef>
                <a:spcPts val="7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przypadku trucizn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wprowadzonych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przewodu pokarmowego, dopóki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trucizna  znajduje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żołądku,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podajemy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picia letnią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wodę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solą (łyżeczka soli na  szklankę)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wywołujemy wymioty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wolno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to robić pod warunkiem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takim,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że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zatruty 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jest w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pełni przytomny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oraz gdy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działająca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trucizna nie jest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 żrąco-parząca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4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zabezpieczamy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przedmioty,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mogą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służyć w ustaleniu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rodzaju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trucizn.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983" y="8632190"/>
            <a:ext cx="5786755" cy="908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Zatrucie tlenkiem węgla (czad)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z="1200" spc="1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CO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Tlenek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węgla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lżejszy od powietrza. Zmieszany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z powietrzem nabiera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silnych właściwości  wybuchowych.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Z tego powodu w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pomieszczeniu,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gdzie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powietrze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przesycone jest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tlenkiem  węgla najmniejsza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iskra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spowoduje</a:t>
            </a:r>
            <a:r>
              <a:rPr dirty="0" sz="1200" spc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wybuch.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120" cy="2934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Zatrucie rozpoczyna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bólem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głowy, zawrotami, szumem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uszach,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zaburzeniami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wzroku,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zmianami psychicznymi oraz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uczuciem odurzenia. 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dłuższym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okresie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zatrucia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następuje utrata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przytomności, skurcze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wreszcie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dochodzi 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zatrzymania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algn="just" marL="469900" marR="5715" indent="-228600">
              <a:lnSpc>
                <a:spcPts val="1380"/>
              </a:lnSpc>
              <a:spcBef>
                <a:spcPts val="6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zatrutego jak najszybciej ewakuujemy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zagrożonego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terenu 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szeroko</a:t>
            </a:r>
            <a:r>
              <a:rPr dirty="0" sz="1200" spc="16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otwieramy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drzwi, wstrzymując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otwieramy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szeroko okno, aby powstał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przeciąg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wynosimy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poszkodowanego,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zagazowanego pomieszczenia wolno wejść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jedynie 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ubezpieczeniu przez</a:t>
            </a:r>
            <a:r>
              <a:rPr dirty="0" sz="1200" spc="2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drugą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osobę,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maska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gazowa lub chusteczka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chronią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przed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zatruciem,</a:t>
            </a:r>
            <a:endParaRPr sz="1200">
              <a:latin typeface="Times New Roman"/>
              <a:cs typeface="Times New Roman"/>
            </a:endParaRPr>
          </a:p>
          <a:p>
            <a:pPr marL="469900" marR="6985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 wyniesieniu zatrutego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natychmiast kontrolujemy oddech,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przypadku bezdechu  rozpoczynamy sztuczne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oddychanie,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4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nieprzytomnego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układamy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 boku.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3855973"/>
            <a:ext cx="5785485" cy="2835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Uduszenie dwutlenkiem węgla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z="1200" spc="1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CO</a:t>
            </a:r>
            <a:r>
              <a:rPr dirty="0" baseline="-10416" sz="1200" spc="-7" b="1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baseline="-10416"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Dwutlenek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węgla 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cięższy od powietrza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gromadzi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dnie głębokich  zagłębień,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np.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studniach,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wypierając z powietrza tlen. Jest on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nietrujący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stąd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mówi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o  uduszeniu, a nie o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zatruciu.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człowieka,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zanurzyła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warstwę powietrza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niewielkim stężeniu CO</a:t>
            </a:r>
            <a:r>
              <a:rPr dirty="0" baseline="-10416" sz="1200" spc="-7">
                <a:solidFill>
                  <a:srgbClr val="656565"/>
                </a:solidFill>
                <a:latin typeface="Times New Roman"/>
                <a:cs typeface="Times New Roman"/>
              </a:rPr>
              <a:t>2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,  pojawia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zawrót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głowy, oddech staje się głębszy. Przy wysokim stężeniu dwutlenku węgla  następuje natychmiastowa utrata przytomności.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Upadając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 ziemię pogrąża się całkowicie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 warstwie 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CO</a:t>
            </a:r>
            <a:r>
              <a:rPr dirty="0" baseline="-10416" sz="1200" spc="-15">
                <a:solidFill>
                  <a:srgbClr val="656565"/>
                </a:solidFill>
                <a:latin typeface="Times New Roman"/>
                <a:cs typeface="Times New Roman"/>
              </a:rPr>
              <a:t>2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po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upływie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3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minut umiera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przez</a:t>
            </a:r>
            <a:r>
              <a:rPr dirty="0" sz="1200" spc="-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uduszenie.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  <a:spcBef>
                <a:spcPts val="1065"/>
              </a:spcBef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algn="just" marL="466090" marR="5080" indent="-226695">
              <a:lnSpc>
                <a:spcPts val="1380"/>
              </a:lnSpc>
              <a:spcBef>
                <a:spcPts val="6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postępujemy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podobnie jak 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zatruciu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tlenkiem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węgla,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uważając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 własne  bezpieczeństwo, można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posłużyć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zapaloną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świecą - przy niskim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stężeniu tlenu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świeca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gaśnie.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983" y="7185914"/>
            <a:ext cx="3952875" cy="2485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0000FF"/>
                </a:solidFill>
                <a:latin typeface="Times New Roman"/>
                <a:cs typeface="Times New Roman"/>
              </a:rPr>
              <a:t>Zatrucie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lekami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15240">
              <a:lnSpc>
                <a:spcPts val="1410"/>
              </a:lnSpc>
            </a:pP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Są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to 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najczęściej spotykane 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zatrucia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wywołane między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innymi:</a:t>
            </a:r>
            <a:endParaRPr sz="1200">
              <a:latin typeface="Times New Roman"/>
              <a:cs typeface="Times New Roman"/>
            </a:endParaRPr>
          </a:p>
          <a:p>
            <a:pPr marL="535940" indent="-231140">
              <a:lnSpc>
                <a:spcPts val="1380"/>
              </a:lnSpc>
              <a:buSzPct val="83333"/>
              <a:buFont typeface="Symbol"/>
              <a:buChar char=""/>
              <a:tabLst>
                <a:tab pos="535940" algn="l"/>
                <a:tab pos="536575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lekami nasennymi, uspokajającymi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</a:t>
            </a:r>
            <a:r>
              <a:rPr dirty="0" sz="1200" spc="8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psychotropowymi,</a:t>
            </a:r>
            <a:endParaRPr sz="1200">
              <a:latin typeface="Times New Roman"/>
              <a:cs typeface="Times New Roman"/>
            </a:endParaRPr>
          </a:p>
          <a:p>
            <a:pPr marL="535940" indent="-231140">
              <a:lnSpc>
                <a:spcPts val="1380"/>
              </a:lnSpc>
              <a:buSzPct val="83333"/>
              <a:buFont typeface="Symbol"/>
              <a:buChar char=""/>
              <a:tabLst>
                <a:tab pos="535940" algn="l"/>
                <a:tab pos="536575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lekami przeciwbólowymi,</a:t>
            </a:r>
            <a:r>
              <a:rPr dirty="0" sz="1200" spc="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przeciwzapalnymi,</a:t>
            </a:r>
            <a:endParaRPr sz="1200">
              <a:latin typeface="Times New Roman"/>
              <a:cs typeface="Times New Roman"/>
            </a:endParaRPr>
          </a:p>
          <a:p>
            <a:pPr marL="535940" indent="-231140">
              <a:lnSpc>
                <a:spcPts val="1410"/>
              </a:lnSpc>
              <a:buSzPct val="83333"/>
              <a:buFont typeface="Symbol"/>
              <a:buChar char=""/>
              <a:tabLst>
                <a:tab pos="535940" algn="l"/>
                <a:tab pos="536575" algn="l"/>
              </a:tabLst>
            </a:pP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lekami nasercowymi.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5F5F5F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5F5F5F"/>
              </a:buClr>
              <a:buFont typeface="Symbol"/>
              <a:buChar char=""/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10" b="1">
                <a:solidFill>
                  <a:srgbClr val="008000"/>
                </a:solidFill>
                <a:latin typeface="Times New Roman"/>
                <a:cs typeface="Times New Roman"/>
              </a:rPr>
              <a:t>Objawy </a:t>
            </a:r>
            <a:r>
              <a:rPr dirty="0" sz="1200" spc="-15" b="1">
                <a:solidFill>
                  <a:srgbClr val="008000"/>
                </a:solidFill>
                <a:latin typeface="Times New Roman"/>
                <a:cs typeface="Times New Roman"/>
              </a:rPr>
              <a:t>zatrucia 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zależą od zażytego</a:t>
            </a:r>
            <a:r>
              <a:rPr dirty="0" sz="1200" spc="-8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środka:</a:t>
            </a:r>
            <a:endParaRPr sz="1200">
              <a:latin typeface="Times New Roman"/>
              <a:cs typeface="Times New Roman"/>
            </a:endParaRPr>
          </a:p>
          <a:p>
            <a:pPr marL="510540" indent="-229870">
              <a:lnSpc>
                <a:spcPts val="1380"/>
              </a:lnSpc>
              <a:buSzPct val="83333"/>
              <a:buFont typeface="Symbol"/>
              <a:buChar char=""/>
              <a:tabLst>
                <a:tab pos="510540" algn="l"/>
                <a:tab pos="511175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zaburzenia świadomości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aż do</a:t>
            </a:r>
            <a:r>
              <a:rPr dirty="0" sz="1200" spc="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śpiączki,</a:t>
            </a:r>
            <a:endParaRPr sz="1200">
              <a:latin typeface="Times New Roman"/>
              <a:cs typeface="Times New Roman"/>
            </a:endParaRPr>
          </a:p>
          <a:p>
            <a:pPr marL="510540" indent="-229870">
              <a:lnSpc>
                <a:spcPts val="1380"/>
              </a:lnSpc>
              <a:buSzPct val="83333"/>
              <a:buFont typeface="Symbol"/>
              <a:buChar char=""/>
              <a:tabLst>
                <a:tab pos="510540" algn="l"/>
                <a:tab pos="511175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zwolnienie lub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przyspieszenie</a:t>
            </a:r>
            <a:r>
              <a:rPr dirty="0" sz="1200" spc="-10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oddechu,</a:t>
            </a:r>
            <a:endParaRPr sz="1200">
              <a:latin typeface="Times New Roman"/>
              <a:cs typeface="Times New Roman"/>
            </a:endParaRPr>
          </a:p>
          <a:p>
            <a:pPr marL="510540" indent="-229870">
              <a:lnSpc>
                <a:spcPts val="1380"/>
              </a:lnSpc>
              <a:buSzPct val="83333"/>
              <a:buFont typeface="Symbol"/>
              <a:buChar char=""/>
              <a:tabLst>
                <a:tab pos="510540" algn="l"/>
                <a:tab pos="511175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zwolnienie lub przyspieszenie</a:t>
            </a:r>
            <a:r>
              <a:rPr dirty="0" sz="1200" spc="-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tętna,</a:t>
            </a:r>
            <a:endParaRPr sz="1200">
              <a:latin typeface="Times New Roman"/>
              <a:cs typeface="Times New Roman"/>
            </a:endParaRPr>
          </a:p>
          <a:p>
            <a:pPr marL="510540" indent="-229870">
              <a:lnSpc>
                <a:spcPts val="1380"/>
              </a:lnSpc>
              <a:buSzPct val="83333"/>
              <a:buFont typeface="Symbol"/>
              <a:buChar char=""/>
              <a:tabLst>
                <a:tab pos="510540" algn="l"/>
                <a:tab pos="511175" algn="l"/>
              </a:tabLst>
            </a:pP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nieregularne</a:t>
            </a:r>
            <a:r>
              <a:rPr dirty="0" sz="1200" spc="-2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tętno,</a:t>
            </a:r>
            <a:endParaRPr sz="1200">
              <a:latin typeface="Times New Roman"/>
              <a:cs typeface="Times New Roman"/>
            </a:endParaRPr>
          </a:p>
          <a:p>
            <a:pPr marL="510540" indent="-229870">
              <a:lnSpc>
                <a:spcPts val="1410"/>
              </a:lnSpc>
              <a:buSzPct val="83333"/>
              <a:buFont typeface="Symbol"/>
              <a:buChar char=""/>
              <a:tabLst>
                <a:tab pos="510540" algn="l"/>
                <a:tab pos="511175" algn="l"/>
              </a:tabLst>
            </a:pP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sucha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lub 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spocona</a:t>
            </a:r>
            <a:r>
              <a:rPr dirty="0" sz="1200" spc="-3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skóra,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5485" cy="2408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510540" indent="-229870">
              <a:lnSpc>
                <a:spcPct val="100000"/>
              </a:lnSpc>
              <a:buSzPct val="83333"/>
              <a:buFont typeface="Symbol"/>
              <a:buChar char=""/>
              <a:tabLst>
                <a:tab pos="510540" algn="l"/>
                <a:tab pos="511175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zwężone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rozszerzone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źrenice.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5F5F5F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5F5F5F"/>
              </a:buClr>
              <a:buFont typeface="Symbol"/>
              <a:buChar char=""/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15" b="1">
                <a:solidFill>
                  <a:srgbClr val="008000"/>
                </a:solidFill>
                <a:latin typeface="Times New Roman"/>
                <a:cs typeface="Times New Roman"/>
              </a:rPr>
              <a:t>Czynności</a:t>
            </a:r>
            <a:r>
              <a:rPr dirty="0" sz="1200" spc="-3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15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spc="-15" b="1">
                <a:solidFill>
                  <a:srgbClr val="5F5F5F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517525" indent="-230504">
              <a:lnSpc>
                <a:spcPts val="1375"/>
              </a:lnSpc>
              <a:buSzPct val="83333"/>
              <a:buFont typeface="Symbol"/>
              <a:buChar char=""/>
              <a:tabLst>
                <a:tab pos="517525" algn="l"/>
                <a:tab pos="518159" algn="l"/>
              </a:tabLst>
            </a:pP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gdy </a:t>
            </a:r>
            <a:r>
              <a:rPr dirty="0" sz="1200" spc="-20">
                <a:solidFill>
                  <a:srgbClr val="5F5F5F"/>
                </a:solidFill>
                <a:latin typeface="Times New Roman"/>
                <a:cs typeface="Times New Roman"/>
              </a:rPr>
              <a:t>poszkodowany 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jest </a:t>
            </a:r>
            <a:r>
              <a:rPr dirty="0" sz="1200" spc="-20">
                <a:solidFill>
                  <a:srgbClr val="5F5F5F"/>
                </a:solidFill>
                <a:latin typeface="Times New Roman"/>
                <a:cs typeface="Times New Roman"/>
              </a:rPr>
              <a:t>przytomny, 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prowokowanie wymiotów, płukanie</a:t>
            </a:r>
            <a:r>
              <a:rPr dirty="0" sz="1200" spc="-5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żołądka,</a:t>
            </a:r>
            <a:endParaRPr sz="1200">
              <a:latin typeface="Times New Roman"/>
              <a:cs typeface="Times New Roman"/>
            </a:endParaRPr>
          </a:p>
          <a:p>
            <a:pPr marL="517525" indent="-230504">
              <a:lnSpc>
                <a:spcPts val="1380"/>
              </a:lnSpc>
              <a:buSzPct val="83333"/>
              <a:buFont typeface="Symbol"/>
              <a:buChar char=""/>
              <a:tabLst>
                <a:tab pos="517525" algn="l"/>
                <a:tab pos="518159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gdy poszkodowany jest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nieprzytomny:</a:t>
            </a:r>
            <a:endParaRPr sz="1200">
              <a:latin typeface="Times New Roman"/>
              <a:cs typeface="Times New Roman"/>
            </a:endParaRPr>
          </a:p>
          <a:p>
            <a:pPr lvl="1" marL="746125" indent="-228600">
              <a:lnSpc>
                <a:spcPts val="1380"/>
              </a:lnSpc>
              <a:buChar char="-"/>
              <a:tabLst>
                <a:tab pos="746125" algn="l"/>
                <a:tab pos="74676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nie wolno prowokować wymiocin,</a:t>
            </a:r>
            <a:endParaRPr sz="1200">
              <a:latin typeface="Times New Roman"/>
              <a:cs typeface="Times New Roman"/>
            </a:endParaRPr>
          </a:p>
          <a:p>
            <a:pPr lvl="1" marL="746125" marR="6350" indent="-228600">
              <a:lnSpc>
                <a:spcPts val="1380"/>
              </a:lnSpc>
              <a:spcBef>
                <a:spcPts val="65"/>
              </a:spcBef>
              <a:buChar char="-"/>
              <a:tabLst>
                <a:tab pos="746125" algn="l"/>
                <a:tab pos="74676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kontrolować podstawowe czynności życiowe, jeśli brak tętna to rozpocząć  </a:t>
            </a:r>
            <a:r>
              <a:rPr dirty="0" sz="1200" spc="5">
                <a:solidFill>
                  <a:srgbClr val="5F5F5F"/>
                </a:solidFill>
                <a:latin typeface="Times New Roman"/>
                <a:cs typeface="Times New Roman"/>
              </a:rPr>
              <a:t>resuscytację,</a:t>
            </a:r>
            <a:endParaRPr sz="1200">
              <a:latin typeface="Times New Roman"/>
              <a:cs typeface="Times New Roman"/>
            </a:endParaRPr>
          </a:p>
          <a:p>
            <a:pPr lvl="1" marL="746125" indent="-228600">
              <a:lnSpc>
                <a:spcPts val="1310"/>
              </a:lnSpc>
              <a:buChar char="-"/>
              <a:tabLst>
                <a:tab pos="746125" algn="l"/>
                <a:tab pos="746760" algn="l"/>
              </a:tabLst>
            </a:pPr>
            <a:r>
              <a:rPr dirty="0" sz="1200" spc="15">
                <a:solidFill>
                  <a:srgbClr val="5F5F5F"/>
                </a:solidFill>
                <a:latin typeface="Times New Roman"/>
                <a:cs typeface="Times New Roman"/>
              </a:rPr>
              <a:t>jeśli </a:t>
            </a:r>
            <a:r>
              <a:rPr dirty="0" sz="1200" spc="5">
                <a:solidFill>
                  <a:srgbClr val="5F5F5F"/>
                </a:solidFill>
                <a:latin typeface="Times New Roman"/>
                <a:cs typeface="Times New Roman"/>
              </a:rPr>
              <a:t>oddycha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ma </a:t>
            </a:r>
            <a:r>
              <a:rPr dirty="0" sz="1200" spc="15">
                <a:solidFill>
                  <a:srgbClr val="5F5F5F"/>
                </a:solidFill>
                <a:latin typeface="Times New Roman"/>
                <a:cs typeface="Times New Roman"/>
              </a:rPr>
              <a:t>zachowane </a:t>
            </a:r>
            <a:r>
              <a:rPr dirty="0" sz="1200" spc="10">
                <a:solidFill>
                  <a:srgbClr val="5F5F5F"/>
                </a:solidFill>
                <a:latin typeface="Times New Roman"/>
                <a:cs typeface="Times New Roman"/>
              </a:rPr>
              <a:t>krążenie, ułożyć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15">
                <a:solidFill>
                  <a:srgbClr val="5F5F5F"/>
                </a:solidFill>
                <a:latin typeface="Times New Roman"/>
                <a:cs typeface="Times New Roman"/>
              </a:rPr>
              <a:t>pozycji bocznej</a:t>
            </a:r>
            <a:r>
              <a:rPr dirty="0" sz="1200" spc="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ustalonej,</a:t>
            </a:r>
            <a:endParaRPr sz="1200">
              <a:latin typeface="Times New Roman"/>
              <a:cs typeface="Times New Roman"/>
            </a:endParaRPr>
          </a:p>
          <a:p>
            <a:pPr marL="746125">
              <a:lnSpc>
                <a:spcPts val="1410"/>
              </a:lnSpc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okryć kocem,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24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2303" y="2802890"/>
            <a:ext cx="25698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3204" indent="-230504">
              <a:lnSpc>
                <a:spcPct val="100000"/>
              </a:lnSpc>
              <a:spcBef>
                <a:spcPts val="100"/>
              </a:spcBef>
              <a:buSzPct val="83333"/>
              <a:buFont typeface="Symbol"/>
              <a:buChar char=""/>
              <a:tabLst>
                <a:tab pos="243204" algn="l"/>
                <a:tab pos="243840" algn="l"/>
                <a:tab pos="1195070" algn="l"/>
                <a:tab pos="1833245" algn="l"/>
              </a:tabLst>
            </a:pP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zabezpieczyć	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tabletki,	opakowania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1367" y="2802890"/>
            <a:ext cx="28136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6865" algn="l"/>
                <a:tab pos="899160" algn="l"/>
                <a:tab pos="1728470" algn="l"/>
                <a:tab pos="1925320" algn="l"/>
                <a:tab pos="2470150" algn="l"/>
                <a:tab pos="2732405" algn="l"/>
              </a:tabLst>
            </a:pP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p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	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l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e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kach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,	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wym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i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ocin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y	i	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abra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ć	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j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e	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3189" y="2978150"/>
            <a:ext cx="17862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poszkodowanym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do</a:t>
            </a:r>
            <a:r>
              <a:rPr dirty="0" sz="1200" spc="-8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szpitala.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983" y="3680714"/>
            <a:ext cx="5786120" cy="5289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Zatrucia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alkoholami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5240" marR="5715" indent="446405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Należy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pamiętać,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że u poszkodowanego zatrutego alkoholem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może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współistnieć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uraz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głowy z krwawieniem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wewnątrzczaszkowym.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W zatruciu alkoholem nieznanego pochodzenia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należy zawsze myśleć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z="1200" spc="-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metanolu!!!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Objawy</a:t>
            </a:r>
            <a:r>
              <a:rPr dirty="0" sz="1200" spc="-5" b="1">
                <a:solidFill>
                  <a:srgbClr val="5F5F5F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517525" marR="6350" indent="-230504">
              <a:lnSpc>
                <a:spcPts val="1380"/>
              </a:lnSpc>
              <a:spcBef>
                <a:spcPts val="60"/>
              </a:spcBef>
              <a:buSzPct val="83333"/>
              <a:buFont typeface="Symbol"/>
              <a:buChar char=""/>
              <a:tabLst>
                <a:tab pos="517525" algn="l"/>
                <a:tab pos="518159" algn="l"/>
              </a:tabLst>
            </a:pPr>
            <a:r>
              <a:rPr dirty="0" sz="1200" spc="-20">
                <a:solidFill>
                  <a:srgbClr val="5F5F5F"/>
                </a:solidFill>
                <a:latin typeface="Times New Roman"/>
                <a:cs typeface="Times New Roman"/>
              </a:rPr>
              <a:t>początkowo 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euforia, pobudzenie, zaburzenie równowagi,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które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przechodzą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senność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 głęboką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śpiączkę,</a:t>
            </a:r>
            <a:endParaRPr sz="1200">
              <a:latin typeface="Times New Roman"/>
              <a:cs typeface="Times New Roman"/>
            </a:endParaRPr>
          </a:p>
          <a:p>
            <a:pPr marL="517525" indent="-230504">
              <a:lnSpc>
                <a:spcPts val="1345"/>
              </a:lnSpc>
              <a:buSzPct val="83333"/>
              <a:buFont typeface="Symbol"/>
              <a:buChar char=""/>
              <a:tabLst>
                <a:tab pos="517525" algn="l"/>
                <a:tab pos="518159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zapach alkoholu z dróg</a:t>
            </a:r>
            <a:r>
              <a:rPr dirty="0" sz="1200" spc="-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oddechowych.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5F5F5F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5F5F5F"/>
              </a:buClr>
              <a:buFont typeface="Symbol"/>
              <a:buChar char=""/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5F5F5F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530860" indent="-231140">
              <a:lnSpc>
                <a:spcPts val="1375"/>
              </a:lnSpc>
              <a:buSzPct val="83333"/>
              <a:buFont typeface="Symbol"/>
              <a:buChar char=""/>
              <a:tabLst>
                <a:tab pos="530225" algn="l"/>
                <a:tab pos="530860" algn="l"/>
              </a:tabLst>
            </a:pP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poszkodowany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jest</a:t>
            </a:r>
            <a:r>
              <a:rPr dirty="0" sz="1200" spc="-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przytomny:</a:t>
            </a:r>
            <a:endParaRPr sz="1200">
              <a:latin typeface="Times New Roman"/>
              <a:cs typeface="Times New Roman"/>
            </a:endParaRPr>
          </a:p>
          <a:p>
            <a:pPr marL="530860">
              <a:lnSpc>
                <a:spcPts val="1380"/>
              </a:lnSpc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zabezpieczenie przed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upadkiem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oraz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wychłodzeniem,</a:t>
            </a:r>
            <a:endParaRPr sz="1200">
              <a:latin typeface="Times New Roman"/>
              <a:cs typeface="Times New Roman"/>
            </a:endParaRPr>
          </a:p>
          <a:p>
            <a:pPr algn="just" marL="759460" marR="5080" indent="-228600">
              <a:lnSpc>
                <a:spcPts val="1380"/>
              </a:lnSpc>
              <a:spcBef>
                <a:spcPts val="65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nie prowokowanie na siłę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wymiotów,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gdyż alkohol bardzo szybko się wchłania do  układu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krwionośnego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jego 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eliminacja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ten 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sposób bardzo często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jest  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bezcelowa,</a:t>
            </a:r>
            <a:endParaRPr sz="1200">
              <a:latin typeface="Times New Roman"/>
              <a:cs typeface="Times New Roman"/>
            </a:endParaRPr>
          </a:p>
          <a:p>
            <a:pPr marL="530860">
              <a:lnSpc>
                <a:spcPts val="1315"/>
              </a:lnSpc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podanie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ciepłych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płynów do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wypicia,</a:t>
            </a:r>
            <a:endParaRPr sz="1200">
              <a:latin typeface="Times New Roman"/>
              <a:cs typeface="Times New Roman"/>
            </a:endParaRPr>
          </a:p>
          <a:p>
            <a:pPr marL="544195" indent="-243840">
              <a:lnSpc>
                <a:spcPts val="1380"/>
              </a:lnSpc>
              <a:buSzPct val="83333"/>
              <a:buFont typeface="Symbol"/>
              <a:buChar char=""/>
              <a:tabLst>
                <a:tab pos="544195" algn="l"/>
                <a:tab pos="544830" algn="l"/>
              </a:tabLst>
            </a:pP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poszkodowany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jest</a:t>
            </a:r>
            <a:r>
              <a:rPr dirty="0" sz="1200" spc="-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nieprzytomny:</a:t>
            </a:r>
            <a:endParaRPr sz="1200">
              <a:latin typeface="Times New Roman"/>
              <a:cs typeface="Times New Roman"/>
            </a:endParaRPr>
          </a:p>
          <a:p>
            <a:pPr lvl="1" marL="779145" indent="-247650">
              <a:lnSpc>
                <a:spcPts val="1380"/>
              </a:lnSpc>
              <a:buChar char="-"/>
              <a:tabLst>
                <a:tab pos="779145" algn="l"/>
                <a:tab pos="779780" algn="l"/>
              </a:tabLst>
            </a:pP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kontrola podstawowych parametrów życiowych, gdy potrzeba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–</a:t>
            </a:r>
            <a:r>
              <a:rPr dirty="0" sz="1200" spc="-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resuscytacja,</a:t>
            </a:r>
            <a:endParaRPr sz="1200">
              <a:latin typeface="Times New Roman"/>
              <a:cs typeface="Times New Roman"/>
            </a:endParaRPr>
          </a:p>
          <a:p>
            <a:pPr lvl="1" marL="779145" indent="-247650">
              <a:lnSpc>
                <a:spcPts val="1380"/>
              </a:lnSpc>
              <a:buChar char="-"/>
              <a:tabLst>
                <a:tab pos="779145" algn="l"/>
                <a:tab pos="77978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jeśli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zachowany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oddech i krążenie to pozycja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boczna</a:t>
            </a:r>
            <a:r>
              <a:rPr dirty="0" sz="1200" spc="-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ustalona,</a:t>
            </a:r>
            <a:endParaRPr sz="1200">
              <a:latin typeface="Times New Roman"/>
              <a:cs typeface="Times New Roman"/>
            </a:endParaRPr>
          </a:p>
          <a:p>
            <a:pPr lvl="1" marL="779145" indent="-247650">
              <a:lnSpc>
                <a:spcPts val="1410"/>
              </a:lnSpc>
              <a:buChar char="-"/>
              <a:tabLst>
                <a:tab pos="779145" algn="l"/>
                <a:tab pos="77978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zabezpieczenie przed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utratą ciepła.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5715" indent="450850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Należy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pamiętać,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że jeśli poszkodowany jest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nieprzytomny wtedy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istnieje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niebezpieczeństwo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opadnięcia języka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(niedrożność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dróg oddechowych), aspiracji wymiocin  do dróg oddechowych i znacznego wychłodzenia</a:t>
            </a:r>
            <a:r>
              <a:rPr dirty="0" sz="1200" spc="5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organizmu.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120" cy="8959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278765" indent="-266065">
              <a:lnSpc>
                <a:spcPct val="100000"/>
              </a:lnSpc>
              <a:buAutoNum type="arabicPeriod" startAt="13"/>
              <a:tabLst>
                <a:tab pos="279400" algn="l"/>
              </a:tabLst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Złamania</a:t>
            </a:r>
            <a:r>
              <a:rPr dirty="0" sz="1400" spc="-1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kości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33CC"/>
              </a:buClr>
              <a:buFont typeface="Times New Roman"/>
              <a:buAutoNum type="arabicPeriod" startAt="13"/>
            </a:pPr>
            <a:endParaRPr sz="1450">
              <a:latin typeface="Times New Roman"/>
              <a:cs typeface="Times New Roman"/>
            </a:endParaRPr>
          </a:p>
          <a:p>
            <a:pPr marL="12700" marR="5715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miejscu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wypadku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ustalamy,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czy jest to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złamanie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otwarte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(uszkodzona skóra często przez  wystającą część złamanej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kości), czy</a:t>
            </a:r>
            <a:r>
              <a:rPr dirty="0" sz="1200" spc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zamknięte.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Typowymi objawami złamania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są:</a:t>
            </a:r>
            <a:endParaRPr sz="1200">
              <a:latin typeface="Times New Roman"/>
              <a:cs typeface="Times New Roman"/>
            </a:endParaRPr>
          </a:p>
          <a:p>
            <a:pPr lvl="1" marL="530860" indent="-231140">
              <a:lnSpc>
                <a:spcPts val="1380"/>
              </a:lnSpc>
              <a:buSzPct val="83333"/>
              <a:buFont typeface="Symbol"/>
              <a:buChar char=""/>
              <a:tabLst>
                <a:tab pos="530225" algn="l"/>
                <a:tab pos="53086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bolesność i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obrzęk,</a:t>
            </a:r>
            <a:endParaRPr sz="1200">
              <a:latin typeface="Times New Roman"/>
              <a:cs typeface="Times New Roman"/>
            </a:endParaRPr>
          </a:p>
          <a:p>
            <a:pPr lvl="1" marL="530860" marR="6985" indent="-231140">
              <a:lnSpc>
                <a:spcPts val="1380"/>
              </a:lnSpc>
              <a:spcBef>
                <a:spcPts val="70"/>
              </a:spcBef>
              <a:buSzPct val="83333"/>
              <a:buFont typeface="Symbol"/>
              <a:buChar char=""/>
              <a:tabLst>
                <a:tab pos="530225" algn="l"/>
                <a:tab pos="53086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ograniczenie ruchów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niezdolność do ich wykonywania, przybranie przez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poszkodowanego pozycji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oszczędzającej,</a:t>
            </a:r>
            <a:endParaRPr sz="1200">
              <a:latin typeface="Times New Roman"/>
              <a:cs typeface="Times New Roman"/>
            </a:endParaRPr>
          </a:p>
          <a:p>
            <a:pPr lvl="1" marL="530860" indent="-231140">
              <a:lnSpc>
                <a:spcPts val="1315"/>
              </a:lnSpc>
              <a:buSzPct val="83333"/>
              <a:buFont typeface="Symbol"/>
              <a:buChar char=""/>
              <a:tabLst>
                <a:tab pos="530225" algn="l"/>
                <a:tab pos="53086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nieprawidłowe ustawienie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patologiczna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ruchomość,</a:t>
            </a:r>
            <a:endParaRPr sz="1200">
              <a:latin typeface="Times New Roman"/>
              <a:cs typeface="Times New Roman"/>
            </a:endParaRPr>
          </a:p>
          <a:p>
            <a:pPr lvl="1" marL="530860" marR="5715" indent="-23114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530225" algn="l"/>
                <a:tab pos="53086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przypadku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złamania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otwartego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również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jedna lub kilka ran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krwawiących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mogą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być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widoczne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ranie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fragmenty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kostne.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Złamania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kostne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mogą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być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przyczyną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licznych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zagrożeń:</a:t>
            </a:r>
            <a:endParaRPr sz="1200">
              <a:latin typeface="Times New Roman"/>
              <a:cs typeface="Times New Roman"/>
            </a:endParaRPr>
          </a:p>
          <a:p>
            <a:pPr marL="473709" indent="-231140">
              <a:lnSpc>
                <a:spcPts val="1380"/>
              </a:lnSpc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wstrząs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wynikający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utraty krwi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(dodatkowo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ból jest czynnikiem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wstrząsorodnym),</a:t>
            </a:r>
            <a:endParaRPr sz="1200">
              <a:latin typeface="Times New Roman"/>
              <a:cs typeface="Times New Roman"/>
            </a:endParaRPr>
          </a:p>
          <a:p>
            <a:pPr marL="473709" indent="-231140">
              <a:lnSpc>
                <a:spcPts val="1380"/>
              </a:lnSpc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uszkodzone kości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mogą spowodować dodatkowe wewnętrzne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zranienia,</a:t>
            </a:r>
            <a:endParaRPr sz="1200">
              <a:latin typeface="Times New Roman"/>
              <a:cs typeface="Times New Roman"/>
            </a:endParaRPr>
          </a:p>
          <a:p>
            <a:pPr algn="just" marL="473709" marR="5715" indent="-23114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73709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rzadko występującym,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ale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bardzo groźnym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zator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tłuszczowy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powstaje on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przeważnie przy dużych zmiażdżeniach, często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kilka dni po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wypadku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(drobne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cząsteczki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tłuszczu zatykają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drobne naczynia krwionośne, zaburzając ukrwienie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mózgu i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płuc)</a:t>
            </a:r>
            <a:endParaRPr sz="1200">
              <a:latin typeface="Times New Roman"/>
              <a:cs typeface="Times New Roman"/>
            </a:endParaRPr>
          </a:p>
          <a:p>
            <a:pPr marL="473709" marR="5715" indent="-231140">
              <a:lnSpc>
                <a:spcPts val="1380"/>
              </a:lnSpc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zakażenie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złamaniach otwartych (każde złamanie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otwarte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przyjmuje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zakażone).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656565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56565"/>
              </a:buClr>
              <a:buFont typeface="Symbol"/>
              <a:buChar char=""/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73709" marR="6350" indent="-231140">
              <a:lnSpc>
                <a:spcPts val="1370"/>
              </a:lnSpc>
              <a:spcBef>
                <a:spcPts val="70"/>
              </a:spcBef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wykonujemy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żadnych ruchów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miejscu złamania, również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celu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rozpoznania  złamania,</a:t>
            </a:r>
            <a:endParaRPr sz="1200">
              <a:latin typeface="Times New Roman"/>
              <a:cs typeface="Times New Roman"/>
            </a:endParaRPr>
          </a:p>
          <a:p>
            <a:pPr marL="473709" indent="-231140">
              <a:lnSpc>
                <a:spcPts val="1320"/>
              </a:lnSpc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złamanie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otwarte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nakrywamy jałowym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opatrunkiem,</a:t>
            </a:r>
            <a:endParaRPr sz="1200">
              <a:latin typeface="Times New Roman"/>
              <a:cs typeface="Times New Roman"/>
            </a:endParaRPr>
          </a:p>
          <a:p>
            <a:pPr marL="473709" indent="-231140">
              <a:lnSpc>
                <a:spcPts val="1380"/>
              </a:lnSpc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unieruchamiamy złamaną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kość wraz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sąsiadującymi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stawami,</a:t>
            </a:r>
            <a:endParaRPr sz="1200">
              <a:latin typeface="Times New Roman"/>
              <a:cs typeface="Times New Roman"/>
            </a:endParaRPr>
          </a:p>
          <a:p>
            <a:pPr marL="473709" marR="5080" indent="-23114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przypadku wstrząsu stosujemy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pozycję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przeciwwstrząsową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wyjątek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stanowią  złamania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czaszki,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kręgosłupa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miednicy,</a:t>
            </a:r>
            <a:endParaRPr sz="1200">
              <a:latin typeface="Times New Roman"/>
              <a:cs typeface="Times New Roman"/>
            </a:endParaRPr>
          </a:p>
          <a:p>
            <a:pPr marL="473709" indent="-231140">
              <a:lnSpc>
                <a:spcPts val="1345"/>
              </a:lnSpc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podajemy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poszkodowanemu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nic do picia i jedzenia,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zezwalamy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palenie.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Poniżej przedstawiono poszczególne </a:t>
            </a:r>
            <a:r>
              <a:rPr dirty="0" sz="1200" spc="-10" b="1">
                <a:solidFill>
                  <a:srgbClr val="656565"/>
                </a:solidFill>
                <a:latin typeface="Times New Roman"/>
                <a:cs typeface="Times New Roman"/>
              </a:rPr>
              <a:t>złamania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sposoby</a:t>
            </a:r>
            <a:r>
              <a:rPr dirty="0" sz="1200" spc="25" b="1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postępowania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(według zasady</a:t>
            </a:r>
            <a:r>
              <a:rPr dirty="0" sz="1200" spc="-5">
                <a:solidFill>
                  <a:srgbClr val="0000FF"/>
                </a:solidFill>
                <a:latin typeface="Times New Roman"/>
                <a:cs typeface="Times New Roman"/>
              </a:rPr>
              <a:t>: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złamanie </a:t>
            </a:r>
            <a:r>
              <a:rPr dirty="0" sz="1200" b="1">
                <a:solidFill>
                  <a:srgbClr val="800040"/>
                </a:solidFill>
                <a:latin typeface="Times New Roman"/>
                <a:cs typeface="Times New Roman"/>
              </a:rPr>
              <a:t>- </a:t>
            </a:r>
            <a:r>
              <a:rPr dirty="0" sz="1200" spc="-5" b="1">
                <a:solidFill>
                  <a:srgbClr val="7F7F7F"/>
                </a:solidFill>
                <a:latin typeface="Times New Roman"/>
                <a:cs typeface="Times New Roman"/>
              </a:rPr>
              <a:t>objawy </a:t>
            </a:r>
            <a:r>
              <a:rPr dirty="0" sz="1200" b="1">
                <a:solidFill>
                  <a:srgbClr val="800040"/>
                </a:solidFill>
                <a:latin typeface="Times New Roman"/>
                <a:cs typeface="Times New Roman"/>
              </a:rPr>
              <a:t>-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</a:t>
            </a:r>
            <a:r>
              <a:rPr dirty="0" sz="1200" spc="15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):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5715">
              <a:lnSpc>
                <a:spcPct val="95800"/>
              </a:lnSpc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Złamanie podstawy czaszki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objawia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wyciekiem z nosa,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uszu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(krew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bywa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zmieszana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przeźroczystym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płynem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mózgowo-rdzeniowym), najwcześniej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dwie godziny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 wypadku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mogą wystąpić krwiaki oczodołów. Złamanie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 spowodować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zaćmienie  świadomości (utratę przytomności), zaburzenie oddechu,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istnieje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groźba zakażenia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kontrolujemy czynności oddechowe,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a w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razie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ich braku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stosujemy </a:t>
            </a:r>
            <a:r>
              <a:rPr dirty="0" sz="1200" spc="-10" b="1">
                <a:solidFill>
                  <a:srgbClr val="008000"/>
                </a:solidFill>
                <a:latin typeface="Times New Roman"/>
                <a:cs typeface="Times New Roman"/>
              </a:rPr>
              <a:t>sztuczne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oddychanie, 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nie opatrujemy ani nie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obmywamy wyciekającej krwi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6350">
              <a:lnSpc>
                <a:spcPts val="1380"/>
              </a:lnSpc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Złamanie sklepienia czaszki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występuje ból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równoczesna obecność rany 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czole lub  części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owłosionej głowy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układamy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rannego na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nieuszkodzonym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boku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120" cy="906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800"/>
              </a:lnSpc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Złamanie żuchwy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ból przy ruchach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stawie skroniowo-żuchwowym,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zranienia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okolicy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żuchwy,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czasami: widoczna nierówność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miejscu złamania,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wybite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zęby, rany warg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jamy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ustnej -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jeśli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ranny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jest przytomny siada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i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pochyla się ku przodowi, podpierając rękami  głowę,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w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przypadku silnego krwawienia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z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ust kładzie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się na brzuchu, opierając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czoło na  skrzyżowanych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przedramionach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6350">
              <a:lnSpc>
                <a:spcPct val="95600"/>
              </a:lnSpc>
              <a:spcBef>
                <a:spcPts val="5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Złamania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żeber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ból przy oddychaniu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urazu,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zmiana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zabarwienia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skóry nad  miejscem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uszkodzenia -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pacjent uciska sobie sam złamane żebra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i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znajduje sobie  najbardziej dogodną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pozycję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800"/>
              </a:lnSpc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Złamanie kręgosłupa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(często wraz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uszkodzeniem rdzenia kręgowego)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ból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plecach,  mrowienie,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brak czucia w nogach, porażenie,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mimowolne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oddawanie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moczu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stolca,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poszkodowany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sam 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wyprostować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pozostawia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się rannego w pozycji, w jakiej  się go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zastało (wyjątek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gdy istnieje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dodatkowe niebezpieczeństwo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i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trzeba rannego  ewakuować</a:t>
            </a:r>
            <a:r>
              <a:rPr dirty="0" sz="1200" spc="-5">
                <a:solidFill>
                  <a:srgbClr val="008000"/>
                </a:solidFill>
                <a:latin typeface="Times New Roman"/>
                <a:cs typeface="Times New Roman"/>
              </a:rPr>
              <a:t>)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Złamanie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miednicy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(duże zagrożenie wstrząsem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uszkodzenia narządów wewnętrznych)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 ból w podbrzuszu w czasie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poruszania nogami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niemożność wyprostowania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- 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podkładamy wałki pod kolana, pozostałe czynności jak przy złamaniu</a:t>
            </a:r>
            <a:r>
              <a:rPr dirty="0" sz="1200" spc="3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kręgu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5715">
              <a:lnSpc>
                <a:spcPct val="96300"/>
              </a:lnSpc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Złamanie kości udowej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ból,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nienormalna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pozycja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kończyny, skrócenie nogi, niemożność  obciążania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poruszania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unieruchamiamy kończynę, pozostawiając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w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dotychczasowej  pozycji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Złamanie kości podudzia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silny ból,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nieprawidłowa ruchomość, nierówność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kości,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niemożność obciążania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unieruchamiamy kończynę, pozostawiając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w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dotychczasowej  pozycji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Złamanie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kostki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okolica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stawu skokowego zniekształcona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obrzęknięta, czasami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nierówność na kości -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unieruchamiamy kończynę, pozostawiając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w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dotychczasowej  pozycji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Złamanie obojczyka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opadanie barku, "schodek" na kości, patologiczna i ograniczona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ruchomość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obojczyka,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bolesność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unieruchomienie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chustą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trójkątną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(temblak</a:t>
            </a:r>
            <a:r>
              <a:rPr dirty="0" sz="1200" spc="-5">
                <a:solidFill>
                  <a:srgbClr val="008000"/>
                </a:solidFill>
                <a:latin typeface="Times New Roman"/>
                <a:cs typeface="Times New Roman"/>
              </a:rPr>
              <a:t>)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Złamanie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w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obrębie stawu barkowego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ruchomość ramienia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ograniczona ruchowo, często  zniesione unoszenie ręki -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unieruchomienie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chustą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trójkątną</a:t>
            </a:r>
            <a:r>
              <a:rPr dirty="0" sz="1200" spc="-2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(temblak)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380"/>
              </a:lnSpc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Złamanie kości ramieniowej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i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przedramienia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ból, obrzęk, patologiczna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ruchomość,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nierówność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unieruchomienie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chustą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trójkątną (temblak)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4215" cy="1357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Złamanie kości dłoni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nierówność złamanej kości widoczna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grzbiecie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dłoni, patologiczna  ruchomość,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ból, obrzęk -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unieruchomienie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chustą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trójkątną</a:t>
            </a:r>
            <a:r>
              <a:rPr dirty="0" sz="1200" spc="-1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(temblak)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Zwichnięcia, skręcenia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złamania śródstawowe traktujemy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jak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złamania</a:t>
            </a:r>
            <a:r>
              <a:rPr dirty="0" sz="1200" spc="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kości.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27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2431034"/>
            <a:ext cx="5786755" cy="7284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14.</a:t>
            </a:r>
            <a:r>
              <a:rPr dirty="0" sz="1400" spc="-1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Wstrząs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Wstrząs stanowi bezpośrednie zagrożenie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dla życia</a:t>
            </a:r>
            <a:r>
              <a:rPr dirty="0" sz="1200" spc="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chorego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Wstrząs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występuje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momencie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dysproporcji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między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zapotrzebowaniem a  zaopatrzeniem w tlen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poszczególnych narządów na skutek ostrej niewydolności krążenia.  Najczęstszą przyczyną wstrząsu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niedobór krwi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spowodowany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krwotokiem.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Wstrząs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zagrażającym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życiu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zaburzeniem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krążenia, które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wynika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dysproporcji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pomiędzy pożądanym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rzeczywistym zaopatrzeniem w krew.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Występujące niedostateczne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zaopatrzenie tkanek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być spowodowane różnymi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przyczynami:</a:t>
            </a:r>
            <a:endParaRPr sz="1200">
              <a:latin typeface="Times New Roman"/>
              <a:cs typeface="Times New Roman"/>
            </a:endParaRPr>
          </a:p>
          <a:p>
            <a:pPr marL="193040" indent="-180340">
              <a:lnSpc>
                <a:spcPts val="1315"/>
              </a:lnSpc>
              <a:buAutoNum type="arabicPeriod"/>
              <a:tabLst>
                <a:tab pos="165735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Zmniejszenie objętości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krążącej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wstrząs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hipowolemiczny</a:t>
            </a:r>
            <a:endParaRPr sz="1200">
              <a:latin typeface="Times New Roman"/>
              <a:cs typeface="Times New Roman"/>
            </a:endParaRPr>
          </a:p>
          <a:p>
            <a:pPr lvl="1" marL="473709" indent="-231140">
              <a:lnSpc>
                <a:spcPts val="1380"/>
              </a:lnSpc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utrata krwi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zewnątrz lub do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wewnątrz,</a:t>
            </a:r>
            <a:endParaRPr sz="1200">
              <a:latin typeface="Times New Roman"/>
              <a:cs typeface="Times New Roman"/>
            </a:endParaRPr>
          </a:p>
          <a:p>
            <a:pPr lvl="1" marL="473709" indent="-231140">
              <a:lnSpc>
                <a:spcPts val="1380"/>
              </a:lnSpc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utrata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osocza,</a:t>
            </a:r>
            <a:endParaRPr sz="1200">
              <a:latin typeface="Times New Roman"/>
              <a:cs typeface="Times New Roman"/>
            </a:endParaRPr>
          </a:p>
          <a:p>
            <a:pPr lvl="1" marL="473709" indent="-231140">
              <a:lnSpc>
                <a:spcPts val="1380"/>
              </a:lnSpc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utrata wody lub soli (w wyniku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masywnych wymiotów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biegunki).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80"/>
              </a:lnSpc>
              <a:buAutoNum type="arabicPeriod"/>
              <a:tabLst>
                <a:tab pos="165735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Zmniejszenie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wydolności serca - wstrząs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kardiogenny.</a:t>
            </a:r>
            <a:endParaRPr sz="1200">
              <a:latin typeface="Times New Roman"/>
              <a:cs typeface="Times New Roman"/>
            </a:endParaRPr>
          </a:p>
          <a:p>
            <a:pPr marL="193040" marR="6350" indent="-18034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184785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Powiększenie pojemności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układu naczyniowego 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niezmienionej objętości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masy krwi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krążącej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wstrząs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przywspółczulno-naczyniowy</a:t>
            </a:r>
            <a:endParaRPr sz="1200">
              <a:latin typeface="Times New Roman"/>
              <a:cs typeface="Times New Roman"/>
            </a:endParaRPr>
          </a:p>
          <a:p>
            <a:pPr lvl="1" marL="473709" indent="-231140">
              <a:lnSpc>
                <a:spcPts val="1310"/>
              </a:lnSpc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</a:t>
            </a:r>
            <a:r>
              <a:rPr dirty="0" sz="1200" spc="1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drodze</a:t>
            </a:r>
            <a:r>
              <a:rPr dirty="0" sz="1200" spc="1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wadliwej</a:t>
            </a:r>
            <a:r>
              <a:rPr dirty="0" sz="1200" spc="14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regulacji</a:t>
            </a:r>
            <a:r>
              <a:rPr dirty="0" sz="1200" spc="1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przez</a:t>
            </a:r>
            <a:r>
              <a:rPr dirty="0" sz="1200" spc="1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układ</a:t>
            </a:r>
            <a:r>
              <a:rPr dirty="0" sz="1200" spc="14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nerwowy</a:t>
            </a:r>
            <a:r>
              <a:rPr dirty="0" sz="1200" spc="1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</a:t>
            </a:r>
            <a:r>
              <a:rPr dirty="0" sz="1200" spc="1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ból,</a:t>
            </a:r>
            <a:r>
              <a:rPr dirty="0" sz="1200" spc="1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przerażenie,</a:t>
            </a:r>
            <a:r>
              <a:rPr dirty="0" sz="1200" spc="1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nagłe</a:t>
            </a:r>
            <a:r>
              <a:rPr dirty="0" sz="1200" spc="14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bodźce</a:t>
            </a:r>
            <a:endParaRPr sz="1200">
              <a:latin typeface="Times New Roman"/>
              <a:cs typeface="Times New Roman"/>
            </a:endParaRPr>
          </a:p>
          <a:p>
            <a:pPr marL="473709" marR="6350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termiczne mogą wywołać gwałtowne rozszerzenie naczyń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zwolnienie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tętna  powodując spadek ciśnienia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krwi,</a:t>
            </a:r>
            <a:endParaRPr sz="1200">
              <a:latin typeface="Times New Roman"/>
              <a:cs typeface="Times New Roman"/>
            </a:endParaRPr>
          </a:p>
          <a:p>
            <a:pPr lvl="1" marL="473709" indent="-231140">
              <a:lnSpc>
                <a:spcPts val="1315"/>
              </a:lnSpc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skutek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zatrucia 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wstrząs septyczny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toksyczny,</a:t>
            </a:r>
            <a:endParaRPr sz="1200">
              <a:latin typeface="Times New Roman"/>
              <a:cs typeface="Times New Roman"/>
            </a:endParaRPr>
          </a:p>
          <a:p>
            <a:pPr lvl="1" marL="473709" indent="-231140">
              <a:lnSpc>
                <a:spcPts val="1410"/>
              </a:lnSpc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wyniku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reakcji uczuleniowej - wstrząs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anafilaktyczny.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Przebieg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wstrząsu najlepiej można objaśnić na przykładzie wstrząsu krwotocznego,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występuje najczęściej.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Znaczna utrata krwi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grozi spadkiem ciśnienia krwi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 niedostatecznym zaopatrzeniem tkanek w tlen. Ból z rany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zwiększa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dodatkowo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groźbę  wystąpienia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wstrząsu. Organizm stara 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wyrównać straty.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Bodźce nerwowe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hormonalne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(adrenalina wyrzucana do krwi)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powodują zwężenie naczyń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obwodowych.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Niedokrwienie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dotyczy przede wszystkim skóry, trzewi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mięśni,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ale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również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nerki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otrzymują zmniejszoną  ilość krwi, co może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doprowadzić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 poważnego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uszkodzenia.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kurczą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natomiast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naczynia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mięśnia sercowego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mózgu.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Zjawisko 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nazywamy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centralizacją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polegającą 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na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kierowaniu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zmniejszonego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skutek utraty zasobu krwi, przede wszystkim 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narządów  mających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podstawowe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znaczenie życiowe.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Równocześnie wzrasta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częstotliwość akcji serca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zwiększenie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wydajności.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ten sposób organizm nie dopuszcza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przez dłuższy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czas do  znaczniejszego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spadku ciśnienia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zapewnia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dostateczne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zaopatrzenie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ważnych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dla życia  narządów,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pozwalając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ich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możliwie niezaburzone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funkcjonowanie.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6350" indent="4495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powstania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wstrząsu krwotocznego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dochodzi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wówczas,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 ubytek krwi przekracza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możliwości adaptacyjne narządu krążenia (utrata przekraczająca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25% krwi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krążącej).  Zwiększenie</a:t>
            </a:r>
            <a:r>
              <a:rPr dirty="0" sz="1200" spc="17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oporu</a:t>
            </a:r>
            <a:r>
              <a:rPr dirty="0" sz="1200" spc="17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</a:t>
            </a:r>
            <a:r>
              <a:rPr dirty="0" sz="1200" spc="17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naczyniach</a:t>
            </a:r>
            <a:r>
              <a:rPr dirty="0" sz="1200" spc="17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obwodowych,</a:t>
            </a:r>
            <a:r>
              <a:rPr dirty="0" sz="1200" spc="17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</a:t>
            </a:r>
            <a:r>
              <a:rPr dirty="0" sz="1200" spc="17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jednoczesnym</a:t>
            </a:r>
            <a:r>
              <a:rPr dirty="0" sz="1200" spc="16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zmniejszeniu</a:t>
            </a:r>
            <a:r>
              <a:rPr dirty="0" sz="1200" spc="17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objętości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120" cy="4336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krążącej krwi, powoduje zwolnienie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krążenia,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zmniejszenie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objętości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wyrzutowej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serca,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tym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samym zmniejszenie ilości przenoszonego tlenu,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sytuacji zwiększonego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zapotrzebowania na tlen.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Pamiętać jednakże należy,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 niekiedy (rzadko) do rozwoju wstrząsu  krwotocznego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dojść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nawet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utracie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około 50% krążącej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krwi.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Sytuacja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taka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zaistnieć może, gdy ranny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natychmiast położony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zachowuje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maksymalny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spokój  psychiczny.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>
              <a:lnSpc>
                <a:spcPts val="1405"/>
              </a:lnSpc>
              <a:spcBef>
                <a:spcPts val="1165"/>
              </a:spcBef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Objawy wstrząsu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są proporcjonalne 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ciężkości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okresu działania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jego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przyczyny: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szybki,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płytki</a:t>
            </a:r>
            <a:r>
              <a:rPr dirty="0" sz="1200" spc="-9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oddech,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bladość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chłód</a:t>
            </a:r>
            <a:r>
              <a:rPr dirty="0" sz="1200" spc="-6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skóry,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wargi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przybierają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odcień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bladosiny,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bledną łożyska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paznokci, po ich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uciśnięciu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bardzo powoli</a:t>
            </a:r>
            <a:r>
              <a:rPr dirty="0" sz="1200" spc="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różowieją,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chory jest niespokojny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lękliwy,</a:t>
            </a:r>
            <a:r>
              <a:rPr dirty="0" sz="1200" spc="-3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drży,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czole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występuje zimny,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lepki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pot,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bardzo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wysokie tętno (180-200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uderzeń na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minutę).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656565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656565"/>
              </a:buClr>
              <a:buFont typeface="Symbol"/>
              <a:buChar char=""/>
            </a:pPr>
            <a:endParaRPr sz="1050">
              <a:latin typeface="Times New Roman"/>
              <a:cs typeface="Times New Roman"/>
            </a:endParaRPr>
          </a:p>
          <a:p>
            <a:pPr algn="just"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tamujemy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krwawienia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(jeśli jest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krwawienie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zewnętrzne),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spcBef>
                <a:spcPts val="7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układamy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chorego w pozycji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przeciwwstrząsowej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(nogi uniesione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wysokość około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30-40 cm powyżej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poziomu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głowy),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03957" y="4831841"/>
            <a:ext cx="2371724" cy="742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87983" y="5645150"/>
            <a:ext cx="5785485" cy="3888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indent="-228600">
              <a:lnSpc>
                <a:spcPts val="1410"/>
              </a:lnSpc>
              <a:spcBef>
                <a:spcPts val="10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chronimy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przed utratą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ciepła,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uspokajamy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chorego,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systematycznie kontrolujemy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tętno i oddech (co 1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minutę),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zakaz palenia oraz podawania pokarmu i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alkoholu,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wolno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przewozić chorego przypadkowym środkiem</a:t>
            </a:r>
            <a:r>
              <a:rPr dirty="0" sz="1200" spc="-4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transportu.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656565"/>
              </a:buClr>
              <a:buFont typeface="Symbol"/>
              <a:buChar char=""/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Ułożenie przeciwstrząsowe nie powinno być stosowane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urazach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czaszkowo-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mózgowych,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duszności, nagłych bólach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klatce piersiowej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nadbrzuszu.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Inną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postać ma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wstrząs sercopochodny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(kardiogenny)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spowodowany spadkiem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wydajności serca.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Występuje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on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nieraz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trakcie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długotrwałej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choroby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serca,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powstaje na  skutek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zawału serca mięśniowego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zatoru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tętnicy płucnej. Charakteryzuje się bólem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 klatce piersiowej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śmiertelną trwogą, wzmożonym wypełnianiem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żył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szyjnych, pacjent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odczuwa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duszność, może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wystąpić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rzężący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wydzielina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kaszlu podbarwiona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krwią. Ciśnienie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spada,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nieraz obserwuje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zwolnienie akcji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serca.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Objawy wstrząsu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sercopochodnego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szybkie,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słabo wyczuwalne tętno,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zimna,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blada skóra,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zimny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pot,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drżenia.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28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3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120" cy="9301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189865" indent="-177165">
              <a:lnSpc>
                <a:spcPct val="100000"/>
              </a:lnSpc>
              <a:buAutoNum type="arabicPeriod"/>
              <a:tabLst>
                <a:tab pos="190500" algn="l"/>
              </a:tabLst>
            </a:pPr>
            <a:r>
              <a:rPr dirty="0" sz="1400" spc="-10" b="1">
                <a:solidFill>
                  <a:srgbClr val="0033CC"/>
                </a:solidFill>
                <a:latin typeface="Times New Roman"/>
                <a:cs typeface="Times New Roman"/>
              </a:rPr>
              <a:t>Zanim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zaczniesz</a:t>
            </a:r>
            <a:r>
              <a:rPr dirty="0" sz="1400" spc="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ratować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33CC"/>
              </a:buClr>
              <a:buFont typeface="Times New Roman"/>
              <a:buAutoNum type="arabicPeriod"/>
            </a:pPr>
            <a:endParaRPr sz="140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Dobrze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byłoby, gdyby każdy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nas znał podstawy udzielania pierwszej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pomocy,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aby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umieć zachować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różnych przypadkach, które spotykamy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swoim życiu. Oto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garść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porad, które nam w tym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pomogą.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814069">
              <a:lnSpc>
                <a:spcPct val="100000"/>
              </a:lnSpc>
            </a:pP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Naucz się udzielania pierwszej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pomocy,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czyli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techniki</a:t>
            </a:r>
            <a:r>
              <a:rPr dirty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ratowania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6985">
              <a:lnSpc>
                <a:spcPts val="1380"/>
              </a:lnSpc>
            </a:pP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Jeśli masz do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czynienia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ofiarą tragicznego wypadku, zawsze stosuj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do poniższych  zasad.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lvl="1" marL="469900" marR="5080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Najpierw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ostrożnie zbadaj ofiarę. Podchodząc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poszkodowanego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należy ocenić jego  miejsce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kątem bezpieczeństwa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dla siebie i chorego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(główna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zasada to: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bezpieczeństwo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ratownika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jest zawsze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najważniejsze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).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Również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względu  bezpieczeństwa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leżącej ofiary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podchodź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strony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głowy.</a:t>
            </a:r>
            <a:endParaRPr sz="1200">
              <a:latin typeface="Times New Roman"/>
              <a:cs typeface="Times New Roman"/>
            </a:endParaRPr>
          </a:p>
          <a:p>
            <a:pPr lvl="1" marL="469900" marR="5080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Sprawdź jego reakcję. Spytaj się "Co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stało?",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jeśli nie odpowie - uszczypnij go pod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nosem.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080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Sprawdź: czy język, wydzieliny lub jakieś obce ciało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blokuje dróg oddechowych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ofiary? Jeśli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drogi oddechowe nie są drożne,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oczyść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je. Delikatnie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odchyl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głowę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tyłu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często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ten ruch przywraca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normalny</a:t>
            </a:r>
            <a:r>
              <a:rPr dirty="0" sz="1200" spc="-3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oddech.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15"/>
              </a:lnSpc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Czy ranny oddycha?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Jeśli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nie, zastosuj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sztuczne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oddychanie.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Czy ma tętno? Jeśli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serce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pracuje. Zastosuj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resuscytację.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Czy ma krwotok? Jeśli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jest, staraj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go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zatamować.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715" indent="-228600">
              <a:lnSpc>
                <a:spcPts val="1380"/>
              </a:lnSpc>
              <a:spcBef>
                <a:spcPts val="70"/>
              </a:spcBef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Jeśli przestało pracować serce, poszkodowany nie oddycha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trzeba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natychmiast  wezwać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pogotowie. W tym czasie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druga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osoba musi bez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zwłoki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rozpocząć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ratowanie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ofiary. Tak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samo należy postąpić,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kiedy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czynienia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poważnym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krwotokiem  lub poważnym urazem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patrz: </a:t>
            </a:r>
            <a:r>
              <a:rPr dirty="0" sz="1200" b="1">
                <a:solidFill>
                  <a:srgbClr val="333333"/>
                </a:solidFill>
                <a:latin typeface="Times New Roman"/>
                <a:cs typeface="Times New Roman"/>
              </a:rPr>
              <a:t>Kiedy i jak </a:t>
            </a:r>
            <a:r>
              <a:rPr dirty="0" sz="1200" spc="-5" b="1">
                <a:solidFill>
                  <a:srgbClr val="333333"/>
                </a:solidFill>
                <a:latin typeface="Times New Roman"/>
                <a:cs typeface="Times New Roman"/>
              </a:rPr>
              <a:t>wzywać</a:t>
            </a:r>
            <a:r>
              <a:rPr dirty="0" sz="1200" spc="-35" b="1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333333"/>
                </a:solidFill>
                <a:latin typeface="Times New Roman"/>
                <a:cs typeface="Times New Roman"/>
              </a:rPr>
              <a:t>pomoc.</a:t>
            </a:r>
            <a:endParaRPr sz="1200">
              <a:latin typeface="Times New Roman"/>
              <a:cs typeface="Times New Roman"/>
            </a:endParaRPr>
          </a:p>
          <a:p>
            <a:pPr lvl="1" marL="469900" marR="6350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Jeśli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jesteś sam,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chwilę czasu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 wezwanie pogotowia będziesz miał po wykonaniu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pierwszych 4 serii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reanimacji.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080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niektórych przypadkach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można bezpiecznie zmieniać położenie ciała rannego. Gdy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jednak ofiara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 poważne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obrażenia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szyi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pleców,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wolno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jej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ruszać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chyba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że  ratujemy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ją przed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pożarem,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wybuchem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itp.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15"/>
              </a:lnSpc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Sprawdź,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czy ofiara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uszkodzonego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kręgosłupa.</a:t>
            </a:r>
            <a:endParaRPr sz="1200">
              <a:latin typeface="Times New Roman"/>
              <a:cs typeface="Times New Roman"/>
            </a:endParaRPr>
          </a:p>
          <a:p>
            <a:pPr lvl="1" marL="469900" marR="5715" indent="-22860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 ofiar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wypadków samochodowych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zawsze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musisz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podejrzewać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uszkodzenie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kręgosłupa.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15"/>
              </a:lnSpc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Dopilnuj,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by ranny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leżał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był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spokojny.</a:t>
            </a:r>
            <a:endParaRPr sz="1200">
              <a:latin typeface="Times New Roman"/>
              <a:cs typeface="Times New Roman"/>
            </a:endParaRPr>
          </a:p>
          <a:p>
            <a:pPr lvl="1" marL="469900" marR="5080" indent="-22860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Jeśli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wymiotował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masz pewność,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 nie uszkodził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kręgosłupa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ułóż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go na boku w  pozycji bocznej ustalonej, by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nie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udusił.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15"/>
              </a:lnSpc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Okryj 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kocami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płaszczami,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by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tracił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ciepła.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Jeśli</a:t>
            </a:r>
            <a:r>
              <a:rPr dirty="0" sz="1200" spc="4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</a:t>
            </a:r>
            <a:r>
              <a:rPr dirty="0" sz="1200" spc="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konieczne,</a:t>
            </a:r>
            <a:r>
              <a:rPr dirty="0" sz="1200" spc="4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rozetnij</a:t>
            </a:r>
            <a:r>
              <a:rPr dirty="0" sz="1200" spc="4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ubranie.</a:t>
            </a:r>
            <a:r>
              <a:rPr dirty="0" sz="1200" spc="4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</a:t>
            </a:r>
            <a:r>
              <a:rPr dirty="0" sz="1200" spc="4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zdzieraj</a:t>
            </a:r>
            <a:r>
              <a:rPr dirty="0" sz="1200" spc="4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ubrania</a:t>
            </a:r>
            <a:r>
              <a:rPr dirty="0" sz="1200" spc="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</a:t>
            </a:r>
            <a:r>
              <a:rPr dirty="0" sz="1200" spc="4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poparzonych</a:t>
            </a:r>
            <a:r>
              <a:rPr dirty="0" sz="1200" spc="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miejsc,</a:t>
            </a:r>
            <a:r>
              <a:rPr dirty="0" sz="1200" spc="4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chyba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 wciąż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tli.</a:t>
            </a:r>
            <a:endParaRPr sz="1200">
              <a:latin typeface="Times New Roman"/>
              <a:cs typeface="Times New Roman"/>
            </a:endParaRPr>
          </a:p>
          <a:p>
            <a:pPr lvl="1" marL="469900" marR="5715" indent="-228600">
              <a:lnSpc>
                <a:spcPts val="1380"/>
              </a:lnSpc>
              <a:spcBef>
                <a:spcPts val="65"/>
              </a:spcBef>
              <a:buAutoNum type="arabicPeriod" startAt="16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Uspokój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ofiarę i sam zachowaj spokój. To pozwoli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rannemu opanować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strach,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dzięki  czemu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wpadnie w panikę.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10"/>
              </a:lnSpc>
              <a:buAutoNum type="arabicPeriod" startAt="16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podawaj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płynów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osobie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nieprzytomnej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półprzytomnej,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jak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też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osobie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skarżącej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ból brzucha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(obrażenia narządów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wewnętrznych).</a:t>
            </a:r>
            <a:endParaRPr sz="1200">
              <a:latin typeface="Times New Roman"/>
              <a:cs typeface="Times New Roman"/>
            </a:endParaRPr>
          </a:p>
          <a:p>
            <a:pPr lvl="1" marL="469900" marR="5715" indent="-228600">
              <a:lnSpc>
                <a:spcPts val="1380"/>
              </a:lnSpc>
              <a:spcBef>
                <a:spcPts val="65"/>
              </a:spcBef>
              <a:buAutoNum type="arabicPeriod" startAt="18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próbuj jej cucić,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poklepując bądź potrząsając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nią,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ponieważ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osoba taka po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dojściu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siebie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pierwszym odruchu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spróbować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ci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oddać.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15"/>
              </a:lnSpc>
              <a:buAutoNum type="arabicPeriod" startAt="18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Wśród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rzeczy ofiary poszukaj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informacji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 szczególnych jej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problemach</a:t>
            </a:r>
            <a:r>
              <a:rPr dirty="0" sz="1200" spc="6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zdrowotnych</a:t>
            </a:r>
            <a:endParaRPr sz="1200">
              <a:latin typeface="Times New Roman"/>
              <a:cs typeface="Times New Roman"/>
            </a:endParaRPr>
          </a:p>
          <a:p>
            <a:pPr marL="469900" marR="6350">
              <a:lnSpc>
                <a:spcPts val="1380"/>
              </a:lnSpc>
              <a:spcBef>
                <a:spcPts val="70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alergiach lub chorobach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wymagających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specjalnego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postępowania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ewentualnie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bransoletki 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wisiorka,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które by o tym</a:t>
            </a:r>
            <a:r>
              <a:rPr dirty="0" sz="1200" spc="-4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informowały.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4850" cy="2233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sprawdzamy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podstawowe funkcje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życiowe,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układamy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poszkodowanego z lekko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uniesioną górną częścią ciała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(podobnie jak w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przypadku zawału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serca),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chronimy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przed utratą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ciepła,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uspokajamy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chorego.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5715">
              <a:lnSpc>
                <a:spcPts val="1370"/>
              </a:lnSpc>
            </a:pP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Przy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wstrząsie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kardiogennym nie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wolno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stosować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pozycji przeciwstrząsowej, która 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dodatkowo obciąży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krwią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niewydolne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 serce.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29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3306572"/>
            <a:ext cx="5786120" cy="5006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5"/>
              </a:spcBef>
              <a:buAutoNum type="arabicPeriod" startAt="15"/>
              <a:tabLst>
                <a:tab pos="280035" algn="l"/>
              </a:tabLst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Utrata</a:t>
            </a:r>
            <a:r>
              <a:rPr dirty="0" sz="1400" spc="-1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przytomności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33CC"/>
              </a:buClr>
              <a:buFont typeface="Times New Roman"/>
              <a:buAutoNum type="arabicPeriod" startAt="15"/>
            </a:pPr>
            <a:endParaRPr sz="1450">
              <a:latin typeface="Times New Roman"/>
              <a:cs typeface="Times New Roman"/>
            </a:endParaRPr>
          </a:p>
          <a:p>
            <a:pPr marL="12700" marR="5715">
              <a:lnSpc>
                <a:spcPts val="1380"/>
              </a:lnSpc>
            </a:pP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U nieprzytomnego leżącego na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wznak może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nastąpić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wstrzymanie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oddechu i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udławienie się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w 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wyniku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zapadnięcia się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nasady języka,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co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spowoduje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jego</a:t>
            </a:r>
            <a:r>
              <a:rPr dirty="0" sz="12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zgon.</a:t>
            </a:r>
            <a:endParaRPr sz="1200">
              <a:latin typeface="Times New Roman"/>
              <a:cs typeface="Times New Roman"/>
            </a:endParaRPr>
          </a:p>
          <a:p>
            <a:pPr marL="12700" marR="5715">
              <a:lnSpc>
                <a:spcPts val="1380"/>
              </a:lnSpc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Przy ratowaniu poszkodowanego należy brać pod uwagę przyczynę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utraty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przytomności. 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Następuje ona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m.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in. po 5-8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sekundach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od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zatrzymania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pracy</a:t>
            </a:r>
            <a:r>
              <a:rPr dirty="0" sz="1200" spc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serca.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 utracie przytomności spostrzeganie, podobnie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jak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 śnie,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zniesione,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różnica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polega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tym,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śpiącego można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każdej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chwili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obudzić,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podczas gdy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nieprzytomnego  nawet silne bodźce (optyczne, akustyczne, bólowe)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przywracają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wcale albo bardzo  nieznacznie do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przytomności.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Objawy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utraty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przytomności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lvl="1" marL="469900" marR="5080" indent="-228600">
              <a:lnSpc>
                <a:spcPts val="1380"/>
              </a:lnSpc>
              <a:spcBef>
                <a:spcPts val="6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nieprzytomny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reaguje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pytania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 odpowiada na głośne wołanie (brak  możliwości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nawiązania kontaktu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słownego),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nieprzytomny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reaguje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normalnie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bodźce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bólowe,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np.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szczypanie</a:t>
            </a:r>
            <a:r>
              <a:rPr dirty="0" sz="1200" spc="3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skóry,</a:t>
            </a:r>
            <a:endParaRPr sz="1200">
              <a:latin typeface="Times New Roman"/>
              <a:cs typeface="Times New Roman"/>
            </a:endParaRPr>
          </a:p>
          <a:p>
            <a:pPr lvl="1" marL="469900" marR="5715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mięśnie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są zazwyczaj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niesłychanie wiotkie (wyjątek stanowią ataki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skurczów) 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osoba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"lejąca".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656565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656565"/>
              </a:buClr>
              <a:buFont typeface="Symbol"/>
              <a:buChar char=""/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  <a:spcBef>
                <a:spcPts val="5"/>
              </a:spcBef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udrażniamy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drogi oddechowe,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sprawdzamy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tętno i oddech - w przypadku ich braku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reanimujemy,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08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co 1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minutę kontrolujemy czynności życiowe,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przypadku kiedy nie uda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przywrócić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natychmiast rozpoczynamy sztuczne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oddychanie, (patrz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również: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333333"/>
                </a:solidFill>
                <a:latin typeface="Times New Roman"/>
                <a:cs typeface="Times New Roman"/>
              </a:rPr>
              <a:t>Zaburzenia oddychania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333333"/>
                </a:solidFill>
                <a:latin typeface="Times New Roman"/>
                <a:cs typeface="Times New Roman"/>
              </a:rPr>
              <a:t>Udławienia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4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układamy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chorego na boku (pozycja boczna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ustalona).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983" y="8805926"/>
            <a:ext cx="5785485" cy="909319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Omdlenie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jest krótkotrwałą utratą przytomności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skutek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nagłego, chwilowego niedoboru  tlenu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mózgu. Niebezpieczeństwo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grożące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razie omdlenia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możliwość doznania urazów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upadku.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ts val="1315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Przyczyny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to: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410"/>
              </a:lnSpc>
              <a:tabLst>
                <a:tab pos="469265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	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przebywanie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słabo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wentylowanych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pomieszczeniach,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5485" cy="5913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spcBef>
                <a:spcPts val="5"/>
              </a:spcBef>
              <a:buChar char="-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zadziałanie silnych negatywnych bodźców,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np. widok krwi,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otrzymanie nieszczęśliwej  wiadomości,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45"/>
              </a:lnSpc>
              <a:buChar char="-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bardzo silny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ból.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5"/>
              </a:spcBef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Objawy poprzedzające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omdlenie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indent="-230504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mroczki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oczami,</a:t>
            </a:r>
            <a:endParaRPr sz="1200">
              <a:latin typeface="Times New Roman"/>
              <a:cs typeface="Times New Roman"/>
            </a:endParaRPr>
          </a:p>
          <a:p>
            <a:pPr marL="469900" indent="-230504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zimny</a:t>
            </a:r>
            <a:r>
              <a:rPr dirty="0" sz="1200" spc="-8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pot,</a:t>
            </a:r>
            <a:endParaRPr sz="1200">
              <a:latin typeface="Times New Roman"/>
              <a:cs typeface="Times New Roman"/>
            </a:endParaRPr>
          </a:p>
          <a:p>
            <a:pPr marL="469900" indent="-230504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osłabienie,</a:t>
            </a:r>
            <a:endParaRPr sz="1200">
              <a:latin typeface="Times New Roman"/>
              <a:cs typeface="Times New Roman"/>
            </a:endParaRPr>
          </a:p>
          <a:p>
            <a:pPr marL="469900" indent="-230504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blada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skóra,</a:t>
            </a:r>
            <a:endParaRPr sz="1200">
              <a:latin typeface="Times New Roman"/>
              <a:cs typeface="Times New Roman"/>
            </a:endParaRPr>
          </a:p>
          <a:p>
            <a:pPr marL="469900" indent="-230504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szum w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uszach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656565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656565"/>
              </a:buClr>
              <a:buFont typeface="Symbol"/>
              <a:buChar char=""/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5"/>
              </a:spcBef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algn="just" marL="469900" marR="5080" indent="-230504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osobę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omdlałą należy wyprowadzić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świeże powietrze,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położyć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unieść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nogi do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góry (dotychczas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stosowana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pozycja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czterokończynowa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– uniesione do góry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ręce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 nogi, została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zastąpiona pozycją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tylko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uniesionymi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nogami),</a:t>
            </a:r>
            <a:endParaRPr sz="1200">
              <a:latin typeface="Times New Roman"/>
              <a:cs typeface="Times New Roman"/>
            </a:endParaRPr>
          </a:p>
          <a:p>
            <a:pPr algn="just" marL="469900" marR="5080" indent="-230504">
              <a:lnSpc>
                <a:spcPts val="138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przypadku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kobiety w zaawansowanej ciąży – ułożyć ją na lewym boku,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podsuwając  poduszkę lub zwinięty sweter pod prawy bok,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albo 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przesunąć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ciężarną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macicę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lewą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stronę,</a:t>
            </a:r>
            <a:endParaRPr sz="1200">
              <a:latin typeface="Times New Roman"/>
              <a:cs typeface="Times New Roman"/>
            </a:endParaRPr>
          </a:p>
          <a:p>
            <a:pPr marL="469900" indent="-230504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chwili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odzyskania przytomności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sprawdzać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podstawowe czynności</a:t>
            </a:r>
            <a:r>
              <a:rPr dirty="0" sz="1200" spc="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życiowe,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30504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przypadku, gdy poszkodowany po kilku minutach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odzyska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przytomności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–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wezwać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pogotowie.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715">
              <a:lnSpc>
                <a:spcPts val="1380"/>
              </a:lnSpc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Nie stosujemy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żadnych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bodźców „pobudzających” np. uderzenie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policzek oraz osobie  nieprzytomnej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nie podajemy żadnych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napojów.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Samo omdlenie jest błahą przypadłością,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lecz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krótkim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czasie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ono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powtarzać. Istnieje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duże niebezpieczeństwo urazu czaszkowo-mózgowego przy upadku.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szczególnym wypadku może nastąpić opadnięcie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języka,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który zamykając drogi oddechowe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spowoduje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zatrzymanie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pracy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serca.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6987032"/>
            <a:ext cx="5784850" cy="27285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8765" indent="-266065">
              <a:lnSpc>
                <a:spcPct val="100000"/>
              </a:lnSpc>
              <a:spcBef>
                <a:spcPts val="95"/>
              </a:spcBef>
              <a:buAutoNum type="arabicPeriod" startAt="16"/>
              <a:tabLst>
                <a:tab pos="279400" algn="l"/>
              </a:tabLst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Porażenie i udar</a:t>
            </a:r>
            <a:r>
              <a:rPr dirty="0" sz="1400" spc="-1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cieplny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0033CC"/>
              </a:buClr>
              <a:buFont typeface="Times New Roman"/>
              <a:buAutoNum type="arabicPeriod" startAt="16"/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Porażenie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cieplne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Następuje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wówczas,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 organizm znacznie obciążony podczas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silnego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upału przy  niedostatecznym parowaniu potu traci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dużą ilość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płynu.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  <a:spcBef>
                <a:spcPts val="5"/>
              </a:spcBef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Objawy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lvl="1" marL="473709" marR="5080" indent="-231140">
              <a:lnSpc>
                <a:spcPts val="1380"/>
              </a:lnSpc>
              <a:spcBef>
                <a:spcPts val="60"/>
              </a:spcBef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zaczerwienienie skóry, obfite poty i ogólne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osłabienie,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pragnienie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zawroty głowy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mroczki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oczyma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zwiastunami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porażenia</a:t>
            </a:r>
            <a:endParaRPr sz="1200">
              <a:latin typeface="Times New Roman"/>
              <a:cs typeface="Times New Roman"/>
            </a:endParaRPr>
          </a:p>
          <a:p>
            <a:pPr lvl="1" marL="473709" indent="-231140">
              <a:lnSpc>
                <a:spcPts val="1315"/>
              </a:lnSpc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temperatura ciała prawidłowa,</a:t>
            </a:r>
            <a:endParaRPr sz="1200">
              <a:latin typeface="Times New Roman"/>
              <a:cs typeface="Times New Roman"/>
            </a:endParaRPr>
          </a:p>
          <a:p>
            <a:pPr lvl="1" marL="473709" indent="-231140">
              <a:lnSpc>
                <a:spcPts val="1380"/>
              </a:lnSpc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wybitna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bladość,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zimna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skóra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uczucie marznięcia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skłonnością do</a:t>
            </a:r>
            <a:r>
              <a:rPr dirty="0" sz="1200" spc="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dreszczy,</a:t>
            </a:r>
            <a:endParaRPr sz="1200">
              <a:latin typeface="Times New Roman"/>
              <a:cs typeface="Times New Roman"/>
            </a:endParaRPr>
          </a:p>
          <a:p>
            <a:pPr lvl="1" marL="473709" indent="-231140">
              <a:lnSpc>
                <a:spcPts val="1410"/>
              </a:lnSpc>
              <a:buSzPct val="83333"/>
              <a:buFont typeface="Symbol"/>
              <a:buChar char=""/>
              <a:tabLst>
                <a:tab pos="473075" algn="l"/>
                <a:tab pos="473709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szybkie,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słabe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tętno.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3837304" cy="1532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indent="-230504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ułożenie w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cieniu,</a:t>
            </a:r>
            <a:endParaRPr sz="1200">
              <a:latin typeface="Times New Roman"/>
              <a:cs typeface="Times New Roman"/>
            </a:endParaRPr>
          </a:p>
          <a:p>
            <a:pPr marL="469900" indent="-230504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pozycja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przeciwstrząsowa,</a:t>
            </a:r>
            <a:endParaRPr sz="1200">
              <a:latin typeface="Times New Roman"/>
              <a:cs typeface="Times New Roman"/>
            </a:endParaRPr>
          </a:p>
          <a:p>
            <a:pPr marL="469900" indent="-230504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okrycie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porażonego,</a:t>
            </a:r>
            <a:endParaRPr sz="1200">
              <a:latin typeface="Times New Roman"/>
              <a:cs typeface="Times New Roman"/>
            </a:endParaRPr>
          </a:p>
          <a:p>
            <a:pPr marL="469900" indent="-230504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chłodna woda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picia,</a:t>
            </a:r>
            <a:endParaRPr sz="1200">
              <a:latin typeface="Times New Roman"/>
              <a:cs typeface="Times New Roman"/>
            </a:endParaRPr>
          </a:p>
          <a:p>
            <a:pPr marL="469900" indent="-230504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unikanie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wysiłków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fizycznych,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2453893"/>
            <a:ext cx="5786120" cy="4413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Udar</a:t>
            </a:r>
            <a:r>
              <a:rPr dirty="0" sz="1200" spc="-1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cieplny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nagromadzenie się nadmiernej ilości ciepła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organizmie.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Sytuacja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często  spotykana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gorącym i wilgotnym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klimacie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pomieszczeniach,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gdzie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wilgotność względna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przekracza 75%. W takich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warunkach wydzielanie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potu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drastycznie spada,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co za tym idzie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zmniejsza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oddawanie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ciepła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otoczenia.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Objawy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szybko rośnie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temperatura ciała,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skóra staje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sucha,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zaczerwieniona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gorąca,</a:t>
            </a:r>
            <a:endParaRPr sz="1200">
              <a:latin typeface="Times New Roman"/>
              <a:cs typeface="Times New Roman"/>
            </a:endParaRPr>
          </a:p>
          <a:p>
            <a:pPr marL="469900" marR="635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występują objawy obrzęku mózgu: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zaburzenia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orientacji,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chwiejny chód,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tępy wyraz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twarzy, drgawki, ból i zawroty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głowy,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mrowienie kończyn,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utrata przytomności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zaburzenia oddechu.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656565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656565"/>
              </a:buClr>
              <a:buFont typeface="Symbol"/>
              <a:buChar char=""/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chorego przenosi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chłodne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ocienione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miejsce,</a:t>
            </a:r>
            <a:endParaRPr sz="1200">
              <a:latin typeface="Times New Roman"/>
              <a:cs typeface="Times New Roman"/>
            </a:endParaRPr>
          </a:p>
          <a:p>
            <a:pPr algn="just" marL="469900" marR="508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jeśli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utracił przytomności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układa się z uniesionym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tułowiem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głową,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w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przypadku utraty przytomności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kładzie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na boku lub po zbadaniu oddechu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przystępuje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sztucznego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oddychania,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obniżamy temperaturę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ciała za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pomocą wszelkich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możliwych środków (bez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gwałtownego ochładzania),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4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częsta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kontrola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czynności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życiowych i zachowanie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spokoju.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983" y="7359650"/>
            <a:ext cx="5785485" cy="2311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Porażenie słoneczne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(dawniej: udar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słoneczny)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tym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porażeniu następuje podrażnienie opon mózgowych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mózgu przez  bezpośrednie działanie promieni nadfioletowych. Porażenie słoneczne może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wystąpić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równocześnie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udarem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cieplnym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wówczas objawy obu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tych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schorzeń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nawarstwiają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się.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Przyczyna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porażenia słonecznego: brak nakrycia</a:t>
            </a:r>
            <a:r>
              <a:rPr dirty="0" sz="1200" spc="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Objawy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spcBef>
                <a:spcPts val="6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pąsowa i gorąca skóra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twarzy będąca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jaskrawym kontraście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zimną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bladą skórą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ciele,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zachowuje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niespokojnie i wykazuje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cechy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zaburzenia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orientacji,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skarży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na ból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głowy,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5485" cy="275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sztywny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kark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mdłości mogą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powodować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wymioty,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zaburzenia świadomości mogące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przejąć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utratę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przytomności,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spcBef>
                <a:spcPts val="7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małych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dzieci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już samo wystąpienie wysokiej gorączki skłania do rozpoznania  porażenia słonecznego.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656565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56565"/>
              </a:buClr>
              <a:buFont typeface="Symbol"/>
              <a:buChar char=""/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przeprowadzić porażonego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słońca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cień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porozpinać</a:t>
            </a:r>
            <a:r>
              <a:rPr dirty="0" sz="1200" spc="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ubranie,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 pacjent 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przytomny, układa się 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uniesioną głową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tułowiem,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spcBef>
                <a:spcPts val="6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pomocą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mokrych,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często zmienianych, okładów staramy się ochłodzić głowę,  również wachlowanie,</a:t>
            </a:r>
            <a:endParaRPr sz="1200">
              <a:latin typeface="Times New Roman"/>
              <a:cs typeface="Times New Roman"/>
            </a:endParaRPr>
          </a:p>
          <a:p>
            <a:pPr marL="469900" marR="635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 pacjent 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nieprzytomny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najpierw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badamy czynność oddechową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zależności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wyniku układamy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chorego na boku 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podejmujemy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sztuczne oddychanie.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4007611"/>
            <a:ext cx="246507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17. Przechłodzenie i</a:t>
            </a:r>
            <a:r>
              <a:rPr dirty="0" sz="1400" spc="-1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odmrożenie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983" y="4601971"/>
            <a:ext cx="5786755" cy="4763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Przechłodzenia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i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odmrożenia zdarzają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również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w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temperaturze powyżej</a:t>
            </a:r>
            <a:r>
              <a:rPr dirty="0" sz="1200" spc="5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dirty="0" baseline="38194" sz="1200" spc="-7" b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Przechłodzenie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wyziębienie całego ciała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nastąpić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zawsze, gdy zbyt lekko  ubrany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człowiek przebywa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dłuższy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czas w niskiej</a:t>
            </a:r>
            <a:r>
              <a:rPr dirty="0" sz="1200" spc="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temperaturze.</a:t>
            </a:r>
            <a:endParaRPr sz="1200">
              <a:latin typeface="Times New Roman"/>
              <a:cs typeface="Times New Roman"/>
            </a:endParaRPr>
          </a:p>
          <a:p>
            <a:pPr marL="12700" marR="6985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Przechłodzeniu sprzyja działanie wilgoci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wiatru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oraz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ogólne wyczerpanie, zły stan ogólny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schorzenia towarzyszące,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np.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wstrząs.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Rozróżnia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stadia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wychłodzenia:</a:t>
            </a:r>
            <a:endParaRPr sz="1200">
              <a:latin typeface="Times New Roman"/>
              <a:cs typeface="Times New Roman"/>
            </a:endParaRPr>
          </a:p>
          <a:p>
            <a:pPr algn="just" marL="698500" marR="5715" indent="-22860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6985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okres obronny, gdy temperatura centrum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ciała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wynosi 36 - 34 </a:t>
            </a:r>
            <a:r>
              <a:rPr dirty="0" baseline="38194" sz="1200" spc="-7">
                <a:solidFill>
                  <a:srgbClr val="656565"/>
                </a:solidFill>
                <a:latin typeface="Times New Roman"/>
                <a:cs typeface="Times New Roman"/>
              </a:rPr>
              <a:t>o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pojawiają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silne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dreszcze,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skóra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blada i zimna,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występuje "gęsia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skórka", wargi są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sine,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tętno i oddech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przyśpieszone,</a:t>
            </a:r>
            <a:endParaRPr sz="1200">
              <a:latin typeface="Times New Roman"/>
              <a:cs typeface="Times New Roman"/>
            </a:endParaRPr>
          </a:p>
          <a:p>
            <a:pPr algn="just" marL="698500" marR="5080" indent="-228600">
              <a:lnSpc>
                <a:spcPts val="1380"/>
              </a:lnSpc>
              <a:buAutoNum type="arabicPeriod"/>
              <a:tabLst>
                <a:tab pos="6985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stadium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wyczerpania, gdy temperatura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centrum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ciała wynosi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34 - 27 </a:t>
            </a:r>
            <a:r>
              <a:rPr dirty="0" baseline="38194" sz="1200" spc="-7">
                <a:solidFill>
                  <a:srgbClr val="656565"/>
                </a:solidFill>
                <a:latin typeface="Times New Roman"/>
                <a:cs typeface="Times New Roman"/>
              </a:rPr>
              <a:t>o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ustaje  drżenie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zimna, pojawia się kurczowe drętwienie mięśni oddech staje się  wolniejszy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bardziej powierzchowny, występują przerwy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oddychaniu,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zwalnia  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również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tętno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pojawiają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zaburzenia rytmu,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zanika odczuwanie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bólu,  następuje apatia, wreszcie człowiek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zapada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sen,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poniżej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temperatury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30 </a:t>
            </a:r>
            <a:r>
              <a:rPr dirty="0" baseline="38194" sz="1200" spc="-7">
                <a:solidFill>
                  <a:srgbClr val="656565"/>
                </a:solidFill>
                <a:latin typeface="Times New Roman"/>
                <a:cs typeface="Times New Roman"/>
              </a:rPr>
              <a:t>o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następuje utrata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przytomności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całe ciało staje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zimne,</a:t>
            </a:r>
            <a:endParaRPr sz="1200">
              <a:latin typeface="Times New Roman"/>
              <a:cs typeface="Times New Roman"/>
            </a:endParaRPr>
          </a:p>
          <a:p>
            <a:pPr algn="just" marL="698500" marR="5715" indent="-228600">
              <a:lnSpc>
                <a:spcPts val="1380"/>
              </a:lnSpc>
              <a:buAutoNum type="arabicPeriod"/>
              <a:tabLst>
                <a:tab pos="6985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letarg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śmierć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mózgowa, przy niższej temperaturze ciała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ustają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czynności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życiowe, kurczowe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zdrętwienie mięśni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ustępuje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wiotkiemu porażeniu,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brak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przytomności,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sztywne źrenice, brak ruchów oddechowych, tętno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niewyczuwalne,  jeżeli najpóźniej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tym okresie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 przystąpi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 reanimacji, następuje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zgon.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635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Badanie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tętna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osoby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będącej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hipotermii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(znaczne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oziębienie ciała) powinno trwać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przez 1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minutę.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przypadku stwierdzenia braku tętna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powinno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przez pierwsze 3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minuty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prowadzić tylko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wentylację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(w celu ogrzania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ciała od wewnątrz),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następnie powtórzyć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badanie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tętna, również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przez 1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minutę.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przypadku potwierdzenia braku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tętna 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rozpocząć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reanimację.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5485" cy="2934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spcBef>
                <a:spcPts val="6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zabezpieczenie przed dalszym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wyziębieniem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zmarzniętego przenosimy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chłodnego  pomieszczenia, zdejmujemy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mokre ubranie,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zawijamy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suche</a:t>
            </a:r>
            <a:r>
              <a:rPr dirty="0" sz="1200" spc="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koce,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ogrzewamy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pomocą ciepłych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termoforów 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kompresów: okolicę pachwin, głowę,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szyję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klatkę piersiową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(tak,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żeby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oparzyć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skóry),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 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przytomny, podajemy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dobrze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osłodzone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wysokokaloryczne, gorące napoje,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podajemy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kawy,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reanimację wykonuje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czasu, póki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temperatura ciała nie osiągnie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32</a:t>
            </a:r>
            <a:r>
              <a:rPr dirty="0" baseline="38194" sz="1200" spc="-7">
                <a:solidFill>
                  <a:srgbClr val="656565"/>
                </a:solidFill>
                <a:latin typeface="Times New Roman"/>
                <a:cs typeface="Times New Roman"/>
              </a:rPr>
              <a:t>o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C,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70"/>
              </a:lnSpc>
              <a:spcBef>
                <a:spcPts val="75"/>
              </a:spcBef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człowiek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przechłodzony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powinien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ruszać,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należy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również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wykonywać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  niego ruchów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biernych,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5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masujemy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kończyn i nie podajemy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alkoholu.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Dalsze postępowanie polega na możliwie szybkie ogrzanie wnętrza ciała poprzez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okłady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tułów,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później całego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ciała.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3855973"/>
            <a:ext cx="5786755" cy="40627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Odmrożenia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715" indent="4495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odmrożenia narażone są wystające części ciała,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sprzyja temu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niska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temperatura,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lekkie 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obcisłe ubranie oraz wilgoć.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Odmrożenia dzielimy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na 4</a:t>
            </a:r>
            <a:r>
              <a:rPr dirty="0" sz="1200" spc="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stopnie:</a:t>
            </a:r>
            <a:endParaRPr sz="1200">
              <a:latin typeface="Times New Roman"/>
              <a:cs typeface="Times New Roman"/>
            </a:endParaRPr>
          </a:p>
          <a:p>
            <a:pPr marL="698500" indent="-228600">
              <a:lnSpc>
                <a:spcPts val="1380"/>
              </a:lnSpc>
              <a:buAutoNum type="arabicPeriod"/>
              <a:tabLst>
                <a:tab pos="6985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skóra jest przejściowo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zaczerwieniona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obrzęknięta, występuje silna</a:t>
            </a:r>
            <a:r>
              <a:rPr dirty="0" sz="1200" spc="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bolesność,</a:t>
            </a:r>
            <a:endParaRPr sz="1200">
              <a:latin typeface="Times New Roman"/>
              <a:cs typeface="Times New Roman"/>
            </a:endParaRPr>
          </a:p>
          <a:p>
            <a:pPr marL="698500" marR="6350" indent="-22860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6985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prócz znacznego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obrzęku tworzą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pęcherze na sinoprzekrwionej skórze,  występuje silny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ból,</a:t>
            </a:r>
            <a:endParaRPr sz="1200">
              <a:latin typeface="Times New Roman"/>
              <a:cs typeface="Times New Roman"/>
            </a:endParaRPr>
          </a:p>
          <a:p>
            <a:pPr marL="698500" marR="6985" indent="-228600">
              <a:lnSpc>
                <a:spcPts val="1380"/>
              </a:lnSpc>
              <a:buAutoNum type="arabicPeriod"/>
              <a:tabLst>
                <a:tab pos="6985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skóra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przyjmuje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barwę niebieskoczarną,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tkanki na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różnej przestrzeni ulegają  obumarciu,</a:t>
            </a:r>
            <a:endParaRPr sz="1200">
              <a:latin typeface="Times New Roman"/>
              <a:cs typeface="Times New Roman"/>
            </a:endParaRPr>
          </a:p>
          <a:p>
            <a:pPr marL="698500" indent="-228600">
              <a:lnSpc>
                <a:spcPts val="1345"/>
              </a:lnSpc>
              <a:buAutoNum type="arabicPeriod"/>
              <a:tabLst>
                <a:tab pos="6985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następuje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całkowite zamarznięcie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tkanek.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Odmrożona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skóra stwarza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zagrożenie</a:t>
            </a:r>
            <a:r>
              <a:rPr dirty="0" sz="1200" spc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zakażeniem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  <a:spcBef>
                <a:spcPts val="5"/>
              </a:spcBef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algn="just" marL="469900" marR="6350" indent="-228600">
              <a:lnSpc>
                <a:spcPts val="1380"/>
              </a:lnSpc>
              <a:spcBef>
                <a:spcPts val="60"/>
              </a:spcBef>
              <a:buClr>
                <a:srgbClr val="000000"/>
              </a:buClr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powierzchownych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odmrożeniach rozluźniamy odzież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buty,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ogrzewamy ciepłem  własnego ciała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masując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nacierając, podajemy gorące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napoje,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zakładamy jałowy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opatrunek,</a:t>
            </a:r>
            <a:endParaRPr sz="1200">
              <a:latin typeface="Times New Roman"/>
              <a:cs typeface="Times New Roman"/>
            </a:endParaRPr>
          </a:p>
          <a:p>
            <a:pPr algn="just" marL="469900" marR="5080" indent="-228600">
              <a:lnSpc>
                <a:spcPts val="1380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przypadku głębokich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odmrożeń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zaleca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żadnych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czynności mających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celu  ogrzewanie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odmrożonych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okolic,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jeśli wytworzyły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pęcherze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otwiera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ich, a  tylko przykrywa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jałowym opatrunkiem,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45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nacieramy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odmrożonych kończyn śniegiem,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podajemy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alkoholu.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983" y="8564371"/>
            <a:ext cx="5785485" cy="11512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18. Uszkodzenia</a:t>
            </a:r>
            <a:r>
              <a:rPr dirty="0" sz="140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czaszkowo-mózgowe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Uszkodzenia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te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stanowią najczęstszą przyczynę</a:t>
            </a:r>
            <a:r>
              <a:rPr dirty="0" sz="1200" spc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śmierci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Główną przyczyną wszystkich uszkodzeń czaszkowo-mózgowych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tępy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ostry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uraz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czaszki.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120" cy="3460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715">
              <a:lnSpc>
                <a:spcPts val="1380"/>
              </a:lnSpc>
              <a:spcBef>
                <a:spcPts val="5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Wstrząśnienie mózgu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objawia się krótką, całkowitą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utratą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przytomności, bólem głowy,  zawrotami, mdłościami,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czasem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wymiotami,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najbardziej charakterystyczny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objaw to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luka w 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pamięci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obejmująca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zdarzenia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mające miejsce bezpośrednio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przed</a:t>
            </a:r>
            <a:r>
              <a:rPr dirty="0" sz="1200" spc="3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wypadkiem.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Główne zagrożenie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wstrząśnieniu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krwawienie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mózgu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(krwiak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śródczaszkowy),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utrata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przytomności, zachłyśnięcie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 nieprzytomnego, bezdech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wyniku zatkania dróg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oddechowych 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nasilającemu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uciskowi na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mózg.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spcBef>
                <a:spcPts val="60"/>
              </a:spcBef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chronimy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pacjenta przed ewentualnym dodatkowym uszkodzeniem mózgu, które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mogłyby zaistnieć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skutek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niedoboru tlenu lub ucisku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mózgu,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układamy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pozycji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półleżącej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lekko uniesionym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tułowiem,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w przypadku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niepełnej świadomości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przy zbieraniu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wymioty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układamy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</a:t>
            </a:r>
            <a:r>
              <a:rPr dirty="0" sz="1200" spc="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boku,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kontrolujemy oddech, a w przypadku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bezdechu stosujemy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sztuczne</a:t>
            </a:r>
            <a:r>
              <a:rPr dirty="0" sz="1200" spc="-4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oddychanie,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  <a:tab pos="849630" algn="l"/>
                <a:tab pos="2034539" algn="l"/>
                <a:tab pos="2398395" algn="l"/>
                <a:tab pos="3395345" algn="l"/>
                <a:tab pos="4335145" algn="l"/>
                <a:tab pos="5239385" algn="l"/>
                <a:tab pos="5584825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	poszkodowanym	jest	nieprzyto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m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ny	motocyklista	zdej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m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ujemy	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m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	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j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ak  najdelikatniej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kask.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34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4380229"/>
            <a:ext cx="5786120" cy="21361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Złamanie podstawy czaszki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objawia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wyciekiem z nosa, ust i uszu (krew bywa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zmieszana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przeźroczystym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płynem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mózgowo-rdzeniowym),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najwcześniej w dwie godziny po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wypadku  mogą wystąpić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krwiaki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oczodołów.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Złamanie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spowodować może zaćmienie świadomości (utratę przytomności),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zaburzenie oddechu, istnieje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groźba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zakażenia.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marR="6350" indent="-228600">
              <a:lnSpc>
                <a:spcPts val="1380"/>
              </a:lnSpc>
              <a:spcBef>
                <a:spcPts val="60"/>
              </a:spcBef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kontrolujemy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czynności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oddechowe, a w razie ich braku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stosujemy sztuczne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oddychanie,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45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opatrujemy ani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obmywamy wyciekającej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krwi.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983" y="7009130"/>
            <a:ext cx="5785485" cy="266192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Rany głowy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spotyka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najczęściej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czole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owłosionej skórze głowy.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miejscu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zranienia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pojawić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wybrzuszenie 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zewnątrz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obrzękniętego mózgu, zwykle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 postaci zakrwawionego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"grzyba"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tkanki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mózgowej.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Jeśli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rana głowy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sprawia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wrażenia powierzchownej traktujemy ją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jak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otwarte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uszkodzenie czaszkowo-mózgowe ze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wszystkimi grożącymi niebezpieczeństwami,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które nie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odbiegają od zagrożeń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zamkniętym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uszkodzeniu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czaszkowo-mózgowym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(dodatkowo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zakażenie).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5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utrzymujemy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wznawiamy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czynności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oddechowe,</a:t>
            </a:r>
            <a:endParaRPr sz="1200">
              <a:latin typeface="Times New Roman"/>
              <a:cs typeface="Times New Roman"/>
            </a:endParaRPr>
          </a:p>
          <a:p>
            <a:pPr marL="469900" marR="6350" indent="-228600">
              <a:lnSpc>
                <a:spcPts val="1380"/>
              </a:lnSpc>
              <a:spcBef>
                <a:spcPts val="65"/>
              </a:spcBef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prawidłowym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oddychaniu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układamy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pacjenta na boku, tak aby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głowa leżała na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zdrowej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stronie,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45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ranę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głowy przykrywamy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luźnym, suchym,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jałowym opatrunkiem bez</a:t>
            </a:r>
            <a:r>
              <a:rPr dirty="0" sz="1200" spc="-3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ucisku,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5485" cy="6089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pozostawiamy ciała obce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sterczące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wypadnięte fragmenty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mózgu.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har char="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"/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Padaczka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(epilepsja)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występuje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samoistnie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zwykle łączy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utratą przytomności. Skala  ciężkości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napadów rozpoczyna 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krótkotrwałą utratą świadomości,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kończy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zaś  powtarzającymi się atakami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drgawek,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obejmujących mięśnie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całego</a:t>
            </a:r>
            <a:r>
              <a:rPr dirty="0" sz="1200" spc="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ciała.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ct val="9580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Ciężkie napady padaczkowe charakteryzują się nagłym "załamaniem"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chorego,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często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towarzyszeniem krzyku.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Początkowo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występuje bezdech i sinica.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Później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okres drgawkowy  rozpoczyna 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zesztywnieniem, przechodzącym następnie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drgawki trwające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kilka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sekund, a nawet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minut, czasami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znacznie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dłużej.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Może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wystąpić "piana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ustach",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mimowolne moczenie się,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rozszerzone źrenice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niemożność mówienia. Po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okresie drgawek  chory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popaść w głęboki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sen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(około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6% przypadków),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którego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trudno 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go  wybudzić,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chory budzi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(około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94% przypadków) i jedynie co pozostaje 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niepamięć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wsteczna.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Choremu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grozi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niebezpieczeństwo zachłyśnięcia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oraz uraz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których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doznać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padając na ziemię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wyniku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nieskoordynowanych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ruchów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czasie napadu.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Bywa,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 chory przygryza sobie język lub</a:t>
            </a:r>
            <a:r>
              <a:rPr dirty="0" sz="1200" spc="-3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wargi.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spcBef>
                <a:spcPts val="60"/>
              </a:spcBef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musimy uklęknąć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strony głowy chorego,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rękoma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udami przytrzymać jego  głowę,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aby zapobiec urazom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głowy,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 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będzie możliwe nieprzytomnego,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skontrolowaniu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oddechu,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przekręcamy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 bok, 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utrzymujemy rękoczynem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np.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czoło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żuchwa.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Nie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wolno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w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czasie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ataku chorego unieruchamiać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siłą.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Według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najnowszych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zaleceń nie wkładamy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nic do ust w celu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zabezpieczenia języka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warg poszkodowanego,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lecz głównie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zapobiegamy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urazom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7162292"/>
            <a:ext cx="5786755" cy="25533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19. Uszkodzenia klatki piersiowej i</a:t>
            </a:r>
            <a:r>
              <a:rPr dirty="0" sz="140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brzucha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Zamknięte uszkodzenia klatki piersiowej występują często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czasie wypadków  samochodowych,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jadący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jest przypięty pasami.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tych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uszkodzeniach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 stwierdza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żadnej rany w okolicy urazu,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najwyżej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siniaki.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Najczęstszymi uszkodzeniami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pęknięcia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złamania żeber. Złamanie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żebra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jest  wprawdzie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bolesne, ale zwykle niezbyt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szkodliwe. Większe niebezpieczeństwo stanowi  uszkodzenie większego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naczynia, które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spowodować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wewnętrzne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krwawienie 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jamy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opłucnej.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Otwarte zranienia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klatki piersiowej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występuje znacznie rzadziej niż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zamknięte.  Najczęstszą przyczyną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są rany kłute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postrzałowe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obrębie tułowia,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mogą  spowodować zapadnięcie się płuca.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rodzaju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zranienia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spotyka się</a:t>
            </a:r>
            <a:r>
              <a:rPr dirty="0" sz="1200" spc="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wypadkach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5485" cy="7666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samochodowych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wraz z tkwiącym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ciałem obcym.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chwili gdy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powietrze dostaje się 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do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przestrzeni międzyopłucnowej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rozpoczyna 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odklejanie powierzchni płuca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wewnętrznej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ściany klatki piersiowej. Zapadnięcie się płuca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przedostanie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powietrza 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jamy opłucnej  nazywamy odmą opłucnową.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Zwykle dotyczy ona tylko jednej strony, chyba że otwarcie  klatki piersiowej było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dwustronne.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ct val="9570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Niebezpieczeństwo stanowi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tzw. mechanizm wentylowy. Polega on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tym,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 przy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wdechu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powietrze przenika do zranionej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połowy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klatki piersiowej, lecz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 wydechu nie  może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wydostać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zewnątrz. Mechanizm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ten powoduje ucisk powietrza na 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płuco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powodując zapadnięcie się płuca 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wskutek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wzrostu ciśnienia, co szybko pogarsza krążenie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krwi i oddech.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Odmie często towarzyszą wewnętrzne krwawienia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silny</a:t>
            </a:r>
            <a:r>
              <a:rPr dirty="0" sz="1200" spc="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ból.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Objawy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spcBef>
                <a:spcPts val="6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wszystkie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zranienia klatki piersiowej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charakteryzuje większa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mniejsza duszność,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czasem występują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siniaki na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skórze,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uszkodzeniu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płuca występuje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bardzo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silna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duszność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pojawiająca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czasem  przy kaszlu żywoczerwona pienista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krew,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krwawieniu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wewnętrznym pojawiają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wzrastające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objawy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wstrząsu 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oraz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duszność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ślady obrażeń klatki piersiowej,</a:t>
            </a:r>
            <a:endParaRPr sz="1200">
              <a:latin typeface="Times New Roman"/>
              <a:cs typeface="Times New Roman"/>
            </a:endParaRPr>
          </a:p>
          <a:p>
            <a:pPr marL="469900" marR="6985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gwiżdżące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rzeżące szmery, spieniona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krew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wydobywające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rany są objawami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otwartego zranienia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powłok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klatki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piersiowej,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  <a:tab pos="1090295" algn="l"/>
                <a:tab pos="1863725" algn="l"/>
                <a:tab pos="2908300" algn="l"/>
                <a:tab pos="3580129" algn="l"/>
                <a:tab pos="3777615" algn="l"/>
                <a:tab pos="4449445" algn="l"/>
                <a:tab pos="5061585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szybki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e	narastanie	niewydolnoś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	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rążenia	i	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oddech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	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nasuw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	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podejrzenie  wytworzenia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wentylowej odmy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opłucnowej.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656565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56565"/>
              </a:buClr>
              <a:buFont typeface="Symbol"/>
              <a:buChar char=""/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spcBef>
                <a:spcPts val="6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przybranie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chorego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pozycji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półsiedzącej,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jeśli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tego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warunków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 kładzie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poziomo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uniesioną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jak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najwyżej głową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</a:t>
            </a:r>
            <a:r>
              <a:rPr dirty="0" sz="1200" spc="3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tułowiem,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 rana 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widoczna okrywamy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ją opatrunkiem</a:t>
            </a:r>
            <a:r>
              <a:rPr dirty="0" sz="1200" spc="-6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trójstronnym,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usuwa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ciał obcych tkwiących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ścianie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klatki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piersiowej,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bezdechu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stosujemy sztuczne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oddychanie,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obrażeniach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klatki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piersiowej nie stosuje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pozycji</a:t>
            </a:r>
            <a:r>
              <a:rPr dirty="0" sz="1200" spc="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przeciwstrząsowej.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Opatrunek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trójstronny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: folia przyłożona do otwartej rany,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jednej strony (od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dołu)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 przyklejona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plastrem,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umożliwia swobodny wypływ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krwi. Taki opatrunek zabezpiecza  powstawanie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otwartej 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zamkniętej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działa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jak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wentyl.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przypadku odmy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nadmiar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powietrza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wydostaje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przez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zaklejoną część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powodując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wzrostu ciśnienia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klatce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piersiowej (odma zamknięta)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odwrót,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pozwala aspirować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powietrza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zewnątrz (odma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otwarta).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46662" y="8114152"/>
            <a:ext cx="1667239" cy="1343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36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3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34894" y="427736"/>
            <a:ext cx="189039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0683" y="672083"/>
            <a:ext cx="5715000" cy="0"/>
          </a:xfrm>
          <a:custGeom>
            <a:avLst/>
            <a:gdLst/>
            <a:ahLst/>
            <a:cxnLst/>
            <a:rect l="l" t="t" r="r" b="b"/>
            <a:pathLst>
              <a:path w="5715000" h="0">
                <a:moveTo>
                  <a:pt x="0" y="0"/>
                </a:moveTo>
                <a:lnTo>
                  <a:pt x="57149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00683" y="9851897"/>
            <a:ext cx="5715000" cy="0"/>
          </a:xfrm>
          <a:custGeom>
            <a:avLst/>
            <a:gdLst/>
            <a:ahLst/>
            <a:cxnLst/>
            <a:rect l="l" t="t" r="r" b="b"/>
            <a:pathLst>
              <a:path w="5715000" h="0">
                <a:moveTo>
                  <a:pt x="0" y="0"/>
                </a:moveTo>
                <a:lnTo>
                  <a:pt x="57149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87983" y="877316"/>
            <a:ext cx="5786755" cy="4412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Urazy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brzucha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Powstają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wyniku gwałtownego uderzenia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powłoki brzuszne, upadku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dużej  wysokości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zadziałania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ostrego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przedmiotu. Prowadzi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niebezpieczeństwa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uszkodzenia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narządów wewnętrznych,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co za tym idzie,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dużej utraty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krwi. Przy zranieniu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powłok mogą zostać wypchnięte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zewnątrz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jelita.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Grozi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przeniknięciem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bakterii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powodujących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zapalenie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otrzewnej.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ct val="9570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zamkniętych urazach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brzusznych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rozpoznanie stwarza trudności. Niekiedy  pojawiają się siniaki,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silny krwotok wewnętrzny objawia się silnym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bólem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brzucha,  twardymi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dającymi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ucisnąć powłokami brzusznymi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oraz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wyraźnym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nasilającym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wstrząsem.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 indent="449580">
              <a:lnSpc>
                <a:spcPts val="1380"/>
              </a:lnSpc>
              <a:spcBef>
                <a:spcPts val="3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Główne zagrożenia urazu brzucha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krwotok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uszkodzonego narządu powodujący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wstrząs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oraz zakażenie prowadzące do zapalenia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otrzewnej.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  <a:spcBef>
                <a:spcPts val="5"/>
              </a:spcBef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przede wszystkim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stosujemy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wszelkie czynności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przeciwstrząsowe (patrz: </a:t>
            </a:r>
            <a:r>
              <a:rPr dirty="0" sz="1200" spc="-5" b="1">
                <a:solidFill>
                  <a:srgbClr val="333333"/>
                </a:solidFill>
                <a:latin typeface="Times New Roman"/>
                <a:cs typeface="Times New Roman"/>
              </a:rPr>
              <a:t>Wstrząs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),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wałek podłożony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 kolana (o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średnicy około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30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cm)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zrobiony np. z koca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 złagodzić bóle,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otwarte rany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okrywamy jałowym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opatrunkiem,</a:t>
            </a:r>
            <a:endParaRPr sz="1200">
              <a:latin typeface="Times New Roman"/>
              <a:cs typeface="Times New Roman"/>
            </a:endParaRPr>
          </a:p>
          <a:p>
            <a:pPr marL="469900" marR="635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wypchnięte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zewnątrz jelita 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wolno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wprowadzać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powrotem do brzucha,  okrywamy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jałowo,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usuwamy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ciał obcych,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zakaz palenia, picia i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jedzenia.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983" y="5935471"/>
            <a:ext cx="5784850" cy="1852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21. Porażenie prądem</a:t>
            </a:r>
            <a:r>
              <a:rPr dirty="0" sz="1400" spc="4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elektrycznym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Pamiętaj, aby ratując porażonego samemu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zostać</a:t>
            </a:r>
            <a:r>
              <a:rPr dirty="0" sz="1200" spc="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porażonym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5"/>
              </a:spcBef>
            </a:pP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Uwaga! Na terenie otwartym oraz na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mokrym podłożu może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wystąpić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tzw. Napięcie</a:t>
            </a:r>
            <a:r>
              <a:rPr dirty="0" sz="1200" spc="15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krokowe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–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różnica napięć między stopami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– które jest niebezpieczne dla</a:t>
            </a:r>
            <a:r>
              <a:rPr dirty="0" sz="1200" spc="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ratującego.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Intensywność działania prądu elektrycznego zależy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 jego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natężenia (natężenie zaś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zależy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 napięcia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obwodzie elektrycznym i oporu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skóry)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częstotliwości (prąd zmienny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niebezpieczniejszy od prądu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stałego).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983" y="8281669"/>
            <a:ext cx="5784850" cy="1083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Oddziaływanie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prądu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elektrycznego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na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organizm</a:t>
            </a:r>
            <a:r>
              <a:rPr dirty="0" sz="1200" spc="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ludzki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Utrata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świadomości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– następuje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skutek oddziaływania prądu na układ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nerwowy.  Oddziaływanie to polega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zagęszczeniu jonów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granicy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przejścia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prądu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pomiędzy  komórkami ciała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 lepszej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przewodności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komórek o gorszej</a:t>
            </a:r>
            <a:r>
              <a:rPr dirty="0" sz="1200" spc="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przewodności.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120" cy="275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Skurcz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mięśni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– chodzi o zjawisko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skurczu mięśni zginających, przez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porażony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moze  samodzielnie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oderwać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 źródła prądu.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jedno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częstszych powodów śmiertelnego  porażenia, gdyż dłuższe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przebywanie pod napięciem powoduje wydzielanie &lt; kw dużych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ilości ciepła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(oparzenia)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zaburzenia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pracy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serca.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Zatrzymanie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oddychania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–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występuje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dłuższym przepływie prądu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klatkę  piersiową.</a:t>
            </a:r>
            <a:r>
              <a:rPr dirty="0" sz="1200" spc="9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Następuje</a:t>
            </a:r>
            <a:r>
              <a:rPr dirty="0" sz="1200" spc="9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wtedy</a:t>
            </a:r>
            <a:r>
              <a:rPr dirty="0" sz="1200" spc="9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skurcz</a:t>
            </a:r>
            <a:r>
              <a:rPr dirty="0" sz="1200" spc="9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mięśni</a:t>
            </a:r>
            <a:r>
              <a:rPr dirty="0" sz="1200" spc="1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oddechowych</a:t>
            </a:r>
            <a:r>
              <a:rPr dirty="0" sz="1200" spc="1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uniemożliwiający</a:t>
            </a:r>
            <a:r>
              <a:rPr dirty="0" sz="1200" spc="1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oddychanie</a:t>
            </a:r>
            <a:r>
              <a:rPr dirty="0" sz="1200" spc="1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(tzw.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„kamienna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klatka”)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powodujący śmierć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wskutek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uduszenia.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ts val="138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Zakłócenie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pracy serca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– w przypadku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przepływu prądu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momencie początku rozkurczu  komór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serca (przerwa w pracy serca)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moze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wystąpić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migotanie komór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sercowych. Im ten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przepływ jest dłuższy tym prawdopodobieństwo migotania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większe.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38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3680714"/>
            <a:ext cx="534860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Tab. 4. Zależności </a:t>
            </a:r>
            <a:r>
              <a:rPr dirty="0" sz="10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czasy przepływu </a:t>
            </a:r>
            <a:r>
              <a:rPr dirty="0" sz="10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wielkości prądu, który nie powoduje migotania komór</a:t>
            </a:r>
            <a:r>
              <a:rPr dirty="0" sz="1000" spc="10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sercowych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50036" y="3926586"/>
          <a:ext cx="5463540" cy="521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  <a:gridCol w="591185"/>
                <a:gridCol w="591819"/>
                <a:gridCol w="590549"/>
                <a:gridCol w="591820"/>
                <a:gridCol w="591185"/>
                <a:gridCol w="591820"/>
              </a:tblGrid>
              <a:tr h="25717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Natężenie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mA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220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7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280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400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Czas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przepływu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200" spc="-2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sek.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0,8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0,4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0,2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87983" y="4890770"/>
            <a:ext cx="5785485" cy="458978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 indent="4495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Migotanie komór sercowych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powoduje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zatrzymanie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akcji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serca,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ustanie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przepływu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krwi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śmierć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skutek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niedotlenienia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organizmu. Migotanie powodują wyłącznie prądy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częstotliwości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 40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Hz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60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Hz.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Oparzenia zewnętrzne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–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występują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miejscu zetknięcia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ciała z przewodnikiem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(patrz: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Oparzenia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termiczne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Oparzenia wewnętrzne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–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występują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całej drodze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przepływu prądu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przez ciało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bardziej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niebezpieczne od oparzeń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zewnętrznych, gdyż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są niewidoczne. Działanie cieplne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prądu może  doprowadzić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częściowego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całkowitego zniszczenia komórek,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rozerwania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naczyń  krwionośnych.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Duże wartości prądów przepływających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ciało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przyczyną oparzeń  wewnętrznych, uszkodzeń mięśni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przechodzenia 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krwi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barwnika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mięśniowego,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tzw.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Mioglobiny. Jest to substancja szkodliwa dla pracy nerek, hamująca wydzielanie moczu.  Większe ilości mioglobiny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powodują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śmiertelne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zatrucie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porażonego dopiero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kilka dni po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porażeniu.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38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Porażenie łukiem elektrycznym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–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przebywanie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polu działania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łuku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elektrycznego może  spowodować znacznie poważniejsze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obrażenia: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mechaniczne uszkodzenie ciała mające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wygląd ran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ciętych, potłuczeń</a:t>
            </a:r>
            <a:r>
              <a:rPr dirty="0" sz="1200" spc="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itp.,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oparzenia do trzeciego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stopnia włącznie,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zapalenia odzieży,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6583" y="427736"/>
            <a:ext cx="5557520" cy="831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310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20.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zabieraj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sobą dokumentów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poszkodowanego.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Przekaż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 lub lepiej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wskaż gdzie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leżą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osobie upoważnionej (rodzina,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policja).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1905254"/>
            <a:ext cx="5786755" cy="5882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9865" indent="-177165">
              <a:lnSpc>
                <a:spcPct val="100000"/>
              </a:lnSpc>
              <a:spcBef>
                <a:spcPts val="95"/>
              </a:spcBef>
              <a:buAutoNum type="arabicPeriod" startAt="2"/>
              <a:tabLst>
                <a:tab pos="190500" algn="l"/>
              </a:tabLst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Pierwsza pomoc</a:t>
            </a:r>
            <a:r>
              <a:rPr dirty="0" sz="1400" spc="-1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psychologiczna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33CC"/>
              </a:buClr>
              <a:buFont typeface="Times New Roman"/>
              <a:buAutoNum type="arabicPeriod" startAt="2"/>
            </a:pPr>
            <a:endParaRPr sz="145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Udzielając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pierwszej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pomocy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osobie poszkodowanej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należy pamiętać również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o aspekcie 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psychologicznym. Wszelkie czynności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ratujące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powinny być powiązane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z udzieleniem 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pomocy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psychologicznej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mającej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na celu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zmniejszenie subiektywnego dyskomfortu ofiary  wypadku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i zapewnienia mu poczucia</a:t>
            </a:r>
            <a:r>
              <a:rPr dirty="0" sz="1200" spc="-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bezpieczeństwa.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6500"/>
                </a:solidFill>
                <a:latin typeface="Times New Roman"/>
                <a:cs typeface="Times New Roman"/>
              </a:rPr>
              <a:t>Podstawowe zasady</a:t>
            </a:r>
            <a:r>
              <a:rPr dirty="0" sz="1200" b="1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6500"/>
                </a:solidFill>
                <a:latin typeface="Times New Roman"/>
                <a:cs typeface="Times New Roman"/>
              </a:rPr>
              <a:t>działania: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080" indent="-228600">
              <a:lnSpc>
                <a:spcPts val="1380"/>
              </a:lnSpc>
              <a:spcBef>
                <a:spcPts val="60"/>
              </a:spcBef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Rozejrzyj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sytuacji.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Zachowaj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spokój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opanowanie. Pamiętaj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 zapewnieniu  sobie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bezpieczeństwa. Pomyśl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 czego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zaczniesz.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715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Podejdź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poszkodowanego. Powiedz kim jesteś i co się wydarzyło. Powiedz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mu,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  będziesz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czasu przyjazdu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pogotowia.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6350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Zasłoń poszkodowanego przed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widzami,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spokojnie i stanowczo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poproś ich, aby nie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przeszkadzali, albo daj im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jakieś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zadanie.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twórz</a:t>
            </a:r>
            <a:r>
              <a:rPr dirty="0" sz="1200" spc="-4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zbiegowiska.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080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Przyjmij pozycję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tej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samej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wysokości co poszkodowany 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uklęknij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kucnij przy  nim.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Delikatnie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połóż swoją rękę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ramieniu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głowie,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podziała uspokajająco.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Okryj go np.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kocem.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6350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Przeprowadź czynności ratujące płynnie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sprawnie.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Informuj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poszkodowanego o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podejmowanych czynnościach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efektach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tym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związanych.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8255" indent="-228600">
              <a:lnSpc>
                <a:spcPts val="1370"/>
              </a:lnSpc>
              <a:spcBef>
                <a:spcPts val="10"/>
              </a:spcBef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Mów spokojnym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tonem i cierpliwie 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wysłuchaj. Nie krytykuj, nie wypowiadaj  pesymistycznych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opinii. Zapytaj czy kogoś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powiadomić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wypadku.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6350" indent="-228600">
              <a:lnSpc>
                <a:spcPts val="138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Jeśli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musisz opuścić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poszkodowanego poinformuj go o tym.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Poproś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kogoś,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aby przy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nim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pozostał.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6350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przypadku, gdy poszkodowanym jest dziecko, potraktuj je bardziej emocjonalnie.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Najważniejszy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kontakt cielesny.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Jeśli jest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możliwe daj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mu maskotkę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zapewnij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obecność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rodziców 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kogoś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bliskiego.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715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Narkomani,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osoby pijane,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bezdomni mogą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być negatywnie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nastawieni do ratujących.  Wtedy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udzielanie pierwszej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pomocy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ogranicza się tylko do technicznych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czynności  ratujących.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6350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Wbrew pozorom ratownicy to też zwykli ludzie.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Osoby początkujące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słabej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psychice powinny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być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wspierane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przez bardziej doświadczonych współpracowników,  szczególnie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ciężkiej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zakończonej zgonem poszkodowanego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akcji.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983" y="8433307"/>
            <a:ext cx="3451860" cy="97599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3. Wzywanie</a:t>
            </a:r>
            <a:r>
              <a:rPr dirty="0" sz="1400" spc="-1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pomocy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Pamiętaj, aby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jak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najszybciej wezwać</a:t>
            </a:r>
            <a:r>
              <a:rPr dirty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pomoc.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Zgodnie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wytycznymi Europejskiej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Rady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Resuscytacji: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120" cy="2905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spcBef>
                <a:spcPts val="5"/>
              </a:spcBef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pary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metali osadzają się na skórze powodując niebolesne obrzęki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 barwie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żółtej,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brązowej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lub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czarnej,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45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świetlne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działanie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powodujące: światłowstręt,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łzawienie, zapalenie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spojówek,</a:t>
            </a:r>
            <a:r>
              <a:rPr dirty="0" sz="1200" spc="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obrzęk.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Należy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pamiętać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 pośrednich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urazach mechanicznych występujących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wskutek  upadku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wysokości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czy utraty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równowagi.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Stopień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porażenia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zależy m.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in. Od: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natężenia prądu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44450">
              <a:lnSpc>
                <a:spcPct val="100000"/>
              </a:lnSpc>
            </a:pPr>
            <a:r>
              <a:rPr dirty="0" sz="1000">
                <a:solidFill>
                  <a:srgbClr val="656565"/>
                </a:solidFill>
                <a:latin typeface="Times New Roman"/>
                <a:cs typeface="Times New Roman"/>
              </a:rPr>
              <a:t>Tab.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5. Średnie wartości prądu powodujące określone skutki jego</a:t>
            </a:r>
            <a:r>
              <a:rPr dirty="0" sz="10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działania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39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42594" y="3400806"/>
          <a:ext cx="5678805" cy="2955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980"/>
                <a:gridCol w="2514599"/>
                <a:gridCol w="888364"/>
                <a:gridCol w="1283335"/>
              </a:tblGrid>
              <a:tr h="257175"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Prąd </a:t>
                      </a:r>
                      <a:r>
                        <a:rPr dirty="0" sz="1200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200" spc="-40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mA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67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Prąd przemienny </a:t>
                      </a:r>
                      <a:r>
                        <a:rPr dirty="0" sz="1200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50-60</a:t>
                      </a:r>
                      <a:r>
                        <a:rPr dirty="0" sz="1200" spc="-1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Hz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Prąd </a:t>
                      </a:r>
                      <a:r>
                        <a:rPr dirty="0" sz="1200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200" spc="-50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mA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7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Prąd</a:t>
                      </a:r>
                      <a:r>
                        <a:rPr dirty="0" sz="1200" spc="-1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stały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</a:tr>
              <a:tr h="433070"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1-1,5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436880" indent="-635">
                        <a:lnSpc>
                          <a:spcPts val="1380"/>
                        </a:lnSpc>
                        <a:spcBef>
                          <a:spcPts val="325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Początek odczuwania</a:t>
                      </a:r>
                      <a:r>
                        <a:rPr dirty="0" sz="1200" spc="-7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przepływu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prądu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5-8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71755" marR="137160" indent="-635">
                        <a:lnSpc>
                          <a:spcPts val="1380"/>
                        </a:lnSpc>
                        <a:spcBef>
                          <a:spcPts val="325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Początek  odczuwania 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przepływu</a:t>
                      </a:r>
                      <a:r>
                        <a:rPr dirty="0" sz="1200" spc="-4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prądu.  Uczucie</a:t>
                      </a:r>
                      <a:r>
                        <a:rPr dirty="0" sz="1200" spc="-2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ciepła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3-6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75590" indent="-635">
                        <a:lnSpc>
                          <a:spcPts val="1380"/>
                        </a:lnSpc>
                        <a:spcBef>
                          <a:spcPts val="320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Powstają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skurcze mięśni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 spc="-4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odczucie  bólu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2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</a:tr>
              <a:tr h="607695"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10-15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216535" indent="-635">
                        <a:lnSpc>
                          <a:spcPts val="1380"/>
                        </a:lnSpc>
                        <a:spcBef>
                          <a:spcPts val="320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Silne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skurcze mięśni. Ręce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z trudem 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można oderwać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od przewodu.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Silne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bóle w palcach,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ramionach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 spc="-6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plecach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2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</a:tr>
              <a:tr h="608330"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15-25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12395" indent="-635">
                        <a:lnSpc>
                          <a:spcPts val="1380"/>
                        </a:lnSpc>
                        <a:spcBef>
                          <a:spcPts val="320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Bardzo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silny skurcz. Samodzielne  oderwanie się jest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&lt;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kwarele&lt;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e. 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Bardzo silne bóle. Utrudniony</a:t>
                      </a:r>
                      <a:r>
                        <a:rPr dirty="0" sz="1200" spc="-7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oddech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2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</a:tr>
              <a:tr h="607695"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większy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543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niż</a:t>
                      </a:r>
                      <a:r>
                        <a:rPr dirty="0" sz="1200" spc="-1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442595">
                        <a:lnSpc>
                          <a:spcPct val="956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Bardzo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silne skurcze. Utrata  przytomności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migotanie komór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sercowych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830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20-25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73660">
                        <a:lnSpc>
                          <a:spcPct val="956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Powstaja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skurcze.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Znaczne  odczuwanie</a:t>
                      </a:r>
                      <a:r>
                        <a:rPr dirty="0" sz="1200" spc="-8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ciepła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830">
                    <a:lnL w="6350">
                      <a:solidFill>
                        <a:srgbClr val="333333"/>
                      </a:solidFill>
                      <a:prstDash val="solid"/>
                    </a:lnL>
                    <a:lnR w="6350">
                      <a:solidFill>
                        <a:srgbClr val="333333"/>
                      </a:solidFill>
                      <a:prstDash val="solid"/>
                    </a:lnR>
                    <a:lnT w="6350">
                      <a:solidFill>
                        <a:srgbClr val="333333"/>
                      </a:solidFill>
                      <a:prstDash val="solid"/>
                    </a:lnT>
                    <a:lnB w="6350">
                      <a:solidFill>
                        <a:srgbClr val="333333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87983" y="6856730"/>
            <a:ext cx="5786120" cy="15532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częstotliwość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 powyższej tabeli można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dodać, że 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większych częstotliwościach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zakres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natężeń  bezpośrednio śmiertelnych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przesuwa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stronę większych wartości prądu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tak &lt;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k. przy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5000 Hz dopiero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natężenie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1 A 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śmiertelne. Podobne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zjawisko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występuje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częstotliwości mniejszej niż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10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Hz,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zaś prąd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stały powoduje śmierć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dopiero 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natężeniu  1,2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A.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070"/>
              </a:spcBef>
            </a:pPr>
            <a:r>
              <a:rPr dirty="0" sz="1000" spc="-5" i="1">
                <a:solidFill>
                  <a:srgbClr val="656565"/>
                </a:solidFill>
                <a:latin typeface="Times New Roman"/>
                <a:cs typeface="Times New Roman"/>
              </a:rPr>
              <a:t>Źródło: Centralny Ośrodek Szkolenia </a:t>
            </a:r>
            <a:r>
              <a:rPr dirty="0" sz="1000" i="1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000" spc="-5" i="1">
                <a:solidFill>
                  <a:srgbClr val="656565"/>
                </a:solidFill>
                <a:latin typeface="Times New Roman"/>
                <a:cs typeface="Times New Roman"/>
              </a:rPr>
              <a:t>Wydawnictw</a:t>
            </a:r>
            <a:r>
              <a:rPr dirty="0" sz="1000" i="1">
                <a:solidFill>
                  <a:srgbClr val="656565"/>
                </a:solidFill>
                <a:latin typeface="Times New Roman"/>
                <a:cs typeface="Times New Roman"/>
              </a:rPr>
              <a:t> SEP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983" y="8901176"/>
            <a:ext cx="5785485" cy="73406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 indent="4495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Działanie prądu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elektrycznego na organizm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człowieka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polega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głównie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pobudzeniu  układu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nerwowego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mięśni. Przez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okres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działania prądu mogą wystąpić skurcze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w: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mięśniach  szkieletowych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sercu,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mięśniach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ramienia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dłoni (tzw.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„przyklejenie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przewodu”), które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ustępują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dopiero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wyłączeniu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prądu.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Jego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działanie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serce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spowodować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zaburzenie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120" cy="4511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rytmu,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nawet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zatrzymanie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akcji serca,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zaś skurcze mięśni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przyczyną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upadku i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mechanicznych uszkodzeń ciała.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Efektem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działania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prądu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mózg,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pewnych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okolicznościach,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utrata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przytomności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bezdech.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Czasami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spotyka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też oparzenia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skóry.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algn="just" marL="469900" marR="5080" indent="-228600">
              <a:lnSpc>
                <a:spcPct val="95700"/>
              </a:lnSpc>
              <a:spcBef>
                <a:spcPts val="2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pierwszą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czynnością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przerwanie obwodu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elektrycznego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poprzez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wyłączenie prądu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odizolowanie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porażonego (odsunięcie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przewodów elektrycznych za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pomocą  przedmiotu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przewodzącego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prądu elektrycznego)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–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należy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robić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zachowując  daleko posuniętą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 ostrożność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spcBef>
                <a:spcPts val="3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  <a:tab pos="1382395" algn="l"/>
                <a:tab pos="1830070" algn="l"/>
                <a:tab pos="2014855" algn="l"/>
                <a:tab pos="2597785" algn="l"/>
                <a:tab pos="2900045" algn="l"/>
                <a:tab pos="3338829" algn="l"/>
                <a:tab pos="3828415" algn="l"/>
                <a:tab pos="4866640" algn="l"/>
                <a:tab pos="516128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sprawdza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m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y	tętno	i	oddech	(w	razie	braku	przys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ę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puje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m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y	do	czynnoś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reanimacyjnych),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zachowaniu własnego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stosujemy ułożenie</a:t>
            </a:r>
            <a:r>
              <a:rPr dirty="0" sz="1200" spc="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boczne,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wstrząs i rany oparzeniowe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traktujemy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zgodnie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obowiązującymi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zasadami.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porażeniu prądem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elektrycznym dochodzi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często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skurczu tężcowego mięśni.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wyniku skurczu mięśni międzyżebrowych, mimo odłączenia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osoby poszkodowanej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źródła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rażenia, występuje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tzw. Efekt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„kamiennej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klatki”. Odnotowuje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takie przypadki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średnio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4 na 10 osób poszkodowanych przez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prąd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elektryczny.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takim przypadku powinno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prowadzić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tylko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sztuczne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oddychanie, co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minutę kontrolując napięcie mięśni  międzyżebrowych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czasu ich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ustąpienia,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następnie prowadzić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pełną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resuscytację  krążeniowo-oddechową.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5584951"/>
            <a:ext cx="5785485" cy="41306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95"/>
              </a:spcBef>
              <a:buAutoNum type="arabicPeriod" startAt="22"/>
              <a:tabLst>
                <a:tab pos="285750" algn="l"/>
              </a:tabLst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Oparzenia</a:t>
            </a:r>
            <a:r>
              <a:rPr dirty="0" sz="1400" spc="-1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termiczne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33CC"/>
              </a:buClr>
              <a:buFont typeface="Times New Roman"/>
              <a:buAutoNum type="arabicPeriod" startAt="22"/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Przy oparzeniach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zabrania się stosowania środków domowych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200" spc="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maści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Oparzenia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są uszkodzeniami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skóry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leżących pod nią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tkanek,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mogą mieć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jednak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wpływ na cały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organizm.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Rozmiar uszkodzeń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zależy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 temperatury działającego czynnika,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jego rodzaju i czasu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działania. Ciężkość oparzenia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jego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wpływ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cały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organizm zależy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stopnia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rozległości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oparzenia.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Powierzchnię oparzenia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można z grubsza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ocenić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miejscu wypadku posługując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 tzw.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Regułą dziewiątki.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Oparzenie ręki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głowy ocenia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9 % powierzchni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ciała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każde,  oparzenia nogi, przedniej strony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tułowia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oraz pleców – po 18 % powierzchni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ciała. Szyja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wewnętrzna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strona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dłoni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– po 1 %.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 groźne dla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życia dla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dorosłego człowieka przyjmuje się  oparzenie II stopnia (i cięższe) obejmujące ponad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18 %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powierzchni.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dziecka stosuje się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regułę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dziewiątki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nieco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zmodyfikowaną.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wystąpienie ciężkiego wstrząsu grozi, gdy  powierzchnia oparzenia przekroczy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8 % powierzchni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ciała.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Rozróżniamy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3 stopnie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oparzenia:</a:t>
            </a:r>
            <a:endParaRPr sz="1200">
              <a:latin typeface="Times New Roman"/>
              <a:cs typeface="Times New Roman"/>
            </a:endParaRPr>
          </a:p>
          <a:p>
            <a:pPr lvl="1" marL="466090" indent="-226695">
              <a:lnSpc>
                <a:spcPts val="138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oparzenie pierwszego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stopnia: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uszkodzeniu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ulega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tylko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powierzchowna warstwa</a:t>
            </a:r>
            <a:r>
              <a:rPr dirty="0" sz="1200" spc="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skóry</a:t>
            </a:r>
            <a:endParaRPr sz="1200">
              <a:latin typeface="Times New Roman"/>
              <a:cs typeface="Times New Roman"/>
            </a:endParaRPr>
          </a:p>
          <a:p>
            <a:pPr marL="466090">
              <a:lnSpc>
                <a:spcPts val="141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–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występuje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zaczerwienienie i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ból,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lvl="1" marL="466090" marR="5715" indent="-226695">
              <a:lnSpc>
                <a:spcPts val="1380"/>
              </a:lnSpc>
              <a:buFont typeface="Times New Roman"/>
              <a:buAutoNum type="arabicPeriod" startAt="2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oparzenie drugiego stopnia: następuje uszkodzenie głębszych warstw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tkanek,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włosy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gruczoły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łojowe</a:t>
            </a:r>
            <a:r>
              <a:rPr dirty="0" sz="1200" spc="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zostają</a:t>
            </a:r>
            <a:r>
              <a:rPr dirty="0" sz="1200" spc="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nienaruszone</a:t>
            </a:r>
            <a:r>
              <a:rPr dirty="0" sz="1200" spc="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–</a:t>
            </a:r>
            <a:r>
              <a:rPr dirty="0" sz="1200" spc="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występuje</a:t>
            </a:r>
            <a:r>
              <a:rPr dirty="0" sz="1200" spc="6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rumień</a:t>
            </a:r>
            <a:r>
              <a:rPr dirty="0" sz="1200" spc="6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skóry,</a:t>
            </a:r>
            <a:r>
              <a:rPr dirty="0" sz="1200" spc="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ból,</a:t>
            </a:r>
            <a:r>
              <a:rPr dirty="0" sz="1200" spc="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obumarcie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120" cy="6965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466090" marR="5715">
              <a:lnSpc>
                <a:spcPts val="1380"/>
              </a:lnSpc>
              <a:spcBef>
                <a:spcPts val="5"/>
              </a:spcBef>
              <a:tabLst>
                <a:tab pos="1616710" algn="l"/>
                <a:tab pos="2277110" algn="l"/>
                <a:tab pos="2797175" algn="l"/>
                <a:tab pos="3695065" algn="l"/>
                <a:tab pos="4296410" algn="l"/>
                <a:tab pos="4871085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powierzchownej	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warstw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y	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skóry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,	uszkodzenie	ścianek	nacz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y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ń	krwiono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śnych,  wydzielający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płyn tkankowy tworzy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pęcherze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naskórkiem,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469900" marR="5080" indent="-228600">
              <a:lnSpc>
                <a:spcPts val="1380"/>
              </a:lnSpc>
            </a:pP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3.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oparzenie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trzeciego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stopnia: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zniszczeniu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ulegają głębokie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tkanki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skóry wraz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ze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strukturami dodatkowymi, często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uszkodzone są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mięśnie znajdujące się pod skórą,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spalone –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występują obumarłe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tkanki, które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są częściowo śnieżnobiałe, bywają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czasem  też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brunatnoczarne, brak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często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reakcji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bólowej.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Niebezpieczeństwa wynikające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oparzeń: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duża utrata płynów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mogąca doprowadzić do wstrząsu,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zakażenie poprzez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rany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oparzeniowe,</a:t>
            </a:r>
            <a:endParaRPr sz="1200">
              <a:latin typeface="Times New Roman"/>
              <a:cs typeface="Times New Roman"/>
            </a:endParaRPr>
          </a:p>
          <a:p>
            <a:pPr marL="469900" marR="635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wyniku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zdenaturyzowaniu ciał białkowych powstają toksyny oparzeniowe, które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mogą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 upływie kilku dni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spowodować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ciężkie uszkodzenie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nerek.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656565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56565"/>
              </a:buClr>
              <a:buFont typeface="Symbol"/>
              <a:buChar char=""/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  <a:spcBef>
                <a:spcPts val="5"/>
              </a:spcBef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marR="6350" indent="-228600">
              <a:lnSpc>
                <a:spcPts val="1380"/>
              </a:lnSpc>
              <a:spcBef>
                <a:spcPts val="6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usuwamy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źródło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działania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wysokiej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temperatury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poprzez gaszenie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wodą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gaśnicą  lub usuwamy poszkodowanego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zagrożonego pomieszczenia,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gasimy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odzież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udrażniamy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drogi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oddechowe,</a:t>
            </a:r>
            <a:endParaRPr sz="1200">
              <a:latin typeface="Times New Roman"/>
              <a:cs typeface="Times New Roman"/>
            </a:endParaRPr>
          </a:p>
          <a:p>
            <a:pPr marL="469900" marR="635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wolno zrywać ubrania, które przykleiło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skóry, ale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ostrożnie ściągamy  pozostałą odzież,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oparzenia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polewamy wodą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zanurzamy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naczyniu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zimną wodą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tak  długo, póki ból nie ustąpi (co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najmniej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15 – 20</a:t>
            </a:r>
            <a:r>
              <a:rPr dirty="0" sz="1200" spc="-3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minut),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zakładamy jałowy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opatrunek, najlepiej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specjalny pakiet oparzeniowy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(akważele),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przypadku dużych powierzchni oparzenia unikamy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wychładzania,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schładzamy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tylko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wilgotnymi chustami,</a:t>
            </a:r>
            <a:endParaRPr sz="1200">
              <a:latin typeface="Times New Roman"/>
              <a:cs typeface="Times New Roman"/>
            </a:endParaRPr>
          </a:p>
          <a:p>
            <a:pPr algn="just" marL="469900" marR="5715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celu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uzupełnienia dużej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utraty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płynu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oparzony popija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łykami chłodną wodę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–  rezygnujemy z niej w razie zaburzenia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świadomości, oparzeń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twarzy,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uszkodzeń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przewodu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pokarmowego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mdłości,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przypadku oparzeń twarzy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stosuje się suchych</a:t>
            </a:r>
            <a:r>
              <a:rPr dirty="0" sz="1200" spc="-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opatrunków,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względu na szybko pojawiający się obrzęk zdejmujemy pierścionki, obrączki,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krawat.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oparzeniach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słonecznych polewanie wodą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daje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wymiernego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efekty –  oparzony powinien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zostać skierowany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lekarza.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8038592"/>
            <a:ext cx="5785485" cy="168846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8765" indent="-266065">
              <a:lnSpc>
                <a:spcPct val="100000"/>
              </a:lnSpc>
              <a:spcBef>
                <a:spcPts val="95"/>
              </a:spcBef>
              <a:buAutoNum type="arabicPeriod" startAt="22"/>
              <a:tabLst>
                <a:tab pos="279400" algn="l"/>
              </a:tabLst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Oparzenia</a:t>
            </a:r>
            <a:r>
              <a:rPr dirty="0" sz="1400" spc="-1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chemiczne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33CC"/>
              </a:buClr>
              <a:buFont typeface="Times New Roman"/>
              <a:buAutoNum type="arabicPeriod" startAt="22"/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Przy oparzeniu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chemicznym należy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zwrócić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uwagę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własne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bezpieczeństwo.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Przyczyną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oparzeń mogą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być kwasy i ługi.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Środki parząco-żrące niszczą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skórę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błony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śluzowe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oraz leżące pod nimi głębsze tkanki.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zażyciu doustnym może dołączyć się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jeszcze zatrucie. 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oparzeniach kwasami tworzą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na skórze i szczególnie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wyraźnie na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błonach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śluzowych mocno przylegające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strupy 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charakterystycznej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barwie: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435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kwas solny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białe,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120" cy="33070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kwas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azotowy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żółte,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kwas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siarkowy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czarne.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Oparzenia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ługami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powodują powstawanie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szklistego obrzmienia. Wszystkie oparzenia  chemiczne są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bardzo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bolesne. Uszkodzenie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skóry stanowi prócz tego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zagrożenie zakażenia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rany.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Prostymi testami można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bardzo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szybko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ustalić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pH: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test palec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język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: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dotknij palcem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oparzoną powierzchnię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połóż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palec na koniuszku 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języka,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jeśli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będzie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kwas - odczujesz gorzki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smak, jeśli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zasada - to nie odczujesz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smaku,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jedynie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szczypanie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pieczenie języka;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test 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bezpieczny,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ts val="1380"/>
              </a:lnSpc>
            </a:pP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test ślinowy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: nanieś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nieco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śliny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palca na ranę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oparzeniową, jeśli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zetknie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zasadą  wytworzy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mydłowata emulsja.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Kwas nie wyzwoli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żadnej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reakcji.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4228591"/>
            <a:ext cx="5785485" cy="4763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Oparzenie przełyku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i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przewodu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pokarmowego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Powoduje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natychmiastowy silny,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palący ból w ustach, w gardle i w przełyku.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wargach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błonach śluzowych tworzą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strupy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szklisto-maziste zmiany. Błony śluzowe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są często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zaczerwienione, czasami krwawią. Często pojawiają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problemy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przełykaniu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 ślinotok. Istnieje obawa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przedziurawienia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przełyku.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 wolno prowokować wymiotów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płukać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żołądka,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podać 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wypicia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białka jaj kurzych, które powlekają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błoną uszkodzoną śluzówkę,</a:t>
            </a:r>
            <a:r>
              <a:rPr dirty="0" sz="1200" spc="-7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lub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podawać czystą, niegazowaną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wodę,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zabezpieczyć resztki trucizny.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har char="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"/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Oparzenie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 oka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461645">
              <a:lnSpc>
                <a:spcPts val="141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Powoduje</a:t>
            </a:r>
            <a:r>
              <a:rPr dirty="0" sz="1200" spc="1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jego</a:t>
            </a:r>
            <a:r>
              <a:rPr dirty="0" sz="1200" spc="1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zaczerwienienie,</a:t>
            </a:r>
            <a:r>
              <a:rPr dirty="0" sz="1200" spc="1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silny</a:t>
            </a:r>
            <a:r>
              <a:rPr dirty="0" sz="1200" spc="1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ból,</a:t>
            </a:r>
            <a:r>
              <a:rPr dirty="0" sz="1200" spc="1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chory</a:t>
            </a:r>
            <a:r>
              <a:rPr dirty="0" sz="1200" spc="1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mocno</a:t>
            </a:r>
            <a:r>
              <a:rPr dirty="0" sz="1200" spc="13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zaciska</a:t>
            </a:r>
            <a:r>
              <a:rPr dirty="0" sz="1200" spc="1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oparzone</a:t>
            </a:r>
            <a:r>
              <a:rPr dirty="0" sz="1200" spc="1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oko.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Rogówka bywa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zmącona.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algn="just" marL="469900" marR="5080" indent="-228600">
              <a:lnSpc>
                <a:spcPct val="95700"/>
              </a:lnSpc>
              <a:spcBef>
                <a:spcPts val="2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natychmiastowe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dokładne usunięcie żrącego ciała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poprzez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długotrwałe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(20-30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minut)  przepłukiwanie oka wodą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– niezbyt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mocny strumień wody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wysokości 10 cm ku  wewnętrznemu,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tzn.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bliżej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nosa,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kątowi oka, tak aby płyn wylewał się przez  zewnętrzny kąt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oka, w tym czasie chory porusza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gałką oczną we wszystkich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kierunkach, a zdrowe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oko ma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szczelnie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zamknięte.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34894" y="427736"/>
            <a:ext cx="189039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0683" y="672083"/>
            <a:ext cx="5715000" cy="0"/>
          </a:xfrm>
          <a:custGeom>
            <a:avLst/>
            <a:gdLst/>
            <a:ahLst/>
            <a:cxnLst/>
            <a:rect l="l" t="t" r="r" b="b"/>
            <a:pathLst>
              <a:path w="5715000" h="0">
                <a:moveTo>
                  <a:pt x="0" y="0"/>
                </a:moveTo>
                <a:lnTo>
                  <a:pt x="57149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00683" y="9851897"/>
            <a:ext cx="5715000" cy="0"/>
          </a:xfrm>
          <a:custGeom>
            <a:avLst/>
            <a:gdLst/>
            <a:ahLst/>
            <a:cxnLst/>
            <a:rect l="l" t="t" r="r" b="b"/>
            <a:pathLst>
              <a:path w="5715000" h="0">
                <a:moveTo>
                  <a:pt x="0" y="0"/>
                </a:moveTo>
                <a:lnTo>
                  <a:pt x="57149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87983" y="877316"/>
            <a:ext cx="3891279" cy="1609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Oparzenia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 skóry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Zarówno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chemiczne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jak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cieplne,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traktuje 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się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podobnie.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7F7F7F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469900" indent="-230504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polegają na obfitym spłukiwaniu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wodą,</a:t>
            </a:r>
            <a:endParaRPr sz="1200">
              <a:latin typeface="Times New Roman"/>
              <a:cs typeface="Times New Roman"/>
            </a:endParaRPr>
          </a:p>
          <a:p>
            <a:pPr marL="469900" indent="-230504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wolno przekłuwać pęcherzy.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43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983" y="3131311"/>
            <a:ext cx="5786120" cy="3926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23. Środki odurzające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Badanie wstępne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szczegółowe powinno odbywać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zgodnie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nabytymi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podczas  kursu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umiejętnościami, niemniej należy mieć na uwadze kilka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aspektów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dotyczących  poszkodowanych pod wpływem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środków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odurzających.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Należy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zwrócić szczególną uwagę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stan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świadomości,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źrenice,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mowę,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oddychanie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oraz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ślady po ukłuciach, miejsce zdarzenia, środowisko,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jakim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osoba przebywa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itp.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Każdy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poszkodowany pod wpływem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środków odurzających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 zaburzenia świadomości. Należy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jednak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pamiętać, że taki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stan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może być spowodowany urazem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głowy lub</a:t>
            </a:r>
            <a:r>
              <a:rPr dirty="0" sz="1200" spc="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wstrząsem.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ct val="95700"/>
              </a:lnSpc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Poszkodowani,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którzy nadużyli opioidów,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często mają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zwężone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źrenice, natomiast  osoby pod wpływem amfetaminy,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kokainy, halucynogenów lub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marihuany mają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rozszerzone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źrenice.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Barbiturany powodują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zwężenie źrenic we wczesnej fazie,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jeśli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zaś zostały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użyte w  dużych dawkach, to źrenice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ostatecznie ulegają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rozszerzeniu 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nie reagują na światło.  Poszkodowani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pod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wpływem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alkoholu lub środków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uspakajających mogą mieć bełkotliwą  mowę,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halucynogeny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natomiast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powodują, że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wypowiedz staje się chaotyczna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</a:t>
            </a:r>
            <a:r>
              <a:rPr dirty="0" sz="1200" spc="3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nieskładna.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Opioidy 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środki uspakajające mogą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znacznym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stopniu upośledzić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 oddychanie.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656565"/>
                </a:solidFill>
                <a:latin typeface="Times New Roman"/>
                <a:cs typeface="Times New Roman"/>
              </a:rPr>
              <a:t>Tab.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6. Najczęściej używane środki odurzające oraz związane </a:t>
            </a:r>
            <a:r>
              <a:rPr dirty="0" sz="10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tym</a:t>
            </a:r>
            <a:r>
              <a:rPr dirty="0" sz="10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objawy: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99160" y="7125461"/>
          <a:ext cx="5765800" cy="2485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1580"/>
                <a:gridCol w="1828800"/>
                <a:gridCol w="2715895"/>
              </a:tblGrid>
              <a:tr h="356235">
                <a:tc>
                  <a:txBody>
                    <a:bodyPr/>
                    <a:lstStyle/>
                    <a:p>
                      <a:pPr marL="172720" marR="118745" indent="-41275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Rodzaj</a:t>
                      </a:r>
                      <a:r>
                        <a:rPr dirty="0" sz="1200" spc="-80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środka  </a:t>
                      </a: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odurzającego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884" marR="229235" indent="-23241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Inne nazwy</a:t>
                      </a:r>
                      <a:r>
                        <a:rPr dirty="0" sz="1200" spc="-7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środków  </a:t>
                      </a: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odurzających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453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Objawy</a:t>
                      </a:r>
                      <a:r>
                        <a:rPr dirty="0" sz="1200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występujące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0010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</a:tr>
              <a:tr h="707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Alkohol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Piwo, wino,</a:t>
                      </a:r>
                      <a:r>
                        <a:rPr dirty="0" sz="1200" spc="-2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whisky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98755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Zaburzenia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świadomości, splątanie,  wielomocz, bełkotliwa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mowa, śpiączka, 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nadciśnienie tętnicze, hipertermia,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tachykardia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</a:tr>
              <a:tr h="706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Amfetamina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Speed,</a:t>
                      </a:r>
                      <a:r>
                        <a:rPr dirty="0" sz="1200" spc="-1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amfa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0"/>
                        </a:lnSpc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Pobudzenie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psychoruchowe,</a:t>
                      </a:r>
                      <a:r>
                        <a:rPr dirty="0" sz="1200" spc="-4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poszerzenie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 marR="86995">
                        <a:lnSpc>
                          <a:spcPct val="95600"/>
                        </a:lnSpc>
                        <a:spcBef>
                          <a:spcPts val="30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źrenic,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nadciśnienie tętnicze,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tachykardia,  drżenia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mięśniowe,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drgawki, gorączka,  halucynacje,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psychoza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</a:tr>
              <a:tr h="706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Kokaina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Koka,</a:t>
                      </a:r>
                      <a:r>
                        <a:rPr dirty="0" sz="1200" spc="-1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crack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414655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Objawy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takie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same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jak w</a:t>
                      </a:r>
                      <a:r>
                        <a:rPr dirty="0" sz="1200" spc="-8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przypadku 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amfetaminy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często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ból w klace  piersiowej, zaburzenia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rytmu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serca 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powodujące zatrzymanie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akcji</a:t>
                      </a:r>
                      <a:r>
                        <a:rPr dirty="0" sz="1200" spc="-3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serca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34894" y="427736"/>
            <a:ext cx="189039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0683" y="672083"/>
            <a:ext cx="5715000" cy="0"/>
          </a:xfrm>
          <a:custGeom>
            <a:avLst/>
            <a:gdLst/>
            <a:ahLst/>
            <a:cxnLst/>
            <a:rect l="l" t="t" r="r" b="b"/>
            <a:pathLst>
              <a:path w="5715000" h="0">
                <a:moveTo>
                  <a:pt x="0" y="0"/>
                </a:moveTo>
                <a:lnTo>
                  <a:pt x="57149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00683" y="9851897"/>
            <a:ext cx="5715000" cy="0"/>
          </a:xfrm>
          <a:custGeom>
            <a:avLst/>
            <a:gdLst/>
            <a:ahLst/>
            <a:cxnLst/>
            <a:rect l="l" t="t" r="r" b="b"/>
            <a:pathLst>
              <a:path w="5715000" h="0">
                <a:moveTo>
                  <a:pt x="0" y="0"/>
                </a:moveTo>
                <a:lnTo>
                  <a:pt x="57149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99160" y="900684"/>
          <a:ext cx="5765800" cy="2134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1580"/>
                <a:gridCol w="1828800"/>
                <a:gridCol w="2715895"/>
              </a:tblGrid>
              <a:tr h="531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Halucynogeny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Kwas,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LSD,</a:t>
                      </a:r>
                      <a:r>
                        <a:rPr dirty="0" sz="1200" spc="-1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PCP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2700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Halucynacje,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zawroty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głowy,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poszerzone 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źrenice, nudności, chaotyczna  wypowiedź,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psychoza,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lęk,</a:t>
                      </a:r>
                      <a:r>
                        <a:rPr dirty="0" sz="1200" spc="-1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panika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Marihuana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Trawa,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marycha,</a:t>
                      </a:r>
                      <a:r>
                        <a:rPr dirty="0" sz="1200" spc="-2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zielsko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3081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Euforia,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bezsenność,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poszerzone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źrenice,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suchość w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jamie ustnej, zwiększone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łaknienie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Opioidy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Heroina, kodeina,</a:t>
                      </a:r>
                      <a:r>
                        <a:rPr dirty="0" sz="1200" spc="-3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morfina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70485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Zaburzenia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świadomości, zwężone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źrenice, bradykardia,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hipotermia,</a:t>
                      </a:r>
                      <a:r>
                        <a:rPr dirty="0" sz="1200" spc="-5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depresja 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ośrodka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oddechowego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marL="71120" marR="353060">
                        <a:lnSpc>
                          <a:spcPts val="1380"/>
                        </a:lnSpc>
                        <a:spcBef>
                          <a:spcPts val="710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Środki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uspakajają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0170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90805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Barbiturany,  benzodiazepiny (Tranxene,  Relanium, Luminal</a:t>
                      </a:r>
                      <a:r>
                        <a:rPr dirty="0" sz="1200" spc="-1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itp.)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88290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Zaburzenia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świadomości, poszerzone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źrenice, bradykardia, depresja</a:t>
                      </a:r>
                      <a:r>
                        <a:rPr dirty="0" sz="1200" spc="-8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ośrodka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oddechowego,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hipotermia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5F5F5F"/>
                      </a:solidFill>
                      <a:prstDash val="solid"/>
                    </a:lnL>
                    <a:lnR w="6350">
                      <a:solidFill>
                        <a:srgbClr val="5F5F5F"/>
                      </a:solidFill>
                      <a:prstDash val="solid"/>
                    </a:lnR>
                    <a:lnT w="6350">
                      <a:solidFill>
                        <a:srgbClr val="5F5F5F"/>
                      </a:solidFill>
                      <a:prstDash val="solid"/>
                    </a:lnT>
                    <a:lnB w="6350">
                      <a:solidFill>
                        <a:srgbClr val="5F5F5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44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983" y="3360673"/>
            <a:ext cx="5786120" cy="616648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 indent="4495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Opis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zdarzenia uzyskamy od poszkodowanego lub przypadkowych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świadków może  wskazywać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użycie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nadużycie w/w środków. Należy ustalić,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jaka 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była substancja,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kiedy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jaka ilość została przyjęta. Należy pamiętać,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 poszkodowani zazwyczaj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zaprzeczają  temu,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 są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 wpływem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jakichkolwiek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środków odurzających. Jeżeli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możliwe, należy  przeszukać otoczenie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poszkodowanego w poszukiwaniu dowodów użycia 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nadużycia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alkoholu lub narkotyków: butelki po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napojach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alkoholowych, opakowania po lekach,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igły,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strzykawki, stazy, przyrządy do palenia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marihuany,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nienaturalne</a:t>
            </a:r>
            <a:r>
              <a:rPr dirty="0" sz="1200" spc="-4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zapachy.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dodatkowo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 urazie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będący pod wpływem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alkoholu lub narkotyków  stanowią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dla ratownika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wyzwanie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tylko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ze względu na doznane urazy, ale przede  wszystkim z powodu swojego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zachowania.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 tego, w jaki sposób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będziesz traktował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osobę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poszkodowaną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wpływem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środków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odurzających, zależy czy będzie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tobą  współpracował,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czy nie.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Sposób,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jaki zwracasz się do tych osób jest równie ważny jak  niesiona pomoc.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Jeżeli będziesz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arogancki, poszkodowany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będzie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tobą współpracował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 stracisz cenne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minuty,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mogą mieć wpływ 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czy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poszkodowany przeżyje. Twoje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pozytywne nastawienie, unikanie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osądzania poszkodowanego, może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sprawić, że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zechce on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tobą współpracować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czas udzielenia pierwszej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pomocy będzie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krótszy. Wszystkie substancje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odurzające mogą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spowodować zaburzenia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świadomości. Należy,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zatem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liczyć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z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wystąpieniem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 poszkodowanych napadów euforii, paranoi, psychozy,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splątania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 dezorientacji.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Postępowanie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i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</a:t>
            </a:r>
            <a:r>
              <a:rPr dirty="0" sz="1200" spc="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ct val="95800"/>
              </a:lnSpc>
              <a:spcBef>
                <a:spcPts val="25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same standardy,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odnoszą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 „zwykłych”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poszkodowanych,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mają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zastosowanie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wobec osób pod wpływem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alkoholu lub narkotyków. Zawsze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należy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upewnić,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miejsce zdarzenia jest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bezpieczne,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określić liczbę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poszkodowanych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przyczynę  zdarzenia lub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urazu.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Należy pamiętać,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 ta grupa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obejmuję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osoby 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zwiększonym ryzyku  zakażenia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WZW (wirusowe zapalenie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wątroby)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HIV. Koniecznie, więc będzie odpowiednie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zabezpieczenie.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trakcie badania szczególnie należy sprawdzić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źrenice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oraz miejsca na  skórze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gdzie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przebiegają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żyły (ślady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 ukłuciach), gdyż może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potwierdzić podejrzenie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użycia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omawianych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substancji.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Dodatkowo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należy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przewidzieć możliwość wystąpienia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przypadku: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Alkohol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poszukać objawów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wychłodzenia.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5485" cy="4336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Amfetamina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możliwość wystąpienia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drgawek i zaburzeń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rytmu</a:t>
            </a:r>
            <a:r>
              <a:rPr dirty="0" sz="1200" spc="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serca.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Kokaina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możliwość wystąpienia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drgawek i zaburzeń rytmu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serca.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09220">
              <a:lnSpc>
                <a:spcPts val="138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Halucynogeny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depresje, psychozy,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lęki (informować poszkodowanego gdzie się znajduje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 co się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dzieje).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Marihuana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j.w.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Opioidy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poszukać objawów wychłodzenia, nadciśnienie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tętnicze, zaburzenia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oddechu.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4610">
              <a:lnSpc>
                <a:spcPts val="138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Środki uspokajające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wystąpić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wychłodzenie, spadek ciśnienia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tętniczego,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stłumienie  ośrodka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oddechowego.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Znajomość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objawów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zażywania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narkotyków i alkoholu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umożliwić rozpoznanie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poszkodowanego znajdującego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pod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wpływem.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Traktując poszkodowanego jako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osobę  pod wpływem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środków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odurzających, musisz liczyć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komplikacjami, jakie mogą  wystąpić. Odpowiednie postępowanie,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które może zapewnić zaufanie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współpracę osoby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poszkodowanej, 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niesłychanie ważne,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czynienia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osobą pod wpływem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środków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odurzających. Należy pamiętać,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nadrzędnym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celem 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bezpieczeństwo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osoby  poszkodowanej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bacząc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statut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społeczny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osób.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5409691"/>
            <a:ext cx="5785485" cy="41306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8765" indent="-266065">
              <a:lnSpc>
                <a:spcPct val="100000"/>
              </a:lnSpc>
              <a:spcBef>
                <a:spcPts val="95"/>
              </a:spcBef>
              <a:buAutoNum type="arabicPeriod" startAt="24"/>
              <a:tabLst>
                <a:tab pos="279400" algn="l"/>
              </a:tabLst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Utonięcie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33CC"/>
              </a:buClr>
              <a:buFont typeface="Times New Roman"/>
              <a:buAutoNum type="arabicPeriod" startAt="24"/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Przy ratowaniu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wody może nastąpić niebezpieczna sytuacja, gdy tonący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kurczowo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zaciska 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ręce na ciele ratownika i wciąga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siebie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i jego w</a:t>
            </a:r>
            <a:r>
              <a:rPr dirty="0" sz="12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toń.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Utonięcie następuje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wyniku uduszenia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powodu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zalania dróg oddechowych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wodą.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Przyczyną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 być: nieumiejętność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pływania,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skrajne wyczerpanie,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nagłe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omdlenie,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atak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serca,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napad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padaczkowy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czy nagłe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zanurzenie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zimnej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wodzie.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7F7F7F"/>
                </a:solidFill>
                <a:latin typeface="Times New Roman"/>
                <a:cs typeface="Times New Roman"/>
              </a:rPr>
              <a:t>Poszczególne fazy</a:t>
            </a:r>
            <a:r>
              <a:rPr dirty="0" sz="1200" b="1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7F7F7F"/>
                </a:solidFill>
                <a:latin typeface="Times New Roman"/>
                <a:cs typeface="Times New Roman"/>
              </a:rPr>
              <a:t>tonięcia</a:t>
            </a:r>
            <a:r>
              <a:rPr dirty="0" sz="1200" spc="-5" b="1">
                <a:solidFill>
                  <a:srgbClr val="006500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lvl="1" marL="469900" marR="6350" indent="-228600">
              <a:lnSpc>
                <a:spcPts val="1380"/>
              </a:lnSpc>
              <a:spcBef>
                <a:spcPts val="60"/>
              </a:spcBef>
              <a:buClr>
                <a:srgbClr val="7F7F7F"/>
              </a:buClr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wstrzymanie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oddechu - trwa tak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długo,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aż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zgromadzony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dwutlenek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węgla stanie sie  przyczyną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pobudzenia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środka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oddechowego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wznowi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oddychanie,</a:t>
            </a:r>
            <a:endParaRPr sz="1200">
              <a:latin typeface="Times New Roman"/>
              <a:cs typeface="Times New Roman"/>
            </a:endParaRPr>
          </a:p>
          <a:p>
            <a:pPr lvl="1" marL="469900" marR="5715" indent="-228600">
              <a:lnSpc>
                <a:spcPts val="1380"/>
              </a:lnSpc>
              <a:buClr>
                <a:srgbClr val="7F7F7F"/>
              </a:buClr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wznowienie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oddechu - broniąc się przed przedostaniem się wody do płuc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tonący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zaczyna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ją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połykać,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15"/>
              </a:lnSpc>
              <a:buClr>
                <a:srgbClr val="7F7F7F"/>
              </a:buClr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połykanie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wody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trwa tak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długo,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aż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żołądek wypełni się wodą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dojdzie do</a:t>
            </a:r>
            <a:r>
              <a:rPr dirty="0" sz="1200" spc="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wymiotów,</a:t>
            </a:r>
            <a:endParaRPr sz="1200">
              <a:latin typeface="Times New Roman"/>
              <a:cs typeface="Times New Roman"/>
            </a:endParaRPr>
          </a:p>
          <a:p>
            <a:pPr lvl="1" marL="469900" marR="5080" indent="-228600">
              <a:lnSpc>
                <a:spcPts val="1380"/>
              </a:lnSpc>
              <a:spcBef>
                <a:spcPts val="65"/>
              </a:spcBef>
              <a:buClr>
                <a:srgbClr val="7F7F7F"/>
              </a:buClr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przedostawanie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wody do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płuc - niedotlenienie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organizmu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powoduje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utratę  świadomości,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zwiotczenie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mięśni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w końcu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zalewanie wodą</a:t>
            </a:r>
            <a:r>
              <a:rPr dirty="0" sz="1200" spc="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płuc.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  <a:spcBef>
                <a:spcPts val="5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Tonięcie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w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wodzie</a:t>
            </a:r>
            <a:r>
              <a:rPr dirty="0" sz="1200" spc="-1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słodkiej</a:t>
            </a:r>
            <a:endParaRPr sz="1200">
              <a:latin typeface="Times New Roman"/>
              <a:cs typeface="Times New Roman"/>
            </a:endParaRPr>
          </a:p>
          <a:p>
            <a:pPr marL="12700" marR="6985">
              <a:lnSpc>
                <a:spcPts val="1380"/>
              </a:lnSpc>
              <a:spcBef>
                <a:spcPts val="60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ze względu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hipoosmotyczność wody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słodkiej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(mniejsze stężenie jonów niż we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krwi)  przenika ona do krwi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całości. Stąd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brak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płucach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tonącego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wodzie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słodkiej.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120" cy="5563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Tonięcie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w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wodzie</a:t>
            </a:r>
            <a:r>
              <a:rPr dirty="0" sz="1200" spc="-1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słonej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60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woda słona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hiperosmotyczna (większe stężenie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jonów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niż we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krwi) i powoduje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napływ  wody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krwi co 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przyczyną obrzęku płuc.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efekcie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płucach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znajduje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pienista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ciecz,  którą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usunąć tylko za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pomocą ssaka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(chodzi 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przyrząd, nie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zwierzę).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spcBef>
                <a:spcPts val="60"/>
              </a:spcBef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stabilizacja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kręgosłupa, najlepiej odcinka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szyjnego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piersiowego, gdyż często zdarzają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wypadki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wyniku skoku do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płytkiej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wody,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0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sprawdzamy przytomność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tonącego,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sprawdzamy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podstawowe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czynności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życiowe (reakcję, tętno,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oddech),</a:t>
            </a:r>
            <a:endParaRPr sz="1200">
              <a:latin typeface="Times New Roman"/>
              <a:cs typeface="Times New Roman"/>
            </a:endParaRPr>
          </a:p>
          <a:p>
            <a:pPr algn="just" marL="469900" marR="6350" indent="-228600">
              <a:lnSpc>
                <a:spcPts val="1380"/>
              </a:lnSpc>
              <a:spcBef>
                <a:spcPts val="65"/>
              </a:spcBef>
              <a:buClr>
                <a:srgbClr val="000000"/>
              </a:buClr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przypadku braku oddechu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rozpoczynamy </a:t>
            </a:r>
            <a:r>
              <a:rPr dirty="0" sz="1200" spc="-5" b="1">
                <a:solidFill>
                  <a:srgbClr val="7F7F7F"/>
                </a:solidFill>
                <a:latin typeface="Times New Roman"/>
                <a:cs typeface="Times New Roman"/>
              </a:rPr>
              <a:t>sztuczne </a:t>
            </a:r>
            <a:r>
              <a:rPr dirty="0" sz="1200" b="1">
                <a:solidFill>
                  <a:srgbClr val="7F7F7F"/>
                </a:solidFill>
                <a:latin typeface="Times New Roman"/>
                <a:cs typeface="Times New Roman"/>
              </a:rPr>
              <a:t>oddychanie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(nie odginamy  głowy do tyłu,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tylko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żuchwę),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braku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tętna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 b="1">
                <a:solidFill>
                  <a:srgbClr val="7F7F7F"/>
                </a:solidFill>
                <a:latin typeface="Times New Roman"/>
                <a:cs typeface="Times New Roman"/>
              </a:rPr>
              <a:t>masaż </a:t>
            </a:r>
            <a:r>
              <a:rPr dirty="0" sz="1200" b="1">
                <a:solidFill>
                  <a:srgbClr val="7F7F7F"/>
                </a:solidFill>
                <a:latin typeface="Times New Roman"/>
                <a:cs typeface="Times New Roman"/>
              </a:rPr>
              <a:t>serca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miękkim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podłożu).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 marR="6985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jamie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ustnej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mogą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znajdować 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woda,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zanieczyszczenie,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wymiociny,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które  utrudniają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udrożnienie dróg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oddechowych.</a:t>
            </a:r>
            <a:endParaRPr sz="1200">
              <a:latin typeface="Times New Roman"/>
              <a:cs typeface="Times New Roman"/>
            </a:endParaRPr>
          </a:p>
          <a:p>
            <a:pPr marL="12700" marR="635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Podczas wykonywania wdechów kontrolnych,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jak i przy sztucznego oddychania  powinno 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stosować rękoczyn Sellicka.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ts val="138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Rękoczyn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Sellicka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polega na uciśnięciu chrząstki pierścieniowatej, która przesunięta 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ku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tyłowi powoduje zamknięcie światła przełyku. Wykonuje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go jeden z ratowników, podczas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gdy drugi prowadzi sztuczną wentylację. Chrząstka pierścieniowata leży poniżej chrząstki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tarczowej, która 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mężczyzn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tworzy (oczywiście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chrząstka tarczowa)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tzw.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jabłko Adama.  Nacisk na nią nie może być duży, gdyż utrudni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oddech,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jedynie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"zamknąć" przełyk,  który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"miękki". Najlepiej chwycić obustronnie krtań poniżej jabłka Adama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nacisnąć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(gdy poszkodowany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leży)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małą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siłą, która jest zależna od budowy ciała ofiary.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Rękoczyn ten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zapobiega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wdmuchiwaniu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powietrza 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żołądka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następczej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aspiracji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treści żołądka do</a:t>
            </a:r>
            <a:r>
              <a:rPr dirty="0" sz="1200" spc="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płuc.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8456" y="6508242"/>
            <a:ext cx="3848435" cy="22768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46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3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72509" y="6420611"/>
            <a:ext cx="2362200" cy="514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862959" y="8005953"/>
            <a:ext cx="2419350" cy="933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87983" y="427736"/>
            <a:ext cx="5785485" cy="1357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Podczas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topienia się woda znajdująca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ustach (dostaje się podczas prób złapania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oddechu) 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połykana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magazynowana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żołądku,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stąd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topielców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zawsze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występuje  rozdęcie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brzucha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(żołądka).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przypadku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wykonania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wentylacji bez zabezpieczenia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wejścia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żołądka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(przełyku), poprzez rękoczyn Sellicka,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dochodzi 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wyrównania ciśnień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wylania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wody wraz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zawartością żołądka na zewnątrz.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4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983" y="2279395"/>
            <a:ext cx="5784215" cy="1608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00"/>
              </a:lnSpc>
              <a:spcBef>
                <a:spcPts val="100"/>
              </a:spcBef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NIE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WOLNO!!!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usuwać wody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płuc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(patrz wyżej: tonięcie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wodzie...),</a:t>
            </a:r>
            <a:endParaRPr sz="1200">
              <a:latin typeface="Times New Roman"/>
              <a:cs typeface="Times New Roman"/>
            </a:endParaRPr>
          </a:p>
          <a:p>
            <a:pPr algn="just" marL="469900" marR="508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ze względu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możliwość wystąpienia hipotermii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(obniżenie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temperatury ciała), 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mimo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wrażenia wystąpienia objawów śmierci,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odstępować od ratowania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poszkodowanego,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01600" indent="-88900">
              <a:lnSpc>
                <a:spcPts val="1410"/>
              </a:lnSpc>
              <a:buChar char="-"/>
              <a:tabLst>
                <a:tab pos="102235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udrażnianiu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dróg oddechowych 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próbach usuwania wody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płuc: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odginać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poszkodowanego na bok,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410"/>
              </a:lnSpc>
              <a:buClr>
                <a:srgbClr val="0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uciskać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 żołądek, powodując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przelanie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zawartości do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płuc.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983" y="4533391"/>
            <a:ext cx="5784850" cy="25533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25.</a:t>
            </a:r>
            <a:r>
              <a:rPr dirty="0" sz="1400" spc="-1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Ułożenia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Przez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odpowiednie ułożenie można ułatwić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oddychanie i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złagodzić</a:t>
            </a:r>
            <a:r>
              <a:rPr dirty="0" sz="1200" spc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bóle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461645">
              <a:lnSpc>
                <a:spcPts val="1405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Udzielając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pierwszej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pomocy powinniśmy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stosować się, o ile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możliwe,</a:t>
            </a:r>
            <a:r>
              <a:rPr dirty="0" sz="1200" spc="-6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ts val="1405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życzeń pacjentów.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Jednak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niektórych przypadkach trzeba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odstąpić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 tej</a:t>
            </a:r>
            <a:r>
              <a:rPr dirty="0" sz="1200" spc="-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zasady.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3028950">
              <a:lnSpc>
                <a:spcPts val="1380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Ułożenie na wznak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cienką poduszką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głowę stosujemy,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jeśli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 konieczności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zastosowania jednego ze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specjalnych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ułożeń.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 ułożenie wymagane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podczas  sztucznego oddychania 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masażu</a:t>
            </a:r>
            <a:r>
              <a:rPr dirty="0" sz="1200" spc="-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serca.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983" y="7754366"/>
            <a:ext cx="5785485" cy="196088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320802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Ułożenie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na boku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stosujemy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 każdego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nieprzytomnego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oddychającego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samoistnie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mającego prawidłową akcję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serca.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Położenie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zapobiega zatkaniu się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dróg oddechowych, dodatkowo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należy  naciągnąć szyję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odgiąć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głowę.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pozycja zwana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pozycją boczną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ustaloną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której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układamy,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  poszkodowany 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nieprzytomny.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Zapobiega ona blokowaniu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gardła przez język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umożliwia  wypływanie</a:t>
            </a:r>
            <a:r>
              <a:rPr dirty="0" sz="1200" spc="2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płynów</a:t>
            </a:r>
            <a:r>
              <a:rPr dirty="0" sz="1200" spc="2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</a:t>
            </a:r>
            <a:r>
              <a:rPr dirty="0" sz="1200" spc="2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ust,</a:t>
            </a:r>
            <a:r>
              <a:rPr dirty="0" sz="1200" spc="2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ponieważ</a:t>
            </a:r>
            <a:r>
              <a:rPr dirty="0" sz="1200" spc="2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głowa</a:t>
            </a:r>
            <a:r>
              <a:rPr dirty="0" sz="1200" spc="2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</a:t>
            </a:r>
            <a:r>
              <a:rPr dirty="0" sz="1200" spc="2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nieco</a:t>
            </a:r>
            <a:r>
              <a:rPr dirty="0" sz="1200" spc="2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niżej</a:t>
            </a:r>
            <a:r>
              <a:rPr dirty="0" sz="1200" spc="2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niż</a:t>
            </a:r>
            <a:r>
              <a:rPr dirty="0" sz="1200" spc="2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reszta</a:t>
            </a:r>
            <a:r>
              <a:rPr dirty="0" sz="1200" spc="2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ciała,</a:t>
            </a:r>
            <a:r>
              <a:rPr dirty="0" sz="1200" spc="2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co</a:t>
            </a:r>
            <a:r>
              <a:rPr dirty="0" sz="1200" spc="2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zmniejsza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57521" y="2250185"/>
            <a:ext cx="2086355" cy="1571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57521" y="4159758"/>
            <a:ext cx="2086355" cy="15712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57521" y="5919215"/>
            <a:ext cx="2086355" cy="15712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57521" y="7793735"/>
            <a:ext cx="2086355" cy="15712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87983" y="427736"/>
            <a:ext cx="5784850" cy="2408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ryzyko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zadławienia się zawartością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żołądka.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szyja i plecy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leżą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jednej linii,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podczas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 zgięte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kończyny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podpierają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ciało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utrzymują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 w wygodnym i stabilnym położeniu.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Jest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pozycja, w której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możesz pozostawić nieprzytomną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ofiarę, aby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wezwać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pomoc.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Zanim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ułożysz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ratowanego na boku,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jeśli ma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okulary,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zdejmij mu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wyjmij większe  przedmioty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kieszeni.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2228850">
              <a:lnSpc>
                <a:spcPct val="95700"/>
              </a:lnSpc>
            </a:pP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1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Klęcząc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boku, udrożnij drogi oddechowe ofiary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przechylając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głowę ku tyłowi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unosząc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góry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brodę.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Wyprostuj nogi ofiary.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Bliższą rękę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ułóż prostopadle do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ciała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zegnij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ją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łokciu, wnętrzem dłoni do góry.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48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6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983" y="4029709"/>
            <a:ext cx="3449954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2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Drugą rękę ofiary przełóż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klatkę piersiową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trzymaj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przyciśniętą do bliższego policzka, wnętrzem  dłoni na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zewnątrz.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7983" y="5782309"/>
            <a:ext cx="3560445" cy="73406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3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Drugą ręką chwyć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 dalsze udo i podciągnij kolano</a:t>
            </a:r>
            <a:r>
              <a:rPr dirty="0" sz="1200" spc="-8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 góry,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stopa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powinna cały czas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przylegać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ziemi.  Przyciskając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rękę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ratowanego do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policzka, pociągnij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 udo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obracając ciało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ku sobie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kładąc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 na boku.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7983" y="7710169"/>
            <a:ext cx="3560445" cy="14351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4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Odchyl głowę ratowanego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tyłowi zapewniając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drożność dróg oddechowych. W razie potrzeby popraw  rękę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leżącą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 policzkiem tak, żeby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głowa pozostała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odchylona oraz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górną nogą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tak, aby zarówno biodro, jak i  kolano były zgięte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 kątem</a:t>
            </a:r>
            <a:r>
              <a:rPr dirty="0" sz="1200" spc="-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prostym.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Okryj poszkodowanego kocem albo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kurtką.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5485" cy="906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Jeżeli jest co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najmniej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dwóch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ratujących,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jeden z nich udaje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po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pomoc,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zaraz po 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stwierdzeniu,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że poszkodowany nie oddycha.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Gdy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miejscu wypadku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jest jeden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ratujący,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a 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poszkodowany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osobą dorosła,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która nie oddycha,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prawdopodobnie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wyniku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choroby  serca,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należy natychmiast wezwać pomoc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(najpierw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wzywasz pomoc,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następnie  reanimujesz, gdyż masaż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serca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może przedłużyć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do kilkudziesięciu minut),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ostateczna 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decyzja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zależy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od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dostępu środków łączności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ze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służbami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ratowniczymi.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715">
              <a:lnSpc>
                <a:spcPct val="95700"/>
              </a:lnSpc>
            </a:pP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W przypadku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prawdopodobieństwa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utraty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przytomności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wyniku braku oddechu, np. urazu,  utonięcia, zadławienia,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zatrucia oraz gdy poszkodowanym jest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niemowlę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lub dziecko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ratujący 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powinien przez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około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1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minutę wykonywać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zabiegi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przywracające podstawowe czynności 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życiowe (oddech, praca</a:t>
            </a:r>
            <a:r>
              <a:rPr dirty="0" sz="12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serca).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Meldunek o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wypadku powinien zawierać następujące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dane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(dotyczy wszystkich 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numerów</a:t>
            </a:r>
            <a:r>
              <a:rPr dirty="0" sz="1200" spc="-15" b="1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ratunkowych):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00"/>
              </a:lnSpc>
              <a:buClr>
                <a:srgbClr val="656565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CO?</a:t>
            </a:r>
            <a:r>
              <a:rPr dirty="0" sz="1200" spc="114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</a:t>
            </a:r>
            <a:r>
              <a:rPr dirty="0" sz="1200" spc="1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rodzaj</a:t>
            </a:r>
            <a:r>
              <a:rPr dirty="0" sz="1200" spc="1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wypadku</a:t>
            </a:r>
            <a:r>
              <a:rPr dirty="0" sz="1200" spc="10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(np.</a:t>
            </a:r>
            <a:r>
              <a:rPr dirty="0" sz="1200" spc="1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zderzenie</a:t>
            </a:r>
            <a:r>
              <a:rPr dirty="0" sz="1200" spc="1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</a:t>
            </a:r>
            <a:r>
              <a:rPr dirty="0" sz="1200" spc="1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samochodów,</a:t>
            </a:r>
            <a:r>
              <a:rPr dirty="0" sz="1200" spc="1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upadek</a:t>
            </a:r>
            <a:r>
              <a:rPr dirty="0" sz="1200" spc="1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</a:t>
            </a:r>
            <a:r>
              <a:rPr dirty="0" sz="1200" spc="1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drabiny,</a:t>
            </a:r>
            <a:r>
              <a:rPr dirty="0" sz="1200" spc="1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utonięcie.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atak padaczki,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itp.),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Clr>
                <a:srgbClr val="656565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GDZIE?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miejsce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wypadku,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Clr>
                <a:srgbClr val="656565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ILE?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liczba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poszkodowanych,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Clr>
                <a:srgbClr val="656565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JAK?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stan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poszkodowanych,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Clr>
                <a:srgbClr val="656565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CO ROBISZ?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informacja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 udzielonej dotychczasowo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pomocy,</a:t>
            </a:r>
            <a:endParaRPr sz="1200">
              <a:latin typeface="Times New Roman"/>
              <a:cs typeface="Times New Roman"/>
            </a:endParaRPr>
          </a:p>
          <a:p>
            <a:pPr marL="469900" marR="46990" indent="-228600">
              <a:lnSpc>
                <a:spcPts val="1380"/>
              </a:lnSpc>
              <a:spcBef>
                <a:spcPts val="65"/>
              </a:spcBef>
              <a:buClr>
                <a:srgbClr val="656565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KIM JESTEŚ?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dane personalne osoby wzywającej pomoc (numer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telefonu z którego  dzwonisz).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istnieją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wskazania o dodatkowym niebezpieczeństwie (np. cysterna) 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poinformuj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</a:t>
            </a:r>
            <a:r>
              <a:rPr dirty="0" sz="1200" spc="-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tym.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1139190">
              <a:lnSpc>
                <a:spcPct val="100000"/>
              </a:lnSpc>
            </a:pP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Pamiętaj!!!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Nigdy nie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odkładaj pierwszy słuchawki</a:t>
            </a:r>
            <a:r>
              <a:rPr dirty="0" sz="1200" spc="-1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!!!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3895090">
              <a:lnSpc>
                <a:spcPct val="19080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Numery służb ratowniczych: 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997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Policja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998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Straż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Pożarna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999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Pogotowie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Ratunkowe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112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telefonując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telefonu komórkowego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stacjonarnego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dodzwaniamy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 najbliższej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jednostki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Straży Pożarnej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Policji. Połączenie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bezpłatne, można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zrealizować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 dowolnego telefonu komórkowego nawet bez logowania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sieci</a:t>
            </a:r>
            <a:r>
              <a:rPr dirty="0" sz="1200" spc="-3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operatora.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318770">
              <a:lnSpc>
                <a:spcPts val="1380"/>
              </a:lnSpc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33 985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numer Górskiego Ochotniczego Pogotowia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Ratunkowego, połączenie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każdego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telefonu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komórkowego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17145">
              <a:lnSpc>
                <a:spcPts val="1380"/>
              </a:lnSpc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601 100 100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numer Wodnego Ochotniczego Pogotowia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Ratunkowego,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połączenie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każdego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telefonu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komórkowego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263525">
              <a:lnSpc>
                <a:spcPts val="1380"/>
              </a:lnSpc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601 100 300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numer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komórkowy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Górskiego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oraz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Tatrzańskiego Ochotniczego Pogotowia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Ratunkowego, dostępny jest dla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wszystkich,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bezpłatny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dla abonentów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sieci</a:t>
            </a:r>
            <a:r>
              <a:rPr dirty="0" sz="1200" spc="-4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Plus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88535" y="990600"/>
            <a:ext cx="2331719" cy="693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205859" y="2607564"/>
            <a:ext cx="2371725" cy="742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78808" y="4903470"/>
            <a:ext cx="2368295" cy="10698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020055" y="7004304"/>
            <a:ext cx="1517903" cy="14447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87983" y="427736"/>
            <a:ext cx="3837304" cy="1007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836930">
              <a:lnSpc>
                <a:spcPts val="1380"/>
              </a:lnSpc>
              <a:spcBef>
                <a:spcPts val="5"/>
              </a:spcBef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Ułożenie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na wznak z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wałkiem pod kolanami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stosujemy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przypadku zranień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brzusznej</a:t>
            </a:r>
            <a:r>
              <a:rPr dirty="0" sz="1200" spc="-6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 bólów brzucha,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lekko unieść</a:t>
            </a:r>
            <a:r>
              <a:rPr dirty="0" sz="1200" spc="-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tułowie.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49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6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983" y="2452369"/>
            <a:ext cx="3103245" cy="12598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Ułożenie przeciwstrząsowe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zalecane nawet  przy podejrzeniach rozwijania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wstrząsu,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kładzie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plecach z nogami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uniesionymi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wysokość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30-40 cm (nie</a:t>
            </a:r>
            <a:r>
              <a:rPr dirty="0" sz="1200" spc="-14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więcej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!).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Ułożenia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tego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stosujemy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złamaniach  miednicy,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uszkodzeniach czaszkowo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mózgowych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oraz uszkodzeniach klatki piersiowej i</a:t>
            </a:r>
            <a:r>
              <a:rPr dirty="0" sz="1200" spc="-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brzucha.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7983" y="4730750"/>
            <a:ext cx="3103880" cy="909319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Ułożenie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z uniesionym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tułowiem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stosujemy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niewielkiej duszności,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urazach czaszkowo-  mózgowych, którym nie towarzyszy utrata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przytomności. Tułów podciąga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górę około  30-40</a:t>
            </a:r>
            <a:r>
              <a:rPr dirty="0" baseline="38194" sz="1200" spc="-7">
                <a:solidFill>
                  <a:srgbClr val="656565"/>
                </a:solidFill>
                <a:latin typeface="Times New Roman"/>
                <a:cs typeface="Times New Roman"/>
              </a:rPr>
              <a:t>o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, podkładając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 plecy koce lub</a:t>
            </a:r>
            <a:r>
              <a:rPr dirty="0" sz="1200" spc="-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poduszki.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7983" y="6833869"/>
            <a:ext cx="3787775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Ułożenie półsiedzące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stosujemy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ciężkiej duszności  (astma)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zranienia w obrębie klatki</a:t>
            </a:r>
            <a:r>
              <a:rPr dirty="0" sz="1200" spc="-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piersiowej.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755" cy="8914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278765" indent="-266065">
              <a:lnSpc>
                <a:spcPct val="100000"/>
              </a:lnSpc>
              <a:buAutoNum type="arabicPeriod" startAt="26"/>
              <a:tabLst>
                <a:tab pos="279400" algn="l"/>
              </a:tabLst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Ciąża i</a:t>
            </a:r>
            <a:r>
              <a:rPr dirty="0" sz="140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poród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0033CC"/>
              </a:buClr>
              <a:buFont typeface="Times New Roman"/>
              <a:buAutoNum type="arabicPeriod" startAt="26"/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Kobieta</a:t>
            </a:r>
            <a:r>
              <a:rPr dirty="0" sz="1200" spc="-1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ciężarna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6350" indent="449580">
              <a:lnSpc>
                <a:spcPts val="1380"/>
              </a:lnSpc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dwóch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sytuacjach,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przy ratowaniu poszkodowanej będącej w zaawansowanej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ciąży,  postępujemy odmiennie.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Przeprowadzając resuscytację krążeniowo-oddechową trzeba pamiętać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 odpowiednim  ułożeniu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poszkodowanej.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ciężarnej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kobiety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leżącej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na wznak, pod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wpływem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ciężaru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płodu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powiększonej jamy macicy, może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dojść do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ucisku naczyń krwionośnych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(żyły głównej dolnej  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aorty) znajdujących się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pod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nimi.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Grozi to zmniejszeniem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ilości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krwi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dopływającego do  serca kobiety (w skutek ucisku żyły)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niedotlenieniem płodu (w wyniku ucisku tętnicy).  Dlatego podkładamy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klin (np.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zwinięty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koc) pod jej prawy bok lub w inny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sposób unosimy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jej  biodro 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kąt około 30</a:t>
            </a:r>
            <a:r>
              <a:rPr dirty="0" baseline="38194" sz="1200" spc="-7">
                <a:solidFill>
                  <a:srgbClr val="5F5F5F"/>
                </a:solidFill>
                <a:latin typeface="Times New Roman"/>
                <a:cs typeface="Times New Roman"/>
              </a:rPr>
              <a:t>o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1285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przypadku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zadławienia: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715" indent="-230504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przy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ciężarnej przytomnej postępujemy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tak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samo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jak w przypadku osoby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dorosłej, lecz  zamiast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rękoczynu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Heimlicha (uciśnięcia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nadbrzusza)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wykonujemy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uciski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mostka,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 tym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samym miejscu,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jak przy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masażu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serca,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6985" indent="-230504">
              <a:lnSpc>
                <a:spcPts val="138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gdy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ciężarna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nieprzytomna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–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wykonujemy masaż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serca,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biorąc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pod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uwagę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odpowiednie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ułożenie.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Poród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Poród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składa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się z 4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okresów:</a:t>
            </a:r>
            <a:endParaRPr sz="1200">
              <a:latin typeface="Times New Roman"/>
              <a:cs typeface="Times New Roman"/>
            </a:endParaRPr>
          </a:p>
          <a:p>
            <a:pPr algn="just" marL="466090" marR="6350" indent="-226695">
              <a:lnSpc>
                <a:spcPts val="1380"/>
              </a:lnSpc>
              <a:spcBef>
                <a:spcPts val="635"/>
              </a:spcBef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skurcze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macicy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pojawiają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co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około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10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minut, następnie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coraz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częściej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(co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2-3  min.), towarzyszyć im może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niewielka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ilość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śluzu. Okres ten trwa u kobiety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rodzącej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 raz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pierwszy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do 15 godzin, a 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wieloródki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8 - 10</a:t>
            </a:r>
            <a:r>
              <a:rPr dirty="0" sz="1200" spc="-3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godzin.</a:t>
            </a:r>
            <a:endParaRPr sz="1200">
              <a:latin typeface="Times New Roman"/>
              <a:cs typeface="Times New Roman"/>
            </a:endParaRPr>
          </a:p>
          <a:p>
            <a:pPr algn="just" marL="466090" marR="6985" indent="-226695">
              <a:lnSpc>
                <a:spcPts val="1380"/>
              </a:lnSpc>
              <a:spcBef>
                <a:spcPts val="600"/>
              </a:spcBef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pojawia się odruch parcia, następuje pełne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rozwarcie szyjki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macicy,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a po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nim  wydalanie płodu.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Ten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okres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kobiety rodzącej po raz pierwszy trwa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 – 3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godzin,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  rodzącej po raz kolejny – 0,5 – 1</a:t>
            </a:r>
            <a:r>
              <a:rPr dirty="0" sz="1200" spc="-5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godziny.</a:t>
            </a:r>
            <a:endParaRPr sz="1200">
              <a:latin typeface="Times New Roman"/>
              <a:cs typeface="Times New Roman"/>
            </a:endParaRPr>
          </a:p>
          <a:p>
            <a:pPr algn="just" marL="466090" marR="5715" indent="-226695">
              <a:lnSpc>
                <a:spcPts val="1380"/>
              </a:lnSpc>
              <a:spcBef>
                <a:spcPts val="600"/>
              </a:spcBef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wydalenie popłodu (łożysko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ze sznurem pępowinowym 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błony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płodowe), pojawia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się  ponownie uczucie parcia.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Trwa to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około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0,5 godziny 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występuje krwawienie do 250  ml.</a:t>
            </a:r>
            <a:endParaRPr sz="1200">
              <a:latin typeface="Times New Roman"/>
              <a:cs typeface="Times New Roman"/>
            </a:endParaRPr>
          </a:p>
          <a:p>
            <a:pPr algn="just" marL="469900" marR="5715" indent="-228600">
              <a:lnSpc>
                <a:spcPts val="1380"/>
              </a:lnSpc>
              <a:spcBef>
                <a:spcPts val="600"/>
              </a:spcBef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trwa przez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około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2 godziny po porodzie, w czasie którego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wymagana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jest obserwacja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stanu rodzącej (zagrożenie wstrząsem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wyniku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utraty znacznej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ilości krwi)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 noworodka.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6350" indent="449580">
              <a:lnSpc>
                <a:spcPts val="1380"/>
              </a:lnSpc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Poród dziecka jest naturalnym procesem i,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jeżeli nie wystąpią powikłania, następuje  samoistnie.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Rola ratownika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sprowadza się wtedy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jedynie do zapewnienia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spokoju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udzieleniu  podstawowej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pomocy, również medycznej,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rodzącej.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Niemożliwy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jest jednak do przewidzenia stan</a:t>
            </a:r>
            <a:r>
              <a:rPr dirty="0" sz="1200" spc="-3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noworodka.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120" cy="9243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480695">
              <a:lnSpc>
                <a:spcPct val="100000"/>
              </a:lnSpc>
            </a:pP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każdej sytuacji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i w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każdym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okresie porodu wezwij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pogotowie ratunkowe</a:t>
            </a:r>
            <a:r>
              <a:rPr dirty="0" sz="1200" spc="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!!!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Pamięta</a:t>
            </a:r>
            <a:r>
              <a:rPr dirty="0" sz="1200" spc="-5" b="1">
                <a:solidFill>
                  <a:srgbClr val="006500"/>
                </a:solidFill>
                <a:latin typeface="Times New Roman"/>
                <a:cs typeface="Times New Roman"/>
              </a:rPr>
              <a:t>j: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spcBef>
                <a:spcPts val="6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zapewnij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rodzącej właściwą izolację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intymność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miejscach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publicznych oraz  odpowiednie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warunki termiczne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–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ciepłe pomieszczenie, osłonięcie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od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wiatru,</a:t>
            </a:r>
            <a:r>
              <a:rPr dirty="0" sz="1200" spc="5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itp.,</a:t>
            </a:r>
            <a:endParaRPr sz="1200">
              <a:latin typeface="Times New Roman"/>
              <a:cs typeface="Times New Roman"/>
            </a:endParaRPr>
          </a:p>
          <a:p>
            <a:pPr marL="469900" marR="635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wszystkie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czynności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podejmuj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spokojem,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dodawaj otuchy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rodzącej,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zachowaj 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nią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stały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kontakt,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nie przyspieszaj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ani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nie odwlekaj</a:t>
            </a:r>
            <a:r>
              <a:rPr dirty="0" sz="1200" spc="-2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porodu,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wyniku uczucia parcia kobieta może odczuwać potrzebę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pójścia do toalety, co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nie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jest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wskazane,</a:t>
            </a:r>
            <a:endParaRPr sz="1200">
              <a:latin typeface="Times New Roman"/>
              <a:cs typeface="Times New Roman"/>
            </a:endParaRPr>
          </a:p>
          <a:p>
            <a:pPr algn="just" marL="469900" marR="5715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jeżeli kończy się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1. okres porodu – coraz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częstsze skurcze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(co 2 - 3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minuty)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lub  rozpoczyna się 2. okres (odeszły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wody płodowe, występuje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odruch parcia – odbierz  poród na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miejscu.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5F5F5F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5F5F5F"/>
              </a:buClr>
              <a:buFont typeface="Symbol"/>
              <a:buChar char=""/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przy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porodzie</a:t>
            </a:r>
            <a:r>
              <a:rPr dirty="0" sz="1200" spc="-5" b="1">
                <a:solidFill>
                  <a:srgbClr val="006500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spcBef>
                <a:spcPts val="6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ułóż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rodzącą na plecach,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zgiętymi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podkurczonymi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nogami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oraz szeroko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rozchylonymi udami,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miejscu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gdzie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będzie łatwy dostęp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 każdej</a:t>
            </a:r>
            <a:r>
              <a:rPr dirty="0" sz="1200" spc="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strony,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obmyj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krocze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ciepłą wodą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–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jeśli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jest to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możliwe,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pod pośladki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podłóż czysty ręcznik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koc, łatwo wchłaniający płyny</a:t>
            </a:r>
            <a:r>
              <a:rPr dirty="0" sz="1200" spc="7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(wydzieliny),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załóż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sterylne (lateksowe) rękawice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–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jeśli jest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to możliwe, lub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umyj</a:t>
            </a:r>
            <a:r>
              <a:rPr dirty="0" sz="1200" spc="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ręce,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kiedy pojawi się główka dziecka, z góry i 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dołu chwyć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jego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główkę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lekko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przyhamowując,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aby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nie nastąpił gwałtowny</a:t>
            </a:r>
            <a:r>
              <a:rPr dirty="0" sz="1200" spc="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poród,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jeśli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błony płodowe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pękły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–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przebij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palcem,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 wyjściu główki:</a:t>
            </a:r>
            <a:endParaRPr sz="1200">
              <a:latin typeface="Times New Roman"/>
              <a:cs typeface="Times New Roman"/>
            </a:endParaRPr>
          </a:p>
          <a:p>
            <a:pPr lvl="1" marL="607060" marR="5080" indent="-144145">
              <a:lnSpc>
                <a:spcPts val="1380"/>
              </a:lnSpc>
              <a:spcBef>
                <a:spcPts val="70"/>
              </a:spcBef>
              <a:buChar char="-"/>
              <a:tabLst>
                <a:tab pos="594995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sprawdź czy pępowina nie owinęła się wokół szyi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( 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przeciwnym wypadku przełóż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ją ponad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główkę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lub poluzuj sznur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pępowinowy),</a:t>
            </a:r>
            <a:endParaRPr sz="1200">
              <a:latin typeface="Times New Roman"/>
              <a:cs typeface="Times New Roman"/>
            </a:endParaRPr>
          </a:p>
          <a:p>
            <a:pPr lvl="1" marL="589280" indent="-127000">
              <a:lnSpc>
                <a:spcPts val="1315"/>
              </a:lnSpc>
              <a:buChar char="-"/>
              <a:tabLst>
                <a:tab pos="589915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przetrzyj jałową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gazą usta i nos dziecka (lub lepiej odessać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wydzielinę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 ust i</a:t>
            </a:r>
            <a:r>
              <a:rPr dirty="0" sz="1200" spc="-2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nosa),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ciągnij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główkę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ani za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nóżki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(w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zależności,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która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część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dziecka rodzi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się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pierwsza -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przoduje),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 wyjściu klatki piersiowej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tułowia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przytrzymuj dziecko</a:t>
            </a:r>
            <a:r>
              <a:rPr dirty="0" sz="1200" spc="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poziomo,</a:t>
            </a:r>
            <a:endParaRPr sz="1200">
              <a:latin typeface="Times New Roman"/>
              <a:cs typeface="Times New Roman"/>
            </a:endParaRPr>
          </a:p>
          <a:p>
            <a:pPr algn="just" marL="469900" marR="5715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 około 2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minutach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ustaje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tętnienie pępowiny, wtedy należy podwiązać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ją 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dwóch  miejscach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pomocą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zacisków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lub podwiązek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gazy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przeciąć między nimi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(podwiązka od strony dziecka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około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5 – 10</a:t>
            </a:r>
            <a:r>
              <a:rPr dirty="0" sz="1200" spc="-4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cm),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oceń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stan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noworodka,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sprawdź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jego podstawowe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czynności życiowe, zwłaszcza, gdy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zaraz po porodzie 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płacze, skorzystaj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poniższej skali</a:t>
            </a:r>
            <a:r>
              <a:rPr dirty="0" sz="1200" spc="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Apgar,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możesz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teraz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położyć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noworodka na brzuchu</a:t>
            </a:r>
            <a:r>
              <a:rPr dirty="0" sz="1200" spc="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matki,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owiń go ciepłym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kocem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(dużym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ręcznikiem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frotte),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następnie ułóż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na boku 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główką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nieco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obniżoną,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by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wydzielina swobodnie spływała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 jego ust i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nosa,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jeśli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dziecko oddycha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trudem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–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masuj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jego grzbiet lub</a:t>
            </a:r>
            <a:r>
              <a:rPr dirty="0" sz="1200" spc="-3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podeszwy,</a:t>
            </a:r>
            <a:endParaRPr sz="12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przykryj sterylnym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materiałem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(np. gazą)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krocze matki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pomóż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jej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obniżyć jej nogi by  mogła ułożyć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razem,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okryj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matkę</a:t>
            </a:r>
            <a:r>
              <a:rPr dirty="0" sz="1200" spc="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kocem,</a:t>
            </a:r>
            <a:endParaRPr sz="1200">
              <a:latin typeface="Times New Roman"/>
              <a:cs typeface="Times New Roman"/>
            </a:endParaRPr>
          </a:p>
          <a:p>
            <a:pPr marL="469900" marR="6985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oczekuj na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wydalenie popłodu (3. okres)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–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łożyska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sznurem pępowinowym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błon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płodowych, owiń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ręcznikiem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włóż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worka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foliowego.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Obserwuj stan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matki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(4. okres), kontroluj ewentualne krwawienie.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Przyczyną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jego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jest  najczęściej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zbyt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słabe obkurczanie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macicy.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Sposobem na to jest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masaż macicy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–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połóż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rękę na brzuchu poniżej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pępka, palcami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strona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dna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macicy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masuj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dopóki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się nie obkurczy,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a krwawienie nie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ustanie.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4850" cy="1884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Jeśli konieczna jest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sztuczna wentylacja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masaż serca postępuj według  odpowiednich wytycznych (patrz: </a:t>
            </a:r>
            <a:r>
              <a:rPr dirty="0" sz="1200" spc="-5" b="1">
                <a:solidFill>
                  <a:srgbClr val="5F5F5F"/>
                </a:solidFill>
                <a:latin typeface="Times New Roman"/>
                <a:cs typeface="Times New Roman"/>
              </a:rPr>
              <a:t>Zaburzenie oddychania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</a:t>
            </a:r>
            <a:r>
              <a:rPr dirty="0" sz="1200" spc="-5" b="1">
                <a:solidFill>
                  <a:srgbClr val="5F5F5F"/>
                </a:solidFill>
                <a:latin typeface="Times New Roman"/>
                <a:cs typeface="Times New Roman"/>
              </a:rPr>
              <a:t>Resuscytacja krążeniowo-  oddechowa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porodzie zwracaj uwagę na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stan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zarówno dziecka, jak i</a:t>
            </a:r>
            <a:r>
              <a:rPr dirty="0" sz="1200" spc="-5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matki.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Ocena noworodka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wg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skali Apgar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52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74775" y="2477262"/>
          <a:ext cx="5814060" cy="2136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7955"/>
                <a:gridCol w="1462405"/>
                <a:gridCol w="1462405"/>
                <a:gridCol w="1462404"/>
              </a:tblGrid>
              <a:tr h="257810">
                <a:tc rowSpan="2">
                  <a:txBody>
                    <a:bodyPr/>
                    <a:lstStyle/>
                    <a:p>
                      <a:pPr marL="363855" marR="351155" indent="42545">
                        <a:lnSpc>
                          <a:spcPts val="1380"/>
                        </a:lnSpc>
                        <a:spcBef>
                          <a:spcPts val="335"/>
                        </a:spcBef>
                      </a:pPr>
                      <a:r>
                        <a:rPr dirty="0" sz="1200" b="1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Oceniane  parametry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  <a:lnT w="6350">
                      <a:solidFill>
                        <a:srgbClr val="7F7F7F"/>
                      </a:solidFill>
                      <a:prstDash val="solid"/>
                    </a:lnT>
                    <a:lnB w="6350">
                      <a:solidFill>
                        <a:srgbClr val="7F7F7F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200" b="1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Ocena w</a:t>
                      </a:r>
                      <a:r>
                        <a:rPr dirty="0" sz="1200" spc="-15" b="1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punktach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  <a:lnT w="6350">
                      <a:solidFill>
                        <a:srgbClr val="7F7F7F"/>
                      </a:solidFill>
                      <a:prstDash val="solid"/>
                    </a:lnT>
                    <a:lnB w="6350">
                      <a:solidFill>
                        <a:srgbClr val="7F7F7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1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254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  <a:lnT w="6350">
                      <a:solidFill>
                        <a:srgbClr val="7F7F7F"/>
                      </a:solidFill>
                      <a:prstDash val="solid"/>
                    </a:lnT>
                    <a:lnB w="6350">
                      <a:solidFill>
                        <a:srgbClr val="7F7F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200" b="1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  <a:lnT w="6350">
                      <a:solidFill>
                        <a:srgbClr val="7F7F7F"/>
                      </a:solidFill>
                      <a:prstDash val="solid"/>
                    </a:lnT>
                    <a:lnB w="6350">
                      <a:solidFill>
                        <a:srgbClr val="7F7F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200" b="1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  <a:lnT w="6350">
                      <a:solidFill>
                        <a:srgbClr val="7F7F7F"/>
                      </a:solidFill>
                      <a:prstDash val="solid"/>
                    </a:lnT>
                    <a:lnB w="6350">
                      <a:solidFill>
                        <a:srgbClr val="7F7F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200" b="1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  <a:lnT w="6350">
                      <a:solidFill>
                        <a:srgbClr val="7F7F7F"/>
                      </a:solidFill>
                      <a:prstDash val="solid"/>
                    </a:lnT>
                    <a:lnB w="6350">
                      <a:solidFill>
                        <a:srgbClr val="7F7F7F"/>
                      </a:solidFill>
                      <a:prstDash val="soli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Czynność</a:t>
                      </a:r>
                      <a:r>
                        <a:rPr dirty="0" sz="1200" spc="-1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serca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  <a:lnT w="6350">
                      <a:solidFill>
                        <a:srgbClr val="7F7F7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brak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  <a:lnT w="6350">
                      <a:solidFill>
                        <a:srgbClr val="7F7F7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100/min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  <a:lnT w="6350">
                      <a:solidFill>
                        <a:srgbClr val="7F7F7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100/min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  <a:lnT w="6350">
                      <a:solidFill>
                        <a:srgbClr val="7F7F7F"/>
                      </a:solidFill>
                      <a:prstDash val="solid"/>
                    </a:lnT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Oddychanie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brak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słabe,</a:t>
                      </a:r>
                      <a:r>
                        <a:rPr dirty="0" sz="1200" spc="-1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nieregularne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głośny płacz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71120">
                        <a:lnSpc>
                          <a:spcPts val="1385"/>
                        </a:lnSpc>
                        <a:spcBef>
                          <a:spcPts val="195"/>
                        </a:spcBef>
                      </a:pP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Napięcie</a:t>
                      </a:r>
                      <a:r>
                        <a:rPr dirty="0" sz="1200" spc="-1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mięśniowe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85"/>
                        </a:lnSpc>
                        <a:spcBef>
                          <a:spcPts val="195"/>
                        </a:spcBef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brak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napięcia,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85"/>
                        </a:lnSpc>
                        <a:spcBef>
                          <a:spcPts val="195"/>
                        </a:spcBef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kończyny</a:t>
                      </a:r>
                      <a:r>
                        <a:rPr dirty="0" sz="1200" spc="-1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lekko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85"/>
                        </a:lnSpc>
                        <a:spcBef>
                          <a:spcPts val="195"/>
                        </a:spcBef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kończyny</a:t>
                      </a:r>
                      <a:r>
                        <a:rPr dirty="0" sz="1200" spc="-1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zgięte,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35"/>
                        </a:lnSpc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wiotkość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35"/>
                        </a:lnSpc>
                      </a:pP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zgięte, słabe</a:t>
                      </a:r>
                      <a:r>
                        <a:rPr dirty="0" sz="1200" spc="-2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napięcie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35"/>
                        </a:lnSpc>
                      </a:pP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napięcie</a:t>
                      </a:r>
                      <a:r>
                        <a:rPr dirty="0" sz="1200" spc="-1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prawidłowe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Reakcje na</a:t>
                      </a:r>
                      <a:r>
                        <a:rPr dirty="0" sz="1200" spc="-3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bodźce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brak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grymas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żywe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71120">
                        <a:lnSpc>
                          <a:spcPts val="1385"/>
                        </a:lnSpc>
                        <a:spcBef>
                          <a:spcPts val="195"/>
                        </a:spcBef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Ukrwienie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85"/>
                        </a:lnSpc>
                        <a:spcBef>
                          <a:spcPts val="195"/>
                        </a:spcBef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sinica,</a:t>
                      </a:r>
                      <a:r>
                        <a:rPr dirty="0" sz="1200" spc="-1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bladość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85"/>
                        </a:lnSpc>
                        <a:spcBef>
                          <a:spcPts val="195"/>
                        </a:spcBef>
                      </a:pP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tułów</a:t>
                      </a:r>
                      <a:r>
                        <a:rPr dirty="0" sz="1200" spc="-1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zaróżowiony,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85"/>
                        </a:lnSpc>
                        <a:spcBef>
                          <a:spcPts val="195"/>
                        </a:spcBef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całe 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ciało</a:t>
                      </a:r>
                      <a:r>
                        <a:rPr dirty="0" sz="1200" spc="-2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różowe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765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  <a:lnB w="6350">
                      <a:solidFill>
                        <a:srgbClr val="7F7F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  <a:lnB w="6350">
                      <a:solidFill>
                        <a:srgbClr val="7F7F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35"/>
                        </a:lnSpc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kończyny</a:t>
                      </a:r>
                      <a:r>
                        <a:rPr dirty="0" sz="1200" spc="-1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sine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  <a:lnB w="6350">
                      <a:solidFill>
                        <a:srgbClr val="7F7F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7F7F7F"/>
                      </a:solidFill>
                      <a:prstDash val="solid"/>
                    </a:lnR>
                    <a:lnB w="6350">
                      <a:solidFill>
                        <a:srgbClr val="7F7F7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87983" y="4939538"/>
            <a:ext cx="5784850" cy="213550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396875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8 – 10 punktów -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stan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dobry  4 – 7 punktów - stan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średni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0 – 3 punkty -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stan</a:t>
            </a:r>
            <a:r>
              <a:rPr dirty="0" sz="1200" spc="-5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ciężki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wcześniaków niższa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punktacja może wynikać z ich</a:t>
            </a:r>
            <a:r>
              <a:rPr dirty="0" sz="1200" spc="-2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niedojrzałości.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Poronienie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Jest to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przedwczesne zakończenie ciąży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(przed 22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tygodniem). Główne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objawy to bóle  brzucha,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krwawienie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lub pojawienie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się krwistej wydzieliny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 pochwy.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Należy wtedy  niezwłocznie przewieźć poszkodowaną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szpitala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wesprzeć ją psychicznie.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983" y="7750555"/>
            <a:ext cx="5785485" cy="20275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5"/>
              </a:spcBef>
              <a:buAutoNum type="arabicPeriod" startAt="27"/>
              <a:tabLst>
                <a:tab pos="280035" algn="l"/>
              </a:tabLst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Wypadek</a:t>
            </a:r>
            <a:r>
              <a:rPr dirty="0" sz="1400" spc="-2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drogowy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33CC"/>
              </a:buClr>
              <a:buFont typeface="Times New Roman"/>
              <a:buAutoNum type="arabicPeriod" startAt="27"/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Pamiętaj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zapewnieniu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sobie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bezpieczeństwa, sam nie możesz stwarzać sobie stanu  zagrożenia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lvl="1" marL="469900" marR="5080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Zaparkuj przed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zdarzenia celem zabezpieczenia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kierując koła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 stronę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pobocza, włącz światła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awaryjne.</a:t>
            </a:r>
            <a:endParaRPr sz="1200">
              <a:latin typeface="Times New Roman"/>
              <a:cs typeface="Times New Roman"/>
            </a:endParaRPr>
          </a:p>
          <a:p>
            <a:pPr lvl="1" marL="469900" marR="6350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Nocą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załóż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siebie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coś jasnego 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przyczep sobie jakiś materiał odblaskowy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 używaj latarki. Stosuj ogólne zasady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bezpieczeństwa.</a:t>
            </a:r>
            <a:endParaRPr sz="1200">
              <a:latin typeface="Times New Roman"/>
              <a:cs typeface="Times New Roman"/>
            </a:endParaRPr>
          </a:p>
          <a:p>
            <a:pPr lvl="1" marL="469900" marR="5080" indent="-228600">
              <a:lnSpc>
                <a:spcPts val="1380"/>
              </a:lnSpc>
              <a:buAutoNum type="arabicPeriod"/>
              <a:tabLst>
                <a:tab pos="469900" algn="l"/>
                <a:tab pos="1008380" algn="l"/>
                <a:tab pos="1757680" algn="l"/>
                <a:tab pos="2485390" algn="l"/>
                <a:tab pos="2837180" algn="l"/>
                <a:tab pos="3561079" algn="l"/>
                <a:tab pos="4700905" algn="l"/>
                <a:tab pos="5509895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ślij	ś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wiadkó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	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wypadku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,	aby	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ostrzegal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	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nadj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żd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ża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jących	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k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ierowców	oraz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powiadomili policję, pogotowie ratunkowe.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6583" y="427736"/>
            <a:ext cx="5558155" cy="5037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310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241300" marR="6985" indent="-228600">
              <a:lnSpc>
                <a:spcPts val="1380"/>
              </a:lnSpc>
              <a:spcBef>
                <a:spcPts val="5"/>
              </a:spcBef>
              <a:buAutoNum type="arabicPeriod" startAt="4"/>
              <a:tabLst>
                <a:tab pos="2413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Ustaw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trójkąty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ostrzegawcze lub światła w odpowiedniej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odległości (wg kodeksu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ruchu drogowego) od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miejsca wypadku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obu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stron.</a:t>
            </a:r>
            <a:endParaRPr sz="1200">
              <a:latin typeface="Times New Roman"/>
              <a:cs typeface="Times New Roman"/>
            </a:endParaRPr>
          </a:p>
          <a:p>
            <a:pPr algn="just" marL="241300" marR="6350" indent="-228600">
              <a:lnSpc>
                <a:spcPts val="1380"/>
              </a:lnSpc>
              <a:buAutoNum type="arabicPeriod" startAt="4"/>
              <a:tabLst>
                <a:tab pos="2413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Wyłącz zapłon we wszystkich uszkodzonych pojazdach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jeśli potrafisz,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odłącz  akumulator. Zamknij dopływ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paliwa w pojazdach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silnikiem Diesla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w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motocyklach.</a:t>
            </a:r>
            <a:endParaRPr sz="1200">
              <a:latin typeface="Times New Roman"/>
              <a:cs typeface="Times New Roman"/>
            </a:endParaRPr>
          </a:p>
          <a:p>
            <a:pPr algn="just" marL="241300" marR="5715" indent="-228600">
              <a:lnSpc>
                <a:spcPts val="1380"/>
              </a:lnSpc>
              <a:buAutoNum type="arabicPeriod" startAt="4"/>
              <a:tabLst>
                <a:tab pos="2413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Ustaw pojazdy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stabilnym położeniu. Jeśli samochód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stoi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normalnie, zaciągnij  hamulec ręczny, włącz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bieg lub zablokuj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koła, spróbuj zabezpieczyć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pojazd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przed  przewróceniem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się.</a:t>
            </a:r>
            <a:endParaRPr sz="1200">
              <a:latin typeface="Times New Roman"/>
              <a:cs typeface="Times New Roman"/>
            </a:endParaRPr>
          </a:p>
          <a:p>
            <a:pPr algn="just" marL="241300" marR="5715" indent="-228600">
              <a:lnSpc>
                <a:spcPts val="1380"/>
              </a:lnSpc>
              <a:buAutoNum type="arabicPeriod" startAt="4"/>
              <a:tabLst>
                <a:tab pos="2413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Rozejrzyj się,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istnieją fizyczne zagrożenia.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ktoś pali papierosa? Czy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najbliższym</a:t>
            </a:r>
            <a:r>
              <a:rPr dirty="0" sz="1200" spc="204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otoczeniu</a:t>
            </a:r>
            <a:r>
              <a:rPr dirty="0" sz="1200" spc="2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są</a:t>
            </a:r>
            <a:r>
              <a:rPr dirty="0" sz="1200" spc="2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pojazdy</a:t>
            </a:r>
            <a:r>
              <a:rPr dirty="0" sz="1200" spc="2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</a:t>
            </a:r>
            <a:r>
              <a:rPr dirty="0" sz="1200" spc="2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oznakowaniem</a:t>
            </a:r>
            <a:r>
              <a:rPr dirty="0" sz="1200" spc="2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wskazującym</a:t>
            </a:r>
            <a:r>
              <a:rPr dirty="0" sz="1200" spc="2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</a:t>
            </a:r>
            <a:r>
              <a:rPr dirty="0" sz="1200" spc="2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niebezpieczny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31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ładunek?</a:t>
            </a:r>
            <a:r>
              <a:rPr dirty="0" sz="1200" spc="16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Czy</a:t>
            </a:r>
            <a:r>
              <a:rPr dirty="0" sz="1200" spc="1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została</a:t>
            </a:r>
            <a:r>
              <a:rPr dirty="0" sz="1200" spc="1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zerwana</a:t>
            </a:r>
            <a:r>
              <a:rPr dirty="0" sz="1200" spc="1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napowietrzna</a:t>
            </a:r>
            <a:r>
              <a:rPr dirty="0" sz="1200" spc="1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linia</a:t>
            </a:r>
            <a:r>
              <a:rPr dirty="0" sz="1200" spc="1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energetyczna?</a:t>
            </a:r>
            <a:r>
              <a:rPr dirty="0" sz="1200" spc="16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Czy</a:t>
            </a:r>
            <a:r>
              <a:rPr dirty="0" sz="1200" spc="1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</a:t>
            </a:r>
            <a:r>
              <a:rPr dirty="0" sz="1200" spc="1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pobliżu</a:t>
            </a:r>
            <a:r>
              <a:rPr dirty="0" sz="1200" spc="15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jest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rozlane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paliwo?</a:t>
            </a:r>
            <a:endParaRPr sz="1200">
              <a:latin typeface="Times New Roman"/>
              <a:cs typeface="Times New Roman"/>
            </a:endParaRPr>
          </a:p>
          <a:p>
            <a:pPr algn="just" marL="241300" marR="5080" indent="-228600">
              <a:lnSpc>
                <a:spcPts val="1380"/>
              </a:lnSpc>
              <a:spcBef>
                <a:spcPts val="65"/>
              </a:spcBef>
              <a:buAutoNum type="arabicPeriod" startAt="8"/>
              <a:tabLst>
                <a:tab pos="2413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wyniku zderzenia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dochodzi do różnych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obrażeń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kierowcy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pasażerów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. Szybko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oceń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stan poszkodowanych.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samochodu wyciągaj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ich tylko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niżej wymienionych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sytuacjach: kiedy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istnieje niebezpieczeństwo zapalenia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pojazdu, kiedy istnieje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niebezpieczeństwo najechania na uszkodzony pojazd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przez inny pojazd, lub kiedy  potrzebna 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reanimacja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poszkodowanego.</a:t>
            </a:r>
            <a:endParaRPr sz="1200">
              <a:latin typeface="Times New Roman"/>
              <a:cs typeface="Times New Roman"/>
            </a:endParaRPr>
          </a:p>
          <a:p>
            <a:pPr algn="just" marL="241300" marR="6350" indent="-228600">
              <a:lnSpc>
                <a:spcPts val="1380"/>
              </a:lnSpc>
              <a:buAutoNum type="arabicPeriod" startAt="8"/>
              <a:tabLst>
                <a:tab pos="2413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Zajmij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w pierwszej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kolejności tymi,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których życie 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zagrożone. Przeszukaj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teren,  żeby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 pozostawić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ofiar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rzuconych gdzieś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dalej od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miejsca wypadku,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które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same  oddaliły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(szok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powypadkowy).</a:t>
            </a:r>
            <a:endParaRPr sz="1200">
              <a:latin typeface="Times New Roman"/>
              <a:cs typeface="Times New Roman"/>
            </a:endParaRPr>
          </a:p>
          <a:p>
            <a:pPr algn="just" marL="241300" marR="5715" indent="-228600">
              <a:lnSpc>
                <a:spcPts val="1380"/>
              </a:lnSpc>
              <a:buAutoNum type="arabicPeriod" startAt="8"/>
              <a:tabLst>
                <a:tab pos="2413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Bezzwłocznie,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jeśli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potrzeba,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przystąpić do reanimacji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opatrzyć obrażenia  zagrażające życiu lub wyglądające niebezpiecznie. Jeśli to możliwe, zajmij się  poszkodowanymi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zmieniając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ich pozycji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(wyjątek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resucytacja).</a:t>
            </a:r>
            <a:endParaRPr sz="1200">
              <a:latin typeface="Times New Roman"/>
              <a:cs typeface="Times New Roman"/>
            </a:endParaRPr>
          </a:p>
          <a:p>
            <a:pPr algn="just" marL="241300" marR="5715" indent="-228600">
              <a:lnSpc>
                <a:spcPts val="1380"/>
              </a:lnSpc>
              <a:buAutoNum type="arabicPeriod" startAt="8"/>
              <a:tabLst>
                <a:tab pos="2413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Wstępnie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zawsze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zakładaj,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nastąpiło uszkodzenie kręgów szyjnych. Podtrzymuj  rękami głowę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szyję ofiary, tak aby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mogła ona swobodnie oddychać.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miarę  możliwości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obserwuj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stale wszystkich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poszkodowanych aż 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nadejścia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specjalistycznej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pomocy.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5959094"/>
            <a:ext cx="5784850" cy="37122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Obrażenia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u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kierowcy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pasażerów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461645">
              <a:lnSpc>
                <a:spcPts val="141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Zależnie od rodzaju kolizji,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kierowcy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pasażerów,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dochodzi 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różnych</a:t>
            </a:r>
            <a:r>
              <a:rPr dirty="0" sz="1200" spc="1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obrażeń.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Rozróżniamy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4 rodzaje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zderzeń występujących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wypadkach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samochodowych: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65100" indent="-152400">
              <a:lnSpc>
                <a:spcPts val="1405"/>
              </a:lnSpc>
              <a:buAutoNum type="arabicPeriod"/>
              <a:tabLst>
                <a:tab pos="165735" algn="l"/>
              </a:tabLst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Uderzenie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przodu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zderzenie czołowe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375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kierowcy:</a:t>
            </a:r>
            <a:endParaRPr sz="1200">
              <a:latin typeface="Times New Roman"/>
              <a:cs typeface="Times New Roman"/>
            </a:endParaRPr>
          </a:p>
          <a:p>
            <a:pPr lvl="1" marL="241300" indent="228600">
              <a:lnSpc>
                <a:spcPts val="1380"/>
              </a:lnSpc>
              <a:buSzPct val="83333"/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złamanie kręgosłupa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szyjnego,</a:t>
            </a:r>
            <a:endParaRPr sz="1200">
              <a:latin typeface="Times New Roman"/>
              <a:cs typeface="Times New Roman"/>
            </a:endParaRPr>
          </a:p>
          <a:p>
            <a:pPr lvl="1" marL="241300" indent="228600">
              <a:lnSpc>
                <a:spcPts val="1380"/>
              </a:lnSpc>
              <a:buSzPct val="83333"/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uszkodzenie centralnego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układu nerwowego,</a:t>
            </a:r>
            <a:endParaRPr sz="1200">
              <a:latin typeface="Times New Roman"/>
              <a:cs typeface="Times New Roman"/>
            </a:endParaRPr>
          </a:p>
          <a:p>
            <a:pPr lvl="1" marL="241300" indent="228600">
              <a:lnSpc>
                <a:spcPts val="1380"/>
              </a:lnSpc>
              <a:buSzPct val="83333"/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złamanie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żeber,</a:t>
            </a:r>
            <a:endParaRPr sz="1200">
              <a:latin typeface="Times New Roman"/>
              <a:cs typeface="Times New Roman"/>
            </a:endParaRPr>
          </a:p>
          <a:p>
            <a:pPr lvl="1" marL="241300" indent="228600">
              <a:lnSpc>
                <a:spcPts val="1380"/>
              </a:lnSpc>
              <a:buSzPct val="83333"/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odma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opłucnowa,</a:t>
            </a:r>
            <a:endParaRPr sz="1200">
              <a:latin typeface="Times New Roman"/>
              <a:cs typeface="Times New Roman"/>
            </a:endParaRPr>
          </a:p>
          <a:p>
            <a:pPr lvl="1" marL="241300" indent="228600">
              <a:lnSpc>
                <a:spcPts val="1380"/>
              </a:lnSpc>
              <a:buSzPct val="83333"/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tamponada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serca,</a:t>
            </a:r>
            <a:endParaRPr sz="1200">
              <a:latin typeface="Times New Roman"/>
              <a:cs typeface="Times New Roman"/>
            </a:endParaRPr>
          </a:p>
          <a:p>
            <a:pPr lvl="1" marL="241300" indent="228600">
              <a:lnSpc>
                <a:spcPts val="1380"/>
              </a:lnSpc>
              <a:buSzPct val="83333"/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pęknięcie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wątroby,</a:t>
            </a:r>
            <a:endParaRPr sz="1200">
              <a:latin typeface="Times New Roman"/>
              <a:cs typeface="Times New Roman"/>
            </a:endParaRPr>
          </a:p>
          <a:p>
            <a:pPr lvl="1" marL="241300" indent="228600">
              <a:lnSpc>
                <a:spcPts val="1380"/>
              </a:lnSpc>
              <a:buSzPct val="83333"/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pęknięcie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śledziony,</a:t>
            </a:r>
            <a:endParaRPr sz="1200">
              <a:latin typeface="Times New Roman"/>
              <a:cs typeface="Times New Roman"/>
            </a:endParaRPr>
          </a:p>
          <a:p>
            <a:pPr lvl="1" marL="241300" marR="3406140" indent="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złamanie kończyn</a:t>
            </a:r>
            <a:r>
              <a:rPr dirty="0" sz="1200" spc="-3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dolnych.  U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pasażerów:</a:t>
            </a:r>
            <a:endParaRPr sz="1200">
              <a:latin typeface="Times New Roman"/>
              <a:cs typeface="Times New Roman"/>
            </a:endParaRPr>
          </a:p>
          <a:p>
            <a:pPr lvl="1" marL="241300" indent="228600">
              <a:lnSpc>
                <a:spcPts val="1345"/>
              </a:lnSpc>
              <a:buSzPct val="83333"/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możliwe są wszelkie obrażenia całego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ciała.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656565"/>
              </a:buClr>
              <a:buFont typeface="Symbol"/>
              <a:buChar char=""/>
            </a:pPr>
            <a:endParaRPr sz="1150">
              <a:latin typeface="Times New Roman"/>
              <a:cs typeface="Times New Roman"/>
            </a:endParaRPr>
          </a:p>
          <a:p>
            <a:pPr marL="165100" indent="-152400">
              <a:lnSpc>
                <a:spcPts val="1405"/>
              </a:lnSpc>
              <a:buAutoNum type="arabicPeriod" startAt="2"/>
              <a:tabLst>
                <a:tab pos="165735" algn="l"/>
              </a:tabLst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Uderzenie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z boku -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zderzenie boczne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(dotyczy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kierowcy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i</a:t>
            </a:r>
            <a:r>
              <a:rPr dirty="0" sz="1200" spc="15" b="1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pasażerów)</a:t>
            </a:r>
            <a:endParaRPr sz="1200">
              <a:latin typeface="Times New Roman"/>
              <a:cs typeface="Times New Roman"/>
            </a:endParaRPr>
          </a:p>
          <a:p>
            <a:pPr lvl="1" marL="69088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690245" algn="l"/>
                <a:tab pos="69088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złamanie kręgosłupa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szyjnego,</a:t>
            </a:r>
            <a:endParaRPr sz="1200">
              <a:latin typeface="Times New Roman"/>
              <a:cs typeface="Times New Roman"/>
            </a:endParaRPr>
          </a:p>
          <a:p>
            <a:pPr lvl="1" marL="69088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690245" algn="l"/>
                <a:tab pos="69088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uszkodzenie centralnego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układu nerwowego,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120" cy="6089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69088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690245" algn="l"/>
                <a:tab pos="69088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złamanie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żeber,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obojczyka, kości ramiennej,</a:t>
            </a:r>
            <a:endParaRPr sz="1200">
              <a:latin typeface="Times New Roman"/>
              <a:cs typeface="Times New Roman"/>
            </a:endParaRPr>
          </a:p>
          <a:p>
            <a:pPr marL="690880" marR="6350" indent="-228600">
              <a:lnSpc>
                <a:spcPts val="1380"/>
              </a:lnSpc>
              <a:spcBef>
                <a:spcPts val="70"/>
              </a:spcBef>
              <a:buSzPct val="83333"/>
              <a:buFont typeface="Symbol"/>
              <a:buChar char=""/>
              <a:tabLst>
                <a:tab pos="690245" algn="l"/>
                <a:tab pos="69088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obrażenia wewnętrzne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wskutek nagłego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przemieszczenia się narządów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klatce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piersiowej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jamie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brzusznej,</a:t>
            </a:r>
            <a:endParaRPr sz="1200">
              <a:latin typeface="Times New Roman"/>
              <a:cs typeface="Times New Roman"/>
            </a:endParaRPr>
          </a:p>
          <a:p>
            <a:pPr marL="690880" indent="-228600">
              <a:lnSpc>
                <a:spcPts val="1345"/>
              </a:lnSpc>
              <a:buSzPct val="83333"/>
              <a:buFont typeface="Symbol"/>
              <a:buChar char=""/>
              <a:tabLst>
                <a:tab pos="690245" algn="l"/>
                <a:tab pos="69088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złamanie miednicy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kończyn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dolnych.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65100" indent="-152400">
              <a:lnSpc>
                <a:spcPts val="1405"/>
              </a:lnSpc>
              <a:buAutoNum type="arabicPeriod" startAt="3"/>
              <a:tabLst>
                <a:tab pos="165735" algn="l"/>
              </a:tabLst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Uderzenie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z tyłu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(dotyczy kierowcy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i</a:t>
            </a:r>
            <a:r>
              <a:rPr dirty="0" sz="1200" spc="0" b="1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pasażerów)</a:t>
            </a:r>
            <a:endParaRPr sz="1200">
              <a:latin typeface="Times New Roman"/>
              <a:cs typeface="Times New Roman"/>
            </a:endParaRPr>
          </a:p>
          <a:p>
            <a:pPr lvl="1" marL="69088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690245" algn="l"/>
                <a:tab pos="69088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uszkodzenie kręgosłupa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szyjnego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(przemieszczenie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złamanie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kręgów),</a:t>
            </a:r>
            <a:endParaRPr sz="1200">
              <a:latin typeface="Times New Roman"/>
              <a:cs typeface="Times New Roman"/>
            </a:endParaRPr>
          </a:p>
          <a:p>
            <a:pPr lvl="1" marL="69088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690245" algn="l"/>
                <a:tab pos="69088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uszkodzenie wiązadeł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mięśni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szyi.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656565"/>
              </a:buClr>
              <a:buFont typeface="Symbol"/>
              <a:buChar char=""/>
            </a:pPr>
            <a:endParaRPr sz="1150">
              <a:latin typeface="Times New Roman"/>
              <a:cs typeface="Times New Roman"/>
            </a:endParaRPr>
          </a:p>
          <a:p>
            <a:pPr algn="just" marL="165100" indent="-152400">
              <a:lnSpc>
                <a:spcPct val="100000"/>
              </a:lnSpc>
              <a:buAutoNum type="arabicPeriod" startAt="3"/>
              <a:tabLst>
                <a:tab pos="165735" algn="l"/>
              </a:tabLst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Dachowanie samochodu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- mogą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wystąpić wszystkie wyżej wymienione</a:t>
            </a:r>
            <a:r>
              <a:rPr dirty="0" sz="1200" spc="75" b="1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obrażenia.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656565"/>
              </a:buClr>
              <a:buFont typeface="Times New Roman"/>
              <a:buAutoNum type="arabicPeriod" startAt="3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656565"/>
              </a:buClr>
              <a:buFont typeface="Times New Roman"/>
              <a:buAutoNum type="arabicPeriod" startAt="3"/>
            </a:pPr>
            <a:endParaRPr sz="10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Wyciąganie z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samochodu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ts val="141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celu wyjęcia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poszkodowanego z pojazdu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należy: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stanąć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tyłu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poszkodowanego,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włożyć ręce pod jego pachy,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jedną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ręką przytrzymać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brodę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poszkodowanego,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lekko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naciągnąć wzdłuż osi ciała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(nie na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boki),</a:t>
            </a:r>
            <a:endParaRPr sz="1200">
              <a:latin typeface="Times New Roman"/>
              <a:cs typeface="Times New Roman"/>
            </a:endParaRPr>
          </a:p>
          <a:p>
            <a:pPr lvl="1" marL="469900" marR="6350" indent="-228600">
              <a:lnSpc>
                <a:spcPts val="1380"/>
              </a:lnSpc>
              <a:spcBef>
                <a:spcPts val="7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położyć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jego głowę między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swoim barkiem 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głową,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przez cały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czas utrzymując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ją w  tej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ustabilizowanej pozycji,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drugą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ręką chwycić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przedramię,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takiej pozycji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wyciągamy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samochodu.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Uwaga! Stopy, szczególnie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u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kierowcy, mogą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być zaklinowane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przez pedały hamulca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i 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sprzęgła.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W takim przypadku w pierwszej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kolejności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delikatnie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odblokowujemy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nogi lekko 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zginając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je w</a:t>
            </a:r>
            <a:r>
              <a:rPr dirty="0" sz="1200" spc="-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kolanach.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 marR="5715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 wydobyciu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pojazdu należy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kontynuować stabilizację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głowy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szyi równocześnie  udrożniając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drogi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oddechowe.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7162292"/>
            <a:ext cx="5785485" cy="25533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8765" indent="-266065">
              <a:lnSpc>
                <a:spcPct val="100000"/>
              </a:lnSpc>
              <a:spcBef>
                <a:spcPts val="95"/>
              </a:spcBef>
              <a:buAutoNum type="arabicPeriod" startAt="28"/>
              <a:tabLst>
                <a:tab pos="279400" algn="l"/>
              </a:tabLst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W</a:t>
            </a:r>
            <a:r>
              <a:rPr dirty="0" sz="1400" spc="-1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górach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33CC"/>
              </a:buClr>
              <a:buFont typeface="Times New Roman"/>
              <a:buAutoNum type="arabicPeriod" startAt="28"/>
            </a:pPr>
            <a:endParaRPr sz="1450">
              <a:latin typeface="Times New Roman"/>
              <a:cs typeface="Times New Roman"/>
            </a:endParaRPr>
          </a:p>
          <a:p>
            <a:pPr algn="just" lvl="1" marL="469900" marR="5080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Przed wyjściem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góry zapoznaj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mapą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zasięgnij informacji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terenie,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miejscach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noclegowych.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080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miejscu swojego zamieszkania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ostatniego pobytu zostaw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wiadomość</a:t>
            </a:r>
            <a:r>
              <a:rPr dirty="0" sz="1200" spc="14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gdzie  idziesz,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którędy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kiedy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masz zamiar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wrócić.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715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Dobierz sobie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odpowiedniego towarzysza - w żadnym wypadku nie udawaj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góry  samotnie.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715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góry wychodź wcześnie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rano,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abyś zdążył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celu przed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zmrokiem,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ubierz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 odpowiednio do pory roku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weź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ze sobą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nieprzemakalne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okrycie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zapasową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odzież.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080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schodź nigdy ze znakowanego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szlaku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turystycznego, pod żadnym pozorem nie  skracaj sobie w ten sposób drogi. W okresie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zimowym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poruszaj się tylko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szlakami  tyczkowanymi,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one wskażą Tobie kierunek we mgle i w nocy. Nie niszcz tyczek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szlaku. Gdy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zbłądziłeś, cofnij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drogą,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dotychczas</a:t>
            </a:r>
            <a:r>
              <a:rPr dirty="0" sz="12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podążałeś.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120" cy="32848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469900" marR="5080" indent="-228600">
              <a:lnSpc>
                <a:spcPts val="1380"/>
              </a:lnSpc>
              <a:spcBef>
                <a:spcPts val="5"/>
              </a:spcBef>
              <a:buAutoNum type="arabicPeriod" startAt="6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Organizując wycieczkę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biura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podróży, PTTK-owską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szkolną,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zadbaj aby  prowadził ją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kwalifikowany przewodnik górski, on gwarantuje Wasze  bezpieczeństwo. Idąc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wycieczkę rodzinną dbaj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swoje dzieci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aby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</a:t>
            </a:r>
            <a:r>
              <a:rPr dirty="0" sz="1200" spc="6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pogubiły.</a:t>
            </a:r>
            <a:endParaRPr sz="1200">
              <a:latin typeface="Times New Roman"/>
              <a:cs typeface="Times New Roman"/>
            </a:endParaRPr>
          </a:p>
          <a:p>
            <a:pPr algn="just" marL="469900" marR="5715" indent="-228600">
              <a:lnSpc>
                <a:spcPts val="1380"/>
              </a:lnSpc>
              <a:buAutoNum type="arabicPeriod" startAt="6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Skompletuj małą apteczkę,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która nie zabierze tobie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wiele miejsca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plecaku, a zawsze  będzie pod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ręką.</a:t>
            </a:r>
            <a:endParaRPr sz="1200">
              <a:latin typeface="Times New Roman"/>
              <a:cs typeface="Times New Roman"/>
            </a:endParaRPr>
          </a:p>
          <a:p>
            <a:pPr algn="just" marL="469900" marR="5715" indent="-228600">
              <a:lnSpc>
                <a:spcPts val="1380"/>
              </a:lnSpc>
              <a:buAutoNum type="arabicPeriod" startAt="6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Dla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własnego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dobra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bezpieczeństwa korzystaj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informacji, które możesz zawsze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uzyskać w stacji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centralnej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GOPR - przyjdź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lub</a:t>
            </a:r>
            <a:r>
              <a:rPr dirty="0" sz="1200" spc="-4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zadzwoń.</a:t>
            </a:r>
            <a:endParaRPr sz="1200">
              <a:latin typeface="Times New Roman"/>
              <a:cs typeface="Times New Roman"/>
            </a:endParaRPr>
          </a:p>
          <a:p>
            <a:pPr algn="just" marL="469900" marR="5715" indent="-228600">
              <a:lnSpc>
                <a:spcPts val="1380"/>
              </a:lnSpc>
              <a:buAutoNum type="arabicPeriod" startAt="6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Dbaj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 przyrodę - to nasze wspólne dobro.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zakłócaj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ciszy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górskiej krzykiem,  możesz spowodować fałszywy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alarm.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0"/>
              </a:lnSpc>
              <a:buAutoNum type="arabicPeriod" startAt="6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razie wypadku wzywaj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pomocy dostępnym Ci sygnałem optycznym</a:t>
            </a:r>
            <a:r>
              <a:rPr dirty="0" sz="1200" spc="2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</a:t>
            </a:r>
            <a:endParaRPr sz="1200">
              <a:latin typeface="Times New Roman"/>
              <a:cs typeface="Times New Roman"/>
            </a:endParaRPr>
          </a:p>
          <a:p>
            <a:pPr algn="just" marL="469900" marR="5715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akustycznym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częstotliwością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6 razy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minutę,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 tym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1-minutowa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przerwa i znów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powtarzaj sygnał wzywania pomocy. Gdy usłyszysz sygnał wzywania pomocy,  odpowiedź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podobnym sygnałem 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częstotliwością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3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razy na minutę,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 tym 1-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minutowa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przerwa, powtórz to kilkakrotnie.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Wiadomość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wypadku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zgłoś do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najbliższej stacji ratunkowej GOPR lub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schronisku.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000" spc="-5" i="1">
                <a:solidFill>
                  <a:srgbClr val="656565"/>
                </a:solidFill>
                <a:latin typeface="Times New Roman"/>
                <a:cs typeface="Times New Roman"/>
              </a:rPr>
              <a:t>Źródło: Broszura Karkonoskiej Grupy</a:t>
            </a:r>
            <a:r>
              <a:rPr dirty="0" sz="1000" spc="5" i="1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656565"/>
                </a:solidFill>
                <a:latin typeface="Times New Roman"/>
                <a:cs typeface="Times New Roman"/>
              </a:rPr>
              <a:t>GOPR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4358132"/>
            <a:ext cx="5786755" cy="53574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5"/>
              </a:spcBef>
              <a:buAutoNum type="arabicPeriod" startAt="29"/>
              <a:tabLst>
                <a:tab pos="280035" algn="l"/>
              </a:tabLst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Atak</a:t>
            </a:r>
            <a:r>
              <a:rPr dirty="0" sz="1400" spc="-2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terrorystyczny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33CC"/>
              </a:buClr>
              <a:buFont typeface="Times New Roman"/>
              <a:buAutoNum type="arabicPeriod" startAt="29"/>
            </a:pPr>
            <a:endParaRPr sz="1450">
              <a:latin typeface="Times New Roman"/>
              <a:cs typeface="Times New Roman"/>
            </a:endParaRPr>
          </a:p>
          <a:p>
            <a:pPr algn="just" marL="12700" marR="6350">
              <a:lnSpc>
                <a:spcPts val="1380"/>
              </a:lnSpc>
            </a:pP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Ostatnie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wydarzenia uświadamiają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nam dodatkowe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zagrożenie,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które, niestety, i nas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może 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spotkać,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przebywając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gdziekolwiek na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świecie. Oto garść informacji,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jak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postępować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w </a:t>
            </a:r>
            <a:r>
              <a:rPr dirty="0" sz="1200" spc="-10">
                <a:solidFill>
                  <a:srgbClr val="FF0000"/>
                </a:solidFill>
                <a:latin typeface="Times New Roman"/>
                <a:cs typeface="Times New Roman"/>
              </a:rPr>
              <a:t>takiej 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sytuacji.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ts val="1405"/>
              </a:lnSpc>
            </a:pPr>
            <a:r>
              <a:rPr dirty="0" sz="1200" b="1">
                <a:solidFill>
                  <a:srgbClr val="006500"/>
                </a:solidFill>
                <a:latin typeface="Times New Roman"/>
                <a:cs typeface="Times New Roman"/>
              </a:rPr>
              <a:t>Na co</a:t>
            </a:r>
            <a:r>
              <a:rPr dirty="0" sz="1200" spc="-5" b="1">
                <a:solidFill>
                  <a:srgbClr val="006500"/>
                </a:solidFill>
                <a:latin typeface="Times New Roman"/>
                <a:cs typeface="Times New Roman"/>
              </a:rPr>
              <a:t> dzień: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zachowaj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czujność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ostrożność,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rozglądaj się wokół,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czy nie dzieje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coś dziwnego, przejaw trochę</a:t>
            </a:r>
            <a:r>
              <a:rPr dirty="0" sz="1200" spc="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dociekliwości,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śpij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środkach komunikacji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miejskiej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czasie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jazdy do pracy czy</a:t>
            </a:r>
            <a:r>
              <a:rPr dirty="0" sz="1200" spc="-3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635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przypadku nietypowego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zachowania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osoby lub osób, zauważenia porzuconej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torby lub pakunku, powiadom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najbliższego funkcjonariusza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służby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ochrony i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odejdź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tego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miejsca,</a:t>
            </a:r>
            <a:endParaRPr sz="1200">
              <a:latin typeface="Times New Roman"/>
              <a:cs typeface="Times New Roman"/>
            </a:endParaRPr>
          </a:p>
          <a:p>
            <a:pPr lvl="1" marL="469900" marR="5715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będąc w pracy lub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szkole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rozejrzyj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gdzie znajdują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drogi ewakuacyjne,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wiedza na ten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temat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przyda 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nawet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przypadku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pożaru.</a:t>
            </a:r>
            <a:endParaRPr sz="1200">
              <a:latin typeface="Times New Roman"/>
              <a:cs typeface="Times New Roman"/>
            </a:endParaRPr>
          </a:p>
          <a:p>
            <a:pPr marL="50800">
              <a:lnSpc>
                <a:spcPts val="1315"/>
              </a:lnSpc>
            </a:pPr>
            <a:r>
              <a:rPr dirty="0" sz="1200" b="1">
                <a:solidFill>
                  <a:srgbClr val="006500"/>
                </a:solidFill>
                <a:latin typeface="Times New Roman"/>
                <a:cs typeface="Times New Roman"/>
              </a:rPr>
              <a:t>W </a:t>
            </a:r>
            <a:r>
              <a:rPr dirty="0" sz="1200" spc="-5" b="1">
                <a:solidFill>
                  <a:srgbClr val="006500"/>
                </a:solidFill>
                <a:latin typeface="Times New Roman"/>
                <a:cs typeface="Times New Roman"/>
              </a:rPr>
              <a:t>czasie </a:t>
            </a:r>
            <a:r>
              <a:rPr dirty="0" sz="1200" b="1">
                <a:solidFill>
                  <a:srgbClr val="006500"/>
                </a:solidFill>
                <a:latin typeface="Times New Roman"/>
                <a:cs typeface="Times New Roman"/>
              </a:rPr>
              <a:t>ataku </a:t>
            </a:r>
            <a:r>
              <a:rPr dirty="0" sz="1200" spc="-5" b="1">
                <a:solidFill>
                  <a:srgbClr val="006500"/>
                </a:solidFill>
                <a:latin typeface="Times New Roman"/>
                <a:cs typeface="Times New Roman"/>
              </a:rPr>
              <a:t>terrorystycznego:</a:t>
            </a:r>
            <a:endParaRPr sz="1200">
              <a:latin typeface="Times New Roman"/>
              <a:cs typeface="Times New Roman"/>
            </a:endParaRPr>
          </a:p>
          <a:p>
            <a:pPr lvl="1" marL="469900" marR="635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padnij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ziemię lub podłogę, najlepiej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jakąś osłoną, która ochroni przed  odłamkami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następną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eksplozją, jeśli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możliwe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ewakuuj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tego</a:t>
            </a:r>
            <a:r>
              <a:rPr dirty="0" sz="1200" spc="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miejsca,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bądź gapiem, odsuń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innych od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miejsca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zdarzenia,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opanuj paraliżujący strach,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chłodno zanalizuj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sytuację,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080" indent="-228600">
              <a:lnSpc>
                <a:spcPts val="1380"/>
              </a:lnSpc>
              <a:spcBef>
                <a:spcPts val="7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pamiętaj,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Polacy to wyjątkowo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niesubordynowany i przekorny naród 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zamiast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uciekać lub paść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ziemię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trakcie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strzelaniny, tłumnie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pobiegnie 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miejsce  zdarzenia,</a:t>
            </a:r>
            <a:endParaRPr sz="1200">
              <a:latin typeface="Times New Roman"/>
              <a:cs typeface="Times New Roman"/>
            </a:endParaRPr>
          </a:p>
          <a:p>
            <a:pPr lvl="1" marL="469900" marR="635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stłum objawy paniki,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wydawaj innym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stanowcze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polecenia, ogarnięci paraliżującym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strachem ludzie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postępują bardzo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nieracjonalnie,</a:t>
            </a:r>
            <a:endParaRPr sz="1200">
              <a:latin typeface="Times New Roman"/>
              <a:cs typeface="Times New Roman"/>
            </a:endParaRPr>
          </a:p>
          <a:p>
            <a:pPr lvl="1" marL="469900" marR="5715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podporządkuj się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poleceniom odpowiednich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służb (policja, straż,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lekarze), nie blokuj  im dostępu 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miejsca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zdarzenia,</a:t>
            </a:r>
            <a:endParaRPr sz="1200">
              <a:latin typeface="Times New Roman"/>
              <a:cs typeface="Times New Roman"/>
            </a:endParaRPr>
          </a:p>
          <a:p>
            <a:pPr lvl="1" marL="469900" marR="508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 jesteś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zakładnikiem podporządkuj się poleceniom zamachowców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cierpliwie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czekaj,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6583" y="427736"/>
            <a:ext cx="5557520" cy="1182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310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2413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przypadku akcji służb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specjalnych padnij na ziemię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jakąkolwiek zasłoną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</a:t>
            </a:r>
            <a:r>
              <a:rPr dirty="0" sz="1200" spc="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czekaj,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wysokich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budynkach unikaj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wind,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gdyż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często blokują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się,</a:t>
            </a:r>
            <a:endParaRPr sz="1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380"/>
              </a:lnSpc>
              <a:spcBef>
                <a:spcPts val="70"/>
              </a:spcBef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jeśli są ranni, a potrafisz udzielić pierwszej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pomocy, pomóż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pamiętając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własnym  bezpieczeństwie.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56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2255773"/>
            <a:ext cx="5787390" cy="710945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30. Słownik</a:t>
            </a:r>
            <a:r>
              <a:rPr dirty="0" sz="1400" spc="-2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ratownika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 marR="5715">
              <a:lnSpc>
                <a:spcPts val="138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ALS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</a:t>
            </a:r>
            <a:r>
              <a:rPr dirty="0" sz="1200" i="1">
                <a:solidFill>
                  <a:srgbClr val="656565"/>
                </a:solidFill>
                <a:latin typeface="Times New Roman"/>
                <a:cs typeface="Times New Roman"/>
              </a:rPr>
              <a:t>Advanced </a:t>
            </a:r>
            <a:r>
              <a:rPr dirty="0" sz="1200" spc="-5" i="1">
                <a:solidFill>
                  <a:srgbClr val="656565"/>
                </a:solidFill>
                <a:latin typeface="Times New Roman"/>
                <a:cs typeface="Times New Roman"/>
              </a:rPr>
              <a:t>Life Support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zaawansowane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czynności podtrzymujące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życie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(defibrylacja,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EKG,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farmakologia)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7620">
              <a:lnSpc>
                <a:spcPts val="1380"/>
              </a:lnSpc>
            </a:pP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Astma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oskrzelowa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zespół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chorobowy wywołany zwężeniem dróg oddechowych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spowodowane skurczem oskrzeli,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obrzękiem błony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śluzowej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nadprodukcją wydzieliny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przez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gruczoły śluzowe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ts val="138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BLS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</a:t>
            </a:r>
            <a:r>
              <a:rPr dirty="0" sz="1200" i="1">
                <a:solidFill>
                  <a:srgbClr val="656565"/>
                </a:solidFill>
                <a:latin typeface="Times New Roman"/>
                <a:cs typeface="Times New Roman"/>
              </a:rPr>
              <a:t>Basic Life Support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) - podstawowe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czynności podtrzymujące życie obejmujące  udrożnienie dróg oddechowych, podtrzymanie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oddychania i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krążenia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CPR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</a:t>
            </a:r>
            <a:r>
              <a:rPr dirty="0" sz="1200" i="1">
                <a:solidFill>
                  <a:srgbClr val="656565"/>
                </a:solidFill>
                <a:latin typeface="Times New Roman"/>
                <a:cs typeface="Times New Roman"/>
              </a:rPr>
              <a:t>Cardiopulmonary </a:t>
            </a:r>
            <a:r>
              <a:rPr dirty="0" sz="1200" spc="-5" i="1">
                <a:solidFill>
                  <a:srgbClr val="656565"/>
                </a:solidFill>
                <a:latin typeface="Times New Roman"/>
                <a:cs typeface="Times New Roman"/>
              </a:rPr>
              <a:t>Resuscitation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resuscytacja</a:t>
            </a:r>
            <a:r>
              <a:rPr dirty="0" sz="1200" spc="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krążeniowo-oddechowa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7620">
              <a:lnSpc>
                <a:spcPts val="138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Hiperglikemia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śpiączka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cukrzycowa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spowodowana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zbyt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dużą ilością węglowodanów lub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obiążeniem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psychicznym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Hipoglikemia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niedocukrzenie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występujące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cukrzyków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Hipotermia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znaczne oziębienie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ciała;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38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ILCOR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</a:t>
            </a:r>
            <a:r>
              <a:rPr dirty="0" sz="1200" i="1">
                <a:solidFill>
                  <a:srgbClr val="656565"/>
                </a:solidFill>
                <a:latin typeface="Times New Roman"/>
                <a:cs typeface="Times New Roman"/>
              </a:rPr>
              <a:t>International Liaison Committee on </a:t>
            </a:r>
            <a:r>
              <a:rPr dirty="0" sz="1200" spc="-5" i="1">
                <a:solidFill>
                  <a:srgbClr val="656565"/>
                </a:solidFill>
                <a:latin typeface="Times New Roman"/>
                <a:cs typeface="Times New Roman"/>
              </a:rPr>
              <a:t>Resuscitation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Międzynarodowy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Wspólny  Komitet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ds. Resuscytacji skupiający przedstawicieli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Narodowych Komitetów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Spraw  Resuscytacji z: Europy,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Kanady,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Stanów Zjednoczonych,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Ameryki Łacińskiej, Afryki  Południowej, Australii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Nowej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Zelandii.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Zadaniem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jego 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m.in.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opracowanie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ujednoliconych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uproszczonych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algorytmów dotyczących postępowania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stanach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zagrożenia życia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Reanimacja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zespół czynności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ratunkowych (oddech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zastępczy, masaż serca,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elektroterapia,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farmakoterapia), mających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celu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utrzymanie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przywrócenie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transportu tlenu do tkanek, w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wyniku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których u poszkodowanego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powróciła spontaniczna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czynność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serca, spontaniczna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wspomagana) czynność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oddechowa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czynność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ośrodkowego układu nerwowego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(mózgu)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powrót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świadomości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ts val="138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Resuscytacja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zespół czynności ratunkowych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(oddech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zastępczy, masaż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serca,  elektroterapia,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farmakoterapia), mających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celu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utrzymanie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przywrócenie transportu  tlenu do tkanek, 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wyniku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których u poszkodowanego powróciła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spontaniczna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czynność  serca i spontaniczna (lub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wspomagana) czynność</a:t>
            </a:r>
            <a:r>
              <a:rPr dirty="0" sz="1200" spc="-3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oddechowa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38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Rękoczyn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Heimlicha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zwany tłocznią brzuszną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uciśnięciami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nadbrzusza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 zadanie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symulowanie kaszlu;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6120" cy="2408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Rękoczyn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Sellicka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polega na uciśnięciu chrząstki pierścieniowatej,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przesunięta </a:t>
            </a:r>
            <a:r>
              <a:rPr dirty="0" sz="1200" spc="-10">
                <a:solidFill>
                  <a:srgbClr val="656565"/>
                </a:solidFill>
                <a:latin typeface="Times New Roman"/>
                <a:cs typeface="Times New Roman"/>
              </a:rPr>
              <a:t>ku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tyłowi powoduje zamknięcie światła przełyku. Wykonuje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go jeden z ratowników, podczas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gdy drugi prowadzi sztuczną wentylację. Chrząstka pierścieniowata leży poniżej chrząstki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tarczowej, która 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mężczyzn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tworzy (oczywiście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chrząstka tarczowa)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tzw.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jabłko Adama.  Nacisk na nią nie może być duży, gdyż utrudni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oddech,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jedynie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"zamknąć" przełyk,  który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"miękki". Najlepiej chwycić obustronnie krtań poniżej jabłka Adama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nacisnąć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(gdy poszkodowany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leży)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małą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siłą, która jest zależna od budowy ciała ofiary.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Rękoczyn ten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zapobiega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wdmuchiwaniu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powietrza 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żołądka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następczej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aspiracji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treści żołądka do</a:t>
            </a:r>
            <a:r>
              <a:rPr dirty="0" sz="1200" spc="2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płuc.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Wstrząs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dysproporcja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między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zapotrzebowaniem a zaopatrzeniem w tlen poszczególnych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narządów na skutek ostrej niewydolności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krążenia.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7390" cy="8959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4. </a:t>
            </a:r>
            <a:r>
              <a:rPr dirty="0" sz="1400" spc="-10" b="1">
                <a:solidFill>
                  <a:srgbClr val="0033CC"/>
                </a:solidFill>
                <a:latin typeface="Times New Roman"/>
                <a:cs typeface="Times New Roman"/>
              </a:rPr>
              <a:t>Resuscytacja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 krążeniowa-oddechowa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5244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Potocznie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zamiast „resuscytacja” częściej używamy słowa „reanimacja”.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Jednak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między nimi 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istnieje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mała</a:t>
            </a:r>
            <a:r>
              <a:rPr dirty="0" sz="1200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różnica: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resuscytacja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zespół czynności ratunkowych (oddech zastępczy, masaż serca, elektroterapia,  farmakoterapia), mających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celu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utrzymanie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przywrócenie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transportu tlenu do tkanek, w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wyniku których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poszkodowanego powróciła spontaniczna czynność serca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spontaniczna  (lub wspomagana)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czynność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oddechowa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reanimacja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zespół czynności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ratunkowych (oddech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zastępczy, masaż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serca,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elektroterapia,  farmakoterapia), mających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celu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utrzymanie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przywrócenie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transportu tlenu do tkanek, w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wyniku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których u poszkodowanego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powróciła spontaniczna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czynność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serca, spontaniczna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(lub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wspomagana) czynność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oddechowa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czynność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ośrodkowego układu nerwowego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(mózgu)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powrót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 świadomości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Czyli: </a:t>
            </a:r>
            <a:r>
              <a:rPr dirty="0" sz="1200" spc="-5" b="1" i="1">
                <a:solidFill>
                  <a:srgbClr val="656565"/>
                </a:solidFill>
                <a:latin typeface="Times New Roman"/>
                <a:cs typeface="Times New Roman"/>
              </a:rPr>
              <a:t>resuscytacja </a:t>
            </a:r>
            <a:r>
              <a:rPr dirty="0" sz="1200" b="1" i="1">
                <a:solidFill>
                  <a:srgbClr val="656565"/>
                </a:solidFill>
                <a:latin typeface="Times New Roman"/>
                <a:cs typeface="Times New Roman"/>
              </a:rPr>
              <a:t>+ </a:t>
            </a:r>
            <a:r>
              <a:rPr dirty="0" sz="1200" spc="-5" b="1" i="1">
                <a:solidFill>
                  <a:srgbClr val="656565"/>
                </a:solidFill>
                <a:latin typeface="Times New Roman"/>
                <a:cs typeface="Times New Roman"/>
              </a:rPr>
              <a:t>powrót świadomości </a:t>
            </a:r>
            <a:r>
              <a:rPr dirty="0" sz="1200" b="1" i="1">
                <a:solidFill>
                  <a:srgbClr val="656565"/>
                </a:solidFill>
                <a:latin typeface="Times New Roman"/>
                <a:cs typeface="Times New Roman"/>
              </a:rPr>
              <a:t>= </a:t>
            </a:r>
            <a:r>
              <a:rPr dirty="0" sz="1200" spc="-5" b="1" i="1">
                <a:solidFill>
                  <a:srgbClr val="656565"/>
                </a:solidFill>
                <a:latin typeface="Times New Roman"/>
                <a:cs typeface="Times New Roman"/>
              </a:rPr>
              <a:t>reanimacja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461645" marR="1791970" indent="-449580">
              <a:lnSpc>
                <a:spcPts val="1380"/>
              </a:lnSpc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Działania reanimacyjne zamykają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się w trzech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punktach A,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B, C: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- udrożnienie dróg oddechowych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</a:t>
            </a:r>
            <a:r>
              <a:rPr dirty="0" sz="1200" spc="-5" i="1">
                <a:solidFill>
                  <a:srgbClr val="656565"/>
                </a:solidFill>
                <a:latin typeface="Times New Roman"/>
                <a:cs typeface="Times New Roman"/>
              </a:rPr>
              <a:t>airway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),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ts val="1315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B 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sztuczna wentylacja</a:t>
            </a:r>
            <a:r>
              <a:rPr dirty="0" sz="1200" spc="-2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</a:t>
            </a:r>
            <a:r>
              <a:rPr dirty="0" sz="1200" spc="-5" i="1">
                <a:solidFill>
                  <a:srgbClr val="656565"/>
                </a:solidFill>
                <a:latin typeface="Times New Roman"/>
                <a:cs typeface="Times New Roman"/>
              </a:rPr>
              <a:t>breathing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),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ts val="141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 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masaż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pośredni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serca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</a:t>
            </a:r>
            <a:r>
              <a:rPr dirty="0" sz="1200" spc="-5" i="1">
                <a:solidFill>
                  <a:srgbClr val="656565"/>
                </a:solidFill>
                <a:latin typeface="Times New Roman"/>
                <a:cs typeface="Times New Roman"/>
              </a:rPr>
              <a:t>circulation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6350">
              <a:lnSpc>
                <a:spcPct val="9570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Informacje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o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punktach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A i B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(sztucznym oddychaniu) znajdziesz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„Zaburzenie 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oddychania”.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Według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obecnie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obowiązujących wytycznych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ILCOR z 2005 roku 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zmniejszyła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się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objętość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oddechowa z 10 ml/kg do 6-7 ml/kg masy ciała (tj. 500 – 600ml  dla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„przeciętnego” dorosłego poszkodowanego).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635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Przed wykonaniem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masażu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serca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sprawdzamy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oznaki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zatrzymanego krążenia (nie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dłużej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niż 10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s):</a:t>
            </a:r>
            <a:endParaRPr sz="1200">
              <a:latin typeface="Times New Roman"/>
              <a:cs typeface="Times New Roman"/>
            </a:endParaRPr>
          </a:p>
          <a:p>
            <a:pPr marL="120650" indent="-107950">
              <a:lnSpc>
                <a:spcPts val="1315"/>
              </a:lnSpc>
              <a:buChar char="-"/>
              <a:tabLst>
                <a:tab pos="101600" algn="l"/>
              </a:tabLst>
            </a:pPr>
            <a:r>
              <a:rPr dirty="0" sz="1200">
                <a:solidFill>
                  <a:srgbClr val="7F7F7F"/>
                </a:solidFill>
                <a:latin typeface="Times New Roman"/>
                <a:cs typeface="Times New Roman"/>
              </a:rPr>
              <a:t>brak </a:t>
            </a:r>
            <a:r>
              <a:rPr dirty="0" sz="1200" spc="-5">
                <a:solidFill>
                  <a:srgbClr val="7F7F7F"/>
                </a:solidFill>
                <a:latin typeface="Times New Roman"/>
                <a:cs typeface="Times New Roman"/>
              </a:rPr>
              <a:t>normalnego </a:t>
            </a:r>
            <a:r>
              <a:rPr dirty="0" sz="1200">
                <a:solidFill>
                  <a:srgbClr val="7F7F7F"/>
                </a:solidFill>
                <a:latin typeface="Times New Roman"/>
                <a:cs typeface="Times New Roman"/>
              </a:rPr>
              <a:t>oddechu, kaszlu lub</a:t>
            </a:r>
            <a:r>
              <a:rPr dirty="0" sz="1200" spc="-25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F7F7F"/>
                </a:solidFill>
                <a:latin typeface="Times New Roman"/>
                <a:cs typeface="Times New Roman"/>
              </a:rPr>
              <a:t>ruchu,</a:t>
            </a:r>
            <a:endParaRPr sz="1200">
              <a:latin typeface="Times New Roman"/>
              <a:cs typeface="Times New Roman"/>
            </a:endParaRPr>
          </a:p>
          <a:p>
            <a:pPr marL="120650" marR="6985" indent="-107950">
              <a:lnSpc>
                <a:spcPts val="1380"/>
              </a:lnSpc>
              <a:spcBef>
                <a:spcPts val="65"/>
              </a:spcBef>
              <a:buChar char="-"/>
              <a:tabLst>
                <a:tab pos="124460" algn="l"/>
              </a:tabLst>
            </a:pPr>
            <a:r>
              <a:rPr dirty="0" sz="1200">
                <a:solidFill>
                  <a:srgbClr val="7F7F7F"/>
                </a:solidFill>
                <a:latin typeface="Times New Roman"/>
                <a:cs typeface="Times New Roman"/>
              </a:rPr>
              <a:t>brak </a:t>
            </a:r>
            <a:r>
              <a:rPr dirty="0" sz="1200" spc="-5">
                <a:solidFill>
                  <a:srgbClr val="7F7F7F"/>
                </a:solidFill>
                <a:latin typeface="Times New Roman"/>
                <a:cs typeface="Times New Roman"/>
              </a:rPr>
              <a:t>tętna na </a:t>
            </a:r>
            <a:r>
              <a:rPr dirty="0" sz="1200">
                <a:solidFill>
                  <a:srgbClr val="7F7F7F"/>
                </a:solidFill>
                <a:latin typeface="Times New Roman"/>
                <a:cs typeface="Times New Roman"/>
              </a:rPr>
              <a:t>tętnicy </a:t>
            </a:r>
            <a:r>
              <a:rPr dirty="0" sz="1200" spc="-5">
                <a:solidFill>
                  <a:srgbClr val="7F7F7F"/>
                </a:solidFill>
                <a:latin typeface="Times New Roman"/>
                <a:cs typeface="Times New Roman"/>
              </a:rPr>
              <a:t>szyjnej (tętno wyczuwamy </a:t>
            </a:r>
            <a:r>
              <a:rPr dirty="0" sz="1200">
                <a:solidFill>
                  <a:srgbClr val="7F7F7F"/>
                </a:solidFill>
                <a:latin typeface="Times New Roman"/>
                <a:cs typeface="Times New Roman"/>
              </a:rPr>
              <a:t>2 - 3 </a:t>
            </a:r>
            <a:r>
              <a:rPr dirty="0" sz="1200" spc="-5">
                <a:solidFill>
                  <a:srgbClr val="7F7F7F"/>
                </a:solidFill>
                <a:latin typeface="Times New Roman"/>
                <a:cs typeface="Times New Roman"/>
              </a:rPr>
              <a:t>opuszkami </a:t>
            </a:r>
            <a:r>
              <a:rPr dirty="0" sz="1200">
                <a:solidFill>
                  <a:srgbClr val="7F7F7F"/>
                </a:solidFill>
                <a:latin typeface="Times New Roman"/>
                <a:cs typeface="Times New Roman"/>
              </a:rPr>
              <a:t>palców po </a:t>
            </a:r>
            <a:r>
              <a:rPr dirty="0" sz="1200" spc="-5">
                <a:solidFill>
                  <a:srgbClr val="7F7F7F"/>
                </a:solidFill>
                <a:latin typeface="Times New Roman"/>
                <a:cs typeface="Times New Roman"/>
              </a:rPr>
              <a:t>stronie szyi  bliższej </a:t>
            </a:r>
            <a:r>
              <a:rPr dirty="0" sz="1200">
                <a:solidFill>
                  <a:srgbClr val="7F7F7F"/>
                </a:solidFill>
                <a:latin typeface="Times New Roman"/>
                <a:cs typeface="Times New Roman"/>
              </a:rPr>
              <a:t>do</a:t>
            </a:r>
            <a:r>
              <a:rPr dirty="0" sz="1200" spc="-5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F7F7F"/>
                </a:solidFill>
                <a:latin typeface="Times New Roman"/>
                <a:cs typeface="Times New Roman"/>
              </a:rPr>
              <a:t>nas),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są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sygnałem do rozpoczęcia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 reanimacji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762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Pod uwagę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należy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wziąć westchnienia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agonalne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(występują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 40% osób w pierwszych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minutach zatrzymania krążenia). Jest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to znak 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natychmiastowego podjęcia</a:t>
            </a:r>
            <a:r>
              <a:rPr dirty="0" sz="1200" spc="6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reanimacji.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Postępowanie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zależności 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od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wieku</a:t>
            </a:r>
            <a:r>
              <a:rPr dirty="0" sz="1200" spc="0" b="1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poszkodowanego: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6350" indent="449580">
              <a:lnSpc>
                <a:spcPts val="1380"/>
              </a:lnSpc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Poniżej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przedstawiono, dla porównania,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wytyczne ILCOR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2000 roku, które są już 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nieaktualne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jak i obecnie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obowiązujące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2005</a:t>
            </a:r>
            <a:r>
              <a:rPr dirty="0" sz="1200" spc="-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roku.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4154804" cy="628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656565"/>
                </a:solidFill>
                <a:latin typeface="Times New Roman"/>
                <a:cs typeface="Times New Roman"/>
              </a:rPr>
              <a:t>Tab.1.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Postępowanie według już </a:t>
            </a:r>
            <a:r>
              <a:rPr dirty="0" sz="1000" spc="-5">
                <a:solidFill>
                  <a:srgbClr val="FF0000"/>
                </a:solidFill>
                <a:latin typeface="Times New Roman"/>
                <a:cs typeface="Times New Roman"/>
              </a:rPr>
              <a:t>nieaktualnych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wytycznych ILCOR </a:t>
            </a:r>
            <a:r>
              <a:rPr dirty="0" sz="10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2000</a:t>
            </a:r>
            <a:r>
              <a:rPr dirty="0" sz="1000" spc="1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roku: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6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2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86205" y="1122426"/>
          <a:ext cx="5791200" cy="2498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885"/>
                <a:gridCol w="1260475"/>
                <a:gridCol w="1260475"/>
                <a:gridCol w="1260475"/>
              </a:tblGrid>
              <a:tr h="356870">
                <a:tc>
                  <a:txBody>
                    <a:bodyPr/>
                    <a:lstStyle/>
                    <a:p>
                      <a:pPr marL="12065" marR="461009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Reanimacja krążeniowo-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oddechowa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345"/>
                        </a:lnSpc>
                      </a:pP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Niemowlę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ts val="1370"/>
                        </a:lnSpc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do 1 roku</a:t>
                      </a:r>
                      <a:r>
                        <a:rPr dirty="0" sz="1200" spc="-4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życia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345"/>
                        </a:lnSpc>
                      </a:pP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Dziecko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ts val="1370"/>
                        </a:lnSpc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1 - 8 roku</a:t>
                      </a:r>
                      <a:r>
                        <a:rPr dirty="0" sz="1200" spc="-4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życia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345"/>
                        </a:lnSpc>
                      </a:pP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Dorosły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ts val="1370"/>
                        </a:lnSpc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od 8 roku</a:t>
                      </a:r>
                      <a:r>
                        <a:rPr dirty="0" sz="1200" spc="-4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życia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065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Miejsce ucisku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 marR="31115" indent="-171450">
                        <a:lnSpc>
                          <a:spcPts val="1380"/>
                        </a:lnSpc>
                        <a:spcBef>
                          <a:spcPts val="715"/>
                        </a:spcBef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jeden palec</a:t>
                      </a:r>
                      <a:r>
                        <a:rPr dirty="0" sz="1200" spc="-10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poniżej  linii</a:t>
                      </a:r>
                      <a:r>
                        <a:rPr dirty="0" sz="1200" spc="-1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sutkowej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0805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0979" marR="206375" indent="-635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jeden palec  </a:t>
                      </a: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powyżej</a:t>
                      </a:r>
                      <a:r>
                        <a:rPr dirty="0" sz="1200" spc="-7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dołu 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mostka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8445" marR="34925" indent="-209550">
                        <a:lnSpc>
                          <a:spcPts val="1380"/>
                        </a:lnSpc>
                        <a:spcBef>
                          <a:spcPts val="715"/>
                        </a:spcBef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dwa palce</a:t>
                      </a:r>
                      <a:r>
                        <a:rPr dirty="0" sz="1200" spc="-7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powyżej 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dołu</a:t>
                      </a:r>
                      <a:r>
                        <a:rPr dirty="0" sz="1200" spc="-1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mostka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0805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12065" marR="321310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Głębokość ucisku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(generalnie: 1/3</a:t>
                      </a:r>
                      <a:r>
                        <a:rPr dirty="0" sz="1200" spc="-7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głębokości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mostka)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1,5 - 2,5</a:t>
                      </a:r>
                      <a:r>
                        <a:rPr dirty="0" sz="1200" spc="-3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cm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2,5 - 3,5</a:t>
                      </a:r>
                      <a:r>
                        <a:rPr dirty="0" sz="1200" spc="-3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cm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4,5 - 5</a:t>
                      </a:r>
                      <a:r>
                        <a:rPr dirty="0" sz="1200" spc="-3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cm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12065" marR="211454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Częstotliwość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ucisku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mostka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(nie</a:t>
                      </a:r>
                      <a:r>
                        <a:rPr dirty="0" sz="1200" spc="-1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ilość!!!)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&gt;100 na</a:t>
                      </a:r>
                      <a:r>
                        <a:rPr dirty="0" sz="1200" spc="-3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minutę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&gt;=100 na</a:t>
                      </a:r>
                      <a:r>
                        <a:rPr dirty="0" sz="1200" spc="-4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minutę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=100 na</a:t>
                      </a:r>
                      <a:r>
                        <a:rPr dirty="0" sz="1200" spc="-3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minutę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181610">
                <a:tc>
                  <a:txBody>
                    <a:bodyPr/>
                    <a:lstStyle/>
                    <a:p>
                      <a:pPr marL="12065">
                        <a:lnSpc>
                          <a:spcPts val="1335"/>
                        </a:lnSpc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Proporcje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wddech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-1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ucisk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335"/>
                        </a:lnSpc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 :</a:t>
                      </a:r>
                      <a:r>
                        <a:rPr dirty="0" sz="1200" spc="-1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335"/>
                        </a:lnSpc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 :</a:t>
                      </a:r>
                      <a:r>
                        <a:rPr dirty="0" sz="1200" spc="-1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335"/>
                        </a:lnSpc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2 :</a:t>
                      </a:r>
                      <a:r>
                        <a:rPr dirty="0" sz="1200" spc="-1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12065" marR="93345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Ilość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cykli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na minutę (wartości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idealne, w praktyce trudne do 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osiągnięcia)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20/min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20/min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&gt;4/min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87983" y="4064761"/>
            <a:ext cx="4081779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656565"/>
                </a:solidFill>
                <a:latin typeface="Times New Roman"/>
                <a:cs typeface="Times New Roman"/>
              </a:rPr>
              <a:t>Tab.2.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Postępowanie według </a:t>
            </a:r>
            <a:r>
              <a:rPr dirty="0" sz="1000" spc="-5">
                <a:solidFill>
                  <a:srgbClr val="FF0000"/>
                </a:solidFill>
                <a:latin typeface="Times New Roman"/>
                <a:cs typeface="Times New Roman"/>
              </a:rPr>
              <a:t>obowiązujących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wytycznych </a:t>
            </a:r>
            <a:r>
              <a:rPr dirty="0" sz="1000">
                <a:solidFill>
                  <a:srgbClr val="656565"/>
                </a:solidFill>
                <a:latin typeface="Times New Roman"/>
                <a:cs typeface="Times New Roman"/>
              </a:rPr>
              <a:t>ILCOR z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2005</a:t>
            </a:r>
            <a:r>
              <a:rPr dirty="0" sz="1000" spc="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656565"/>
                </a:solidFill>
                <a:latin typeface="Times New Roman"/>
                <a:cs typeface="Times New Roman"/>
              </a:rPr>
              <a:t>roku: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86205" y="4309872"/>
          <a:ext cx="5791200" cy="2498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885"/>
                <a:gridCol w="1260475"/>
                <a:gridCol w="1260475"/>
                <a:gridCol w="1260475"/>
              </a:tblGrid>
              <a:tr h="707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065" marR="461009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Reanimacja krążeniowo-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oddechowa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345"/>
                        </a:lnSpc>
                      </a:pP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Niemowlę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ts val="1405"/>
                        </a:lnSpc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do 1 roku</a:t>
                      </a:r>
                      <a:r>
                        <a:rPr dirty="0" sz="1200" spc="-4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życia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0">
                        <a:lnSpc>
                          <a:spcPts val="1345"/>
                        </a:lnSpc>
                      </a:pP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Dziecko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04139" marR="89535">
                        <a:lnSpc>
                          <a:spcPts val="138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od 1 roku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życia</a:t>
                      </a:r>
                      <a:r>
                        <a:rPr dirty="0" sz="1200" spc="-9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–  do okresu  pokwitania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93370" marR="280035" indent="85090">
                        <a:lnSpc>
                          <a:spcPct val="954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Dorosły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od okresu  pokwitania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12065" marR="50165">
                        <a:lnSpc>
                          <a:spcPts val="1380"/>
                        </a:lnSpc>
                        <a:spcBef>
                          <a:spcPts val="710"/>
                        </a:spcBef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Rozpoczęcie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działań ratujących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od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017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ts val="1340"/>
                        </a:lnSpc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5 </a:t>
                      </a: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wdechów,</a:t>
                      </a:r>
                      <a:r>
                        <a:rPr dirty="0" sz="1200" spc="-3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8460" marR="236220" indent="-12890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następnie</a:t>
                      </a:r>
                      <a:r>
                        <a:rPr dirty="0" sz="1200" spc="-7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30 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ucisków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340"/>
                        </a:lnSpc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5 </a:t>
                      </a: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wdechów,</a:t>
                      </a:r>
                      <a:r>
                        <a:rPr dirty="0" sz="1200" spc="-3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9095" marR="235585" indent="-12890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następnie</a:t>
                      </a:r>
                      <a:r>
                        <a:rPr dirty="0" sz="1200" spc="-7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30 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ucisków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dirty="0" sz="1200" spc="-1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ucisków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065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Miejsce ucisku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 marR="31115" indent="-171450">
                        <a:lnSpc>
                          <a:spcPts val="1380"/>
                        </a:lnSpc>
                        <a:spcBef>
                          <a:spcPts val="710"/>
                        </a:spcBef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jeden palec</a:t>
                      </a:r>
                      <a:r>
                        <a:rPr dirty="0" sz="1200" spc="-10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poniżej  linii</a:t>
                      </a:r>
                      <a:r>
                        <a:rPr dirty="0" sz="1200" spc="-1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sutkowej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017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0979" marR="206375" indent="-635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jeden palec  </a:t>
                      </a: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powyżej</a:t>
                      </a:r>
                      <a:r>
                        <a:rPr dirty="0" sz="1200" spc="-7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dołu 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mostka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8445" marR="34925" indent="-209550">
                        <a:lnSpc>
                          <a:spcPts val="1380"/>
                        </a:lnSpc>
                        <a:spcBef>
                          <a:spcPts val="710"/>
                        </a:spcBef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dwa palce</a:t>
                      </a:r>
                      <a:r>
                        <a:rPr dirty="0" sz="1200" spc="-7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powyżej 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dołu</a:t>
                      </a:r>
                      <a:r>
                        <a:rPr dirty="0" sz="1200" spc="-1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mostka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017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12065">
                        <a:lnSpc>
                          <a:spcPts val="1330"/>
                        </a:lnSpc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Głębokość ucisku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330"/>
                        </a:lnSpc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1,5 - 2,5</a:t>
                      </a:r>
                      <a:r>
                        <a:rPr dirty="0" sz="1200" spc="-3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cm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330"/>
                        </a:lnSpc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2,5 - 3,5</a:t>
                      </a:r>
                      <a:r>
                        <a:rPr dirty="0" sz="1200" spc="-3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cm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330"/>
                        </a:lnSpc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4 - 5</a:t>
                      </a:r>
                      <a:r>
                        <a:rPr dirty="0" sz="1200" spc="-2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cm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 marL="12065" marR="211454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Częstotliwość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ucisku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mostka 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(nie</a:t>
                      </a:r>
                      <a:r>
                        <a:rPr dirty="0" sz="1200" spc="-1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ilość!!!)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100 na</a:t>
                      </a:r>
                      <a:r>
                        <a:rPr dirty="0" sz="1200" spc="-2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minutę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100 na</a:t>
                      </a:r>
                      <a:r>
                        <a:rPr dirty="0" sz="1200" spc="-2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minutę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100 na</a:t>
                      </a:r>
                      <a:r>
                        <a:rPr dirty="0" sz="1200" spc="-2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minutę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12065">
                        <a:lnSpc>
                          <a:spcPts val="1330"/>
                        </a:lnSpc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Proporcje </a:t>
                      </a:r>
                      <a:r>
                        <a:rPr dirty="0" sz="1200" spc="-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wddech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-1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ucisk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330"/>
                        </a:lnSpc>
                      </a:pPr>
                      <a:r>
                        <a:rPr dirty="0" sz="120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2 : 30</a:t>
                      </a:r>
                      <a:r>
                        <a:rPr dirty="0" sz="1200" spc="-30">
                          <a:solidFill>
                            <a:srgbClr val="5F5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*)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330"/>
                        </a:lnSpc>
                      </a:pP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2 : 30</a:t>
                      </a:r>
                      <a:r>
                        <a:rPr dirty="0" sz="1200" spc="-25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*)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330"/>
                        </a:lnSpc>
                      </a:pP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2 :</a:t>
                      </a:r>
                      <a:r>
                        <a:rPr dirty="0" sz="1200" spc="-15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656565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887983" y="6782815"/>
            <a:ext cx="5785485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*) w przypadku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wykonywania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zabiegów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resuscytacyjnych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przez 2 i więcej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ratowników,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wtedy stosuje się proporcje 2 :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15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983" y="7659116"/>
            <a:ext cx="5786120" cy="196088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715" indent="4495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Właściwego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wykonania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masażu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można nauczyć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tylko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"z książki"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(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nie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wolno  reanimacji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ćwiczyć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na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żywych ludziach,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gdyż może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spowodować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ich zgon z powodu 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zaburzenia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pracy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serca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). Poniższy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tekst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jest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tylko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przypomnieniem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dla osób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mających  możliwość przećwiczenia czynności reanimacyjnych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przeznaczonym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tego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celu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manekinie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fantomie.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Podczas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reanimacji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chory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leży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plecach, 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na twardym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, nieelastycznym podłożu (w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przypadku kobiet w zaawansowanej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ciąży podkładamy klin pod jej prawy bok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aby nie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utrudniać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dopływu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krwi 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płodu). Zaczynamy od odgięciu głowy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tyłu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dwukrotnym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wdmuchnięciu</a:t>
            </a:r>
            <a:r>
              <a:rPr dirty="0" sz="1200" spc="6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powietrza</a:t>
            </a:r>
            <a:r>
              <a:rPr dirty="0" sz="1200" spc="6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</a:t>
            </a:r>
            <a:r>
              <a:rPr dirty="0" sz="1200" spc="6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płuc.</a:t>
            </a:r>
            <a:r>
              <a:rPr dirty="0" sz="1200" spc="6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</a:t>
            </a:r>
            <a:r>
              <a:rPr dirty="0" sz="1200" spc="6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wybranym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miejscu</a:t>
            </a:r>
            <a:r>
              <a:rPr dirty="0" sz="1200" spc="6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(dwa</a:t>
            </a:r>
            <a:r>
              <a:rPr dirty="0" sz="1200" spc="6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palce</a:t>
            </a:r>
            <a:r>
              <a:rPr dirty="0" sz="1200" spc="6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powyżej</a:t>
            </a:r>
            <a:r>
              <a:rPr dirty="0" sz="1200" spc="6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dolnego</a:t>
            </a:r>
            <a:r>
              <a:rPr dirty="0" sz="1200" spc="6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końca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5485" cy="1708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961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mostka)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kładzie się dłoń,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czym palce powinny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być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odgięte ku górze, by 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dotykać 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klatki piersiowej.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Drugą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dłoń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kładziemy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grzbiet dolnej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ręki. Ramiona muszą znajdować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się  w pozycji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prostopadłej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do klatki piersiowej.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 wyprostowanych łokciach, na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zasadzie  dźwigni,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naciskamy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mostek wgłębiając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go na 4-5 cm w kierunku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kręgosłupa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częstotliwością około 100 razy na minutę. Siła uciskania powinna wynikać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przeniesienia  masy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ciała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ratującego,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 nie z pracy jego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mięśni.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ten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sposób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oszczędza się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siły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przy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długotrwałej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akcji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reanimacyjnej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i zapewnia wywieranie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prostopadłego</a:t>
            </a:r>
            <a:r>
              <a:rPr dirty="0" sz="1200" spc="5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nacisku.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98803" y="2652522"/>
            <a:ext cx="2391156" cy="358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86072" y="2652522"/>
            <a:ext cx="2133940" cy="3533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70442" y="6409182"/>
            <a:ext cx="2276837" cy="1752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87983" y="8700769"/>
            <a:ext cx="5785485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 indent="4495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przypadku dziecka masaż serca wykonujemy jedną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ręką, a u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niemowlaka: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w 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przypadku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jednego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ratownika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dwoma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palcami,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natomiast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dla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dwóch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lub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więcej</a:t>
            </a:r>
            <a:r>
              <a:rPr dirty="0" sz="1200" spc="5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ratowników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techniką </a:t>
            </a:r>
            <a:r>
              <a:rPr dirty="0" sz="1200">
                <a:solidFill>
                  <a:srgbClr val="656565"/>
                </a:solidFill>
                <a:latin typeface="Times New Roman"/>
                <a:cs typeface="Times New Roman"/>
              </a:rPr>
              <a:t>dwóch kciuków i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dłoni obejmujących klatkę</a:t>
            </a:r>
            <a:r>
              <a:rPr dirty="0" sz="1200" spc="10">
                <a:solidFill>
                  <a:srgbClr val="656565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656565"/>
                </a:solidFill>
                <a:latin typeface="Times New Roman"/>
                <a:cs typeface="Times New Roman"/>
              </a:rPr>
              <a:t>piersiową.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5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7736"/>
            <a:ext cx="5785485" cy="7557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Pierwsza </a:t>
            </a:r>
            <a:r>
              <a:rPr dirty="0" sz="1000" spc="-5">
                <a:latin typeface="Arial"/>
                <a:cs typeface="Arial"/>
              </a:rPr>
              <a:t>pomoc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przedmedyczna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189865" indent="-177165">
              <a:lnSpc>
                <a:spcPct val="100000"/>
              </a:lnSpc>
              <a:buAutoNum type="arabicPeriod" startAt="5"/>
              <a:tabLst>
                <a:tab pos="190500" algn="l"/>
              </a:tabLst>
            </a:pP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Atak serca –</a:t>
            </a:r>
            <a:r>
              <a:rPr dirty="0" sz="1400" spc="-1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33CC"/>
                </a:solidFill>
                <a:latin typeface="Times New Roman"/>
                <a:cs typeface="Times New Roman"/>
              </a:rPr>
              <a:t>zawał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33CC"/>
              </a:buClr>
              <a:buFont typeface="Times New Roman"/>
              <a:buAutoNum type="arabicPeriod" startAt="5"/>
            </a:pPr>
            <a:endParaRPr sz="1450">
              <a:latin typeface="Times New Roman"/>
              <a:cs typeface="Times New Roman"/>
            </a:endParaRPr>
          </a:p>
          <a:p>
            <a:pPr marL="12700" marR="5715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Zatrzymanie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akcji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serca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powoduje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obumieranie komórek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mózgowych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już po 3-5 minutach.  Stąd reanimację trzeba podjąć</a:t>
            </a:r>
            <a:r>
              <a:rPr dirty="0" sz="1200" spc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niezwłocznie.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 indent="449580">
              <a:lnSpc>
                <a:spcPts val="1380"/>
              </a:lnSpc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Zawałem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mięśnia sercowego jest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martwica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pewnego obszaru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mięśnia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sercowego na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wskutek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niedotlenienia, które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może być spowodowane zamknięciem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światła naczynia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wieńcowego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wskutek miażdżycy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lub zakrzepicy.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Jest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ona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najczęstszą przyczyną  wystąpienia zawału serca. Do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innych czynników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predysponujących</a:t>
            </a:r>
            <a:r>
              <a:rPr dirty="0" sz="1200" spc="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zaliczamy: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nadciśnienie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tętnicze,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cukrzyca,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otyłość,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podwyższony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poziom tłuszczów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we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krwi,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palenie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tytoniu.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5F5F5F"/>
              </a:buClr>
              <a:buFont typeface="Symbol"/>
              <a:buChar char=""/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Statystycznie mężczyźni częściej zapadają na zawał</a:t>
            </a:r>
            <a:r>
              <a:rPr dirty="0" sz="1200" spc="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serca.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  <a:spcBef>
                <a:spcPts val="5"/>
              </a:spcBef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Objawy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zawału</a:t>
            </a:r>
            <a:r>
              <a:rPr dirty="0" sz="1200" spc="-5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uporczywy,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długotrwały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ból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gniotący, promieniujący często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od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serca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– </a:t>
            </a:r>
            <a:r>
              <a:rPr dirty="0" sz="1200" spc="-5" b="1">
                <a:solidFill>
                  <a:srgbClr val="5F5F5F"/>
                </a:solidFill>
                <a:latin typeface="Times New Roman"/>
                <a:cs typeface="Times New Roman"/>
              </a:rPr>
              <a:t>ból</a:t>
            </a:r>
            <a:r>
              <a:rPr dirty="0" sz="1200" spc="65" b="1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5F5F5F"/>
                </a:solidFill>
                <a:latin typeface="Times New Roman"/>
                <a:cs typeface="Times New Roman"/>
              </a:rPr>
              <a:t>wieńcowy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lvl="2" marL="552450" marR="10795" indent="-89535">
              <a:lnSpc>
                <a:spcPts val="1380"/>
              </a:lnSpc>
              <a:spcBef>
                <a:spcPts val="65"/>
              </a:spcBef>
              <a:buChar char="-"/>
              <a:tabLst>
                <a:tab pos="55245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występuje u 90% poszkodowanych,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postać bezbólowa występuje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przede wszystkim u  osób chorych na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cukrzycę,</a:t>
            </a:r>
            <a:endParaRPr sz="1200">
              <a:latin typeface="Times New Roman"/>
              <a:cs typeface="Times New Roman"/>
            </a:endParaRPr>
          </a:p>
          <a:p>
            <a:pPr lvl="2" marL="550545" indent="-88265">
              <a:lnSpc>
                <a:spcPts val="1315"/>
              </a:lnSpc>
              <a:buChar char="-"/>
              <a:tabLst>
                <a:tab pos="55118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bardzo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silny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ból, trudny do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zniesienia,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 charakterze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ucisku,</a:t>
            </a:r>
            <a:endParaRPr sz="1200">
              <a:latin typeface="Times New Roman"/>
              <a:cs typeface="Times New Roman"/>
            </a:endParaRPr>
          </a:p>
          <a:p>
            <a:pPr lvl="2" marL="551180" indent="-88900">
              <a:lnSpc>
                <a:spcPts val="1380"/>
              </a:lnSpc>
              <a:buChar char="-"/>
              <a:tabLst>
                <a:tab pos="551815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umiejscowiony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mostkiem,</a:t>
            </a:r>
            <a:endParaRPr sz="1200">
              <a:latin typeface="Times New Roman"/>
              <a:cs typeface="Times New Roman"/>
            </a:endParaRPr>
          </a:p>
          <a:p>
            <a:pPr lvl="2" marL="552450" marR="705485" indent="-89535">
              <a:lnSpc>
                <a:spcPts val="1380"/>
              </a:lnSpc>
              <a:spcBef>
                <a:spcPts val="65"/>
              </a:spcBef>
              <a:buChar char="-"/>
              <a:tabLst>
                <a:tab pos="55245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często promieniujący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od serca do lewej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ręki, żuchwy,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nadbrzusza, okolicy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międzyłopatkowej,</a:t>
            </a:r>
            <a:endParaRPr sz="1200">
              <a:latin typeface="Times New Roman"/>
              <a:cs typeface="Times New Roman"/>
            </a:endParaRPr>
          </a:p>
          <a:p>
            <a:pPr lvl="2" marL="551180" indent="-88900">
              <a:lnSpc>
                <a:spcPts val="1310"/>
              </a:lnSpc>
              <a:buChar char="-"/>
              <a:tabLst>
                <a:tab pos="551815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trwa ponad 20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 minut,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utrata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przytomności,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zatrzymanie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oddechu,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słabe,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płytkie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tętno lub brak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tętna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nad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tętnicami szyjnymi,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nudności,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wymioty,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duszność,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lęk, niepokój,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zimne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poty.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5F5F5F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5F5F5F"/>
              </a:buClr>
              <a:buFont typeface="Symbol"/>
              <a:buChar char=""/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 b="1">
                <a:solidFill>
                  <a:srgbClr val="008000"/>
                </a:solidFill>
                <a:latin typeface="Times New Roman"/>
                <a:cs typeface="Times New Roman"/>
              </a:rPr>
              <a:t>Czynności </a:t>
            </a:r>
            <a:r>
              <a:rPr dirty="0" sz="1200" b="1">
                <a:solidFill>
                  <a:srgbClr val="008000"/>
                </a:solidFill>
                <a:latin typeface="Times New Roman"/>
                <a:cs typeface="Times New Roman"/>
              </a:rPr>
              <a:t>ratujące</a:t>
            </a:r>
            <a:r>
              <a:rPr dirty="0" sz="1200" b="1">
                <a:solidFill>
                  <a:srgbClr val="656565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lvl="1"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jak najszybciej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powiadomić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służby ratownicze (w pierwszej</a:t>
            </a:r>
            <a:r>
              <a:rPr dirty="0" sz="1200" spc="-2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kolejności),</a:t>
            </a:r>
            <a:endParaRPr sz="1200">
              <a:latin typeface="Times New Roman"/>
              <a:cs typeface="Times New Roman"/>
            </a:endParaRPr>
          </a:p>
          <a:p>
            <a:pPr algn="just" lvl="1" marL="469900" marR="508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ułożenie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poszkodowanego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w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pozycji siedzącej lub półsiedzącej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podłodze (aby  maksymalnie ograniczyć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ruchy) – postawa ta zmniejsza powrót krwi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żylnej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z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naczyń 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obwodowych do serca, co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zmniejsza obciążenie mięśnia sercowego,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poszkodowany 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może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sam przyjąć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najdogodniejszą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dla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siebie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pozycję,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91255" y="8238740"/>
            <a:ext cx="1508759" cy="1444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8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7442" y="9969355"/>
            <a:ext cx="207200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  <a:hlinkClick r:id="rId3"/>
              </a:rPr>
              <a:t>http://www.ratownictwo.win.pl,</a:t>
            </a:r>
            <a:r>
              <a:rPr dirty="0" sz="1000" spc="2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pp.doc</dc:title>
  <dcterms:created xsi:type="dcterms:W3CDTF">2017-10-19T18:04:16Z</dcterms:created>
  <dcterms:modified xsi:type="dcterms:W3CDTF">2017-10-19T18:04:16Z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2006-04-22T00:00:00Z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2017-10-19T00:00:00Z</vt:filetime>
  </property>
</Properties>
</file>