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46"/>
  </p:notesMasterIdLst>
  <p:sldIdLst>
    <p:sldId id="450" r:id="rId2"/>
    <p:sldId id="468" r:id="rId3"/>
    <p:sldId id="475" r:id="rId4"/>
    <p:sldId id="476" r:id="rId5"/>
    <p:sldId id="477" r:id="rId6"/>
    <p:sldId id="478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493" r:id="rId22"/>
    <p:sldId id="494" r:id="rId23"/>
    <p:sldId id="495" r:id="rId24"/>
    <p:sldId id="496" r:id="rId25"/>
    <p:sldId id="497" r:id="rId26"/>
    <p:sldId id="498" r:id="rId27"/>
    <p:sldId id="499" r:id="rId28"/>
    <p:sldId id="500" r:id="rId29"/>
    <p:sldId id="501" r:id="rId30"/>
    <p:sldId id="502" r:id="rId31"/>
    <p:sldId id="503" r:id="rId32"/>
    <p:sldId id="504" r:id="rId33"/>
    <p:sldId id="505" r:id="rId34"/>
    <p:sldId id="506" r:id="rId35"/>
    <p:sldId id="507" r:id="rId36"/>
    <p:sldId id="508" r:id="rId37"/>
    <p:sldId id="509" r:id="rId38"/>
    <p:sldId id="510" r:id="rId39"/>
    <p:sldId id="511" r:id="rId40"/>
    <p:sldId id="518" r:id="rId41"/>
    <p:sldId id="472" r:id="rId42"/>
    <p:sldId id="519" r:id="rId43"/>
    <p:sldId id="514" r:id="rId44"/>
    <p:sldId id="515" r:id="rId4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2016-06-06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69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399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589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162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40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2B1-9034-4446-96DA-AB081E135855}" type="datetime1">
              <a:rPr lang="pl-PL" smtClean="0"/>
              <a:t>2016-06-06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8BA-9A7F-4745-BAAF-634F02797926}" type="datetime1">
              <a:rPr lang="pl-PL" smtClean="0"/>
              <a:t>2016-06-06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C48-9844-463C-BF92-9898AF26ADB5}" type="datetime1">
              <a:rPr lang="pl-PL" smtClean="0"/>
              <a:t>2016-06-06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t>2016-06-06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731E8F0-5E85-496F-AABF-A5DE1DE9BD9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0127641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4B944D-F45A-4795-9410-25B83E1785E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48209823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B326B8-A27B-4F05-BAFA-F4B7B04D2A2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02791438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715-773A-4645-91E5-A19CF24039F8}" type="datetime1">
              <a:rPr lang="pl-PL" smtClean="0"/>
              <a:t>2016-06-06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DF66-CC3E-4345-A033-8889B00AD358}" type="datetime1">
              <a:rPr lang="pl-PL" smtClean="0"/>
              <a:t>2016-06-06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A0A-2E53-42F0-91C2-72C51273766E}" type="datetime1">
              <a:rPr lang="pl-PL" smtClean="0"/>
              <a:t>2016-06-06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EDA6-7455-460B-A7C5-B64500075FA9}" type="datetime1">
              <a:rPr lang="pl-PL" smtClean="0"/>
              <a:t>2016-06-06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8D18-35FF-4199-9397-FAD64E71CB21}" type="datetime1">
              <a:rPr lang="pl-PL" smtClean="0"/>
              <a:t>2016-06-06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6A0-DA6A-455D-B3B7-2BFE7DC48108}" type="datetime1">
              <a:rPr lang="pl-PL" smtClean="0"/>
              <a:t>2016-06-06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40C-A826-44D2-AAAA-1FA3CD1B0891}" type="datetime1">
              <a:rPr lang="pl-PL" smtClean="0"/>
              <a:t>2016-06-06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D04E77-D390-4F8D-BB20-1A715EC0E04D}" type="datetime1">
              <a:rPr lang="pl-PL" smtClean="0"/>
              <a:t>2016-06-06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16A705-3644-404D-A38B-2FDD57A42C3E}" type="datetime1">
              <a:rPr lang="pl-PL" smtClean="0"/>
              <a:t>2016-06-06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 </a:t>
            </a:r>
            <a:r>
              <a:rPr lang="pl-PL" altLang="pl-PL" sz="3200" dirty="0" smtClean="0">
                <a:latin typeface="Arial Black" panose="020B0A04020102020204" pitchFamily="34" charset="0"/>
              </a:rPr>
              <a:t>24</a:t>
            </a: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altLang="pl-PL" sz="3200" dirty="0"/>
              <a:t>Budowa pojazdów samochodowych</a:t>
            </a:r>
            <a:endParaRPr lang="pl-PL" altLang="pl-PL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336129"/>
          </a:xfrm>
        </p:spPr>
        <p:txBody>
          <a:bodyPr/>
          <a:lstStyle/>
          <a:p>
            <a:r>
              <a:rPr lang="pl-PL" altLang="pl-PL" sz="1600" b="1" i="1" dirty="0" smtClean="0"/>
              <a:t>autor</a:t>
            </a:r>
            <a:r>
              <a:rPr lang="pl-PL" altLang="pl-PL" sz="1600" b="1" i="1" dirty="0"/>
              <a:t>: </a:t>
            </a:r>
            <a:r>
              <a:rPr lang="pl-PL" altLang="pl-PL" sz="1600" b="1" i="1" dirty="0" smtClean="0"/>
              <a:t> </a:t>
            </a:r>
            <a:r>
              <a:rPr lang="pl-PL" altLang="pl-PL" b="1" dirty="0" smtClean="0"/>
              <a:t>Norbert Ruciński</a:t>
            </a:r>
            <a:endParaRPr lang="pl-PL" alt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2494"/>
            <a:ext cx="1368152" cy="15570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59224" y="462942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 fontScale="92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tabLst>
                <a:tab pos="2333625" algn="l"/>
              </a:tabLst>
            </a:pPr>
            <a:r>
              <a:rPr lang="pl-PL" altLang="pl-PL" sz="3600" dirty="0" smtClean="0"/>
              <a:t>    </a:t>
            </a:r>
            <a:r>
              <a:rPr lang="pl-PL" altLang="pl-PL" sz="3600" dirty="0"/>
              <a:t>SZKOLENIE PODSTAWOWE STRAŻAKÓW RATOWNIKÓW  OSP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484784"/>
            <a:ext cx="8959850" cy="32666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400" dirty="0" smtClean="0">
                <a:latin typeface="Arial" panose="020B0604020202020204" pitchFamily="34" charset="0"/>
              </a:rPr>
              <a:t>Są </a:t>
            </a:r>
            <a:r>
              <a:rPr lang="pl-PL" altLang="pl-PL" sz="2400" dirty="0">
                <a:latin typeface="Arial" panose="020B0604020202020204" pitchFamily="34" charset="0"/>
              </a:rPr>
              <a:t>to systemy chroniące przed obrażeniami, jakim może ulec ciało podczas wypadku. </a:t>
            </a:r>
            <a:endParaRPr lang="pl-PL" altLang="pl-PL" sz="2400" b="1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Podstawowe elementy systemu: 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 usztywnione konstrukcje przedziału osobowego, </a:t>
            </a:r>
          </a:p>
          <a:p>
            <a:pPr marL="342900" indent="-342900">
              <a:lnSpc>
                <a:spcPct val="80000"/>
              </a:lnSpc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 strefy kontrolowanego zgniotu, </a:t>
            </a:r>
          </a:p>
          <a:p>
            <a:pPr marL="342900" indent="-342900">
              <a:lnSpc>
                <a:spcPct val="80000"/>
              </a:lnSpc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 wzmocnienia boczne nadwozia, </a:t>
            </a:r>
          </a:p>
          <a:p>
            <a:pPr marL="342900" indent="-342900">
              <a:lnSpc>
                <a:spcPct val="80000"/>
              </a:lnSpc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 poduszki gazowe, </a:t>
            </a:r>
          </a:p>
          <a:p>
            <a:pPr marL="342900" indent="-342900">
              <a:lnSpc>
                <a:spcPct val="80000"/>
              </a:lnSpc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 pasy bezpieczeństwa z napinaczami i </a:t>
            </a:r>
            <a:r>
              <a:rPr lang="pl-PL" altLang="pl-PL" sz="2400" dirty="0" smtClean="0">
                <a:latin typeface="Arial" panose="020B0604020202020204" pitchFamily="34" charset="0"/>
              </a:rPr>
              <a:t>ogranicznikami przeciążenia</a:t>
            </a:r>
            <a:r>
              <a:rPr lang="pl-PL" altLang="pl-PL" sz="2400" dirty="0">
                <a:latin typeface="Arial" panose="020B0604020202020204" pitchFamily="34" charset="0"/>
              </a:rPr>
              <a:t>. 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000" dirty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174625" y="4906963"/>
            <a:ext cx="8794750" cy="1625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Znajomość budowy, działania i rozmieszczenia</a:t>
            </a:r>
            <a:r>
              <a:rPr lang="pl-PL" altLang="pl-PL" sz="2000">
                <a:latin typeface="Arial" panose="020B0604020202020204" pitchFamily="34" charset="0"/>
              </a:rPr>
              <a:t> w pojeździe elementów bezpieczeństwa biernego w wielu przypadkach </a:t>
            </a:r>
            <a:r>
              <a:rPr lang="pl-PL" altLang="pl-PL" sz="2000" b="1">
                <a:latin typeface="Arial" panose="020B0604020202020204" pitchFamily="34" charset="0"/>
              </a:rPr>
              <a:t>może mieć duży wpływ na sposób prowadzenia akcji ratowniczej, bezpieczeństwo ratowników </a:t>
            </a:r>
            <a:br>
              <a:rPr lang="pl-PL" altLang="pl-PL" sz="2000" b="1">
                <a:latin typeface="Arial" panose="020B0604020202020204" pitchFamily="34" charset="0"/>
              </a:rPr>
            </a:br>
            <a:r>
              <a:rPr lang="pl-PL" altLang="pl-PL" sz="2000" b="1">
                <a:latin typeface="Arial" panose="020B0604020202020204" pitchFamily="34" charset="0"/>
              </a:rPr>
              <a:t>i osób ratowanych</a:t>
            </a:r>
            <a:r>
              <a:rPr lang="pl-PL" altLang="pl-PL" sz="2000">
                <a:latin typeface="Arial" panose="020B0604020202020204" pitchFamily="34" charset="0"/>
              </a:rPr>
              <a:t> (np. zakleszczonych w samochodzie) oraz odpowiedni dobór sprzętu ratowniczego.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tabLst>
                <a:tab pos="374650" algn="l"/>
              </a:tabLst>
            </a:pPr>
            <a:r>
              <a:rPr lang="pl-PL" altLang="pl-PL" sz="1600" dirty="0"/>
              <a:t>	</a:t>
            </a:r>
            <a:r>
              <a:rPr lang="pl-PL" altLang="pl-PL" sz="2800" dirty="0">
                <a:latin typeface="Arial" panose="020B0604020202020204" pitchFamily="34" charset="0"/>
              </a:rPr>
              <a:t>Systemy bezpieczeństwa </a:t>
            </a:r>
            <a:r>
              <a:rPr lang="pl-PL" altLang="pl-PL" sz="2800" dirty="0" smtClean="0">
                <a:latin typeface="Arial" panose="020B0604020202020204" pitchFamily="34" charset="0"/>
              </a:rPr>
              <a:t>biernego</a:t>
            </a:r>
            <a:endParaRPr lang="pl-PL" altLang="pl-PL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1026" descr="ATM 9-1999 - struktura luksusowy -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59113"/>
            <a:ext cx="8377238" cy="35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4" name="Line 1028"/>
          <p:cNvSpPr>
            <a:spLocks noChangeShapeType="1"/>
          </p:cNvSpPr>
          <p:nvPr/>
        </p:nvSpPr>
        <p:spPr bwMode="auto">
          <a:xfrm flipH="1">
            <a:off x="1512888" y="4151313"/>
            <a:ext cx="1139825" cy="330200"/>
          </a:xfrm>
          <a:prstGeom prst="line">
            <a:avLst/>
          </a:prstGeom>
          <a:noFill/>
          <a:ln w="50800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796" dir="17793903" algn="ctr" rotWithShape="0">
                    <a:srgbClr val="FFFF99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8965" name="Line 1029"/>
          <p:cNvSpPr>
            <a:spLocks noChangeShapeType="1"/>
          </p:cNvSpPr>
          <p:nvPr/>
        </p:nvSpPr>
        <p:spPr bwMode="auto">
          <a:xfrm flipH="1">
            <a:off x="1004888" y="4481513"/>
            <a:ext cx="538162" cy="314325"/>
          </a:xfrm>
          <a:prstGeom prst="line">
            <a:avLst/>
          </a:prstGeom>
          <a:noFill/>
          <a:ln w="50800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8966" name="Line 1030"/>
          <p:cNvSpPr>
            <a:spLocks noChangeShapeType="1"/>
          </p:cNvSpPr>
          <p:nvPr/>
        </p:nvSpPr>
        <p:spPr bwMode="auto">
          <a:xfrm flipV="1">
            <a:off x="2938463" y="3371850"/>
            <a:ext cx="914400" cy="69215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8967" name="Line 1031"/>
          <p:cNvSpPr>
            <a:spLocks noChangeShapeType="1"/>
          </p:cNvSpPr>
          <p:nvPr/>
        </p:nvSpPr>
        <p:spPr bwMode="auto">
          <a:xfrm flipV="1">
            <a:off x="3881438" y="3162300"/>
            <a:ext cx="495300" cy="180975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8968" name="Line 1032"/>
          <p:cNvSpPr>
            <a:spLocks noChangeShapeType="1"/>
          </p:cNvSpPr>
          <p:nvPr/>
        </p:nvSpPr>
        <p:spPr bwMode="auto">
          <a:xfrm flipV="1">
            <a:off x="4392613" y="2981325"/>
            <a:ext cx="1196975" cy="179388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8969" name="Line 1033"/>
          <p:cNvSpPr>
            <a:spLocks noChangeShapeType="1"/>
          </p:cNvSpPr>
          <p:nvPr/>
        </p:nvSpPr>
        <p:spPr bwMode="auto">
          <a:xfrm>
            <a:off x="5605463" y="2984500"/>
            <a:ext cx="839787" cy="1588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8970" name="Line 1034"/>
          <p:cNvSpPr>
            <a:spLocks noChangeShapeType="1"/>
          </p:cNvSpPr>
          <p:nvPr/>
        </p:nvSpPr>
        <p:spPr bwMode="auto">
          <a:xfrm>
            <a:off x="6654800" y="3027363"/>
            <a:ext cx="1004888" cy="255587"/>
          </a:xfrm>
          <a:prstGeom prst="line">
            <a:avLst/>
          </a:prstGeom>
          <a:noFill/>
          <a:ln w="50800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8971" name="AutoShape 1035"/>
          <p:cNvSpPr>
            <a:spLocks noChangeArrowheads="1"/>
          </p:cNvSpPr>
          <p:nvPr/>
        </p:nvSpPr>
        <p:spPr bwMode="auto">
          <a:xfrm>
            <a:off x="1462088" y="3024188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17088" dir="19163922" algn="ctr" rotWithShape="0">
              <a:srgbClr val="FFCC66"/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168973" name="AutoShape 1037"/>
          <p:cNvSpPr>
            <a:spLocks noChangeArrowheads="1"/>
          </p:cNvSpPr>
          <p:nvPr/>
        </p:nvSpPr>
        <p:spPr bwMode="auto">
          <a:xfrm>
            <a:off x="4552950" y="169545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17088" dir="19163922" algn="ctr" rotWithShape="0">
              <a:srgbClr val="FF5050"/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168974" name="Text Box 1038"/>
          <p:cNvSpPr txBox="1">
            <a:spLocks noChangeArrowheads="1"/>
          </p:cNvSpPr>
          <p:nvPr/>
        </p:nvSpPr>
        <p:spPr bwMode="auto">
          <a:xfrm>
            <a:off x="196850" y="2538413"/>
            <a:ext cx="3424238" cy="488950"/>
          </a:xfrm>
          <a:prstGeom prst="rect">
            <a:avLst/>
          </a:prstGeom>
          <a:solidFill>
            <a:srgbClr val="FFFFCC"/>
          </a:solidFill>
          <a:ln w="31750">
            <a:solidFill>
              <a:srgbClr val="FF6600"/>
            </a:solidFill>
            <a:miter lim="800000"/>
            <a:headEnd/>
            <a:tailEnd/>
          </a:ln>
          <a:effectLst>
            <a:outerShdw dist="89803" dir="18900000" algn="ctr" rotWithShape="0">
              <a:srgbClr val="FFCC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przednia strefa zgniotu</a:t>
            </a:r>
          </a:p>
        </p:txBody>
      </p:sp>
      <p:sp>
        <p:nvSpPr>
          <p:cNvPr id="168976" name="Text Box 1040"/>
          <p:cNvSpPr txBox="1">
            <a:spLocks noChangeArrowheads="1"/>
          </p:cNvSpPr>
          <p:nvPr/>
        </p:nvSpPr>
        <p:spPr bwMode="auto">
          <a:xfrm>
            <a:off x="1331913" y="1204913"/>
            <a:ext cx="4233862" cy="488950"/>
          </a:xfrm>
          <a:prstGeom prst="rect">
            <a:avLst/>
          </a:prstGeom>
          <a:solidFill>
            <a:srgbClr val="FFFFCC"/>
          </a:solidFill>
          <a:ln w="31750">
            <a:solidFill>
              <a:srgbClr val="FF0000"/>
            </a:solidFill>
            <a:miter lim="800000"/>
            <a:headEnd/>
            <a:tailEnd/>
          </a:ln>
          <a:effectLst>
            <a:outerShdw dist="109250" dir="19467739" algn="ctr" rotWithShape="0">
              <a:srgbClr val="FF505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sztywny przedział pasażerski</a:t>
            </a:r>
          </a:p>
        </p:txBody>
      </p:sp>
      <p:sp>
        <p:nvSpPr>
          <p:cNvPr id="168977" name="AutoShape 1041"/>
          <p:cNvSpPr>
            <a:spLocks noChangeArrowheads="1"/>
          </p:cNvSpPr>
          <p:nvPr/>
        </p:nvSpPr>
        <p:spPr bwMode="auto">
          <a:xfrm>
            <a:off x="7145338" y="179705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17088" dir="19163922" algn="ctr" rotWithShape="0">
              <a:srgbClr val="FFCC66"/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168978" name="Text Box 1042"/>
          <p:cNvSpPr txBox="1">
            <a:spLocks noChangeArrowheads="1"/>
          </p:cNvSpPr>
          <p:nvPr/>
        </p:nvSpPr>
        <p:spPr bwMode="auto">
          <a:xfrm>
            <a:off x="6081713" y="1309688"/>
            <a:ext cx="2878137" cy="488950"/>
          </a:xfrm>
          <a:prstGeom prst="rect">
            <a:avLst/>
          </a:prstGeom>
          <a:solidFill>
            <a:srgbClr val="FFFFCC"/>
          </a:solidFill>
          <a:ln w="31750">
            <a:solidFill>
              <a:srgbClr val="FF6600"/>
            </a:solidFill>
            <a:miter lim="800000"/>
            <a:headEnd/>
            <a:tailEnd/>
          </a:ln>
          <a:effectLst>
            <a:outerShdw dist="89803" dir="18900000" algn="ctr" rotWithShape="0">
              <a:srgbClr val="FFCC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tylna strefa zgniotu</a:t>
            </a:r>
          </a:p>
        </p:txBody>
      </p:sp>
      <p:sp>
        <p:nvSpPr>
          <p:cNvPr id="168979" name="Rectangle 1043"/>
          <p:cNvSpPr>
            <a:spLocks noChangeArrowheads="1"/>
          </p:cNvSpPr>
          <p:nvPr/>
        </p:nvSpPr>
        <p:spPr bwMode="auto">
          <a:xfrm>
            <a:off x="0" y="0"/>
            <a:ext cx="91440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800" b="1" dirty="0">
                <a:latin typeface="Arial" panose="020B0604020202020204" pitchFamily="34" charset="0"/>
              </a:rPr>
              <a:t>Sztywny przedział osobowy </a:t>
            </a:r>
            <a:br>
              <a:rPr lang="pl-PL" altLang="pl-PL" sz="2800" b="1" dirty="0">
                <a:latin typeface="Arial" panose="020B0604020202020204" pitchFamily="34" charset="0"/>
              </a:rPr>
            </a:br>
            <a:r>
              <a:rPr lang="pl-PL" altLang="pl-PL" sz="2800" b="1" dirty="0">
                <a:latin typeface="Arial" panose="020B0604020202020204" pitchFamily="34" charset="0"/>
              </a:rPr>
              <a:t>i strefy kontrolowanego zgniotu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l-PL" altLang="pl-PL" sz="2400" dirty="0">
                <a:latin typeface="Arial" panose="020B0604020202020204" pitchFamily="34" charset="0"/>
              </a:rPr>
              <a:t>Sztywny przedział osobowy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i strefy kontrolowanego zgniotu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 descr="ATM 9-1999 - struktura luksusowy -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41488"/>
            <a:ext cx="8413750" cy="35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5029200" y="5791200"/>
            <a:ext cx="37338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poprzeczki usztywniające</a:t>
            </a:r>
            <a:br>
              <a:rPr lang="pl-PL" altLang="pl-PL" sz="2400">
                <a:latin typeface="Arial" panose="020B0604020202020204" pitchFamily="34" charset="0"/>
              </a:rPr>
            </a:br>
            <a:r>
              <a:rPr lang="pl-PL" altLang="pl-PL" sz="2400">
                <a:latin typeface="Arial" panose="020B0604020202020204" pitchFamily="34" charset="0"/>
              </a:rPr>
              <a:t>płytę podłogową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1022350" y="1108075"/>
            <a:ext cx="1465263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słupek A</a:t>
            </a:r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3654425" y="914400"/>
            <a:ext cx="1463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słupek B</a:t>
            </a:r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6210300" y="927100"/>
            <a:ext cx="147955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słupek C</a:t>
            </a:r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7010400" y="4648200"/>
            <a:ext cx="1755775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próg</a:t>
            </a:r>
            <a:br>
              <a:rPr lang="pl-PL" altLang="pl-PL" sz="2400">
                <a:latin typeface="Arial" panose="020B0604020202020204" pitchFamily="34" charset="0"/>
              </a:rPr>
            </a:br>
            <a:r>
              <a:rPr lang="pl-PL" altLang="pl-PL" sz="2400">
                <a:latin typeface="Arial" panose="020B0604020202020204" pitchFamily="34" charset="0"/>
              </a:rPr>
              <a:t>podłogowy</a:t>
            </a:r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>
            <a:off x="4511675" y="1393825"/>
            <a:ext cx="1289050" cy="16637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0" name="Line 12"/>
          <p:cNvSpPr>
            <a:spLocks noChangeShapeType="1"/>
          </p:cNvSpPr>
          <p:nvPr/>
        </p:nvSpPr>
        <p:spPr bwMode="auto">
          <a:xfrm>
            <a:off x="1843088" y="1603375"/>
            <a:ext cx="2563812" cy="17399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1" name="Line 13"/>
          <p:cNvSpPr>
            <a:spLocks noChangeShapeType="1"/>
          </p:cNvSpPr>
          <p:nvPr/>
        </p:nvSpPr>
        <p:spPr bwMode="auto">
          <a:xfrm>
            <a:off x="6807200" y="1408113"/>
            <a:ext cx="431800" cy="11398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2" name="Line 14"/>
          <p:cNvSpPr>
            <a:spLocks noChangeShapeType="1"/>
          </p:cNvSpPr>
          <p:nvPr/>
        </p:nvSpPr>
        <p:spPr bwMode="auto">
          <a:xfrm flipH="1" flipV="1">
            <a:off x="4495800" y="4495800"/>
            <a:ext cx="827088" cy="1306513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 flipV="1">
            <a:off x="5651500" y="3552825"/>
            <a:ext cx="644525" cy="22494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4" name="Line 16"/>
          <p:cNvSpPr>
            <a:spLocks noChangeShapeType="1"/>
          </p:cNvSpPr>
          <p:nvPr/>
        </p:nvSpPr>
        <p:spPr bwMode="auto">
          <a:xfrm flipV="1">
            <a:off x="4267200" y="4572000"/>
            <a:ext cx="0" cy="12192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5" name="Text Box 17"/>
          <p:cNvSpPr txBox="1">
            <a:spLocks noChangeArrowheads="1"/>
          </p:cNvSpPr>
          <p:nvPr/>
        </p:nvSpPr>
        <p:spPr bwMode="auto">
          <a:xfrm>
            <a:off x="533400" y="5791200"/>
            <a:ext cx="21082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wzmocnienia </a:t>
            </a:r>
            <a:br>
              <a:rPr lang="pl-PL" altLang="pl-PL" sz="2400">
                <a:latin typeface="Arial" panose="020B0604020202020204" pitchFamily="34" charset="0"/>
              </a:rPr>
            </a:br>
            <a:r>
              <a:rPr lang="pl-PL" altLang="pl-PL" sz="2400">
                <a:latin typeface="Arial" panose="020B0604020202020204" pitchFamily="34" charset="0"/>
              </a:rPr>
              <a:t>w drzwiach</a:t>
            </a:r>
          </a:p>
        </p:txBody>
      </p:sp>
      <p:sp>
        <p:nvSpPr>
          <p:cNvPr id="171026" name="Line 18"/>
          <p:cNvSpPr>
            <a:spLocks noChangeShapeType="1"/>
          </p:cNvSpPr>
          <p:nvPr/>
        </p:nvSpPr>
        <p:spPr bwMode="auto">
          <a:xfrm flipV="1">
            <a:off x="2209800" y="4152900"/>
            <a:ext cx="2197100" cy="16383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8" name="Text Box 20"/>
          <p:cNvSpPr txBox="1">
            <a:spLocks noChangeArrowheads="1"/>
          </p:cNvSpPr>
          <p:nvPr/>
        </p:nvSpPr>
        <p:spPr bwMode="auto">
          <a:xfrm>
            <a:off x="2971800" y="5791200"/>
            <a:ext cx="1728788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płyta </a:t>
            </a:r>
            <a:br>
              <a:rPr lang="pl-PL" altLang="pl-PL" sz="2400">
                <a:latin typeface="Arial" panose="020B0604020202020204" pitchFamily="34" charset="0"/>
              </a:rPr>
            </a:br>
            <a:r>
              <a:rPr lang="pl-PL" altLang="pl-PL" sz="2400">
                <a:latin typeface="Arial" panose="020B0604020202020204" pitchFamily="34" charset="0"/>
              </a:rPr>
              <a:t>podłogowa</a:t>
            </a:r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H="1" flipV="1">
            <a:off x="6400800" y="4419600"/>
            <a:ext cx="609600" cy="6096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2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655" y="59530"/>
            <a:ext cx="7128792" cy="874713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pl-PL" altLang="pl-PL" sz="2800" dirty="0">
                <a:latin typeface="Arial" panose="020B0604020202020204" pitchFamily="34" charset="0"/>
              </a:rPr>
              <a:t>Sztywny przedział osobowy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90" name="Picture 14" descr="Peugeot 406 - 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0475" y="4670425"/>
            <a:ext cx="6427788" cy="2008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201" name="Text Box 25"/>
          <p:cNvSpPr txBox="1">
            <a:spLocks noChangeArrowheads="1"/>
          </p:cNvSpPr>
          <p:nvPr/>
        </p:nvSpPr>
        <p:spPr bwMode="auto">
          <a:xfrm>
            <a:off x="260350" y="1501775"/>
            <a:ext cx="1890713" cy="4365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tafle szklane</a:t>
            </a:r>
          </a:p>
        </p:txBody>
      </p:sp>
      <p:sp>
        <p:nvSpPr>
          <p:cNvPr id="178202" name="Text Box 26"/>
          <p:cNvSpPr txBox="1">
            <a:spLocks noChangeArrowheads="1"/>
          </p:cNvSpPr>
          <p:nvPr/>
        </p:nvSpPr>
        <p:spPr bwMode="auto">
          <a:xfrm>
            <a:off x="187325" y="5456238"/>
            <a:ext cx="2168525" cy="771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folia z tworzywa</a:t>
            </a:r>
            <a:br>
              <a:rPr lang="pl-PL" altLang="pl-PL" sz="2200">
                <a:latin typeface="Arial" panose="020B0604020202020204" pitchFamily="34" charset="0"/>
              </a:rPr>
            </a:br>
            <a:r>
              <a:rPr lang="pl-PL" altLang="pl-PL" sz="2200">
                <a:latin typeface="Arial" panose="020B0604020202020204" pitchFamily="34" charset="0"/>
              </a:rPr>
              <a:t>sztucznego</a:t>
            </a:r>
          </a:p>
        </p:txBody>
      </p:sp>
      <p:sp>
        <p:nvSpPr>
          <p:cNvPr id="178203" name="Oval 27"/>
          <p:cNvSpPr>
            <a:spLocks noChangeArrowheads="1"/>
          </p:cNvSpPr>
          <p:nvPr/>
        </p:nvSpPr>
        <p:spPr bwMode="auto">
          <a:xfrm>
            <a:off x="798513" y="2176463"/>
            <a:ext cx="536575" cy="9874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8205" name="Oval 29"/>
          <p:cNvSpPr>
            <a:spLocks noChangeArrowheads="1"/>
          </p:cNvSpPr>
          <p:nvPr/>
        </p:nvSpPr>
        <p:spPr bwMode="auto">
          <a:xfrm>
            <a:off x="4470400" y="4949825"/>
            <a:ext cx="377825" cy="36195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8211" name="Text Box 35"/>
          <p:cNvSpPr txBox="1">
            <a:spLocks noChangeArrowheads="1"/>
          </p:cNvSpPr>
          <p:nvPr/>
        </p:nvSpPr>
        <p:spPr bwMode="auto">
          <a:xfrm>
            <a:off x="4144963" y="1736725"/>
            <a:ext cx="46180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Szyby wykonane są ze szkła bezpiecznego: hartowane jednowarstwowe lub klejone wielowarstwowe (rys). Szkło klejone posiada dużą odporność na stłuczenie i przebicie.</a:t>
            </a:r>
          </a:p>
        </p:txBody>
      </p:sp>
      <p:pic>
        <p:nvPicPr>
          <p:cNvPr id="178218" name="Picture 42" descr="szyba klejona - 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763838"/>
            <a:ext cx="3041650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219" name="Oval 43"/>
          <p:cNvSpPr>
            <a:spLocks noChangeArrowheads="1"/>
          </p:cNvSpPr>
          <p:nvPr/>
        </p:nvSpPr>
        <p:spPr bwMode="auto">
          <a:xfrm>
            <a:off x="509588" y="2247900"/>
            <a:ext cx="3148012" cy="298291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8221" name="Line 45"/>
          <p:cNvSpPr>
            <a:spLocks noChangeShapeType="1"/>
          </p:cNvSpPr>
          <p:nvPr/>
        </p:nvSpPr>
        <p:spPr bwMode="auto">
          <a:xfrm>
            <a:off x="3432175" y="4511675"/>
            <a:ext cx="1049338" cy="5397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8222" name="Line 46"/>
          <p:cNvSpPr>
            <a:spLocks noChangeShapeType="1"/>
          </p:cNvSpPr>
          <p:nvPr/>
        </p:nvSpPr>
        <p:spPr bwMode="auto">
          <a:xfrm>
            <a:off x="1377950" y="1931988"/>
            <a:ext cx="1350963" cy="1349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8223" name="Line 47"/>
          <p:cNvSpPr>
            <a:spLocks noChangeShapeType="1"/>
          </p:cNvSpPr>
          <p:nvPr/>
        </p:nvSpPr>
        <p:spPr bwMode="auto">
          <a:xfrm>
            <a:off x="1379538" y="1931988"/>
            <a:ext cx="704850" cy="20558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8224" name="Line 48"/>
          <p:cNvSpPr>
            <a:spLocks noChangeShapeType="1"/>
          </p:cNvSpPr>
          <p:nvPr/>
        </p:nvSpPr>
        <p:spPr bwMode="auto">
          <a:xfrm flipH="1" flipV="1">
            <a:off x="1603375" y="4002088"/>
            <a:ext cx="346075" cy="14541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4321" y="275431"/>
            <a:ext cx="7525208" cy="874713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pl-PL" altLang="pl-PL" sz="2400" dirty="0">
                <a:latin typeface="Arial" panose="020B0604020202020204" pitchFamily="34" charset="0"/>
              </a:rPr>
              <a:t>Szyby </a:t>
            </a:r>
            <a:r>
              <a:rPr lang="pl-PL" altLang="pl-PL" sz="2400" dirty="0" smtClean="0">
                <a:latin typeface="Arial" panose="020B0604020202020204" pitchFamily="34" charset="0"/>
              </a:rPr>
              <a:t>jako elementy </a:t>
            </a:r>
            <a:r>
              <a:rPr lang="pl-PL" altLang="pl-PL" sz="2400" dirty="0">
                <a:latin typeface="Arial" panose="020B0604020202020204" pitchFamily="34" charset="0"/>
              </a:rPr>
              <a:t>usztywniające nadwozie</a:t>
            </a:r>
            <a:r>
              <a:rPr lang="pl-PL" altLang="pl-PL" sz="24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63638"/>
            <a:ext cx="8788400" cy="3890962"/>
          </a:xfrm>
          <a:noFill/>
          <a:ln/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Nowe gatunki stali stosowane na strefy kontrolowanego zgniotu w konstrukcji samochodów osobowych, w trakcie deformacji ulegają wzmocnieniu,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utrudniając ich cięcie 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i odciąganie podczas 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akcji ratowniczej. </a:t>
            </a:r>
          </a:p>
        </p:txBody>
      </p:sp>
      <p:pic>
        <p:nvPicPr>
          <p:cNvPr id="172038" name="Picture 6" descr="Strefa zgnio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2511425"/>
            <a:ext cx="5035550" cy="383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41" name="Line 9"/>
          <p:cNvSpPr>
            <a:spLocks noChangeShapeType="1"/>
          </p:cNvSpPr>
          <p:nvPr/>
        </p:nvSpPr>
        <p:spPr bwMode="auto">
          <a:xfrm flipV="1">
            <a:off x="3276600" y="5486400"/>
            <a:ext cx="2819400" cy="10668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lg" len="lg"/>
          </a:ln>
          <a:effectLst>
            <a:outerShdw dist="64758" dir="4721404" algn="ctr" rotWithShape="0">
              <a:srgbClr val="FF66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509588" y="5337175"/>
            <a:ext cx="3017837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Kierunek uderzenia</a:t>
            </a:r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>
            <a:off x="2503488" y="5800725"/>
            <a:ext cx="1665287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21904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Strefy kontrolowanego zgniotu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(w przedniej i tylnej części pojazdu)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2052" descr="Drzwi ze wzmocnieni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82" y="1556792"/>
            <a:ext cx="7222528" cy="456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7" name="Text Box 2053"/>
          <p:cNvSpPr txBox="1">
            <a:spLocks noChangeArrowheads="1"/>
          </p:cNvSpPr>
          <p:nvPr/>
        </p:nvSpPr>
        <p:spPr bwMode="auto">
          <a:xfrm>
            <a:off x="4132263" y="6172200"/>
            <a:ext cx="4738687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wzmocnienie boczne w drzwiach</a:t>
            </a:r>
          </a:p>
        </p:txBody>
      </p:sp>
      <p:sp>
        <p:nvSpPr>
          <p:cNvPr id="156678" name="Line 2054"/>
          <p:cNvSpPr>
            <a:spLocks noChangeShapeType="1"/>
          </p:cNvSpPr>
          <p:nvPr/>
        </p:nvSpPr>
        <p:spPr bwMode="auto">
          <a:xfrm flipH="1" flipV="1">
            <a:off x="3707903" y="4581127"/>
            <a:ext cx="1226046" cy="159266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Wzmocnienia boczne</a:t>
            </a:r>
          </a:p>
          <a:p>
            <a:pPr algn="ctr"/>
            <a:endParaRPr lang="pl-PL" altLang="pl-PL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2439" y="1406701"/>
            <a:ext cx="8764587" cy="2643528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tabLst>
                <a:tab pos="288925" algn="l"/>
              </a:tabLst>
            </a:pPr>
            <a:r>
              <a:rPr lang="pl-PL" altLang="pl-PL" sz="2400" b="1" dirty="0" smtClean="0">
                <a:latin typeface="Arial" panose="020B0604020202020204" pitchFamily="34" charset="0"/>
              </a:rPr>
              <a:t>Rodzaje </a:t>
            </a:r>
            <a:r>
              <a:rPr lang="pl-PL" altLang="pl-PL" sz="2400" b="1" dirty="0">
                <a:latin typeface="Arial" panose="020B0604020202020204" pitchFamily="34" charset="0"/>
              </a:rPr>
              <a:t>poduszek gazowych:</a:t>
            </a:r>
          </a:p>
          <a:p>
            <a:pPr marL="342900" indent="-342900">
              <a:tabLst>
                <a:tab pos="2889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uruchamiane mechanicznie </a:t>
            </a:r>
            <a:r>
              <a:rPr lang="pl-PL" altLang="pl-PL" sz="2400" dirty="0" smtClean="0">
                <a:latin typeface="Arial" panose="020B0604020202020204" pitchFamily="34" charset="0"/>
              </a:rPr>
              <a:t/>
            </a:r>
            <a:br>
              <a:rPr lang="pl-PL" altLang="pl-PL" sz="2400" dirty="0" smtClean="0">
                <a:latin typeface="Arial" panose="020B0604020202020204" pitchFamily="34" charset="0"/>
              </a:rPr>
            </a:br>
            <a:r>
              <a:rPr lang="pl-PL" altLang="pl-PL" sz="2400" dirty="0" smtClean="0">
                <a:latin typeface="Arial" panose="020B0604020202020204" pitchFamily="34" charset="0"/>
              </a:rPr>
              <a:t>(</a:t>
            </a:r>
            <a:r>
              <a:rPr lang="pl-PL" altLang="pl-PL" sz="2400" dirty="0">
                <a:latin typeface="Arial" panose="020B0604020202020204" pitchFamily="34" charset="0"/>
              </a:rPr>
              <a:t>występują w używanych pojazdach starszego typu),</a:t>
            </a:r>
          </a:p>
          <a:p>
            <a:pPr marL="342900" indent="-342900">
              <a:tabLst>
                <a:tab pos="2889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uruchamiane elektronicznie </a:t>
            </a:r>
            <a:r>
              <a:rPr lang="pl-PL" altLang="pl-PL" sz="2400" dirty="0" smtClean="0">
                <a:latin typeface="Arial" panose="020B0604020202020204" pitchFamily="34" charset="0"/>
              </a:rPr>
              <a:t/>
            </a:r>
            <a:br>
              <a:rPr lang="pl-PL" altLang="pl-PL" sz="2400" dirty="0" smtClean="0">
                <a:latin typeface="Arial" panose="020B0604020202020204" pitchFamily="34" charset="0"/>
              </a:rPr>
            </a:br>
            <a:r>
              <a:rPr lang="pl-PL" altLang="pl-PL" sz="2400" dirty="0" smtClean="0">
                <a:latin typeface="Arial" panose="020B0604020202020204" pitchFamily="34" charset="0"/>
              </a:rPr>
              <a:t>(</a:t>
            </a:r>
            <a:r>
              <a:rPr lang="pl-PL" altLang="pl-PL" sz="2400" dirty="0">
                <a:latin typeface="Arial" panose="020B0604020202020204" pitchFamily="34" charset="0"/>
              </a:rPr>
              <a:t>we współczesnych modelach samochodów).</a:t>
            </a:r>
          </a:p>
          <a:p>
            <a:pPr marL="0" indent="0">
              <a:buFontTx/>
              <a:buNone/>
              <a:tabLst>
                <a:tab pos="288925" algn="l"/>
              </a:tabLst>
            </a:pPr>
            <a:endParaRPr lang="pl-PL" altLang="pl-PL" sz="500" dirty="0">
              <a:latin typeface="Arial" panose="020B0604020202020204" pitchFamily="34" charset="0"/>
            </a:endParaRPr>
          </a:p>
          <a:p>
            <a:pPr marL="0" indent="0" algn="ctr">
              <a:buFontTx/>
              <a:buNone/>
              <a:tabLst>
                <a:tab pos="288925" algn="l"/>
              </a:tabLst>
            </a:pPr>
            <a:endParaRPr lang="pl-PL" altLang="pl-PL" sz="2100" dirty="0" smtClean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marL="0" indent="0" algn="ctr">
              <a:buFontTx/>
              <a:buNone/>
              <a:tabLst>
                <a:tab pos="288925" algn="l"/>
              </a:tabLst>
            </a:pPr>
            <a:r>
              <a:rPr lang="pl-PL" altLang="pl-PL" sz="2100" dirty="0" smtClean="0">
                <a:solidFill>
                  <a:srgbClr val="CC3300"/>
                </a:solidFill>
                <a:latin typeface="Arial" panose="020B0604020202020204" pitchFamily="34" charset="0"/>
              </a:rPr>
              <a:t>Utrudnieniem </a:t>
            </a:r>
            <a:r>
              <a:rPr lang="pl-PL" altLang="pl-PL" sz="2100" dirty="0">
                <a:solidFill>
                  <a:srgbClr val="CC3300"/>
                </a:solidFill>
                <a:latin typeface="Arial" panose="020B0604020202020204" pitchFamily="34" charset="0"/>
              </a:rPr>
              <a:t>dla ratowników jest brak możliwości rozpoznania układu mechanicznego wyzwalania poduszki od układu elektronicznego.</a:t>
            </a:r>
            <a:r>
              <a:rPr lang="pl-PL" altLang="pl-PL" sz="21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32100" name="Picture 4" descr="ATM 12-1992 -  25 - poduszki ga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3984296"/>
            <a:ext cx="8218705" cy="2844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>
              <a:tabLst>
                <a:tab pos="288925" algn="l"/>
              </a:tabLst>
            </a:pPr>
            <a:r>
              <a:rPr lang="pl-PL" altLang="pl-PL" sz="2800" dirty="0">
                <a:latin typeface="Arial" panose="020B0604020202020204" pitchFamily="34" charset="0"/>
              </a:rPr>
              <a:t>Poduszki </a:t>
            </a:r>
            <a:r>
              <a:rPr lang="pl-PL" altLang="pl-PL" sz="2800" dirty="0" smtClean="0">
                <a:latin typeface="Arial" panose="020B0604020202020204" pitchFamily="34" charset="0"/>
              </a:rPr>
              <a:t>gazowe</a:t>
            </a:r>
            <a:endParaRPr lang="pl-PL" altLang="pl-PL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1" name="Picture 41" descr="ATM 12-2000 - 38 - rozm poduszek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3" y="1408924"/>
            <a:ext cx="9144000" cy="542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094" y="133868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System poduszek i kurtyn gazowych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026"/>
          <p:cNvSpPr>
            <a:spLocks noChangeArrowheads="1"/>
          </p:cNvSpPr>
          <p:nvPr/>
        </p:nvSpPr>
        <p:spPr bwMode="auto">
          <a:xfrm>
            <a:off x="92322" y="1124744"/>
            <a:ext cx="8774113" cy="59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6360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2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018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09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8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5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25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9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800" dirty="0"/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dirty="0"/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dirty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dirty="0"/>
              <a:t/>
            </a:r>
            <a:br>
              <a:rPr lang="pl-PL" altLang="pl-PL" dirty="0"/>
            </a:br>
            <a:endParaRPr lang="pl-PL" altLang="pl-PL" dirty="0"/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1200" dirty="0"/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Dla uniknięcia wyzwolenia poduszki należy przed rozpoczęciem akcji ratowniczej wyłączyć zapłon i odłączyć oba bieguny akumulatora.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W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układzie sterowania poduszek wyst</a:t>
            </a:r>
            <a:r>
              <a:rPr lang="pl-PL" altLang="pl-PL" dirty="0">
                <a:latin typeface="Arial" panose="020B0604020202020204" pitchFamily="34" charset="0"/>
              </a:rPr>
              <a:t>ę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puje funkcja podtrzymania zasilania 12 V przez </a:t>
            </a:r>
            <a:r>
              <a:rPr lang="pl-PL" altLang="pl-PL" dirty="0">
                <a:latin typeface="Arial" panose="020B0604020202020204" pitchFamily="34" charset="0"/>
              </a:rPr>
              <a:t>około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90 sekund po odł</a:t>
            </a:r>
            <a:r>
              <a:rPr lang="pl-PL" altLang="pl-PL" dirty="0">
                <a:latin typeface="Arial" panose="020B0604020202020204" pitchFamily="34" charset="0"/>
              </a:rPr>
              <a:t>ą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czeniu akumulatora</a:t>
            </a:r>
            <a:r>
              <a:rPr lang="pl-PL" altLang="pl-PL" dirty="0">
                <a:latin typeface="Arial" panose="020B0604020202020204" pitchFamily="34" charset="0"/>
              </a:rPr>
              <a:t>. Dlatego, jeżeli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warunki na to pozwalaj</a:t>
            </a:r>
            <a:r>
              <a:rPr lang="pl-PL" altLang="pl-PL" dirty="0">
                <a:latin typeface="Arial" panose="020B0604020202020204" pitchFamily="34" charset="0"/>
              </a:rPr>
              <a:t>ą, należy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odczeka</a:t>
            </a:r>
            <a:r>
              <a:rPr lang="pl-PL" altLang="pl-PL" dirty="0">
                <a:latin typeface="Arial" panose="020B0604020202020204" pitchFamily="34" charset="0"/>
              </a:rPr>
              <a:t>ć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l-PL" altLang="pl-PL" dirty="0">
                <a:latin typeface="Arial" panose="020B0604020202020204" pitchFamily="34" charset="0"/>
              </a:rPr>
              <a:t>aż nastąpi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rozładowanie kondensatorów gromadz</a:t>
            </a:r>
            <a:r>
              <a:rPr lang="pl-PL" altLang="pl-PL" dirty="0">
                <a:latin typeface="Arial" panose="020B0604020202020204" pitchFamily="34" charset="0"/>
              </a:rPr>
              <a:t>ą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cych energi</a:t>
            </a:r>
            <a:r>
              <a:rPr lang="pl-PL" altLang="pl-PL" dirty="0">
                <a:latin typeface="Arial" panose="020B0604020202020204" pitchFamily="34" charset="0"/>
              </a:rPr>
              <a:t>ę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na wyzwolenie poduszek</a:t>
            </a:r>
            <a:r>
              <a:rPr lang="pl-PL" altLang="pl-PL" dirty="0">
                <a:latin typeface="Arial" panose="020B0604020202020204" pitchFamily="34" charset="0"/>
              </a:rPr>
              <a:t>.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084" name="Text Box 1028"/>
          <p:cNvSpPr txBox="1">
            <a:spLocks noChangeArrowheads="1"/>
          </p:cNvSpPr>
          <p:nvPr/>
        </p:nvSpPr>
        <p:spPr bwMode="auto">
          <a:xfrm>
            <a:off x="2204099" y="1552141"/>
            <a:ext cx="6405563" cy="1562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Przypadkowe wyzwolenie poduszki gazowej w czasie akcji ratowniczej może spowodować poważne obrażenia ciała lub utratę słuchu (ratownika lub osoby ratowanej).</a:t>
            </a:r>
          </a:p>
        </p:txBody>
      </p:sp>
      <p:pic>
        <p:nvPicPr>
          <p:cNvPr id="174086" name="Picture 1030" descr="podusz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0" y="1582369"/>
            <a:ext cx="1556210" cy="162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/>
              <a:t>Poduszki gazowe </a:t>
            </a:r>
            <a:r>
              <a:rPr lang="pl-PL" altLang="pl-PL" sz="2800" dirty="0" smtClean="0"/>
              <a:t/>
            </a:r>
            <a:br>
              <a:rPr lang="pl-PL" altLang="pl-PL" sz="2800" dirty="0" smtClean="0"/>
            </a:br>
            <a:r>
              <a:rPr lang="pl-PL" altLang="pl-PL" sz="2800" dirty="0" smtClean="0"/>
              <a:t>– </a:t>
            </a:r>
            <a:r>
              <a:rPr lang="pl-PL" altLang="pl-PL" sz="2800" dirty="0"/>
              <a:t>zagrożenia dla ratowników</a:t>
            </a:r>
          </a:p>
          <a:p>
            <a:pPr algn="ctr"/>
            <a:endParaRPr lang="pl-PL" altLang="pl-PL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6047" y="1340768"/>
            <a:ext cx="8640960" cy="184785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endParaRPr lang="pl-PL" altLang="pl-PL" sz="160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Nie stwarzają w zasadzie żadnego niebezpieczeństwa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dla ratowników,  gdyż  wykorzystują  niewielkie ładunki pirotechniczne.  </a:t>
            </a:r>
          </a:p>
        </p:txBody>
      </p:sp>
      <p:pic>
        <p:nvPicPr>
          <p:cNvPr id="135172" name="Picture 4" descr="ATM%2010-2000%20-%20napinacze%20-sa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459" y="2796512"/>
            <a:ext cx="6500221" cy="40321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Pasy bezpieczeństwa z napinaczami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i ogranicznikami </a:t>
            </a:r>
            <a:r>
              <a:rPr lang="pl-PL" altLang="pl-PL" sz="2800" dirty="0" smtClean="0">
                <a:latin typeface="Arial" panose="020B0604020202020204" pitchFamily="34" charset="0"/>
              </a:rPr>
              <a:t>przeciążenia</a:t>
            </a:r>
            <a:endParaRPr lang="pl-PL" altLang="pl-PL" sz="28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MATERIAŁ NAUCZANIA</a:t>
            </a:r>
            <a:endParaRPr lang="pl-PL" altLang="pl-PL" sz="28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5037700"/>
          </a:xfrm>
        </p:spPr>
        <p:txBody>
          <a:bodyPr>
            <a:normAutofit fontScale="92500"/>
          </a:bodyPr>
          <a:lstStyle/>
          <a:p>
            <a:r>
              <a:rPr lang="pl-PL" dirty="0"/>
              <a:t>Typy i konstrukcje pojazdów </a:t>
            </a:r>
            <a:r>
              <a:rPr lang="pl-PL" dirty="0" smtClean="0"/>
              <a:t>samochodowych;</a:t>
            </a:r>
          </a:p>
          <a:p>
            <a:r>
              <a:rPr lang="pl-PL" dirty="0" smtClean="0"/>
              <a:t>Charakterystyka </a:t>
            </a:r>
            <a:r>
              <a:rPr lang="pl-PL" dirty="0"/>
              <a:t>napędów i układów </a:t>
            </a:r>
            <a:r>
              <a:rPr lang="pl-PL" dirty="0" smtClean="0"/>
              <a:t>jezdnych;</a:t>
            </a:r>
          </a:p>
          <a:p>
            <a:r>
              <a:rPr lang="pl-PL" dirty="0" smtClean="0"/>
              <a:t> </a:t>
            </a:r>
            <a:r>
              <a:rPr lang="pl-PL" dirty="0"/>
              <a:t>Samochody specjalnego </a:t>
            </a:r>
            <a:r>
              <a:rPr lang="pl-PL" dirty="0" smtClean="0"/>
              <a:t>przeznaczenia;</a:t>
            </a:r>
          </a:p>
          <a:p>
            <a:r>
              <a:rPr lang="pl-PL" dirty="0" smtClean="0"/>
              <a:t> </a:t>
            </a:r>
            <a:r>
              <a:rPr lang="pl-PL" dirty="0"/>
              <a:t>Alternatywne źródła zasilania pojazdów samochodowych (LPG, CNG, pojazdy hybrydowe) - zagrożenia.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2T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0" y="1700808"/>
            <a:ext cx="8839200" cy="23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pl-PL" altLang="pl-PL" sz="2000" b="1" dirty="0" smtClean="0">
                <a:latin typeface="Arial" panose="020B0604020202020204" pitchFamily="34" charset="0"/>
              </a:rPr>
              <a:t>Samochody </a:t>
            </a:r>
            <a:r>
              <a:rPr lang="pl-PL" altLang="pl-PL" sz="2000" b="1" dirty="0">
                <a:latin typeface="Arial" panose="020B0604020202020204" pitchFamily="34" charset="0"/>
              </a:rPr>
              <a:t>ciężarowe specjalizowane</a:t>
            </a:r>
            <a:r>
              <a:rPr lang="pl-PL" altLang="pl-PL" sz="2000" dirty="0">
                <a:latin typeface="Arial" panose="020B0604020202020204" pitchFamily="34" charset="0"/>
              </a:rPr>
              <a:t> – samochody ciężarowe, które konstrukcyjnie i wyposażeniowo są przystosowane do przewozu określonych ładunków, np. chłodnie, cysterny, samochody do przewozu zwierząt, betoniarki, samowyładowcze, furgony itp.</a:t>
            </a:r>
          </a:p>
          <a:p>
            <a:pPr algn="just">
              <a:lnSpc>
                <a:spcPct val="40000"/>
              </a:lnSpc>
              <a:buFontTx/>
              <a:buNone/>
            </a:pPr>
            <a:endParaRPr lang="pl-PL" altLang="pl-PL" sz="900" b="1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Samochody specjalne</a:t>
            </a:r>
            <a:r>
              <a:rPr lang="pl-PL" altLang="pl-PL" sz="2000" dirty="0">
                <a:latin typeface="Arial" panose="020B0604020202020204" pitchFamily="34" charset="0"/>
              </a:rPr>
              <a:t> - samochody ciężarowe, które konstrukcyjnie </a:t>
            </a: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>i </a:t>
            </a:r>
            <a:r>
              <a:rPr lang="pl-PL" altLang="pl-PL" sz="2000" dirty="0">
                <a:latin typeface="Arial" panose="020B0604020202020204" pitchFamily="34" charset="0"/>
              </a:rPr>
              <a:t>wyposażeniowo są przystosowane do wykonywania określonych prac, </a:t>
            </a: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>np</a:t>
            </a:r>
            <a:r>
              <a:rPr lang="pl-PL" altLang="pl-PL" sz="2000" dirty="0">
                <a:latin typeface="Arial" panose="020B0604020202020204" pitchFamily="34" charset="0"/>
              </a:rPr>
              <a:t>. samochody pożarnicze, dźwigi, samochody do czyszczenia dróg publicznych, samochody do wywozu śmieci itp. </a:t>
            </a:r>
          </a:p>
        </p:txBody>
      </p:sp>
      <p:pic>
        <p:nvPicPr>
          <p:cNvPr id="145415" name="Picture 7" descr="Cysterna gazowa - fot 2 - L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3048000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6" name="Picture 8" descr="do czyszczenia ulic - 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7" name="Picture 9" descr="śmieciarka - merce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Samochody </a:t>
            </a:r>
            <a:r>
              <a:rPr lang="pl-PL" altLang="pl-PL" sz="2800" dirty="0" smtClean="0">
                <a:latin typeface="Arial" panose="020B0604020202020204" pitchFamily="34" charset="0"/>
              </a:rPr>
              <a:t>ciężarowe</a:t>
            </a:r>
            <a:endParaRPr lang="pl-PL" altLang="pl-PL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4074" y="1412776"/>
            <a:ext cx="8839200" cy="2537294"/>
          </a:xfrm>
          <a:noFill/>
          <a:ln/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400" b="1" u="sng" dirty="0" smtClean="0">
                <a:latin typeface="Arial" panose="020B0604020202020204" pitchFamily="34" charset="0"/>
              </a:rPr>
              <a:t>Rama </a:t>
            </a:r>
            <a:r>
              <a:rPr lang="pl-PL" altLang="pl-PL" sz="2400" b="1" u="sng" dirty="0">
                <a:latin typeface="Arial" panose="020B0604020202020204" pitchFamily="34" charset="0"/>
              </a:rPr>
              <a:t>podwozia.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Wszystkie obciążenia działające na pojazd przenoszone są całkowicie lub częściowo przez ramę</a:t>
            </a:r>
            <a:r>
              <a:rPr lang="pl-PL" altLang="pl-PL" sz="2400" dirty="0" smtClean="0">
                <a:latin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Rama - poza zawieszeniem i układem jezdnym -  stanowi zasadniczą część struktury nośnej samochodu. Do ramy mocowana jest kabina, układ napędowy, zawieszenie, zbiorniki paliwa, zbiorniki sprężonego powietrza, nadwozie użytkowe, itp. </a:t>
            </a:r>
          </a:p>
        </p:txBody>
      </p:sp>
      <p:pic>
        <p:nvPicPr>
          <p:cNvPr id="162822" name="Picture 6" descr="rama MAN -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87" y="3981699"/>
            <a:ext cx="3584245" cy="268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11" b="819"/>
          <a:stretch>
            <a:fillRect/>
          </a:stretch>
        </p:blipFill>
        <p:spPr bwMode="auto">
          <a:xfrm>
            <a:off x="422276" y="4077071"/>
            <a:ext cx="3169506" cy="256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altLang="pl-PL" sz="2800" dirty="0">
                <a:latin typeface="Arial" panose="020B0604020202020204" pitchFamily="34" charset="0"/>
              </a:rPr>
              <a:t>Elementy nośne 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800" dirty="0" smtClean="0">
                <a:latin typeface="Arial" panose="020B0604020202020204" pitchFamily="34" charset="0"/>
              </a:rPr>
              <a:t>samochodu </a:t>
            </a:r>
            <a:r>
              <a:rPr lang="pl-PL" altLang="pl-PL" sz="2800" dirty="0">
                <a:latin typeface="Arial" panose="020B0604020202020204" pitchFamily="34" charset="0"/>
              </a:rPr>
              <a:t>ciężarowego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7" name="Picture 5" descr="Rama podwozia i pomocnicza - MAN -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2" y="2147888"/>
            <a:ext cx="5461000" cy="47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0" y="1231106"/>
            <a:ext cx="8802688" cy="470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63600" indent="-285750"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27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01800" indent="-228600"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0900" indent="-228600"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81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53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25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97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pl-PL" altLang="pl-PL" sz="1600" u="sng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Nadwozie użytkowe bardzo często jest mocowane do ramy podwozia za pośrednictwem ramy pomocniczej przykręconej do ramy podwozia.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Ramy podwozi i ramy  pomocnicze  wykonywane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są zazwyczaj ze stalowych podłużnic o przekroju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ceowym i przykręcanych lub nitowanych do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nich  poprzeczek,  zapewniających  wysoką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sztywność. Można również spotkać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ramy podwozi dzielone, skręcane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ze stalowych podłużnic, dzięki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czemu możliwa jest modułowa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renowacja ramy w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razie uszkodzenia.  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493712" y="6172200"/>
            <a:ext cx="24384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rama podwozia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6361112" y="6172200"/>
            <a:ext cx="26670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rama pomocnicza</a:t>
            </a:r>
          </a:p>
        </p:txBody>
      </p:sp>
      <p:sp>
        <p:nvSpPr>
          <p:cNvPr id="177161" name="Line 9"/>
          <p:cNvSpPr>
            <a:spLocks noChangeShapeType="1"/>
          </p:cNvSpPr>
          <p:nvPr/>
        </p:nvSpPr>
        <p:spPr bwMode="auto">
          <a:xfrm flipH="1" flipV="1">
            <a:off x="6894512" y="4648200"/>
            <a:ext cx="1143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>
            <a:off x="2932112" y="63246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Rama podwozia i rama </a:t>
            </a:r>
            <a:r>
              <a:rPr lang="pl-PL" altLang="pl-PL" sz="2800" dirty="0" smtClean="0">
                <a:latin typeface="Arial" panose="020B0604020202020204" pitchFamily="34" charset="0"/>
              </a:rPr>
              <a:t>pomocnicza</a:t>
            </a:r>
            <a:endParaRPr lang="pl-PL" altLang="pl-PL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8" name="Picture 8" descr="kabina MAN -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914400"/>
            <a:ext cx="4191000" cy="31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9" name="Picture 9" descr="Kabina ciężarówki - struktura po skanowaniu-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4438"/>
            <a:ext cx="433546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152400" y="6248400"/>
            <a:ext cx="2971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belka nośna podłogi</a:t>
            </a:r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3276600" y="6248400"/>
            <a:ext cx="31242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belka podokienna</a:t>
            </a:r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152400" y="711200"/>
            <a:ext cx="26670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belka nadokienna</a:t>
            </a:r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4487863" y="5684838"/>
            <a:ext cx="2370137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belka progowa</a:t>
            </a:r>
          </a:p>
        </p:txBody>
      </p:sp>
      <p:sp>
        <p:nvSpPr>
          <p:cNvPr id="163854" name="Text Box 14"/>
          <p:cNvSpPr txBox="1">
            <a:spLocks noChangeArrowheads="1"/>
          </p:cNvSpPr>
          <p:nvPr/>
        </p:nvSpPr>
        <p:spPr bwMode="auto">
          <a:xfrm>
            <a:off x="5334000" y="5105400"/>
            <a:ext cx="2209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słupek przedni</a:t>
            </a:r>
          </a:p>
        </p:txBody>
      </p:sp>
      <p:sp>
        <p:nvSpPr>
          <p:cNvPr id="163855" name="Text Box 15"/>
          <p:cNvSpPr txBox="1">
            <a:spLocks noChangeArrowheads="1"/>
          </p:cNvSpPr>
          <p:nvPr/>
        </p:nvSpPr>
        <p:spPr bwMode="auto">
          <a:xfrm>
            <a:off x="5334000" y="4635500"/>
            <a:ext cx="2209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słupek boczny</a:t>
            </a:r>
          </a:p>
        </p:txBody>
      </p:sp>
      <p:sp>
        <p:nvSpPr>
          <p:cNvPr id="163856" name="Text Box 16"/>
          <p:cNvSpPr txBox="1">
            <a:spLocks noChangeArrowheads="1"/>
          </p:cNvSpPr>
          <p:nvPr/>
        </p:nvSpPr>
        <p:spPr bwMode="auto">
          <a:xfrm>
            <a:off x="5334000" y="4191000"/>
            <a:ext cx="2209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słupek tylny</a:t>
            </a:r>
          </a:p>
        </p:txBody>
      </p:sp>
      <p:sp>
        <p:nvSpPr>
          <p:cNvPr id="163858" name="Line 18"/>
          <p:cNvSpPr>
            <a:spLocks noChangeShapeType="1"/>
          </p:cNvSpPr>
          <p:nvPr/>
        </p:nvSpPr>
        <p:spPr bwMode="auto">
          <a:xfrm flipH="1" flipV="1">
            <a:off x="4257675" y="2698750"/>
            <a:ext cx="1096963" cy="1574800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859" name="Line 19"/>
          <p:cNvSpPr>
            <a:spLocks noChangeShapeType="1"/>
          </p:cNvSpPr>
          <p:nvPr/>
        </p:nvSpPr>
        <p:spPr bwMode="auto">
          <a:xfrm flipH="1" flipV="1">
            <a:off x="3941763" y="3117850"/>
            <a:ext cx="1412875" cy="1754188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860" name="Line 20"/>
          <p:cNvSpPr>
            <a:spLocks noChangeShapeType="1"/>
          </p:cNvSpPr>
          <p:nvPr/>
        </p:nvSpPr>
        <p:spPr bwMode="auto">
          <a:xfrm flipH="1" flipV="1">
            <a:off x="3133725" y="3402013"/>
            <a:ext cx="2220913" cy="1874837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861" name="Line 21"/>
          <p:cNvSpPr>
            <a:spLocks noChangeShapeType="1"/>
          </p:cNvSpPr>
          <p:nvPr/>
        </p:nvSpPr>
        <p:spPr bwMode="auto">
          <a:xfrm flipH="1" flipV="1">
            <a:off x="3432175" y="4467225"/>
            <a:ext cx="1055688" cy="1409700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862" name="Line 22"/>
          <p:cNvSpPr>
            <a:spLocks noChangeShapeType="1"/>
          </p:cNvSpPr>
          <p:nvPr/>
        </p:nvSpPr>
        <p:spPr bwMode="auto">
          <a:xfrm flipH="1" flipV="1">
            <a:off x="2420938" y="3852863"/>
            <a:ext cx="1312862" cy="2395537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863" name="Line 23"/>
          <p:cNvSpPr>
            <a:spLocks noChangeShapeType="1"/>
          </p:cNvSpPr>
          <p:nvPr/>
        </p:nvSpPr>
        <p:spPr bwMode="auto">
          <a:xfrm flipH="1" flipV="1">
            <a:off x="974725" y="4467225"/>
            <a:ext cx="701675" cy="1781175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864" name="Line 24"/>
          <p:cNvSpPr>
            <a:spLocks noChangeShapeType="1"/>
          </p:cNvSpPr>
          <p:nvPr/>
        </p:nvSpPr>
        <p:spPr bwMode="auto">
          <a:xfrm>
            <a:off x="914400" y="1143000"/>
            <a:ext cx="330200" cy="1181100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2730" y="82025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Kabina samochodu </a:t>
            </a:r>
            <a:r>
              <a:rPr lang="pl-PL" altLang="pl-PL" sz="2800" dirty="0" smtClean="0">
                <a:latin typeface="Arial" panose="020B0604020202020204" pitchFamily="34" charset="0"/>
              </a:rPr>
              <a:t>ciężarowego</a:t>
            </a:r>
            <a:endParaRPr lang="pl-PL" altLang="pl-PL" sz="28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 descr="Peugeot Boxer - przekro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233451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13017" y="315964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Nadwozie samochodu dostawczego 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800" dirty="0" smtClean="0">
                <a:latin typeface="Arial" panose="020B0604020202020204" pitchFamily="34" charset="0"/>
              </a:rPr>
              <a:t>(</a:t>
            </a:r>
            <a:r>
              <a:rPr lang="pl-PL" altLang="pl-PL" sz="2800" dirty="0">
                <a:latin typeface="Arial" panose="020B0604020202020204" pitchFamily="34" charset="0"/>
              </a:rPr>
              <a:t>Peugeot </a:t>
            </a:r>
            <a:r>
              <a:rPr lang="pl-PL" altLang="pl-PL" sz="2800" dirty="0" err="1">
                <a:latin typeface="Arial" panose="020B0604020202020204" pitchFamily="34" charset="0"/>
              </a:rPr>
              <a:t>Boxer</a:t>
            </a:r>
            <a:r>
              <a:rPr lang="pl-PL" altLang="pl-PL" sz="2800" dirty="0" smtClean="0">
                <a:latin typeface="Arial" panose="020B0604020202020204" pitchFamily="34" charset="0"/>
              </a:rPr>
              <a:t>)</a:t>
            </a:r>
            <a:endParaRPr lang="pl-PL" altLang="pl-PL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7" name="Picture 5" descr="Struktura i rama autobusu - książka stara -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336" y="3244800"/>
            <a:ext cx="6192838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413" y="1351445"/>
            <a:ext cx="8686800" cy="4114800"/>
          </a:xfrm>
          <a:noFill/>
          <a:ln/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l-PL" altLang="pl-PL" sz="2400" u="sng" dirty="0" smtClean="0">
                <a:latin typeface="Arial" panose="020B0604020202020204" pitchFamily="34" charset="0"/>
              </a:rPr>
              <a:t>K</a:t>
            </a:r>
            <a:r>
              <a:rPr lang="pl-PL" altLang="pl-PL" sz="2400" u="sng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onstrukcj</a:t>
            </a:r>
            <a:r>
              <a:rPr lang="pl-PL" altLang="pl-PL" sz="2400" u="sng" dirty="0" smtClean="0">
                <a:latin typeface="Arial" panose="020B0604020202020204" pitchFamily="34" charset="0"/>
              </a:rPr>
              <a:t>a</a:t>
            </a:r>
            <a:r>
              <a:rPr lang="pl-PL" altLang="pl-PL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</a:rPr>
              <a:t>-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samono</a:t>
            </a:r>
            <a:r>
              <a:rPr lang="pl-PL" altLang="pl-PL" sz="2400" dirty="0">
                <a:latin typeface="Arial" panose="020B0604020202020204" pitchFamily="34" charset="0"/>
              </a:rPr>
              <a:t>ś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pl-PL" altLang="pl-PL" sz="2400" dirty="0">
                <a:latin typeface="Arial" panose="020B0604020202020204" pitchFamily="34" charset="0"/>
              </a:rPr>
              <a:t>a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w postaci </a:t>
            </a:r>
            <a:r>
              <a:rPr lang="pl-PL" altLang="pl-PL" sz="2400" dirty="0">
                <a:latin typeface="Arial" panose="020B0604020202020204" pitchFamily="34" charset="0"/>
              </a:rPr>
              <a:t>stalowego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szkieletu spawanego z kształtowników zamkniętych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zintegrowanego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 kratownic</a:t>
            </a:r>
            <a:r>
              <a:rPr lang="pl-PL" altLang="pl-PL" sz="2400" dirty="0">
                <a:latin typeface="Arial" panose="020B0604020202020204" pitchFamily="34" charset="0"/>
              </a:rPr>
              <a:t>ą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podpod</a:t>
            </a:r>
            <a:r>
              <a:rPr lang="pl-PL" altLang="pl-PL" sz="2400" dirty="0">
                <a:latin typeface="Arial" panose="020B0604020202020204" pitchFamily="34" charset="0"/>
              </a:rPr>
              <a:t>ł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ogow</a:t>
            </a:r>
            <a:r>
              <a:rPr lang="pl-PL" altLang="pl-PL" sz="2400" dirty="0">
                <a:latin typeface="Arial" panose="020B0604020202020204" pitchFamily="34" charset="0"/>
              </a:rPr>
              <a:t>ą. Występują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równie</a:t>
            </a:r>
            <a:r>
              <a:rPr lang="pl-PL" altLang="pl-PL" sz="2400" dirty="0">
                <a:latin typeface="Arial" panose="020B0604020202020204" pitchFamily="34" charset="0"/>
              </a:rPr>
              <a:t>ż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konstrukcje </a:t>
            </a:r>
            <a:r>
              <a:rPr lang="pl-PL" altLang="pl-PL" sz="2400" dirty="0">
                <a:latin typeface="Arial" panose="020B0604020202020204" pitchFamily="34" charset="0"/>
              </a:rPr>
              <a:t>wykonane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 kształtowników ze stopu aluminium.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400" u="sng" dirty="0">
                <a:latin typeface="Arial" panose="020B0604020202020204" pitchFamily="34" charset="0"/>
              </a:rPr>
              <a:t>Materiały konstrukcyjne</a:t>
            </a:r>
            <a:r>
              <a:rPr lang="pl-PL" altLang="pl-PL" sz="2400" dirty="0">
                <a:latin typeface="Arial" panose="020B0604020202020204" pitchFamily="34" charset="0"/>
              </a:rPr>
              <a:t> - ś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ciany przednia i tylna wykonane </a:t>
            </a:r>
            <a:r>
              <a:rPr lang="pl-PL" altLang="pl-PL" sz="2400" dirty="0">
                <a:latin typeface="Arial" panose="020B0604020202020204" pitchFamily="34" charset="0"/>
              </a:rPr>
              <a:t>zazwyczaj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 tworzywa sztucznego wzmocnionego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włóknem szklanym, pasy boczne – z blachy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stalowej lub z blachy aluminiowej,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dach – z tworzywa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sztucznego.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pl-PL" altLang="pl-PL" sz="2400" dirty="0"/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395536" y="6115000"/>
            <a:ext cx="2139950" cy="685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belki poprzeczne</a:t>
            </a:r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395536" y="4743400"/>
            <a:ext cx="21336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pałąki</a:t>
            </a: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395536" y="5429200"/>
            <a:ext cx="21336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słupki boczne</a:t>
            </a:r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 flipV="1">
            <a:off x="2529136" y="4591000"/>
            <a:ext cx="1828800" cy="4572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 flipV="1">
            <a:off x="2529136" y="5429200"/>
            <a:ext cx="533400" cy="2286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1806" name="Line 14"/>
          <p:cNvSpPr>
            <a:spLocks noChangeShapeType="1"/>
          </p:cNvSpPr>
          <p:nvPr/>
        </p:nvSpPr>
        <p:spPr bwMode="auto">
          <a:xfrm flipV="1">
            <a:off x="2529136" y="5810200"/>
            <a:ext cx="914400" cy="6096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2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Autobusy</a:t>
            </a:r>
            <a:endParaRPr lang="pl-PL" altLang="pl-PL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2278895" y="4066865"/>
            <a:ext cx="3013186" cy="260249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sz="2000" dirty="0"/>
              <a:t>1 - kierownica,</a:t>
            </a:r>
            <a:br>
              <a:rPr lang="pl-PL" altLang="pl-PL" sz="2000" dirty="0"/>
            </a:br>
            <a:r>
              <a:rPr lang="pl-PL" altLang="pl-PL" sz="2000" dirty="0"/>
              <a:t>2 - górny wałek kolumny, </a:t>
            </a:r>
            <a:br>
              <a:rPr lang="pl-PL" altLang="pl-PL" sz="2000" dirty="0"/>
            </a:br>
            <a:r>
              <a:rPr lang="pl-PL" altLang="pl-PL" sz="2000" dirty="0"/>
              <a:t>3 - dolny wałek kolumny, </a:t>
            </a:r>
            <a:br>
              <a:rPr lang="pl-PL" altLang="pl-PL" sz="2000" dirty="0"/>
            </a:br>
            <a:r>
              <a:rPr lang="pl-PL" altLang="pl-PL" sz="2000" dirty="0"/>
              <a:t>4 - przegub, </a:t>
            </a:r>
            <a:br>
              <a:rPr lang="pl-PL" altLang="pl-PL" sz="2000" dirty="0"/>
            </a:br>
            <a:r>
              <a:rPr lang="pl-PL" altLang="pl-PL" sz="2000" dirty="0"/>
              <a:t>5 - obudowa kolumny kierownicy,</a:t>
            </a:r>
            <a:br>
              <a:rPr lang="pl-PL" altLang="pl-PL" sz="2000" dirty="0"/>
            </a:br>
            <a:r>
              <a:rPr lang="pl-PL" altLang="pl-PL" sz="2000" dirty="0"/>
              <a:t>6 - mechanizm regulacji położenia kierownicy. </a:t>
            </a:r>
          </a:p>
        </p:txBody>
      </p:sp>
      <p:pic>
        <p:nvPicPr>
          <p:cNvPr id="198666" name="Picture 10" descr="układ kierowniczy - ATM listopad 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72" y="2492896"/>
            <a:ext cx="3343275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0" y="1456532"/>
            <a:ext cx="8740775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3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6360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2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018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09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8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5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25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9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1000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b="1" dirty="0">
                <a:latin typeface="Arial" panose="020B0604020202020204" pitchFamily="34" charset="0"/>
              </a:rPr>
              <a:t>Układ </a:t>
            </a:r>
            <a:r>
              <a:rPr lang="pl-PL" altLang="pl-PL" b="1" dirty="0" smtClean="0">
                <a:latin typeface="Arial" panose="020B0604020202020204" pitchFamily="34" charset="0"/>
              </a:rPr>
              <a:t>kierowniczy – </a:t>
            </a:r>
            <a:r>
              <a:rPr lang="pl-PL" altLang="pl-PL" dirty="0" smtClean="0">
                <a:latin typeface="Arial" panose="020B0604020202020204" pitchFamily="34" charset="0"/>
              </a:rPr>
              <a:t>dla </a:t>
            </a:r>
            <a:r>
              <a:rPr lang="pl-PL" altLang="pl-PL" dirty="0">
                <a:latin typeface="Arial" panose="020B0604020202020204" pitchFamily="34" charset="0"/>
              </a:rPr>
              <a:t>zmniejszenia obrażeń kierowcy standardowo </a:t>
            </a:r>
            <a:r>
              <a:rPr lang="pl-PL" altLang="pl-PL" dirty="0" smtClean="0">
                <a:latin typeface="Arial" panose="020B0604020202020204" pitchFamily="34" charset="0"/>
              </a:rPr>
              <a:t>stosuje </a:t>
            </a:r>
            <a:r>
              <a:rPr lang="pl-PL" altLang="pl-PL" dirty="0">
                <a:latin typeface="Arial" panose="020B0604020202020204" pitchFamily="34" charset="0"/>
              </a:rPr>
              <a:t>się łamaną kolumnę kierowniczą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z elementami przegubowymi.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6042686" y="5168350"/>
            <a:ext cx="2940050" cy="1625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/>
              <a:t>Układ kierowniczy samochodu osobowego</a:t>
            </a:r>
            <a:br>
              <a:rPr lang="pl-PL" altLang="pl-PL" sz="2000" b="1"/>
            </a:br>
            <a:r>
              <a:rPr lang="pl-PL" altLang="pl-PL" sz="2000" b="1"/>
              <a:t>z przekładnią zębatkową </a:t>
            </a:r>
            <a:br>
              <a:rPr lang="pl-PL" altLang="pl-PL" sz="2000" b="1"/>
            </a:br>
            <a:r>
              <a:rPr lang="pl-PL" altLang="pl-PL" sz="2000" b="1"/>
              <a:t>i wspomaganiem silnikiem elektrycznym</a:t>
            </a:r>
          </a:p>
        </p:txBody>
      </p:sp>
      <p:pic>
        <p:nvPicPr>
          <p:cNvPr id="198670" name="Picture 14" descr="kolumna%20kierownicy-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8" y="2876872"/>
            <a:ext cx="2127463" cy="388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71" name="Text Box 15"/>
          <p:cNvSpPr txBox="1">
            <a:spLocks noChangeArrowheads="1"/>
          </p:cNvSpPr>
          <p:nvPr/>
        </p:nvSpPr>
        <p:spPr bwMode="auto">
          <a:xfrm>
            <a:off x="2390538" y="3148672"/>
            <a:ext cx="3100611" cy="707886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pl-PL" altLang="pl-PL" sz="2000" b="1" dirty="0"/>
              <a:t>Kolumna kierownicza </a:t>
            </a:r>
            <a:br>
              <a:rPr lang="pl-PL" altLang="pl-PL" sz="2000" b="1" dirty="0"/>
            </a:br>
            <a:r>
              <a:rPr lang="pl-PL" altLang="pl-PL" sz="2000" b="1" dirty="0"/>
              <a:t>samochodu </a:t>
            </a:r>
            <a:r>
              <a:rPr lang="pl-PL" altLang="pl-PL" sz="2000" b="1" dirty="0" smtClean="0"/>
              <a:t>ciężarowego</a:t>
            </a:r>
            <a:endParaRPr lang="pl-PL" altLang="pl-PL" dirty="0"/>
          </a:p>
        </p:txBody>
      </p:sp>
      <p:sp>
        <p:nvSpPr>
          <p:cNvPr id="198672" name="AutoShape 16"/>
          <p:cNvSpPr>
            <a:spLocks noChangeArrowheads="1"/>
          </p:cNvSpPr>
          <p:nvPr/>
        </p:nvSpPr>
        <p:spPr bwMode="auto">
          <a:xfrm>
            <a:off x="7408809" y="4237558"/>
            <a:ext cx="533400" cy="1524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8673" name="AutoShape 17"/>
          <p:cNvSpPr>
            <a:spLocks noChangeArrowheads="1"/>
          </p:cNvSpPr>
          <p:nvPr/>
        </p:nvSpPr>
        <p:spPr bwMode="auto">
          <a:xfrm>
            <a:off x="7866009" y="3704158"/>
            <a:ext cx="533400" cy="1524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2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331640" y="404664"/>
            <a:ext cx="712879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l-PL" altLang="pl-PL" sz="2800" dirty="0">
                <a:latin typeface="Arial" panose="020B0604020202020204" pitchFamily="34" charset="0"/>
              </a:rPr>
              <a:t>Mechanizmy podwozia samochodu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129103" y="1541055"/>
            <a:ext cx="87407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63600" indent="-28575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2700" indent="-2286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01800" indent="-2286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0900" indent="-2286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81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53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25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97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dirty="0" smtClean="0">
                <a:latin typeface="Arial" panose="020B0604020202020204" pitchFamily="34" charset="0"/>
              </a:rPr>
              <a:t>Zawieszeniem </a:t>
            </a:r>
            <a:r>
              <a:rPr lang="pl-PL" altLang="pl-PL" dirty="0">
                <a:latin typeface="Arial" panose="020B0604020202020204" pitchFamily="34" charset="0"/>
              </a:rPr>
              <a:t>nazywamy zespół elementów łączących osie kół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z kadłubem (lub ramą) samochodu. </a:t>
            </a:r>
            <a:r>
              <a:rPr lang="pl-PL" altLang="pl-PL" dirty="0" smtClean="0">
                <a:latin typeface="Arial" panose="020B0604020202020204" pitchFamily="34" charset="0"/>
              </a:rPr>
              <a:t>Do </a:t>
            </a:r>
            <a:r>
              <a:rPr lang="pl-PL" altLang="pl-PL" dirty="0">
                <a:latin typeface="Arial" panose="020B0604020202020204" pitchFamily="34" charset="0"/>
              </a:rPr>
              <a:t>układu zawieszenia zaliczamy: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dirty="0" smtClean="0">
                <a:latin typeface="Arial" panose="020B0604020202020204" pitchFamily="34" charset="0"/>
              </a:rPr>
              <a:t>zespół </a:t>
            </a:r>
            <a:r>
              <a:rPr lang="pl-PL" altLang="pl-PL" dirty="0">
                <a:latin typeface="Arial" panose="020B0604020202020204" pitchFamily="34" charset="0"/>
              </a:rPr>
              <a:t>elementów wodzących (wahacze, resory piórowe, </a:t>
            </a:r>
            <a:r>
              <a:rPr lang="pl-PL" altLang="pl-PL" dirty="0" smtClean="0">
                <a:latin typeface="Arial" panose="020B0604020202020204" pitchFamily="34" charset="0"/>
              </a:rPr>
              <a:t>drążki </a:t>
            </a:r>
            <a:r>
              <a:rPr lang="pl-PL" altLang="pl-PL" dirty="0">
                <a:latin typeface="Arial" panose="020B0604020202020204" pitchFamily="34" charset="0"/>
              </a:rPr>
              <a:t>reakcyjne),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dirty="0" smtClean="0">
                <a:latin typeface="Arial" panose="020B0604020202020204" pitchFamily="34" charset="0"/>
              </a:rPr>
              <a:t>elementy </a:t>
            </a:r>
            <a:r>
              <a:rPr lang="pl-PL" altLang="pl-PL" dirty="0">
                <a:latin typeface="Arial" panose="020B0604020202020204" pitchFamily="34" charset="0"/>
              </a:rPr>
              <a:t>sprężyste (sprężyny śrubowe, resory piórowe, </a:t>
            </a:r>
            <a:r>
              <a:rPr lang="pl-PL" altLang="pl-PL" dirty="0" smtClean="0">
                <a:latin typeface="Arial" panose="020B0604020202020204" pitchFamily="34" charset="0"/>
              </a:rPr>
              <a:t>pneumatyczne </a:t>
            </a:r>
            <a:r>
              <a:rPr lang="pl-PL" altLang="pl-PL" dirty="0">
                <a:latin typeface="Arial" panose="020B0604020202020204" pitchFamily="34" charset="0"/>
              </a:rPr>
              <a:t>elementy sprężyste, drążki skrętne),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dirty="0" smtClean="0">
                <a:latin typeface="Arial" panose="020B0604020202020204" pitchFamily="34" charset="0"/>
              </a:rPr>
              <a:t>amortyzatory </a:t>
            </a:r>
            <a:r>
              <a:rPr lang="pl-PL" altLang="pl-PL" dirty="0">
                <a:latin typeface="Arial" panose="020B0604020202020204" pitchFamily="34" charset="0"/>
              </a:rPr>
              <a:t>(np. hydrauliczne).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dirty="0">
              <a:latin typeface="Arial" panose="020B0604020202020204" pitchFamily="34" charset="0"/>
            </a:endParaRPr>
          </a:p>
        </p:txBody>
      </p:sp>
      <p:pic>
        <p:nvPicPr>
          <p:cNvPr id="200709" name="Picture 5" descr="Img_0010%20stabilizacj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2781" y="4365104"/>
            <a:ext cx="3628819" cy="12636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152400" y="5867400"/>
            <a:ext cx="8839200" cy="771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Poprawnie wykonana stabilizacja pojazdu eliminuje przemieszczanie się nadwozia podczas wykonywania czynności ratowniczych.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31640" y="404664"/>
            <a:ext cx="7128792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l-PL" altLang="pl-PL" sz="2400" dirty="0">
                <a:latin typeface="Arial" panose="020B0604020202020204" pitchFamily="34" charset="0"/>
              </a:rPr>
              <a:t>Mechanizmy podwozia </a:t>
            </a:r>
            <a:r>
              <a:rPr lang="pl-PL" altLang="pl-PL" sz="2400" dirty="0" smtClean="0">
                <a:latin typeface="Arial" panose="020B0604020202020204" pitchFamily="34" charset="0"/>
              </a:rPr>
              <a:t>samochodu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l-PL" altLang="pl-PL" sz="2800" dirty="0" smtClean="0">
                <a:latin typeface="Arial" panose="020B0604020202020204" pitchFamily="34" charset="0"/>
              </a:rPr>
              <a:t>Zawieszenie</a:t>
            </a:r>
            <a:endParaRPr lang="pl-PL" altLang="pl-PL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132289" y="1340768"/>
            <a:ext cx="883219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6360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2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018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09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8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5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25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9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1400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Instalacja elektryczna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u="sng" dirty="0">
                <a:latin typeface="Arial" panose="020B0604020202020204" pitchFamily="34" charset="0"/>
              </a:rPr>
              <a:t>Główne obwody i urządzenia instalacji elektrycznej: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obwód zasilania (alternator, akumulator, przekaźniki),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obwód rozruchu (rozrusznik, akumulator),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obwód oświetlenia (reflektory, lampy),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urządzenia sygnalizacyjne,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urządzenia kontrolno-pomiarowe,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urządzenia ogrzewania i wentylacji,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systemy wspomagania i sterowania.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u="sng" dirty="0">
                <a:latin typeface="Arial" panose="020B0604020202020204" pitchFamily="34" charset="0"/>
              </a:rPr>
              <a:t>Typy instalacji elektrycznej: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układ dwuprzewodowy nie izolowany,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układ dwuprzewodowy izolowany,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układ dwuprzewodowy dwunapięciowy.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Mechanizmy podwozia </a:t>
            </a:r>
            <a:r>
              <a:rPr lang="pl-PL" altLang="pl-PL" sz="2800" dirty="0" smtClean="0">
                <a:latin typeface="Arial" panose="020B0604020202020204" pitchFamily="34" charset="0"/>
              </a:rPr>
              <a:t>samochodu</a:t>
            </a:r>
            <a:endParaRPr lang="pl-PL" altLang="pl-PL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87" y="1470269"/>
            <a:ext cx="9035480" cy="42322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endParaRPr lang="pl-PL" altLang="pl-PL" sz="1600" dirty="0"/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1. Autocysterny i naczepy-cysterny do przewozu paliw płynnych.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2. Autocysterny i naczepy-cysterny do przewozu gazów 	skroplonych.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3. Naczepy-cysterny do przewozu płynnych produktów 	chemicznych.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4. Cysterny do przewozu gazów w stanie ciekłym, np. azotu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w temperaturze -196 </a:t>
            </a:r>
            <a:r>
              <a:rPr lang="pl-PL" altLang="pl-PL" sz="2400" baseline="30000" dirty="0" err="1">
                <a:latin typeface="Arial" panose="020B0604020202020204" pitchFamily="34" charset="0"/>
              </a:rPr>
              <a:t>o</a:t>
            </a:r>
            <a:r>
              <a:rPr lang="pl-PL" altLang="pl-PL" sz="2400" dirty="0" err="1">
                <a:latin typeface="Arial" panose="020B0604020202020204" pitchFamily="34" charset="0"/>
              </a:rPr>
              <a:t>C.</a:t>
            </a:r>
            <a:endParaRPr lang="pl-PL" altLang="pl-PL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endParaRPr lang="pl-PL" altLang="pl-PL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Warunki przewozu materiałów niebezpiecznych, w tym równie</a:t>
            </a:r>
            <a:r>
              <a:rPr lang="pl-PL" altLang="pl-PL" sz="2400" dirty="0">
                <a:latin typeface="Arial" panose="020B0604020202020204" pitchFamily="34" charset="0"/>
              </a:rPr>
              <a:t>ż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w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ymagania dotycz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ą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 konstrukcji i dopuszczenia pojazdów,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reguluje 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umowa europejska dotycz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ą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 mi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ę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dzynarodowego przewozu drogowego materiałów 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niebezpiecznych ADR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endParaRPr lang="pl-PL" altLang="pl-PL" sz="24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endParaRPr lang="pl-PL" altLang="pl-PL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4048125" y="2790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3824288" y="2805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40308" name="Picture 20" descr="Autocysterna  na paliwo - L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42" y="5008411"/>
            <a:ext cx="3490987" cy="184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3"/>
            <a:ext cx="72008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3200" dirty="0">
                <a:latin typeface="Arial" panose="020B0604020202020204" pitchFamily="34" charset="0"/>
                <a:cs typeface="Times New Roman" panose="02020603050405020304" pitchFamily="18" charset="0"/>
              </a:rPr>
              <a:t>Samochody ci</a:t>
            </a:r>
            <a:r>
              <a:rPr lang="pl-PL" altLang="pl-PL" sz="3200" dirty="0">
                <a:latin typeface="Arial" panose="020B0604020202020204" pitchFamily="34" charset="0"/>
              </a:rPr>
              <a:t>ęż</a:t>
            </a:r>
            <a:r>
              <a:rPr lang="pl-PL" altLang="pl-PL" sz="3200" dirty="0">
                <a:latin typeface="Arial" panose="020B0604020202020204" pitchFamily="34" charset="0"/>
                <a:cs typeface="Times New Roman" panose="02020603050405020304" pitchFamily="18" charset="0"/>
              </a:rPr>
              <a:t>arowe specjalizowane</a:t>
            </a:r>
            <a:r>
              <a:rPr lang="pl-PL" altLang="pl-PL" sz="3200" dirty="0">
                <a:latin typeface="Arial" panose="020B0604020202020204" pitchFamily="34" charset="0"/>
              </a:rPr>
              <a:t> </a:t>
            </a:r>
            <a:br>
              <a:rPr lang="pl-PL" altLang="pl-PL" sz="32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– cysterny</a:t>
            </a:r>
            <a:r>
              <a:rPr lang="pl-PL" altLang="pl-PL" sz="2800" dirty="0">
                <a:latin typeface="Arial" panose="020B0604020202020204" pitchFamily="34" charset="0"/>
              </a:rPr>
              <a:t>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autocysterny</a:t>
            </a:r>
            <a:r>
              <a:rPr lang="pl-PL" altLang="pl-PL" sz="2800" dirty="0">
                <a:latin typeface="Arial" panose="020B0604020202020204" pitchFamily="34" charset="0"/>
              </a:rPr>
              <a:t>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do przewozu materia</a:t>
            </a:r>
            <a:r>
              <a:rPr lang="pl-PL" altLang="pl-PL" sz="2800" dirty="0">
                <a:latin typeface="Arial" panose="020B0604020202020204" pitchFamily="34" charset="0"/>
              </a:rPr>
              <a:t>ł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ów </a:t>
            </a:r>
            <a:r>
              <a:rPr lang="pl-PL" altLang="pl-PL" sz="2800" dirty="0" smtClean="0">
                <a:latin typeface="Arial" panose="020B0604020202020204" pitchFamily="34" charset="0"/>
              </a:rPr>
              <a:t>n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iebezpiecznych</a:t>
            </a:r>
            <a:endParaRPr lang="pl-PL" altLang="pl-PL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7" descr="Jelcz 0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3356992"/>
            <a:ext cx="3451621" cy="2109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37" name="Picture 5" descr="Jelcz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16312"/>
            <a:ext cx="4953000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479602"/>
            <a:ext cx="8839200" cy="20574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90000"/>
              </a:lnSpc>
              <a:buFontTx/>
              <a:buNone/>
              <a:tabLst>
                <a:tab pos="282575" algn="l"/>
                <a:tab pos="387350" algn="l"/>
              </a:tabLst>
            </a:pPr>
            <a:r>
              <a:rPr lang="pl-PL" altLang="pl-PL" sz="2800" b="1" dirty="0">
                <a:latin typeface="Arial" panose="020B0604020202020204" pitchFamily="34" charset="0"/>
              </a:rPr>
              <a:t>Pojazd samochodowy</a:t>
            </a:r>
            <a:r>
              <a:rPr lang="pl-PL" altLang="pl-PL" sz="2400" b="1" dirty="0">
                <a:latin typeface="Arial" panose="020B0604020202020204" pitchFamily="34" charset="0"/>
              </a:rPr>
              <a:t> - </a:t>
            </a:r>
            <a:r>
              <a:rPr lang="pl-PL" altLang="pl-PL" sz="2400" dirty="0">
                <a:latin typeface="Arial" panose="020B0604020202020204" pitchFamily="34" charset="0"/>
              </a:rPr>
              <a:t>każdy pojazd drogowy napędzany silnikiem, którego konstrukcja umożliwia jazdę z prędkością przekraczającą 25 km/h, nie poruszający się po szynach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i w normalnych warunkach używany do: transportu osób i/lub ładunku, holowania pojazdów używanych do transportu osób i/lub ładunku, celów specjalnych. </a:t>
            </a:r>
          </a:p>
        </p:txBody>
      </p:sp>
      <p:pic>
        <p:nvPicPr>
          <p:cNvPr id="65546" name="Picture 10" descr="Img_0010 skoda - bez tł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5684169"/>
            <a:ext cx="2812529" cy="95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r>
              <a:rPr lang="pl-PL" altLang="pl-PL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POJAZD SAMOCHODOWY – definicja</a:t>
            </a:r>
            <a:endParaRPr lang="pl-PL" altLang="pl-PL" sz="28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0" y="1539081"/>
            <a:ext cx="9144000" cy="157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08050" indent="-285750"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271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4625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6535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25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97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369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41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pl-PL" altLang="pl-PL" sz="2000" dirty="0" smtClean="0">
                <a:latin typeface="Arial" panose="020B0604020202020204" pitchFamily="34" charset="0"/>
              </a:rPr>
              <a:t>Zbiorniki </a:t>
            </a:r>
            <a:r>
              <a:rPr lang="pl-PL" altLang="pl-PL" sz="2000" dirty="0">
                <a:latin typeface="Arial" panose="020B0604020202020204" pitchFamily="34" charset="0"/>
              </a:rPr>
              <a:t>wykonywane są zazwyczaj z grubościennej blachy ze stopu aluminium (występują też zbiorniki ze stali o wysokiej wytrzymałości zmęczeniowej) i podzielone są na kilka komór (od 2 do 6). Komory wyposażone są w zawory denne, zawory odprowadzania par i zawory oddechowe z bezpiecznikiem przeciwogniowym. 	</a:t>
            </a:r>
          </a:p>
        </p:txBody>
      </p:sp>
      <p:pic>
        <p:nvPicPr>
          <p:cNvPr id="182279" name="Picture 7" descr="IMG_00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3943350"/>
            <a:ext cx="3633788" cy="27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6781800" y="3062288"/>
            <a:ext cx="192722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zawór denny</a:t>
            </a:r>
          </a:p>
        </p:txBody>
      </p:sp>
      <p:sp>
        <p:nvSpPr>
          <p:cNvPr id="182281" name="Line 9"/>
          <p:cNvSpPr>
            <a:spLocks noChangeShapeType="1"/>
          </p:cNvSpPr>
          <p:nvPr/>
        </p:nvSpPr>
        <p:spPr bwMode="auto">
          <a:xfrm flipH="1">
            <a:off x="6937375" y="3527425"/>
            <a:ext cx="741363" cy="19732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82283" name="Picture 11" descr="Img_0078 -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4605338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84" name="AutoShape 12"/>
          <p:cNvSpPr>
            <a:spLocks noChangeArrowheads="1"/>
          </p:cNvSpPr>
          <p:nvPr/>
        </p:nvSpPr>
        <p:spPr bwMode="auto">
          <a:xfrm flipV="1">
            <a:off x="3429000" y="5105400"/>
            <a:ext cx="2206625" cy="141288"/>
          </a:xfrm>
          <a:prstGeom prst="leftArrow">
            <a:avLst>
              <a:gd name="adj1" fmla="val 50000"/>
              <a:gd name="adj2" fmla="val 390448"/>
            </a:avLst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Autocysterny i naczepy-cysterny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do przewozu paliw płynnych</a:t>
            </a:r>
            <a:r>
              <a:rPr lang="pl-PL" altLang="pl-PL" sz="2400" u="sng" dirty="0">
                <a:latin typeface="Arial" panose="020B0604020202020204" pitchFamily="34" charset="0"/>
              </a:rPr>
              <a:t> </a:t>
            </a:r>
            <a:endParaRPr lang="pl-PL" altLang="pl-PL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5193" y="1463374"/>
            <a:ext cx="9144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08050" indent="-285750"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271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4625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6535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25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97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369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41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pl-PL" altLang="pl-PL" sz="2400" dirty="0" smtClean="0">
                <a:latin typeface="Arial" panose="020B0604020202020204" pitchFamily="34" charset="0"/>
              </a:rPr>
              <a:t>Płaszcze </a:t>
            </a:r>
            <a:r>
              <a:rPr lang="pl-PL" altLang="pl-PL" sz="2400" dirty="0">
                <a:latin typeface="Arial" panose="020B0604020202020204" pitchFamily="34" charset="0"/>
              </a:rPr>
              <a:t>zbiorników, zazwyczaj jednokomorowe z poprzecznymi falochronami, wykonuje się z blachy stalowej o podwyższonej wytrzymałości. Ciśnienie próbne wynosi 2,5 </a:t>
            </a:r>
            <a:r>
              <a:rPr lang="pl-PL" altLang="pl-PL" sz="2400" dirty="0" err="1">
                <a:latin typeface="Arial" panose="020B0604020202020204" pitchFamily="34" charset="0"/>
              </a:rPr>
              <a:t>MPa</a:t>
            </a:r>
            <a:r>
              <a:rPr lang="pl-PL" altLang="pl-PL" sz="2400" dirty="0">
                <a:latin typeface="Arial" panose="020B0604020202020204" pitchFamily="34" charset="0"/>
              </a:rPr>
              <a:t>. Zbiorniki posiadają zawór denny fazy ciekłej, zawór denny fazy gazowej, zawór bezpieczeństwa oraz zawór spustu grawitacyjnego.</a:t>
            </a:r>
          </a:p>
          <a:p>
            <a:pPr algn="just"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4935538" y="4891088"/>
            <a:ext cx="82708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83307" name="Picture 11" descr="Cysterna gazowa - fot 2 - LDS - b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545" y="3477418"/>
            <a:ext cx="5330825" cy="319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309" name="Rectangle 13"/>
          <p:cNvSpPr>
            <a:spLocks noChangeArrowheads="1"/>
          </p:cNvSpPr>
          <p:nvPr/>
        </p:nvSpPr>
        <p:spPr bwMode="auto">
          <a:xfrm>
            <a:off x="431800" y="4346959"/>
            <a:ext cx="3177616" cy="190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08050" indent="-285750"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271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4625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6535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25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97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369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41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Górna część zbiorników  posiada osłonę </a:t>
            </a:r>
            <a:r>
              <a:rPr lang="pl-PL" altLang="pl-PL" sz="2000" dirty="0" smtClean="0">
                <a:latin typeface="Arial" panose="020B0604020202020204" pitchFamily="34" charset="0"/>
              </a:rPr>
              <a:t>zabezpieczającą </a:t>
            </a:r>
            <a:r>
              <a:rPr lang="pl-PL" altLang="pl-PL" sz="2000" dirty="0">
                <a:latin typeface="Arial" panose="020B0604020202020204" pitchFamily="34" charset="0"/>
              </a:rPr>
              <a:t>przed </a:t>
            </a:r>
            <a:r>
              <a:rPr lang="pl-PL" altLang="pl-PL" sz="2000" dirty="0" smtClean="0">
                <a:latin typeface="Arial" panose="020B0604020202020204" pitchFamily="34" charset="0"/>
              </a:rPr>
              <a:t>nagrzewaniem </a:t>
            </a:r>
            <a:r>
              <a:rPr lang="pl-PL" altLang="pl-PL" sz="2000" dirty="0">
                <a:latin typeface="Arial" panose="020B0604020202020204" pitchFamily="34" charset="0"/>
              </a:rPr>
              <a:t>od słońca </a:t>
            </a: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>i nadmiernym </a:t>
            </a:r>
            <a:r>
              <a:rPr lang="pl-PL" altLang="pl-PL" sz="2000" dirty="0">
                <a:latin typeface="Arial" panose="020B0604020202020204" pitchFamily="34" charset="0"/>
              </a:rPr>
              <a:t>wzrostem ciśnienia.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Autocysterny i naczepy-cysterny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do przewozu gazów skroplonych</a:t>
            </a:r>
            <a:r>
              <a:rPr lang="pl-PL" altLang="pl-PL" sz="2800" u="sng" dirty="0">
                <a:latin typeface="Arial" panose="020B0604020202020204" pitchFamily="34" charset="0"/>
              </a:rPr>
              <a:t> </a:t>
            </a:r>
            <a:endParaRPr lang="pl-PL" altLang="pl-PL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20111" y="3422650"/>
            <a:ext cx="8729662" cy="259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08050" indent="-285750"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271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4625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6535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25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97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369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41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pl-PL" altLang="pl-PL" sz="2400" dirty="0" smtClean="0">
                <a:latin typeface="Arial" panose="020B0604020202020204" pitchFamily="34" charset="0"/>
              </a:rPr>
              <a:t>Na </a:t>
            </a:r>
            <a:r>
              <a:rPr lang="pl-PL" altLang="pl-PL" sz="2400" dirty="0">
                <a:latin typeface="Arial" panose="020B0604020202020204" pitchFamily="34" charset="0"/>
              </a:rPr>
              <a:t>cysternach z substancjami niebezpiecznymi znajdują się nalepki oraz tablice ADR.</a:t>
            </a:r>
            <a:r>
              <a:rPr lang="pl-PL" altLang="pl-PL" sz="2400" dirty="0"/>
              <a:t> </a:t>
            </a:r>
          </a:p>
        </p:txBody>
      </p:sp>
      <p:pic>
        <p:nvPicPr>
          <p:cNvPr id="184325" name="Picture 5" descr="Naczepa paliwowa - rys - LDS - oznaczen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030" y="1504902"/>
            <a:ext cx="8645525" cy="195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30" name="Picture 10" descr="tablica ADR - 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4102893"/>
            <a:ext cx="2449512" cy="1238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33" name="Picture 13" descr="IMG_0080-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413" y="4384675"/>
            <a:ext cx="2024063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36" name="Text Box 16"/>
          <p:cNvSpPr txBox="1">
            <a:spLocks noChangeArrowheads="1"/>
          </p:cNvSpPr>
          <p:nvPr/>
        </p:nvSpPr>
        <p:spPr bwMode="auto">
          <a:xfrm>
            <a:off x="2284413" y="5535613"/>
            <a:ext cx="2024062" cy="110331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Nalepka ADR: </a:t>
            </a:r>
          </a:p>
          <a:p>
            <a:pPr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materiał ciekły zapalny klasy 3.</a:t>
            </a:r>
          </a:p>
        </p:txBody>
      </p:sp>
      <p:sp>
        <p:nvSpPr>
          <p:cNvPr id="184337" name="Text Box 17"/>
          <p:cNvSpPr txBox="1">
            <a:spLocks noChangeArrowheads="1"/>
          </p:cNvSpPr>
          <p:nvPr/>
        </p:nvSpPr>
        <p:spPr bwMode="auto">
          <a:xfrm>
            <a:off x="4692650" y="5556250"/>
            <a:ext cx="4230688" cy="10795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Tablica ADR: </a:t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33 – materiał ciekły łatwo zapalny,</a:t>
            </a:r>
          </a:p>
          <a:p>
            <a:pPr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1203 – paliwo silnikowe (benzyna).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Oznakowanie </a:t>
            </a:r>
            <a:r>
              <a:rPr lang="pl-PL" altLang="pl-PL" sz="2800" dirty="0" smtClean="0">
                <a:latin typeface="Arial" panose="020B0604020202020204" pitchFamily="34" charset="0"/>
              </a:rPr>
              <a:t>cystern</a:t>
            </a:r>
            <a:endParaRPr lang="pl-PL" altLang="pl-PL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1700808"/>
            <a:ext cx="9252520" cy="5029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pl-PL" altLang="pl-PL" sz="2800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S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pr</a:t>
            </a:r>
            <a:r>
              <a:rPr lang="pl-PL" altLang="pl-PL" sz="2400" dirty="0">
                <a:latin typeface="Arial" panose="020B0604020202020204" pitchFamily="34" charset="0"/>
              </a:rPr>
              <a:t>ęż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ony gaz ziemny (CNG), którego głównym składnikiem jest metan</a:t>
            </a:r>
            <a:r>
              <a:rPr lang="pl-PL" altLang="pl-PL" sz="2400" dirty="0">
                <a:latin typeface="Arial" panose="020B0604020202020204" pitchFamily="34" charset="0"/>
              </a:rPr>
              <a:t> (stosowany głównie w autobusach miejskich).</a:t>
            </a:r>
            <a:br>
              <a:rPr lang="pl-PL" altLang="pl-PL" sz="2400" dirty="0">
                <a:latin typeface="Arial" panose="020B0604020202020204" pitchFamily="34" charset="0"/>
              </a:rPr>
            </a:br>
            <a:endParaRPr lang="pl-PL" altLang="pl-PL" sz="24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G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az skroplony propan-butan (LPG</a:t>
            </a:r>
            <a:r>
              <a:rPr lang="pl-PL" altLang="pl-PL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pl-PL" altLang="pl-PL" sz="2400" dirty="0" smtClean="0">
                <a:latin typeface="Arial" panose="020B0604020202020204" pitchFamily="34" charset="0"/>
              </a:rPr>
              <a:t/>
            </a:r>
            <a:br>
              <a:rPr lang="pl-PL" altLang="pl-PL" sz="2400" dirty="0" smtClean="0">
                <a:latin typeface="Arial" panose="020B0604020202020204" pitchFamily="34" charset="0"/>
              </a:rPr>
            </a:br>
            <a:r>
              <a:rPr lang="pl-PL" altLang="pl-PL" sz="2400" dirty="0" smtClean="0">
                <a:latin typeface="Arial" panose="020B0604020202020204" pitchFamily="34" charset="0"/>
              </a:rPr>
              <a:t>(</a:t>
            </a:r>
            <a:r>
              <a:rPr lang="pl-PL" altLang="pl-PL" sz="2400" dirty="0">
                <a:latin typeface="Arial" panose="020B0604020202020204" pitchFamily="34" charset="0"/>
              </a:rPr>
              <a:t>stosowany głównie w samochodach osobowych).</a:t>
            </a:r>
            <a:br>
              <a:rPr lang="pl-PL" altLang="pl-PL" sz="2400" dirty="0">
                <a:latin typeface="Arial" panose="020B0604020202020204" pitchFamily="34" charset="0"/>
              </a:rPr>
            </a:br>
            <a:endParaRPr lang="pl-PL" altLang="pl-PL" sz="2400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Napęd hybrydowy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(stosowany głównie w samochodach osobowych </a:t>
            </a:r>
            <a:r>
              <a:rPr lang="pl-PL" altLang="pl-PL" sz="2400" dirty="0" smtClean="0">
                <a:latin typeface="Arial" panose="020B0604020202020204" pitchFamily="34" charset="0"/>
              </a:rPr>
              <a:t>i autobusach</a:t>
            </a:r>
            <a:r>
              <a:rPr lang="pl-PL" altLang="pl-PL" sz="2400" dirty="0">
                <a:latin typeface="Arial" panose="020B0604020202020204" pitchFamily="34" charset="0"/>
              </a:rPr>
              <a:t>).</a:t>
            </a:r>
            <a:br>
              <a:rPr lang="pl-PL" altLang="pl-PL" sz="2400" dirty="0">
                <a:latin typeface="Arial" panose="020B0604020202020204" pitchFamily="34" charset="0"/>
              </a:rPr>
            </a:br>
            <a:endParaRPr lang="pl-PL" altLang="pl-PL" sz="24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Napęd wodorowy. 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endParaRPr lang="pl-PL" altLang="pl-PL" sz="2400" dirty="0">
              <a:latin typeface="Arial" panose="020B0604020202020204" pitchFamily="34" charset="0"/>
            </a:endParaRP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2852738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Alternatywne paliwa i </a:t>
            </a:r>
            <a:r>
              <a:rPr lang="pl-PL" altLang="pl-PL" sz="2800" dirty="0">
                <a:latin typeface="Arial" panose="020B0604020202020204" pitchFamily="34" charset="0"/>
              </a:rPr>
              <a:t>ź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ród</a:t>
            </a:r>
            <a:r>
              <a:rPr lang="pl-PL" altLang="pl-PL" sz="2800" dirty="0">
                <a:latin typeface="Arial" panose="020B0604020202020204" pitchFamily="34" charset="0"/>
              </a:rPr>
              <a:t>ł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a nap</a:t>
            </a:r>
            <a:r>
              <a:rPr lang="pl-PL" altLang="pl-PL" sz="2800" dirty="0">
                <a:latin typeface="Arial" panose="020B0604020202020204" pitchFamily="34" charset="0"/>
              </a:rPr>
              <a:t>ę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du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samochodów</a:t>
            </a:r>
            <a:endParaRPr lang="pl-PL" altLang="pl-PL" sz="28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133086" y="1411674"/>
            <a:ext cx="8839200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04888" indent="-285750"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128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0863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885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860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32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004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576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pl-PL" altLang="pl-PL" sz="2400" dirty="0" smtClean="0">
                <a:latin typeface="Arial" panose="020B0604020202020204" pitchFamily="34" charset="0"/>
              </a:rPr>
              <a:t>Gaz </a:t>
            </a:r>
            <a:r>
              <a:rPr lang="pl-PL" altLang="pl-PL" sz="2400" dirty="0">
                <a:latin typeface="Arial" panose="020B0604020202020204" pitchFamily="34" charset="0"/>
              </a:rPr>
              <a:t>ziemny jest lżejszy od powietrza i w przypadku </a:t>
            </a:r>
            <a:r>
              <a:rPr lang="pl-PL" altLang="pl-PL" sz="2400" dirty="0" smtClean="0">
                <a:latin typeface="Arial" panose="020B0604020202020204" pitchFamily="34" charset="0"/>
              </a:rPr>
              <a:t>rozszczelnienia </a:t>
            </a:r>
            <a:r>
              <a:rPr lang="pl-PL" altLang="pl-PL" sz="2400" dirty="0">
                <a:latin typeface="Arial" panose="020B0604020202020204" pitchFamily="34" charset="0"/>
              </a:rPr>
              <a:t>układu ulatnia się do góry. Z tego względu pojemniki </a:t>
            </a:r>
            <a:r>
              <a:rPr lang="pl-PL" altLang="pl-PL" sz="2400" dirty="0" smtClean="0">
                <a:latin typeface="Arial" panose="020B0604020202020204" pitchFamily="34" charset="0"/>
              </a:rPr>
              <a:t>z </a:t>
            </a:r>
            <a:r>
              <a:rPr lang="pl-PL" altLang="pl-PL" sz="2400" dirty="0">
                <a:latin typeface="Arial" panose="020B0604020202020204" pitchFamily="34" charset="0"/>
              </a:rPr>
              <a:t>gazem CNG montowane są powszechnie na dachu pojazdu.</a:t>
            </a:r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142743" y="2817212"/>
            <a:ext cx="3505200" cy="1441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Gaz ziemny, sprężony do ciśnienia 200 bar, jest magazynowany w butlach </a:t>
            </a:r>
            <a:br>
              <a:rPr lang="pl-PL" altLang="pl-PL" sz="2200">
                <a:latin typeface="Arial" panose="020B0604020202020204" pitchFamily="34" charset="0"/>
              </a:rPr>
            </a:br>
            <a:r>
              <a:rPr lang="pl-PL" altLang="pl-PL" sz="2200">
                <a:latin typeface="Arial" panose="020B0604020202020204" pitchFamily="34" charset="0"/>
              </a:rPr>
              <a:t>na dachu autobusu</a:t>
            </a:r>
          </a:p>
        </p:txBody>
      </p:sp>
      <p:pic>
        <p:nvPicPr>
          <p:cNvPr id="214031" name="Picture 15" descr="jelcz CNG - infobus-com-pl - 07-03-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2738438"/>
            <a:ext cx="5140325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32" name="Line 16"/>
          <p:cNvSpPr>
            <a:spLocks noChangeShapeType="1"/>
          </p:cNvSpPr>
          <p:nvPr/>
        </p:nvSpPr>
        <p:spPr bwMode="auto">
          <a:xfrm>
            <a:off x="3657600" y="3561484"/>
            <a:ext cx="2533650" cy="5771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14034" name="Picture 18" descr="MB CNG - infobus-com-pl - 07-03-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8793"/>
            <a:ext cx="2648103" cy="214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331640" y="337537"/>
            <a:ext cx="7128792" cy="7872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Sprężony gaz ziemny (CNG)</a:t>
            </a:r>
            <a:endParaRPr lang="pl-PL" altLang="pl-PL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-26484" y="1483519"/>
            <a:ext cx="9144000" cy="173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04888" indent="-285750"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128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0863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885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860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32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004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576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pl-PL" altLang="pl-PL" sz="2000" dirty="0" smtClean="0">
                <a:latin typeface="Arial" panose="020B0604020202020204" pitchFamily="34" charset="0"/>
              </a:rPr>
              <a:t>Gaz </a:t>
            </a:r>
            <a:r>
              <a:rPr lang="pl-PL" altLang="pl-PL" sz="2000" dirty="0">
                <a:latin typeface="Arial" panose="020B0604020202020204" pitchFamily="34" charset="0"/>
              </a:rPr>
              <a:t>skroplony LPG jest cięższy od powietrza i w przypadku rozszczelnienia instalacji może zbierać się w najniższych miejscach, przy gruncie, wnikać do kanalizacji i stać się przyczyną wybuchu lub pożaru. 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Samochody osobowe zasilane gazem propan-butan wyposażone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są w instalacje dostosowane do konstrukcji silnika.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>W </a:t>
            </a:r>
            <a:r>
              <a:rPr lang="pl-PL" altLang="pl-PL" sz="2000" dirty="0">
                <a:latin typeface="Arial" panose="020B0604020202020204" pitchFamily="34" charset="0"/>
              </a:rPr>
              <a:t>najstarszych silnikach, gaźnikowych, stosowane są najprostsze instalacje podciśnieniowe, w najnowszych, z wielopunktowym wtryskiem paliwa – instalacje nadciśnieniowe sekwencyjne. </a:t>
            </a:r>
          </a:p>
        </p:txBody>
      </p:sp>
      <p:pic>
        <p:nvPicPr>
          <p:cNvPr id="215048" name="Picture 8" descr="IMG_0024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98950"/>
            <a:ext cx="4019550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1" name="Picture 11" descr="IMG_0021 - 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4289425"/>
            <a:ext cx="2224088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3" name="Oval 13"/>
          <p:cNvSpPr>
            <a:spLocks noChangeArrowheads="1"/>
          </p:cNvSpPr>
          <p:nvPr/>
        </p:nvSpPr>
        <p:spPr bwMode="auto">
          <a:xfrm>
            <a:off x="973138" y="4405313"/>
            <a:ext cx="2189162" cy="2233612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15054" name="Oval 14"/>
          <p:cNvSpPr>
            <a:spLocks noChangeArrowheads="1"/>
          </p:cNvSpPr>
          <p:nvPr/>
        </p:nvSpPr>
        <p:spPr bwMode="auto">
          <a:xfrm>
            <a:off x="6310313" y="5921375"/>
            <a:ext cx="330200" cy="360363"/>
          </a:xfrm>
          <a:prstGeom prst="ellips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>
            <a:off x="3146425" y="5532438"/>
            <a:ext cx="3179763" cy="55245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Gaz skroplony propan-butan (LPG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pl-PL" altLang="pl-PL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4" y="216412"/>
            <a:ext cx="822216" cy="935708"/>
          </a:xfrm>
          <a:prstGeom prst="rect">
            <a:avLst/>
          </a:prstGeom>
        </p:spPr>
      </p:pic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1971675" y="109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42343" name="Picture 7" descr="Img_0006 -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95" y="1612553"/>
            <a:ext cx="5946775" cy="45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6152257" y="6311553"/>
            <a:ext cx="18319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/>
              <a:t> </a:t>
            </a:r>
            <a:r>
              <a:rPr lang="pl-PL" altLang="pl-PL" sz="2400">
                <a:latin typeface="Arial" panose="020B0604020202020204" pitchFamily="34" charset="0"/>
              </a:rPr>
              <a:t>mieszalnik</a:t>
            </a: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5287070" y="996603"/>
            <a:ext cx="1630362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parownik</a:t>
            </a: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3532882" y="980728"/>
            <a:ext cx="14097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emulator</a:t>
            </a: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825574" y="995433"/>
            <a:ext cx="2611438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zawór upustowy</a:t>
            </a:r>
          </a:p>
        </p:txBody>
      </p:sp>
      <p:sp>
        <p:nvSpPr>
          <p:cNvPr id="142350" name="Line 14"/>
          <p:cNvSpPr>
            <a:spLocks noChangeShapeType="1"/>
          </p:cNvSpPr>
          <p:nvPr/>
        </p:nvSpPr>
        <p:spPr bwMode="auto">
          <a:xfrm>
            <a:off x="3121720" y="1468090"/>
            <a:ext cx="809625" cy="1530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2351" name="Line 15"/>
          <p:cNvSpPr>
            <a:spLocks noChangeShapeType="1"/>
          </p:cNvSpPr>
          <p:nvPr/>
        </p:nvSpPr>
        <p:spPr bwMode="auto">
          <a:xfrm>
            <a:off x="4245670" y="1423640"/>
            <a:ext cx="179387" cy="479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2352" name="Line 16"/>
          <p:cNvSpPr>
            <a:spLocks noChangeShapeType="1"/>
          </p:cNvSpPr>
          <p:nvPr/>
        </p:nvSpPr>
        <p:spPr bwMode="auto">
          <a:xfrm flipH="1">
            <a:off x="4709220" y="1469678"/>
            <a:ext cx="601662" cy="15890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2353" name="Line 17"/>
          <p:cNvSpPr>
            <a:spLocks noChangeShapeType="1"/>
          </p:cNvSpPr>
          <p:nvPr/>
        </p:nvSpPr>
        <p:spPr bwMode="auto">
          <a:xfrm flipH="1" flipV="1">
            <a:off x="6088757" y="5635278"/>
            <a:ext cx="150813" cy="674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029146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…………………..</a:t>
            </a:r>
            <a:endParaRPr lang="pl-PL" altLang="pl-PL" sz="2800" b="1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44824" y="85291"/>
            <a:ext cx="7128792" cy="87471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80000"/>
              </a:lnSpc>
            </a:pPr>
            <a:r>
              <a:rPr lang="pl-PL" altLang="pl-PL" sz="2800" dirty="0">
                <a:latin typeface="Arial" panose="020B0604020202020204" pitchFamily="34" charset="0"/>
              </a:rPr>
              <a:t>Instalacja podciśnieniowa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 samochodzie osobowym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9" name="Picture 7" descr="Instalacja gazowa - Motor - 9-2006 -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6467835" cy="40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-25826" y="3717032"/>
            <a:ext cx="3229673" cy="31409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pl-PL" altLang="pl-PL" sz="2200" b="1" dirty="0">
                <a:latin typeface="Arial" panose="020B0604020202020204" pitchFamily="34" charset="0"/>
              </a:rPr>
              <a:t>Instalacja  ciśnieniowa LPG:</a:t>
            </a:r>
          </a:p>
          <a:p>
            <a:pPr>
              <a:buFontTx/>
              <a:buNone/>
            </a:pPr>
            <a:r>
              <a:rPr lang="pl-PL" altLang="pl-PL" sz="2200" dirty="0">
                <a:latin typeface="Arial" panose="020B0604020202020204" pitchFamily="34" charset="0"/>
              </a:rPr>
              <a:t>1 – zbiornik gazu,</a:t>
            </a:r>
          </a:p>
          <a:p>
            <a:pPr>
              <a:buFontTx/>
              <a:buNone/>
            </a:pPr>
            <a:r>
              <a:rPr lang="pl-PL" altLang="pl-PL" sz="2200" dirty="0">
                <a:latin typeface="Arial" panose="020B0604020202020204" pitchFamily="34" charset="0"/>
              </a:rPr>
              <a:t>2 – złącze do napełniania zbiornika,</a:t>
            </a:r>
          </a:p>
          <a:p>
            <a:pPr>
              <a:buFontTx/>
              <a:buNone/>
            </a:pPr>
            <a:r>
              <a:rPr lang="pl-PL" altLang="pl-PL" sz="2200" dirty="0">
                <a:latin typeface="Arial" panose="020B0604020202020204" pitchFamily="34" charset="0"/>
              </a:rPr>
              <a:t>3 – przewód doprowadzający gaz,</a:t>
            </a:r>
          </a:p>
          <a:p>
            <a:pPr>
              <a:buFontTx/>
              <a:buNone/>
            </a:pPr>
            <a:r>
              <a:rPr lang="pl-PL" altLang="pl-PL" sz="2200" dirty="0">
                <a:latin typeface="Arial" panose="020B0604020202020204" pitchFamily="34" charset="0"/>
              </a:rPr>
              <a:t>4 – reduktor,</a:t>
            </a:r>
          </a:p>
          <a:p>
            <a:pPr>
              <a:buFontTx/>
              <a:buNone/>
            </a:pPr>
            <a:r>
              <a:rPr lang="pl-PL" altLang="pl-PL" sz="2200" dirty="0">
                <a:latin typeface="Arial" panose="020B0604020202020204" pitchFamily="34" charset="0"/>
              </a:rPr>
              <a:t>5 – kolektor dolotowy.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267696" y="315964"/>
            <a:ext cx="7128792" cy="87471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/>
              <a:t>Instalacja ciśnieniowa LPG</a:t>
            </a:r>
            <a:endParaRPr lang="pl-PL" altLang="pl-PL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5" name="Picture 5" descr="zbiornik LPG w kole - Vol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9" y="1603375"/>
            <a:ext cx="4098925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6" name="Picture 6" descr="zbiornik LPG - pod nadwoziem Nissan Xter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704243" cy="277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8" name="Picture 8" descr="zbiornik LPG walc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1389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4811711" y="4849089"/>
            <a:ext cx="4191000" cy="771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zbiornik o przekroju toroidalnym we wnęce na koło zapasowe</a:t>
            </a: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384602" y="2917125"/>
            <a:ext cx="3294062" cy="771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zbiornik o przekroju walcowym w bagażniku</a:t>
            </a: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4067944" y="5910832"/>
            <a:ext cx="3656012" cy="771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zbiornik o przekroju toroidalnym pod pojazdem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0737" y="170585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Umiejscowienie zbiorników gazu </a:t>
            </a:r>
            <a:r>
              <a:rPr lang="pl-PL" altLang="pl-PL" sz="2800" dirty="0" smtClean="0">
                <a:latin typeface="Arial" panose="020B0604020202020204" pitchFamily="34" charset="0"/>
              </a:rPr>
              <a:t>LPG</a:t>
            </a:r>
            <a:endParaRPr lang="pl-PL" altLang="pl-PL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9" name="Picture 5" descr="Toyota hybryd - ATM 12-2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05272"/>
            <a:ext cx="7643813" cy="495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6705600" y="1268760"/>
            <a:ext cx="2255838" cy="4365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akumulator 12 V</a:t>
            </a: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6553200" y="4662835"/>
            <a:ext cx="2398713" cy="4365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akumulator 202 V</a:t>
            </a: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4495800" y="5786785"/>
            <a:ext cx="4097338" cy="43656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przewody wysokiego napięcia</a:t>
            </a: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288925" y="2130772"/>
            <a:ext cx="1211263" cy="4365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falownik</a:t>
            </a: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501650" y="6401147"/>
            <a:ext cx="2393950" cy="4365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silnik elektryczny</a:t>
            </a:r>
          </a:p>
        </p:txBody>
      </p:sp>
      <p:sp>
        <p:nvSpPr>
          <p:cNvPr id="154636" name="Line 12"/>
          <p:cNvSpPr>
            <a:spLocks noChangeShapeType="1"/>
          </p:cNvSpPr>
          <p:nvPr/>
        </p:nvSpPr>
        <p:spPr bwMode="auto">
          <a:xfrm flipH="1">
            <a:off x="7194550" y="1702147"/>
            <a:ext cx="989013" cy="16494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4637" name="Line 13"/>
          <p:cNvSpPr>
            <a:spLocks noChangeShapeType="1"/>
          </p:cNvSpPr>
          <p:nvPr/>
        </p:nvSpPr>
        <p:spPr bwMode="auto">
          <a:xfrm>
            <a:off x="1198563" y="2573685"/>
            <a:ext cx="1125537" cy="18288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4638" name="Line 14"/>
          <p:cNvSpPr>
            <a:spLocks noChangeShapeType="1"/>
          </p:cNvSpPr>
          <p:nvPr/>
        </p:nvSpPr>
        <p:spPr bwMode="auto">
          <a:xfrm flipV="1">
            <a:off x="2173288" y="5405785"/>
            <a:ext cx="420687" cy="100488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4639" name="Line 15"/>
          <p:cNvSpPr>
            <a:spLocks noChangeShapeType="1"/>
          </p:cNvSpPr>
          <p:nvPr/>
        </p:nvSpPr>
        <p:spPr bwMode="auto">
          <a:xfrm flipH="1" flipV="1">
            <a:off x="6234113" y="3502372"/>
            <a:ext cx="765175" cy="11398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4640" name="Line 16"/>
          <p:cNvSpPr>
            <a:spLocks noChangeShapeType="1"/>
          </p:cNvSpPr>
          <p:nvPr/>
        </p:nvSpPr>
        <p:spPr bwMode="auto">
          <a:xfrm flipH="1" flipV="1">
            <a:off x="3552825" y="4642197"/>
            <a:ext cx="2008188" cy="11366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4641" name="Line 17"/>
          <p:cNvSpPr>
            <a:spLocks noChangeShapeType="1"/>
          </p:cNvSpPr>
          <p:nvPr/>
        </p:nvSpPr>
        <p:spPr bwMode="auto">
          <a:xfrm flipV="1">
            <a:off x="5546725" y="4102447"/>
            <a:ext cx="584200" cy="1677988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4642" name="Line 18"/>
          <p:cNvSpPr>
            <a:spLocks noChangeShapeType="1"/>
          </p:cNvSpPr>
          <p:nvPr/>
        </p:nvSpPr>
        <p:spPr bwMode="auto">
          <a:xfrm flipH="1" flipV="1">
            <a:off x="2757488" y="4986685"/>
            <a:ext cx="2759075" cy="79375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2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281784" y="217513"/>
            <a:ext cx="7128792" cy="87471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ct val="20000"/>
              </a:spcBef>
            </a:pPr>
            <a:r>
              <a:rPr lang="pl-PL" altLang="pl-PL" sz="2800" dirty="0">
                <a:latin typeface="Arial" panose="020B0604020202020204" pitchFamily="34" charset="0"/>
              </a:rPr>
              <a:t>Napęd hybrydowy samochodu osobowego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(Toyota </a:t>
            </a:r>
            <a:r>
              <a:rPr lang="pl-PL" altLang="pl-PL" sz="2800" dirty="0" err="1">
                <a:latin typeface="Arial" panose="020B0604020202020204" pitchFamily="34" charset="0"/>
              </a:rPr>
              <a:t>Prius</a:t>
            </a:r>
            <a:r>
              <a:rPr lang="pl-PL" altLang="pl-PL" sz="2800" dirty="0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89" name="Picture 25" descr="Seat - struktura - ATM 1-1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204864"/>
            <a:ext cx="6256338" cy="383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18062"/>
            <a:ext cx="9144000" cy="1178198"/>
          </a:xfrm>
          <a:noFill/>
          <a:ln/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endParaRPr lang="pl-PL" altLang="pl-PL" sz="1200" b="1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Samochody osobowe posiadają jednolitą samonośną konstrukcję nadwozia (najczęściej skorupową), do której bezpośrednio są mocowane wszystkie podzespoły podwozia i silnik.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1600" dirty="0"/>
              <a:t> </a:t>
            </a:r>
          </a:p>
        </p:txBody>
      </p:sp>
      <p:sp>
        <p:nvSpPr>
          <p:cNvPr id="113684" name="Line 20"/>
          <p:cNvSpPr>
            <a:spLocks noChangeShapeType="1"/>
          </p:cNvSpPr>
          <p:nvPr/>
        </p:nvSpPr>
        <p:spPr bwMode="auto">
          <a:xfrm flipH="1" flipV="1">
            <a:off x="5257800" y="4554364"/>
            <a:ext cx="53340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3690" name="Line 26"/>
          <p:cNvSpPr>
            <a:spLocks noChangeShapeType="1"/>
          </p:cNvSpPr>
          <p:nvPr/>
        </p:nvSpPr>
        <p:spPr bwMode="auto">
          <a:xfrm flipH="1" flipV="1">
            <a:off x="3176588" y="4260677"/>
            <a:ext cx="1503362" cy="1120775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3691" name="Line 27"/>
          <p:cNvSpPr>
            <a:spLocks noChangeShapeType="1"/>
          </p:cNvSpPr>
          <p:nvPr/>
        </p:nvSpPr>
        <p:spPr bwMode="auto">
          <a:xfrm flipH="1" flipV="1">
            <a:off x="3886200" y="3258964"/>
            <a:ext cx="979488" cy="17907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3692" name="Line 28"/>
          <p:cNvSpPr>
            <a:spLocks noChangeShapeType="1"/>
          </p:cNvSpPr>
          <p:nvPr/>
        </p:nvSpPr>
        <p:spPr bwMode="auto">
          <a:xfrm flipH="1" flipV="1">
            <a:off x="5083175" y="3851102"/>
            <a:ext cx="303213" cy="11969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3693" name="Text Box 29"/>
          <p:cNvSpPr txBox="1">
            <a:spLocks noChangeArrowheads="1"/>
          </p:cNvSpPr>
          <p:nvPr/>
        </p:nvSpPr>
        <p:spPr bwMode="auto">
          <a:xfrm>
            <a:off x="4659313" y="5033789"/>
            <a:ext cx="4295775" cy="17764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konstrukcję nośną tworzą elementy przestrzenne, tłoczone z cienkościennych blach stalowych, zgrzewane punktowo, oraz płyta podłogowa</a:t>
            </a:r>
          </a:p>
        </p:txBody>
      </p:sp>
      <p:pic>
        <p:nvPicPr>
          <p:cNvPr id="113695" name="Picture 31" descr="przekrój 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2214389"/>
            <a:ext cx="2578100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98" name="AutoShape 34"/>
          <p:cNvSpPr>
            <a:spLocks noChangeArrowheads="1"/>
          </p:cNvSpPr>
          <p:nvPr/>
        </p:nvSpPr>
        <p:spPr bwMode="auto">
          <a:xfrm>
            <a:off x="7524750" y="3765377"/>
            <a:ext cx="360363" cy="1233487"/>
          </a:xfrm>
          <a:prstGeom prst="upArrow">
            <a:avLst>
              <a:gd name="adj1" fmla="val 33037"/>
              <a:gd name="adj2" fmla="val 10200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3704" name="Line 40"/>
          <p:cNvSpPr>
            <a:spLocks noChangeShapeType="1"/>
          </p:cNvSpPr>
          <p:nvPr/>
        </p:nvSpPr>
        <p:spPr bwMode="auto">
          <a:xfrm flipH="1" flipV="1">
            <a:off x="5029200" y="2496964"/>
            <a:ext cx="2133600" cy="304800"/>
          </a:xfrm>
          <a:prstGeom prst="line">
            <a:avLst/>
          </a:prstGeom>
          <a:noFill/>
          <a:ln w="22225">
            <a:solidFill>
              <a:srgbClr val="000080"/>
            </a:solidFill>
            <a:prstDash val="sysDot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Elementy nośne samochodu </a:t>
            </a:r>
            <a:r>
              <a:rPr lang="pl-PL" altLang="pl-PL" sz="2800" dirty="0" smtClean="0">
                <a:latin typeface="Arial" panose="020B0604020202020204" pitchFamily="34" charset="0"/>
              </a:rPr>
              <a:t>osobowego</a:t>
            </a:r>
            <a:endParaRPr lang="pl-PL" altLang="pl-PL" sz="28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CELE  SZCZEGÓŁOWE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23081" cy="4633035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pl-PL" b="1" i="1" dirty="0"/>
              <a:t>W wyniku realizacji tematu słuchacz powinien umieć</a:t>
            </a:r>
            <a:r>
              <a:rPr lang="pl-PL" b="1" i="1" dirty="0" smtClean="0"/>
              <a:t>:</a:t>
            </a:r>
          </a:p>
          <a:p>
            <a:pPr marL="118872" indent="0">
              <a:buNone/>
            </a:pPr>
            <a:endParaRPr lang="pl-PL" dirty="0"/>
          </a:p>
          <a:p>
            <a:pPr lvl="0" fontAlgn="auto"/>
            <a:r>
              <a:rPr lang="pl-PL" dirty="0"/>
              <a:t>omówić budowę samochodów zgodnie z terminologią ratowniczą;</a:t>
            </a:r>
          </a:p>
          <a:p>
            <a:pPr lvl="0" fontAlgn="auto"/>
            <a:r>
              <a:rPr lang="pl-PL" dirty="0"/>
              <a:t>przedstawić ogólny podział pojazdów drogowych;</a:t>
            </a:r>
          </a:p>
          <a:p>
            <a:pPr lvl="0" fontAlgn="auto"/>
            <a:r>
              <a:rPr lang="pl-PL" dirty="0"/>
              <a:t>scharakteryzować elementy nośne i konstrukcyjne pojazdów drogowych;</a:t>
            </a:r>
          </a:p>
          <a:p>
            <a:pPr lvl="0" fontAlgn="auto"/>
            <a:r>
              <a:rPr lang="pl-PL" dirty="0"/>
              <a:t>scharakteryzować rodzaje stosowanych materiałów i ich wpływ na bezpieczeństwo działań </a:t>
            </a:r>
            <a:r>
              <a:rPr lang="pl-PL" dirty="0" smtClean="0"/>
              <a:t>ratowniczych;</a:t>
            </a:r>
            <a:endParaRPr lang="pl-PL" dirty="0"/>
          </a:p>
          <a:p>
            <a:pPr lvl="0" fontAlgn="auto"/>
            <a:r>
              <a:rPr lang="pl-PL" dirty="0"/>
              <a:t>omówić zagrożenia i postępowanie podczas działań ratowniczych z pojazdami zasilanymi LPG, CNG i pojazdami hybrydowymi</a:t>
            </a:r>
            <a:r>
              <a:rPr lang="pl-PL" dirty="0" smtClean="0"/>
              <a:t>.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b="1" dirty="0" smtClean="0"/>
              <a:t>MATERIAŁY ŹRÓDŁOWE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467544" y="1832845"/>
            <a:ext cx="8424936" cy="5025155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Literatura</a:t>
            </a:r>
            <a:r>
              <a:rPr lang="pl-PL" altLang="pl-PL" b="1" dirty="0">
                <a:latin typeface="Arial" panose="020B0604020202020204" pitchFamily="34" charset="0"/>
              </a:rPr>
              <a:t>:</a:t>
            </a:r>
            <a:endParaRPr lang="pl-PL" altLang="pl-PL" sz="800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pl-PL" altLang="pl-PL" dirty="0" smtClean="0">
                <a:latin typeface="Arial" panose="020B0604020202020204" pitchFamily="34" charset="0"/>
              </a:rPr>
              <a:t>Zieliński </a:t>
            </a:r>
            <a:r>
              <a:rPr lang="pl-PL" altLang="pl-PL" dirty="0">
                <a:latin typeface="Arial" panose="020B0604020202020204" pitchFamily="34" charset="0"/>
              </a:rPr>
              <a:t>A.: Konstrukcja nadwozi samochodów osobowych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 smtClean="0">
                <a:latin typeface="Arial" panose="020B0604020202020204" pitchFamily="34" charset="0"/>
              </a:rPr>
              <a:t>i </a:t>
            </a:r>
            <a:r>
              <a:rPr lang="pl-PL" altLang="pl-PL" dirty="0">
                <a:latin typeface="Arial" panose="020B0604020202020204" pitchFamily="34" charset="0"/>
              </a:rPr>
              <a:t>pochodnych. WKŁ, Warszawa 2003.</a:t>
            </a:r>
          </a:p>
          <a:p>
            <a:pPr>
              <a:spcBef>
                <a:spcPct val="20000"/>
              </a:spcBef>
            </a:pPr>
            <a:r>
              <a:rPr lang="pl-PL" altLang="pl-PL" dirty="0" smtClean="0">
                <a:latin typeface="Arial" panose="020B0604020202020204" pitchFamily="34" charset="0"/>
              </a:rPr>
              <a:t>Prochowski </a:t>
            </a:r>
            <a:r>
              <a:rPr lang="pl-PL" altLang="pl-PL" dirty="0">
                <a:latin typeface="Arial" panose="020B0604020202020204" pitchFamily="34" charset="0"/>
              </a:rPr>
              <a:t>L., Żuchowski A.: Pojazdy samochodowe. </a:t>
            </a:r>
            <a:r>
              <a:rPr lang="pl-PL" altLang="pl-PL" dirty="0" smtClean="0">
                <a:latin typeface="Arial" panose="020B0604020202020204" pitchFamily="34" charset="0"/>
              </a:rPr>
              <a:t>Samochody </a:t>
            </a:r>
            <a:r>
              <a:rPr lang="pl-PL" altLang="pl-PL" dirty="0">
                <a:latin typeface="Arial" panose="020B0604020202020204" pitchFamily="34" charset="0"/>
              </a:rPr>
              <a:t>ciężarowe i autobusy. WKŁ, Warszawa 2006.</a:t>
            </a:r>
          </a:p>
          <a:p>
            <a:pPr>
              <a:spcBef>
                <a:spcPct val="20000"/>
              </a:spcBef>
            </a:pPr>
            <a:r>
              <a:rPr lang="pl-PL" altLang="pl-PL" dirty="0" err="1" smtClean="0">
                <a:latin typeface="Arial" panose="020B0604020202020204" pitchFamily="34" charset="0"/>
              </a:rPr>
              <a:t>Uwe</a:t>
            </a:r>
            <a:r>
              <a:rPr lang="pl-PL" altLang="pl-PL" dirty="0" smtClean="0">
                <a:latin typeface="Arial" panose="020B0604020202020204" pitchFamily="34" charset="0"/>
              </a:rPr>
              <a:t> </a:t>
            </a:r>
            <a:r>
              <a:rPr lang="pl-PL" altLang="pl-PL" dirty="0" err="1">
                <a:latin typeface="Arial" panose="020B0604020202020204" pitchFamily="34" charset="0"/>
              </a:rPr>
              <a:t>Rokosch</a:t>
            </a:r>
            <a:r>
              <a:rPr lang="pl-PL" altLang="pl-PL" dirty="0">
                <a:latin typeface="Arial" panose="020B0604020202020204" pitchFamily="34" charset="0"/>
              </a:rPr>
              <a:t>: Poduszki gazowe i napinacze pasów.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 smtClean="0">
                <a:latin typeface="Arial" panose="020B0604020202020204" pitchFamily="34" charset="0"/>
              </a:rPr>
              <a:t>WKŁ</a:t>
            </a:r>
            <a:r>
              <a:rPr lang="pl-PL" altLang="pl-PL" dirty="0">
                <a:latin typeface="Arial" panose="020B0604020202020204" pitchFamily="34" charset="0"/>
              </a:rPr>
              <a:t>, Warszawa 2003.</a:t>
            </a:r>
          </a:p>
          <a:p>
            <a:pPr>
              <a:spcBef>
                <a:spcPct val="20000"/>
              </a:spcBef>
            </a:pPr>
            <a:r>
              <a:rPr lang="pl-PL" altLang="pl-PL" dirty="0" smtClean="0">
                <a:latin typeface="Arial" panose="020B0604020202020204" pitchFamily="34" charset="0"/>
              </a:rPr>
              <a:t>Stojanowski </a:t>
            </a:r>
            <a:r>
              <a:rPr lang="pl-PL" altLang="pl-PL" dirty="0">
                <a:latin typeface="Arial" panose="020B0604020202020204" pitchFamily="34" charset="0"/>
              </a:rPr>
              <a:t>J.: Blacharstwo karoseryjne. </a:t>
            </a:r>
            <a:r>
              <a:rPr lang="pl-PL" altLang="pl-PL" dirty="0" err="1">
                <a:latin typeface="Arial" panose="020B0604020202020204" pitchFamily="34" charset="0"/>
              </a:rPr>
              <a:t>WSzP</a:t>
            </a:r>
            <a:r>
              <a:rPr lang="pl-PL" altLang="pl-PL" dirty="0">
                <a:latin typeface="Arial" panose="020B0604020202020204" pitchFamily="34" charset="0"/>
              </a:rPr>
              <a:t>, Warszawa </a:t>
            </a:r>
            <a:r>
              <a:rPr lang="pl-PL" altLang="pl-PL" dirty="0" smtClean="0">
                <a:latin typeface="Arial" panose="020B0604020202020204" pitchFamily="34" charset="0"/>
              </a:rPr>
              <a:t>1986</a:t>
            </a:r>
            <a:r>
              <a:rPr lang="pl-PL" altLang="pl-PL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pl-PL" altLang="pl-PL" dirty="0" err="1" smtClean="0">
                <a:latin typeface="Arial" panose="020B0604020202020204" pitchFamily="34" charset="0"/>
              </a:rPr>
              <a:t>Ocioszyński</a:t>
            </a:r>
            <a:r>
              <a:rPr lang="pl-PL" altLang="pl-PL" dirty="0" smtClean="0">
                <a:latin typeface="Arial" panose="020B0604020202020204" pitchFamily="34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</a:rPr>
              <a:t>J.: Elektrotechnika ogólna i samochodowa.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 err="1" smtClean="0">
                <a:latin typeface="Arial" panose="020B0604020202020204" pitchFamily="34" charset="0"/>
              </a:rPr>
              <a:t>WSzP</a:t>
            </a:r>
            <a:r>
              <a:rPr lang="pl-PL" altLang="pl-PL" dirty="0">
                <a:latin typeface="Arial" panose="020B0604020202020204" pitchFamily="34" charset="0"/>
              </a:rPr>
              <a:t>, Warszawa 1981.</a:t>
            </a:r>
          </a:p>
          <a:p>
            <a:pPr>
              <a:spcBef>
                <a:spcPct val="20000"/>
              </a:spcBef>
            </a:pPr>
            <a:r>
              <a:rPr lang="pl-PL" altLang="pl-PL" dirty="0" smtClean="0">
                <a:latin typeface="Arial" panose="020B0604020202020204" pitchFamily="34" charset="0"/>
              </a:rPr>
              <a:t>Toyota </a:t>
            </a:r>
            <a:r>
              <a:rPr lang="pl-PL" altLang="pl-PL" dirty="0" err="1">
                <a:latin typeface="Arial" panose="020B0604020202020204" pitchFamily="34" charset="0"/>
              </a:rPr>
              <a:t>Prius</a:t>
            </a:r>
            <a:r>
              <a:rPr lang="pl-PL" altLang="pl-PL" dirty="0">
                <a:latin typeface="Arial" panose="020B0604020202020204" pitchFamily="34" charset="0"/>
              </a:rPr>
              <a:t>. Samochód z napędem hybrydowym </a:t>
            </a:r>
            <a:r>
              <a:rPr lang="pl-PL" altLang="pl-PL" dirty="0" err="1" smtClean="0">
                <a:latin typeface="Arial" panose="020B0604020202020204" pitchFamily="34" charset="0"/>
              </a:rPr>
              <a:t>spalinowo-elektrycznym</a:t>
            </a:r>
            <a:r>
              <a:rPr lang="pl-PL" altLang="pl-PL" dirty="0">
                <a:latin typeface="Arial" panose="020B0604020202020204" pitchFamily="34" charset="0"/>
              </a:rPr>
              <a:t>. Zasady </a:t>
            </a:r>
            <a:r>
              <a:rPr lang="pl-PL" altLang="pl-PL" dirty="0" err="1">
                <a:latin typeface="Arial" panose="020B0604020202020204" pitchFamily="34" charset="0"/>
              </a:rPr>
              <a:t>bezpieczeństwa.Toyota</a:t>
            </a:r>
            <a:r>
              <a:rPr lang="pl-PL" altLang="pl-PL" dirty="0">
                <a:latin typeface="Arial" panose="020B0604020202020204" pitchFamily="34" charset="0"/>
              </a:rPr>
              <a:t> Motor </a:t>
            </a:r>
            <a:r>
              <a:rPr lang="pl-PL" altLang="pl-PL" dirty="0" smtClean="0">
                <a:latin typeface="Arial" panose="020B0604020202020204" pitchFamily="34" charset="0"/>
              </a:rPr>
              <a:t>Corporation </a:t>
            </a:r>
            <a:r>
              <a:rPr lang="pl-PL" altLang="pl-PL" dirty="0">
                <a:latin typeface="Arial" panose="020B0604020202020204" pitchFamily="34" charset="0"/>
              </a:rPr>
              <a:t>2003.</a:t>
            </a:r>
            <a:endParaRPr lang="pl-PL" altLang="pl-PL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40152" y="51571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b="1" dirty="0" smtClean="0"/>
              <a:t>MATERIAŁY ŹRÓDŁOWE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467544" y="1832845"/>
            <a:ext cx="8424936" cy="5025155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Zdjęcia i rysunki: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Slajd nr 3   - 	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Szelichowski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S.: Seat Ibiza 1.3 CLX. Auto-				Technika Motoryzacyjna, nr 1/1994.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Slajd nr 4   -	Zieliński A.: Konstrukcja nadwozi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				samochodów osobowych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 pochodnych.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			WKŁ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Warszawa 2003.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Slajd nr 8   - 	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Klonowski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M.: Coraz bliżej samochodu.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Motor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nr 20/2006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Slajd nr 11 - 	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Szelichowski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S.: Saab 9-3 synonim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				szwedzkiej solidności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Auto-Technika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			Motoryzacyjna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nr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9/1999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Slajd nr 13 - 	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Peugeot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406. Materiały reklamowe. 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Slajd nr 15 - 	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Komosiński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J.: Czas poduszki powietrznej.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Auto-Technika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Motoryzacyjna, nr 12/1992.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Slajd nr 16 -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Łęgiewicz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J.,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Rudak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Z.: Poduszka nie do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			spania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auto-Technika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Motoryzacyjna, nr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			12/2000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12564" y="1700808"/>
            <a:ext cx="8839200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>
              <a:spcBef>
                <a:spcPct val="0"/>
              </a:spcBef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>
              <a:spcBef>
                <a:spcPct val="0"/>
              </a:spcBef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>
              <a:spcBef>
                <a:spcPct val="0"/>
              </a:spcBef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>
              <a:spcBef>
                <a:spcPct val="0"/>
              </a:spcBef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pl-PL" altLang="pl-PL" sz="800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18 - Łęgiewicz P.: Pasy bezpieczeństwa.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		Auto-Technika Motoryzacyjna, nr 10/2000.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19 - www.cysterna.com.pl – pobrano dnia 28.12.2006 r.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	</a:t>
            </a:r>
            <a:r>
              <a:rPr lang="pl-PL" altLang="pl-PL" dirty="0">
                <a:latin typeface="Arial" panose="020B0604020202020204" pitchFamily="34" charset="0"/>
              </a:rPr>
              <a:t>	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www.trucks.com.pl – pobrano dnia 28.12.2006 r. </a:t>
            </a:r>
            <a:b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20 - www.man.com.pl – pobrano dnia 05.03.2007 r.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21 - MAN. </a:t>
            </a:r>
            <a:r>
              <a:rPr lang="pl-PL" altLang="pl-PL" dirty="0" err="1">
                <a:latin typeface="Arial" panose="020B0604020202020204" pitchFamily="34" charset="0"/>
              </a:rPr>
              <a:t>Aufbaurichtlinien</a:t>
            </a:r>
            <a:r>
              <a:rPr lang="pl-PL" altLang="pl-PL" dirty="0">
                <a:latin typeface="Arial" panose="020B0604020202020204" pitchFamily="34" charset="0"/>
              </a:rPr>
              <a:t> fur </a:t>
            </a:r>
            <a:r>
              <a:rPr lang="pl-PL" altLang="pl-PL" dirty="0" err="1">
                <a:latin typeface="Arial" panose="020B0604020202020204" pitchFamily="34" charset="0"/>
              </a:rPr>
              <a:t>Lastkraftwagen</a:t>
            </a:r>
            <a:r>
              <a:rPr lang="pl-PL" altLang="pl-PL" dirty="0">
                <a:latin typeface="Arial" panose="020B0604020202020204" pitchFamily="34" charset="0"/>
              </a:rPr>
              <a:t> 6-48 				</a:t>
            </a:r>
            <a:r>
              <a:rPr lang="pl-PL" altLang="pl-PL" dirty="0" err="1">
                <a:latin typeface="Arial" panose="020B0604020202020204" pitchFamily="34" charset="0"/>
              </a:rPr>
              <a:t>Tonnen</a:t>
            </a:r>
            <a:r>
              <a:rPr lang="pl-PL" altLang="pl-PL" dirty="0">
                <a:latin typeface="Arial" panose="020B0604020202020204" pitchFamily="34" charset="0"/>
              </a:rPr>
              <a:t>. MAN, </a:t>
            </a:r>
            <a:r>
              <a:rPr lang="pl-PL" altLang="pl-PL" dirty="0" err="1">
                <a:latin typeface="Arial" panose="020B0604020202020204" pitchFamily="34" charset="0"/>
              </a:rPr>
              <a:t>Auflage</a:t>
            </a:r>
            <a:r>
              <a:rPr lang="pl-PL" altLang="pl-PL" dirty="0">
                <a:latin typeface="Arial" panose="020B0604020202020204" pitchFamily="34" charset="0"/>
              </a:rPr>
              <a:t>/</a:t>
            </a:r>
            <a:r>
              <a:rPr lang="pl-PL" altLang="pl-PL" dirty="0" err="1">
                <a:latin typeface="Arial" panose="020B0604020202020204" pitchFamily="34" charset="0"/>
              </a:rPr>
              <a:t>Ausgabe</a:t>
            </a:r>
            <a:r>
              <a:rPr lang="pl-PL" altLang="pl-PL" dirty="0">
                <a:latin typeface="Arial" panose="020B0604020202020204" pitchFamily="34" charset="0"/>
              </a:rPr>
              <a:t> 1993. 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22 - Złoty P.: Naprawa kabin samochodów 					ciężarowych. Transport-Technika Motoryzacyjna, 			nr 2/2002.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		www.man.com.pl – pobrano dnia 28.12.2006 r.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23 - Peugeot </a:t>
            </a:r>
            <a:r>
              <a:rPr lang="pl-PL" altLang="pl-PL" dirty="0" err="1">
                <a:latin typeface="Arial" panose="020B0604020202020204" pitchFamily="34" charset="0"/>
              </a:rPr>
              <a:t>Boxer</a:t>
            </a:r>
            <a:r>
              <a:rPr lang="pl-PL" altLang="pl-PL" dirty="0">
                <a:latin typeface="Arial" panose="020B0604020202020204" pitchFamily="34" charset="0"/>
              </a:rPr>
              <a:t>. Technical </a:t>
            </a:r>
            <a:r>
              <a:rPr lang="pl-PL" altLang="pl-PL" dirty="0" err="1">
                <a:latin typeface="Arial" panose="020B0604020202020204" pitchFamily="34" charset="0"/>
              </a:rPr>
              <a:t>Drawings</a:t>
            </a:r>
            <a:r>
              <a:rPr lang="pl-PL" altLang="pl-PL" dirty="0">
                <a:latin typeface="Arial" panose="020B0604020202020204" pitchFamily="34" charset="0"/>
              </a:rPr>
              <a:t>. CE-01/94.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24 - Stojanowski J.: Blacharstwo karoseryjne. </a:t>
            </a:r>
            <a:r>
              <a:rPr lang="pl-PL" altLang="pl-PL" dirty="0" err="1">
                <a:latin typeface="Arial" panose="020B0604020202020204" pitchFamily="34" charset="0"/>
              </a:rPr>
              <a:t>WSzP</a:t>
            </a:r>
            <a:r>
              <a:rPr lang="pl-PL" altLang="pl-PL" dirty="0">
                <a:latin typeface="Arial" panose="020B0604020202020204" pitchFamily="34" charset="0"/>
              </a:rPr>
              <a:t>, 			Warszawa 1986.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/>
              <a:t>MATERIAŁY ŹRÓDŁOWE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305269" y="1916832"/>
            <a:ext cx="8991600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>
              <a:spcBef>
                <a:spcPct val="0"/>
              </a:spcBef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>
              <a:spcBef>
                <a:spcPct val="0"/>
              </a:spcBef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>
              <a:spcBef>
                <a:spcPct val="0"/>
              </a:spcBef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>
              <a:spcBef>
                <a:spcPct val="0"/>
              </a:spcBef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pl-PL" altLang="pl-PL" sz="800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25 - Podstawy budowy samochodów ciężarowych. 			</a:t>
            </a:r>
            <a:r>
              <a:rPr lang="en-US" altLang="pl-PL" dirty="0">
                <a:latin typeface="Arial" panose="020B0604020202020204" pitchFamily="34" charset="0"/>
              </a:rPr>
              <a:t>Volvo Truck Parts Corporation, </a:t>
            </a:r>
            <a:r>
              <a:rPr lang="en-US" altLang="pl-PL" dirty="0" err="1">
                <a:latin typeface="Arial" panose="020B0604020202020204" pitchFamily="34" charset="0"/>
              </a:rPr>
              <a:t>Nr</a:t>
            </a:r>
            <a:r>
              <a:rPr lang="en-US" altLang="pl-PL" dirty="0">
                <a:latin typeface="Arial" panose="020B0604020202020204" pitchFamily="34" charset="0"/>
              </a:rPr>
              <a:t> TP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en-US" altLang="pl-PL" dirty="0">
                <a:latin typeface="Arial" panose="020B0604020202020204" pitchFamily="34" charset="0"/>
              </a:rPr>
              <a:t>95265, </a:t>
            </a:r>
            <a:r>
              <a:rPr lang="pl-PL" altLang="pl-PL" dirty="0">
                <a:latin typeface="Arial" panose="020B0604020202020204" pitchFamily="34" charset="0"/>
              </a:rPr>
              <a:t>			</a:t>
            </a:r>
            <a:r>
              <a:rPr lang="en-US" altLang="pl-PL" dirty="0">
                <a:latin typeface="Arial" panose="020B0604020202020204" pitchFamily="34" charset="0"/>
              </a:rPr>
              <a:t>Gothenburg,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en-US" altLang="pl-PL" dirty="0">
                <a:latin typeface="Arial" panose="020B0604020202020204" pitchFamily="34" charset="0"/>
              </a:rPr>
              <a:t>Sweden 1996.</a:t>
            </a:r>
            <a:r>
              <a:rPr lang="pl-PL" altLang="pl-PL" dirty="0">
                <a:latin typeface="Arial" panose="020B0604020202020204" pitchFamily="34" charset="0"/>
              </a:rPr>
              <a:t/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	www.autotechnika.com.pl - pobrano 06.03.2007 r.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28 - www.cysterna.com.pl – pobrano dnia 28.12.2006 r.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30 - www.cysterna.com.pl – pobrano dnia 28.12.2006 r.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b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31 - www.cysterna.com.pl – pobrano dnia 28.12.2006 r.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33 - www.infobus.com.pl  - pobrano dnia 07.03.2007 r.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36 - Klonowski M.: Ewolucja gazowa. Motor, nr 9/2006.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37 -	www.adgaz.eu - pobrano dnia 06.03.2007 r.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38 - Łęgiewicz J.: Tak samo, ale inaczej. Auto-Technika 		Motoryzacyjna, nr 12/2000.</a:t>
            </a:r>
            <a:br>
              <a:rPr lang="pl-PL" altLang="pl-PL" dirty="0">
                <a:latin typeface="Arial" panose="020B0604020202020204" pitchFamily="34" charset="0"/>
              </a:rPr>
            </a:b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/>
              <a:t>MATERIAŁY ŹRÓDŁOWE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7" name="Picture 5" descr="Przekroje słupków - wyczyszczone w kole -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45" y="1772816"/>
            <a:ext cx="6800941" cy="463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r>
              <a:rPr lang="pl-PL" altLang="pl-PL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l-PL" altLang="pl-PL" sz="2800" dirty="0">
                <a:latin typeface="Arial" panose="020B0604020202020204" pitchFamily="34" charset="0"/>
              </a:rPr>
              <a:t>Przykładowe przekroje elementów kadłuba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samochodu osobowego klasy średniej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254000" y="3094038"/>
            <a:ext cx="2363788" cy="8318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tłoczone profile </a:t>
            </a:r>
            <a:br>
              <a:rPr lang="pl-PL" altLang="pl-PL" sz="2400">
                <a:latin typeface="Arial" panose="020B0604020202020204" pitchFamily="34" charset="0"/>
              </a:rPr>
            </a:br>
            <a:r>
              <a:rPr lang="pl-PL" altLang="pl-PL" sz="2400">
                <a:latin typeface="Arial" panose="020B0604020202020204" pitchFamily="34" charset="0"/>
              </a:rPr>
              <a:t>wewnętrzne</a:t>
            </a:r>
          </a:p>
        </p:txBody>
      </p:sp>
      <p:sp>
        <p:nvSpPr>
          <p:cNvPr id="167951" name="Text Box 15"/>
          <p:cNvSpPr txBox="1">
            <a:spLocks noChangeArrowheads="1"/>
          </p:cNvSpPr>
          <p:nvPr/>
        </p:nvSpPr>
        <p:spPr bwMode="auto">
          <a:xfrm>
            <a:off x="187325" y="5478463"/>
            <a:ext cx="8751888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Wewnątrz profili mogą znajdować się materiały tłumiące hałas, poduszki (kurtyny) gazowe, przewody elektryczne, </a:t>
            </a:r>
            <a:br>
              <a:rPr lang="pl-PL" altLang="pl-PL" sz="2400">
                <a:latin typeface="Arial" panose="020B0604020202020204" pitchFamily="34" charset="0"/>
              </a:rPr>
            </a:br>
            <a:r>
              <a:rPr lang="pl-PL" altLang="pl-PL" sz="2400">
                <a:latin typeface="Arial" panose="020B0604020202020204" pitchFamily="34" charset="0"/>
              </a:rPr>
              <a:t>co znacząco komplikuje działania ratownicze.</a:t>
            </a:r>
          </a:p>
        </p:txBody>
      </p:sp>
      <p:pic>
        <p:nvPicPr>
          <p:cNvPr id="167953" name="Picture 17" descr="słupek wzmocniony sam luksusowego -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1647825"/>
            <a:ext cx="5521325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54" name="Line 18"/>
          <p:cNvSpPr>
            <a:spLocks noChangeShapeType="1"/>
          </p:cNvSpPr>
          <p:nvPr/>
        </p:nvSpPr>
        <p:spPr bwMode="auto">
          <a:xfrm>
            <a:off x="3952875" y="2525713"/>
            <a:ext cx="1104900" cy="10906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7955" name="Line 19"/>
          <p:cNvSpPr>
            <a:spLocks noChangeShapeType="1"/>
          </p:cNvSpPr>
          <p:nvPr/>
        </p:nvSpPr>
        <p:spPr bwMode="auto">
          <a:xfrm>
            <a:off x="2613025" y="3494088"/>
            <a:ext cx="1417638" cy="630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7956" name="Line 20"/>
          <p:cNvSpPr>
            <a:spLocks noChangeShapeType="1"/>
          </p:cNvSpPr>
          <p:nvPr/>
        </p:nvSpPr>
        <p:spPr bwMode="auto">
          <a:xfrm>
            <a:off x="2597150" y="3495675"/>
            <a:ext cx="1435100" cy="131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7957" name="Line 21"/>
          <p:cNvSpPr>
            <a:spLocks noChangeShapeType="1"/>
          </p:cNvSpPr>
          <p:nvPr/>
        </p:nvSpPr>
        <p:spPr bwMode="auto">
          <a:xfrm>
            <a:off x="2632075" y="3509963"/>
            <a:ext cx="1406525" cy="955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7958" name="Text Box 22"/>
          <p:cNvSpPr txBox="1">
            <a:spLocks noChangeArrowheads="1"/>
          </p:cNvSpPr>
          <p:nvPr/>
        </p:nvSpPr>
        <p:spPr bwMode="auto">
          <a:xfrm>
            <a:off x="190500" y="2054225"/>
            <a:ext cx="4378325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blacha zewnętrzna (osłonowa)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3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r>
              <a:rPr lang="pl-PL" altLang="pl-PL" sz="1400" dirty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l-PL" altLang="pl-PL" sz="2400" dirty="0">
                <a:latin typeface="Arial" panose="020B0604020202020204" pitchFamily="34" charset="0"/>
              </a:rPr>
              <a:t>Wielowarstwowe profile progów i słupków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1800" dirty="0">
                <a:latin typeface="Arial" panose="020B0604020202020204" pitchFamily="34" charset="0"/>
              </a:rPr>
              <a:t/>
            </a:r>
            <a:br>
              <a:rPr lang="pl-PL" altLang="pl-PL" sz="1800" dirty="0">
                <a:latin typeface="Arial" panose="020B0604020202020204" pitchFamily="34" charset="0"/>
              </a:rPr>
            </a:br>
            <a:r>
              <a:rPr lang="pl-PL" altLang="pl-PL" sz="1800" dirty="0">
                <a:latin typeface="Arial" panose="020B0604020202020204" pitchFamily="34" charset="0"/>
              </a:rPr>
              <a:t>(stosowane głównie w samochodach osobowych klasy wyższej)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837" y="1202906"/>
            <a:ext cx="8686800" cy="5893271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pl-PL" alt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stale zwykłe </a:t>
            </a:r>
            <a:endParaRPr lang="pl-PL" alt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pl-PL" alt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poszycia zewnętrzne, struktury nośne nadwozi starszych modeli samochodów),</a:t>
            </a:r>
          </a:p>
          <a:p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stale o podwyższonej wytrzymałości</a:t>
            </a:r>
          </a:p>
          <a:p>
            <a:pPr marL="118872" indent="0">
              <a:buNone/>
            </a:pPr>
            <a:r>
              <a:rPr lang="pl-PL" alt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struktury nośne nowoczesnych samochodów, ramy samochodów ciężarowych),</a:t>
            </a:r>
          </a:p>
          <a:p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stale odporne na korozję</a:t>
            </a:r>
          </a:p>
          <a:p>
            <a:pPr marL="118872" indent="0">
              <a:buNone/>
            </a:pPr>
            <a:r>
              <a:rPr lang="pl-PL" alt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kratownicowe struktury nośne i ramy autobusów, szkielety niektórych nadwozi użytkowych samochodów ciężarowych),</a:t>
            </a:r>
          </a:p>
          <a:p>
            <a:pPr marL="118872" indent="0">
              <a:buNone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Materiały konstrukcyjne 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800" dirty="0" smtClean="0">
                <a:latin typeface="Arial" panose="020B0604020202020204" pitchFamily="34" charset="0"/>
              </a:rPr>
              <a:t>stosowane do </a:t>
            </a:r>
            <a:r>
              <a:rPr lang="pl-PL" altLang="pl-PL" sz="2800" dirty="0">
                <a:latin typeface="Arial" panose="020B0604020202020204" pitchFamily="34" charset="0"/>
              </a:rPr>
              <a:t>budowy </a:t>
            </a:r>
            <a:r>
              <a:rPr lang="pl-PL" altLang="pl-PL" sz="2800" dirty="0" smtClean="0">
                <a:latin typeface="Arial" panose="020B0604020202020204" pitchFamily="34" charset="0"/>
              </a:rPr>
              <a:t>nadwozi</a:t>
            </a:r>
            <a:endParaRPr lang="pl-PL" altLang="pl-PL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Materiały konstrukcyjne stosowane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do budowy </a:t>
            </a:r>
            <a:r>
              <a:rPr lang="pl-PL" altLang="pl-PL" sz="2800" dirty="0" smtClean="0">
                <a:latin typeface="Arial" panose="020B0604020202020204" pitchFamily="34" charset="0"/>
              </a:rPr>
              <a:t>nadwozi</a:t>
            </a:r>
            <a:endParaRPr lang="pl-PL" altLang="pl-PL" sz="2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9837" y="1628800"/>
            <a:ext cx="8686800" cy="5467377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</a:pP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stopy aluminium </a:t>
            </a:r>
          </a:p>
          <a:p>
            <a:pPr marL="118872" indent="0">
              <a:lnSpc>
                <a:spcPct val="80000"/>
              </a:lnSpc>
              <a:buNone/>
            </a:pPr>
            <a:r>
              <a:rPr lang="pl-PL" alt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poszycia autobusów, niektórych nadwozi użytkowych samochodów ciężarowych, niektóre nadwozia samochodów użytkowych),</a:t>
            </a:r>
          </a:p>
          <a:p>
            <a:pPr>
              <a:lnSpc>
                <a:spcPct val="80000"/>
              </a:lnSpc>
            </a:pPr>
            <a:endParaRPr lang="pl-PL" alt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tworzywa sztuczne</a:t>
            </a:r>
          </a:p>
          <a:p>
            <a:pPr marL="118872" indent="0">
              <a:lnSpc>
                <a:spcPct val="80000"/>
              </a:lnSpc>
              <a:buNone/>
            </a:pPr>
            <a:r>
              <a:rPr lang="pl-PL" alt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dach autobusu, wyposażenie wnętrza kabiny, pokrywa silnika, pokrywa bagażnika, zderzaki, błotniki, listwy boczne, progowe, nadkola, termiczne i akustyczne osłony silników, tablice przyrządów, podsufitki, wykładziny drzwi, boków i podłóg, zbiorniki płynów (w tym zbiorniki paliwa), przewody (paliwowe, hamulcowe i in.), pancerze i osłony cięgien i inne).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Nadwozie osobowego - stale - motor 20-2006 - zmien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514339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l-PL" altLang="pl-PL" sz="2000" dirty="0">
                <a:latin typeface="Arial" panose="020B0604020202020204" pitchFamily="34" charset="0"/>
              </a:rPr>
              <a:t>Wzrost zastosowania nowych gatunków stali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o podwyższonej wytrzymałości w samochodach osobowych na przestrzeni ostatnich lat (BMW serii 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1717</TotalTime>
  <Words>1415</Words>
  <Application>Microsoft Office PowerPoint</Application>
  <PresentationFormat>Pokaz na ekranie (4:3)</PresentationFormat>
  <Paragraphs>303</Paragraphs>
  <Slides>44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53" baseType="lpstr">
      <vt:lpstr>Arial</vt:lpstr>
      <vt:lpstr>Arial Black</vt:lpstr>
      <vt:lpstr>Calibri</vt:lpstr>
      <vt:lpstr>Corbel</vt:lpstr>
      <vt:lpstr>Times New Roman</vt:lpstr>
      <vt:lpstr>Wingdings</vt:lpstr>
      <vt:lpstr>Wingdings 2</vt:lpstr>
      <vt:lpstr>Wingdings 3</vt:lpstr>
      <vt:lpstr>Moduł</vt:lpstr>
      <vt:lpstr>TEMAT 24 Budowa pojazdów samochodowych</vt:lpstr>
      <vt:lpstr>MATERIAŁ NAUCZANIA</vt:lpstr>
      <vt:lpstr>POJAZD SAMOCHODOWY – definicja</vt:lpstr>
      <vt:lpstr>Elementy nośne samochodu osobowego</vt:lpstr>
      <vt:lpstr>Przykładowe przekroje elementów kadłuba  samochodu osobowego klasy średniej</vt:lpstr>
      <vt:lpstr>Wielowarstwowe profile progów i słupków  (stosowane głównie w samochodach osobowych klasy wyższej)</vt:lpstr>
      <vt:lpstr>Materiały konstrukcyjne  stosowane do budowy nadwozi</vt:lpstr>
      <vt:lpstr>Prezentacja programu PowerPoint</vt:lpstr>
      <vt:lpstr>Prezentacja programu PowerPoint</vt:lpstr>
      <vt:lpstr> Systemy bezpieczeństwa biernego</vt:lpstr>
      <vt:lpstr>Prezentacja programu PowerPoint</vt:lpstr>
      <vt:lpstr>Sztywny przedział osobowy</vt:lpstr>
      <vt:lpstr>Szyby jako elementy usztywniające nadwozie </vt:lpstr>
      <vt:lpstr>Strefy kontrolowanego zgniotu  (w przedniej i tylnej części pojazdu)</vt:lpstr>
      <vt:lpstr>Prezentacja programu PowerPoint</vt:lpstr>
      <vt:lpstr>Poduszki gazowe</vt:lpstr>
      <vt:lpstr>System poduszek i kurtyn gazowych</vt:lpstr>
      <vt:lpstr>Prezentacja programu PowerPoint</vt:lpstr>
      <vt:lpstr>Pasy bezpieczeństwa z napinaczami  i ogranicznikami przeciążenia</vt:lpstr>
      <vt:lpstr>Samochody ciężarowe</vt:lpstr>
      <vt:lpstr>Elementy nośne  samochodu ciężarowego</vt:lpstr>
      <vt:lpstr>Prezentacja programu PowerPoint</vt:lpstr>
      <vt:lpstr>Kabina samochodu ciężarowego</vt:lpstr>
      <vt:lpstr>Nadwozie samochodu dostawczego  (Peugeot Boxer)</vt:lpstr>
      <vt:lpstr>Autobusy</vt:lpstr>
      <vt:lpstr>Prezentacja programu PowerPoint</vt:lpstr>
      <vt:lpstr>Prezentacja programu PowerPoint</vt:lpstr>
      <vt:lpstr>Mechanizmy podwozia samochodu</vt:lpstr>
      <vt:lpstr>Samochody ciężarowe specjalizowane  – cysterny i autocysterny do przewozu materiałów niebezpiecznych</vt:lpstr>
      <vt:lpstr>Prezentacja programu PowerPoint</vt:lpstr>
      <vt:lpstr>Prezentacja programu PowerPoint</vt:lpstr>
      <vt:lpstr>Oznakowanie cystern</vt:lpstr>
      <vt:lpstr>Alternatywne paliwa i źródła napędu samochodów</vt:lpstr>
      <vt:lpstr>Prezentacja programu PowerPoint</vt:lpstr>
      <vt:lpstr>Gaz skroplony propan-butan (LPG)</vt:lpstr>
      <vt:lpstr>…………………..</vt:lpstr>
      <vt:lpstr>Prezentacja programu PowerPoint</vt:lpstr>
      <vt:lpstr>Umiejscowienie zbiorników gazu LPG</vt:lpstr>
      <vt:lpstr>Prezentacja programu PowerPoint</vt:lpstr>
      <vt:lpstr>CELE  SZCZEGÓŁOWE</vt:lpstr>
      <vt:lpstr>MATERIAŁY ŹRÓDŁOWE</vt:lpstr>
      <vt:lpstr>MATERIAŁY ŹRÓDŁOWE</vt:lpstr>
      <vt:lpstr>MATERIAŁY ŹRÓDŁOWE</vt:lpstr>
      <vt:lpstr>MATERIAŁY ŹRÓDŁOWE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Marek E</cp:lastModifiedBy>
  <cp:revision>224</cp:revision>
  <dcterms:created xsi:type="dcterms:W3CDTF">2014-03-01T12:20:49Z</dcterms:created>
  <dcterms:modified xsi:type="dcterms:W3CDTF">2016-06-06T10:15:14Z</dcterms:modified>
</cp:coreProperties>
</file>