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503" r:id="rId2"/>
    <p:sldId id="597" r:id="rId3"/>
    <p:sldId id="616" r:id="rId4"/>
    <p:sldId id="598" r:id="rId5"/>
    <p:sldId id="600" r:id="rId6"/>
    <p:sldId id="624" r:id="rId7"/>
    <p:sldId id="611" r:id="rId8"/>
    <p:sldId id="612" r:id="rId9"/>
    <p:sldId id="625" r:id="rId10"/>
    <p:sldId id="617" r:id="rId11"/>
    <p:sldId id="622" r:id="rId12"/>
    <p:sldId id="626" r:id="rId13"/>
    <p:sldId id="615" r:id="rId14"/>
    <p:sldId id="628" r:id="rId15"/>
    <p:sldId id="638" r:id="rId16"/>
    <p:sldId id="614" r:id="rId17"/>
    <p:sldId id="627" r:id="rId18"/>
    <p:sldId id="629" r:id="rId19"/>
    <p:sldId id="630" r:id="rId20"/>
    <p:sldId id="621" r:id="rId21"/>
    <p:sldId id="602" r:id="rId22"/>
    <p:sldId id="603" r:id="rId23"/>
    <p:sldId id="610" r:id="rId24"/>
    <p:sldId id="604" r:id="rId25"/>
    <p:sldId id="605" r:id="rId26"/>
    <p:sldId id="607" r:id="rId27"/>
    <p:sldId id="608" r:id="rId28"/>
    <p:sldId id="606" r:id="rId29"/>
    <p:sldId id="609" r:id="rId30"/>
    <p:sldId id="631" r:id="rId31"/>
    <p:sldId id="620" r:id="rId32"/>
    <p:sldId id="632" r:id="rId33"/>
    <p:sldId id="633" r:id="rId34"/>
    <p:sldId id="637" r:id="rId35"/>
    <p:sldId id="634" r:id="rId36"/>
    <p:sldId id="635" r:id="rId37"/>
    <p:sldId id="639" r:id="rId38"/>
    <p:sldId id="494" r:id="rId39"/>
  </p:sldIdLst>
  <p:sldSz cx="11112500" cy="6497638"/>
  <p:notesSz cx="9906000" cy="67945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E668B3BB-870D-40F1-AE95-9CB39C629786}">
          <p14:sldIdLst>
            <p14:sldId id="503"/>
            <p14:sldId id="597"/>
            <p14:sldId id="616"/>
            <p14:sldId id="598"/>
            <p14:sldId id="600"/>
            <p14:sldId id="624"/>
            <p14:sldId id="611"/>
            <p14:sldId id="612"/>
            <p14:sldId id="625"/>
            <p14:sldId id="617"/>
            <p14:sldId id="622"/>
            <p14:sldId id="626"/>
            <p14:sldId id="615"/>
            <p14:sldId id="628"/>
            <p14:sldId id="638"/>
            <p14:sldId id="614"/>
            <p14:sldId id="627"/>
            <p14:sldId id="629"/>
            <p14:sldId id="630"/>
            <p14:sldId id="621"/>
            <p14:sldId id="602"/>
            <p14:sldId id="603"/>
            <p14:sldId id="610"/>
            <p14:sldId id="604"/>
            <p14:sldId id="605"/>
            <p14:sldId id="607"/>
            <p14:sldId id="608"/>
            <p14:sldId id="606"/>
            <p14:sldId id="609"/>
            <p14:sldId id="631"/>
            <p14:sldId id="620"/>
            <p14:sldId id="632"/>
            <p14:sldId id="633"/>
            <p14:sldId id="637"/>
            <p14:sldId id="634"/>
            <p14:sldId id="635"/>
            <p14:sldId id="639"/>
          </p14:sldIdLst>
        </p14:section>
        <p14:section name="Sekcja bez tytułu" id="{41907D48-6CEB-4624-8151-02DC54CDE2D3}">
          <p14:sldIdLst>
            <p14:sldId id="494"/>
          </p14:sldIdLst>
        </p14:section>
      </p14:sectionLst>
    </p:ext>
    <p:ext uri="{EFAFB233-063F-42B5-8137-9DF3F51BA10A}">
      <p15:sldGuideLst xmlns:p15="http://schemas.microsoft.com/office/powerpoint/2012/main">
        <p15:guide id="1" orient="horz" pos="2047" userDrawn="1">
          <p15:clr>
            <a:srgbClr val="A4A3A4"/>
          </p15:clr>
        </p15:guide>
        <p15:guide id="2" pos="350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sia" initials="B" lastIdx="24" clrIdx="0"/>
  <p:cmAuthor id="1" name="Alicja Raszkowska" initials="AR" lastIdx="30" clrIdx="1"/>
  <p:cmAuthor id="2" name="Robert" initials="R" lastIdx="18" clrIdx="2"/>
  <p:cmAuthor id="3" name="Warmińska Dorota" initials="WD" lastIdx="0" clrIdx="3"/>
  <p:cmAuthor id="4" name="Raszkowska Alicja" initials="RA" lastIdx="1" clrIdx="4"/>
  <p:cmAuthor id="5" name="Sieńko-Wójtowicz Kinga" initials="SK" lastIdx="4"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1D1"/>
    <a:srgbClr val="0079A4"/>
    <a:srgbClr val="00ADEA"/>
    <a:srgbClr val="B1D6E3"/>
    <a:srgbClr val="EE8512"/>
    <a:srgbClr val="3BCCFF"/>
    <a:srgbClr val="5B9BD5"/>
    <a:srgbClr val="008EC0"/>
    <a:srgbClr val="00AEEF"/>
    <a:srgbClr val="009A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Styl jasny 3 — Ak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Styl pośredni 3 — Ak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z motywem 1 — Ak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Styl jasny 1 — Ak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Styl jasny 1 — Ak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44425" autoAdjust="0"/>
  </p:normalViewPr>
  <p:slideViewPr>
    <p:cSldViewPr snapToGrid="0">
      <p:cViewPr varScale="1">
        <p:scale>
          <a:sx n="70" d="100"/>
          <a:sy n="70" d="100"/>
        </p:scale>
        <p:origin x="696" y="60"/>
      </p:cViewPr>
      <p:guideLst>
        <p:guide orient="horz" pos="2047"/>
        <p:guide pos="350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3030"/>
    </p:cViewPr>
  </p:sorterViewPr>
  <p:notesViewPr>
    <p:cSldViewPr snapToGrid="0">
      <p:cViewPr varScale="1">
        <p:scale>
          <a:sx n="75" d="100"/>
          <a:sy n="75" d="100"/>
        </p:scale>
        <p:origin x="-1722" y="-90"/>
      </p:cViewPr>
      <p:guideLst>
        <p:guide orient="horz" pos="2141"/>
        <p:guide pos="312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2"/>
            <a:ext cx="4293680" cy="340106"/>
          </a:xfrm>
          <a:prstGeom prst="rect">
            <a:avLst/>
          </a:prstGeom>
        </p:spPr>
        <p:txBody>
          <a:bodyPr vert="horz" lIns="91303" tIns="45651" rIns="91303" bIns="45651" rtlCol="0"/>
          <a:lstStyle>
            <a:lvl1pPr algn="l">
              <a:defRPr sz="1200"/>
            </a:lvl1pPr>
          </a:lstStyle>
          <a:p>
            <a:endParaRPr lang="pl-PL"/>
          </a:p>
        </p:txBody>
      </p:sp>
      <p:sp>
        <p:nvSpPr>
          <p:cNvPr id="3" name="Symbol zastępczy daty 2"/>
          <p:cNvSpPr>
            <a:spLocks noGrp="1"/>
          </p:cNvSpPr>
          <p:nvPr>
            <p:ph type="dt" sz="quarter" idx="1"/>
          </p:nvPr>
        </p:nvSpPr>
        <p:spPr>
          <a:xfrm>
            <a:off x="5610010" y="2"/>
            <a:ext cx="4293680" cy="340106"/>
          </a:xfrm>
          <a:prstGeom prst="rect">
            <a:avLst/>
          </a:prstGeom>
        </p:spPr>
        <p:txBody>
          <a:bodyPr vert="horz" lIns="91303" tIns="45651" rIns="91303" bIns="45651" rtlCol="0"/>
          <a:lstStyle>
            <a:lvl1pPr algn="r">
              <a:defRPr sz="1200"/>
            </a:lvl1pPr>
          </a:lstStyle>
          <a:p>
            <a:fld id="{180BF2EE-0097-4B69-A53A-12346140BB13}" type="datetimeFigureOut">
              <a:rPr lang="pl-PL" smtClean="0"/>
              <a:pPr/>
              <a:t>12.04.2022</a:t>
            </a:fld>
            <a:endParaRPr lang="pl-PL"/>
          </a:p>
        </p:txBody>
      </p:sp>
      <p:sp>
        <p:nvSpPr>
          <p:cNvPr id="4" name="Symbol zastępczy stopki 3"/>
          <p:cNvSpPr>
            <a:spLocks noGrp="1"/>
          </p:cNvSpPr>
          <p:nvPr>
            <p:ph type="ftr" sz="quarter" idx="2"/>
          </p:nvPr>
        </p:nvSpPr>
        <p:spPr>
          <a:xfrm>
            <a:off x="0" y="6454394"/>
            <a:ext cx="4293680" cy="340106"/>
          </a:xfrm>
          <a:prstGeom prst="rect">
            <a:avLst/>
          </a:prstGeom>
        </p:spPr>
        <p:txBody>
          <a:bodyPr vert="horz" lIns="91303" tIns="45651" rIns="91303" bIns="45651"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10010" y="6454394"/>
            <a:ext cx="4293680" cy="340106"/>
          </a:xfrm>
          <a:prstGeom prst="rect">
            <a:avLst/>
          </a:prstGeom>
        </p:spPr>
        <p:txBody>
          <a:bodyPr vert="horz" lIns="91303" tIns="45651" rIns="91303" bIns="45651" rtlCol="0" anchor="b"/>
          <a:lstStyle>
            <a:lvl1pPr algn="r">
              <a:defRPr sz="1200"/>
            </a:lvl1pPr>
          </a:lstStyle>
          <a:p>
            <a:fld id="{4462C87E-A2AA-4457-8F0A-04089983A75A}" type="slidenum">
              <a:rPr lang="pl-PL" smtClean="0"/>
              <a:pPr/>
              <a:t>‹#›</a:t>
            </a:fld>
            <a:endParaRPr lang="pl-PL"/>
          </a:p>
        </p:txBody>
      </p:sp>
    </p:spTree>
    <p:extLst>
      <p:ext uri="{BB962C8B-B14F-4D97-AF65-F5344CB8AC3E}">
        <p14:creationId xmlns:p14="http://schemas.microsoft.com/office/powerpoint/2010/main" val="186634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9" y="4"/>
            <a:ext cx="4292600" cy="340905"/>
          </a:xfrm>
          <a:prstGeom prst="rect">
            <a:avLst/>
          </a:prstGeom>
        </p:spPr>
        <p:txBody>
          <a:bodyPr vert="horz" lIns="91276" tIns="45636" rIns="91276" bIns="45636" rtlCol="0"/>
          <a:lstStyle>
            <a:lvl1pPr algn="l">
              <a:defRPr sz="1200"/>
            </a:lvl1pPr>
          </a:lstStyle>
          <a:p>
            <a:endParaRPr lang="pl-PL" dirty="0"/>
          </a:p>
        </p:txBody>
      </p:sp>
      <p:sp>
        <p:nvSpPr>
          <p:cNvPr id="3" name="Symbol zastępczy daty 2"/>
          <p:cNvSpPr>
            <a:spLocks noGrp="1"/>
          </p:cNvSpPr>
          <p:nvPr>
            <p:ph type="dt" idx="1"/>
          </p:nvPr>
        </p:nvSpPr>
        <p:spPr>
          <a:xfrm>
            <a:off x="5611120" y="4"/>
            <a:ext cx="4292600" cy="340905"/>
          </a:xfrm>
          <a:prstGeom prst="rect">
            <a:avLst/>
          </a:prstGeom>
        </p:spPr>
        <p:txBody>
          <a:bodyPr vert="horz" lIns="91276" tIns="45636" rIns="91276" bIns="45636" rtlCol="0"/>
          <a:lstStyle>
            <a:lvl1pPr algn="r">
              <a:defRPr sz="1200"/>
            </a:lvl1pPr>
          </a:lstStyle>
          <a:p>
            <a:fld id="{71762E85-EFB8-4194-B116-CC1D5FE1DD09}" type="datetimeFigureOut">
              <a:rPr lang="pl-PL" smtClean="0"/>
              <a:pPr/>
              <a:t>12.04.2022</a:t>
            </a:fld>
            <a:endParaRPr lang="pl-PL" dirty="0"/>
          </a:p>
        </p:txBody>
      </p:sp>
      <p:sp>
        <p:nvSpPr>
          <p:cNvPr id="4" name="Symbol zastępczy obrazu slajdu 3"/>
          <p:cNvSpPr>
            <a:spLocks noGrp="1" noRot="1" noChangeAspect="1"/>
          </p:cNvSpPr>
          <p:nvPr>
            <p:ph type="sldImg" idx="2"/>
          </p:nvPr>
        </p:nvSpPr>
        <p:spPr>
          <a:xfrm>
            <a:off x="2994025" y="849313"/>
            <a:ext cx="3917950" cy="2292350"/>
          </a:xfrm>
          <a:prstGeom prst="rect">
            <a:avLst/>
          </a:prstGeom>
          <a:noFill/>
          <a:ln w="12700">
            <a:solidFill>
              <a:prstClr val="black"/>
            </a:solidFill>
          </a:ln>
        </p:spPr>
        <p:txBody>
          <a:bodyPr vert="horz" lIns="91276" tIns="45636" rIns="91276" bIns="45636" rtlCol="0" anchor="ctr"/>
          <a:lstStyle/>
          <a:p>
            <a:endParaRPr lang="pl-PL" dirty="0"/>
          </a:p>
        </p:txBody>
      </p:sp>
      <p:sp>
        <p:nvSpPr>
          <p:cNvPr id="5" name="Symbol zastępczy notatek 4"/>
          <p:cNvSpPr>
            <a:spLocks noGrp="1"/>
          </p:cNvSpPr>
          <p:nvPr>
            <p:ph type="body" sz="quarter" idx="3"/>
          </p:nvPr>
        </p:nvSpPr>
        <p:spPr>
          <a:xfrm>
            <a:off x="990601" y="3269857"/>
            <a:ext cx="7924800" cy="2675334"/>
          </a:xfrm>
          <a:prstGeom prst="rect">
            <a:avLst/>
          </a:prstGeom>
        </p:spPr>
        <p:txBody>
          <a:bodyPr vert="horz" lIns="91276" tIns="45636" rIns="91276" bIns="45636"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9" y="6453599"/>
            <a:ext cx="4292600" cy="340905"/>
          </a:xfrm>
          <a:prstGeom prst="rect">
            <a:avLst/>
          </a:prstGeom>
        </p:spPr>
        <p:txBody>
          <a:bodyPr vert="horz" lIns="91276" tIns="45636" rIns="91276" bIns="45636"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5611120" y="6453599"/>
            <a:ext cx="4292600" cy="340905"/>
          </a:xfrm>
          <a:prstGeom prst="rect">
            <a:avLst/>
          </a:prstGeom>
        </p:spPr>
        <p:txBody>
          <a:bodyPr vert="horz" lIns="91276" tIns="45636" rIns="91276" bIns="45636" rtlCol="0" anchor="b"/>
          <a:lstStyle>
            <a:lvl1pPr algn="r">
              <a:defRPr sz="1200"/>
            </a:lvl1pPr>
          </a:lstStyle>
          <a:p>
            <a:fld id="{305D7842-F01F-4658-A005-FE714BF24933}" type="slidenum">
              <a:rPr lang="pl-PL" smtClean="0"/>
              <a:pPr/>
              <a:t>‹#›</a:t>
            </a:fld>
            <a:endParaRPr lang="pl-PL" dirty="0"/>
          </a:p>
        </p:txBody>
      </p:sp>
    </p:spTree>
    <p:extLst>
      <p:ext uri="{BB962C8B-B14F-4D97-AF65-F5344CB8AC3E}">
        <p14:creationId xmlns:p14="http://schemas.microsoft.com/office/powerpoint/2010/main" val="288779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305D7842-F01F-4658-A005-FE714BF24933}" type="slidenum">
              <a:rPr lang="pl-PL" smtClean="0"/>
              <a:pPr/>
              <a:t>2</a:t>
            </a:fld>
            <a:endParaRPr lang="pl-PL" dirty="0"/>
          </a:p>
        </p:txBody>
      </p:sp>
    </p:spTree>
    <p:extLst>
      <p:ext uri="{BB962C8B-B14F-4D97-AF65-F5344CB8AC3E}">
        <p14:creationId xmlns:p14="http://schemas.microsoft.com/office/powerpoint/2010/main" val="1203487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11</a:t>
            </a:fld>
            <a:endParaRPr lang="pl-PL" dirty="0"/>
          </a:p>
        </p:txBody>
      </p:sp>
    </p:spTree>
    <p:extLst>
      <p:ext uri="{BB962C8B-B14F-4D97-AF65-F5344CB8AC3E}">
        <p14:creationId xmlns:p14="http://schemas.microsoft.com/office/powerpoint/2010/main" val="3540058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12</a:t>
            </a:fld>
            <a:endParaRPr lang="pl-PL" dirty="0"/>
          </a:p>
        </p:txBody>
      </p:sp>
    </p:spTree>
    <p:extLst>
      <p:ext uri="{BB962C8B-B14F-4D97-AF65-F5344CB8AC3E}">
        <p14:creationId xmlns:p14="http://schemas.microsoft.com/office/powerpoint/2010/main" val="3618629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13</a:t>
            </a:fld>
            <a:endParaRPr lang="pl-PL" dirty="0"/>
          </a:p>
        </p:txBody>
      </p:sp>
    </p:spTree>
    <p:extLst>
      <p:ext uri="{BB962C8B-B14F-4D97-AF65-F5344CB8AC3E}">
        <p14:creationId xmlns:p14="http://schemas.microsoft.com/office/powerpoint/2010/main" val="2447331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14</a:t>
            </a:fld>
            <a:endParaRPr lang="pl-PL" dirty="0"/>
          </a:p>
        </p:txBody>
      </p:sp>
    </p:spTree>
    <p:extLst>
      <p:ext uri="{BB962C8B-B14F-4D97-AF65-F5344CB8AC3E}">
        <p14:creationId xmlns:p14="http://schemas.microsoft.com/office/powerpoint/2010/main" val="1276628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15</a:t>
            </a:fld>
            <a:endParaRPr lang="pl-PL" dirty="0"/>
          </a:p>
        </p:txBody>
      </p:sp>
    </p:spTree>
    <p:extLst>
      <p:ext uri="{BB962C8B-B14F-4D97-AF65-F5344CB8AC3E}">
        <p14:creationId xmlns:p14="http://schemas.microsoft.com/office/powerpoint/2010/main" val="2611479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16</a:t>
            </a:fld>
            <a:endParaRPr lang="pl-PL" dirty="0"/>
          </a:p>
        </p:txBody>
      </p:sp>
    </p:spTree>
    <p:extLst>
      <p:ext uri="{BB962C8B-B14F-4D97-AF65-F5344CB8AC3E}">
        <p14:creationId xmlns:p14="http://schemas.microsoft.com/office/powerpoint/2010/main" val="3115138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17</a:t>
            </a:fld>
            <a:endParaRPr lang="pl-PL" dirty="0"/>
          </a:p>
        </p:txBody>
      </p:sp>
    </p:spTree>
    <p:extLst>
      <p:ext uri="{BB962C8B-B14F-4D97-AF65-F5344CB8AC3E}">
        <p14:creationId xmlns:p14="http://schemas.microsoft.com/office/powerpoint/2010/main" val="1060199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18</a:t>
            </a:fld>
            <a:endParaRPr lang="pl-PL" dirty="0"/>
          </a:p>
        </p:txBody>
      </p:sp>
    </p:spTree>
    <p:extLst>
      <p:ext uri="{BB962C8B-B14F-4D97-AF65-F5344CB8AC3E}">
        <p14:creationId xmlns:p14="http://schemas.microsoft.com/office/powerpoint/2010/main" val="2319211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19</a:t>
            </a:fld>
            <a:endParaRPr lang="pl-PL" dirty="0"/>
          </a:p>
        </p:txBody>
      </p:sp>
    </p:spTree>
    <p:extLst>
      <p:ext uri="{BB962C8B-B14F-4D97-AF65-F5344CB8AC3E}">
        <p14:creationId xmlns:p14="http://schemas.microsoft.com/office/powerpoint/2010/main" val="3764616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20</a:t>
            </a:fld>
            <a:endParaRPr lang="pl-PL" dirty="0"/>
          </a:p>
        </p:txBody>
      </p:sp>
    </p:spTree>
    <p:extLst>
      <p:ext uri="{BB962C8B-B14F-4D97-AF65-F5344CB8AC3E}">
        <p14:creationId xmlns:p14="http://schemas.microsoft.com/office/powerpoint/2010/main" val="2779660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305D7842-F01F-4658-A005-FE714BF24933}" type="slidenum">
              <a:rPr lang="pl-PL" smtClean="0"/>
              <a:pPr/>
              <a:t>3</a:t>
            </a:fld>
            <a:endParaRPr lang="pl-PL" dirty="0"/>
          </a:p>
        </p:txBody>
      </p:sp>
    </p:spTree>
    <p:extLst>
      <p:ext uri="{BB962C8B-B14F-4D97-AF65-F5344CB8AC3E}">
        <p14:creationId xmlns:p14="http://schemas.microsoft.com/office/powerpoint/2010/main" val="401119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21</a:t>
            </a:fld>
            <a:endParaRPr lang="pl-PL" dirty="0"/>
          </a:p>
        </p:txBody>
      </p:sp>
    </p:spTree>
    <p:extLst>
      <p:ext uri="{BB962C8B-B14F-4D97-AF65-F5344CB8AC3E}">
        <p14:creationId xmlns:p14="http://schemas.microsoft.com/office/powerpoint/2010/main" val="2741909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22</a:t>
            </a:fld>
            <a:endParaRPr lang="pl-PL" dirty="0"/>
          </a:p>
        </p:txBody>
      </p:sp>
    </p:spTree>
    <p:extLst>
      <p:ext uri="{BB962C8B-B14F-4D97-AF65-F5344CB8AC3E}">
        <p14:creationId xmlns:p14="http://schemas.microsoft.com/office/powerpoint/2010/main" val="11384463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23</a:t>
            </a:fld>
            <a:endParaRPr lang="pl-PL" dirty="0"/>
          </a:p>
        </p:txBody>
      </p:sp>
    </p:spTree>
    <p:extLst>
      <p:ext uri="{BB962C8B-B14F-4D97-AF65-F5344CB8AC3E}">
        <p14:creationId xmlns:p14="http://schemas.microsoft.com/office/powerpoint/2010/main" val="8133084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24</a:t>
            </a:fld>
            <a:endParaRPr lang="pl-PL" dirty="0"/>
          </a:p>
        </p:txBody>
      </p:sp>
    </p:spTree>
    <p:extLst>
      <p:ext uri="{BB962C8B-B14F-4D97-AF65-F5344CB8AC3E}">
        <p14:creationId xmlns:p14="http://schemas.microsoft.com/office/powerpoint/2010/main" val="1882628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25</a:t>
            </a:fld>
            <a:endParaRPr lang="pl-PL" dirty="0"/>
          </a:p>
        </p:txBody>
      </p:sp>
    </p:spTree>
    <p:extLst>
      <p:ext uri="{BB962C8B-B14F-4D97-AF65-F5344CB8AC3E}">
        <p14:creationId xmlns:p14="http://schemas.microsoft.com/office/powerpoint/2010/main" val="4111133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26</a:t>
            </a:fld>
            <a:endParaRPr lang="pl-PL" dirty="0"/>
          </a:p>
        </p:txBody>
      </p:sp>
    </p:spTree>
    <p:extLst>
      <p:ext uri="{BB962C8B-B14F-4D97-AF65-F5344CB8AC3E}">
        <p14:creationId xmlns:p14="http://schemas.microsoft.com/office/powerpoint/2010/main" val="4242971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27</a:t>
            </a:fld>
            <a:endParaRPr lang="pl-PL" dirty="0"/>
          </a:p>
        </p:txBody>
      </p:sp>
    </p:spTree>
    <p:extLst>
      <p:ext uri="{BB962C8B-B14F-4D97-AF65-F5344CB8AC3E}">
        <p14:creationId xmlns:p14="http://schemas.microsoft.com/office/powerpoint/2010/main" val="38821798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28</a:t>
            </a:fld>
            <a:endParaRPr lang="pl-PL" dirty="0"/>
          </a:p>
        </p:txBody>
      </p:sp>
    </p:spTree>
    <p:extLst>
      <p:ext uri="{BB962C8B-B14F-4D97-AF65-F5344CB8AC3E}">
        <p14:creationId xmlns:p14="http://schemas.microsoft.com/office/powerpoint/2010/main" val="36576039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29</a:t>
            </a:fld>
            <a:endParaRPr lang="pl-PL" dirty="0"/>
          </a:p>
        </p:txBody>
      </p:sp>
    </p:spTree>
    <p:extLst>
      <p:ext uri="{BB962C8B-B14F-4D97-AF65-F5344CB8AC3E}">
        <p14:creationId xmlns:p14="http://schemas.microsoft.com/office/powerpoint/2010/main" val="5301778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30</a:t>
            </a:fld>
            <a:endParaRPr lang="pl-PL" dirty="0"/>
          </a:p>
        </p:txBody>
      </p:sp>
    </p:spTree>
    <p:extLst>
      <p:ext uri="{BB962C8B-B14F-4D97-AF65-F5344CB8AC3E}">
        <p14:creationId xmlns:p14="http://schemas.microsoft.com/office/powerpoint/2010/main" val="2928592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4</a:t>
            </a:fld>
            <a:endParaRPr lang="pl-PL" dirty="0"/>
          </a:p>
        </p:txBody>
      </p:sp>
    </p:spTree>
    <p:extLst>
      <p:ext uri="{BB962C8B-B14F-4D97-AF65-F5344CB8AC3E}">
        <p14:creationId xmlns:p14="http://schemas.microsoft.com/office/powerpoint/2010/main" val="23840353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31</a:t>
            </a:fld>
            <a:endParaRPr lang="pl-PL" dirty="0"/>
          </a:p>
        </p:txBody>
      </p:sp>
    </p:spTree>
    <p:extLst>
      <p:ext uri="{BB962C8B-B14F-4D97-AF65-F5344CB8AC3E}">
        <p14:creationId xmlns:p14="http://schemas.microsoft.com/office/powerpoint/2010/main" val="17204744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32</a:t>
            </a:fld>
            <a:endParaRPr lang="pl-PL" dirty="0"/>
          </a:p>
        </p:txBody>
      </p:sp>
    </p:spTree>
    <p:extLst>
      <p:ext uri="{BB962C8B-B14F-4D97-AF65-F5344CB8AC3E}">
        <p14:creationId xmlns:p14="http://schemas.microsoft.com/office/powerpoint/2010/main" val="35579060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33</a:t>
            </a:fld>
            <a:endParaRPr lang="pl-PL" dirty="0"/>
          </a:p>
        </p:txBody>
      </p:sp>
    </p:spTree>
    <p:extLst>
      <p:ext uri="{BB962C8B-B14F-4D97-AF65-F5344CB8AC3E}">
        <p14:creationId xmlns:p14="http://schemas.microsoft.com/office/powerpoint/2010/main" val="18703846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34</a:t>
            </a:fld>
            <a:endParaRPr lang="pl-PL" dirty="0"/>
          </a:p>
        </p:txBody>
      </p:sp>
    </p:spTree>
    <p:extLst>
      <p:ext uri="{BB962C8B-B14F-4D97-AF65-F5344CB8AC3E}">
        <p14:creationId xmlns:p14="http://schemas.microsoft.com/office/powerpoint/2010/main" val="37282339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35</a:t>
            </a:fld>
            <a:endParaRPr lang="pl-PL" dirty="0"/>
          </a:p>
        </p:txBody>
      </p:sp>
    </p:spTree>
    <p:extLst>
      <p:ext uri="{BB962C8B-B14F-4D97-AF65-F5344CB8AC3E}">
        <p14:creationId xmlns:p14="http://schemas.microsoft.com/office/powerpoint/2010/main" val="23390967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36</a:t>
            </a:fld>
            <a:endParaRPr lang="pl-PL" dirty="0"/>
          </a:p>
        </p:txBody>
      </p:sp>
    </p:spTree>
    <p:extLst>
      <p:ext uri="{BB962C8B-B14F-4D97-AF65-F5344CB8AC3E}">
        <p14:creationId xmlns:p14="http://schemas.microsoft.com/office/powerpoint/2010/main" val="41962192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37</a:t>
            </a:fld>
            <a:endParaRPr lang="pl-PL" dirty="0"/>
          </a:p>
        </p:txBody>
      </p:sp>
    </p:spTree>
    <p:extLst>
      <p:ext uri="{BB962C8B-B14F-4D97-AF65-F5344CB8AC3E}">
        <p14:creationId xmlns:p14="http://schemas.microsoft.com/office/powerpoint/2010/main" val="37704740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2994025" y="849313"/>
            <a:ext cx="3917950" cy="2292350"/>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05D7842-F01F-4658-A005-FE714BF24933}" type="slidenum">
              <a:rPr lang="pl-PL" smtClean="0"/>
              <a:pPr/>
              <a:t>38</a:t>
            </a:fld>
            <a:endParaRPr lang="pl-PL" dirty="0"/>
          </a:p>
        </p:txBody>
      </p:sp>
    </p:spTree>
    <p:extLst>
      <p:ext uri="{BB962C8B-B14F-4D97-AF65-F5344CB8AC3E}">
        <p14:creationId xmlns:p14="http://schemas.microsoft.com/office/powerpoint/2010/main" val="2723122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5</a:t>
            </a:fld>
            <a:endParaRPr lang="pl-PL" dirty="0"/>
          </a:p>
        </p:txBody>
      </p:sp>
    </p:spTree>
    <p:extLst>
      <p:ext uri="{BB962C8B-B14F-4D97-AF65-F5344CB8AC3E}">
        <p14:creationId xmlns:p14="http://schemas.microsoft.com/office/powerpoint/2010/main" val="4262689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6</a:t>
            </a:fld>
            <a:endParaRPr lang="pl-PL" dirty="0"/>
          </a:p>
        </p:txBody>
      </p:sp>
    </p:spTree>
    <p:extLst>
      <p:ext uri="{BB962C8B-B14F-4D97-AF65-F5344CB8AC3E}">
        <p14:creationId xmlns:p14="http://schemas.microsoft.com/office/powerpoint/2010/main" val="2129483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7</a:t>
            </a:fld>
            <a:endParaRPr lang="pl-PL" dirty="0"/>
          </a:p>
        </p:txBody>
      </p:sp>
    </p:spTree>
    <p:extLst>
      <p:ext uri="{BB962C8B-B14F-4D97-AF65-F5344CB8AC3E}">
        <p14:creationId xmlns:p14="http://schemas.microsoft.com/office/powerpoint/2010/main" val="2749597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8</a:t>
            </a:fld>
            <a:endParaRPr lang="pl-PL" dirty="0"/>
          </a:p>
        </p:txBody>
      </p:sp>
    </p:spTree>
    <p:extLst>
      <p:ext uri="{BB962C8B-B14F-4D97-AF65-F5344CB8AC3E}">
        <p14:creationId xmlns:p14="http://schemas.microsoft.com/office/powerpoint/2010/main" val="3741186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9</a:t>
            </a:fld>
            <a:endParaRPr lang="pl-PL" dirty="0"/>
          </a:p>
        </p:txBody>
      </p:sp>
    </p:spTree>
    <p:extLst>
      <p:ext uri="{BB962C8B-B14F-4D97-AF65-F5344CB8AC3E}">
        <p14:creationId xmlns:p14="http://schemas.microsoft.com/office/powerpoint/2010/main" val="1939890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5D7842-F01F-4658-A005-FE714BF24933}" type="slidenum">
              <a:rPr lang="pl-PL" smtClean="0"/>
              <a:pPr/>
              <a:t>10</a:t>
            </a:fld>
            <a:endParaRPr lang="pl-PL" dirty="0"/>
          </a:p>
        </p:txBody>
      </p:sp>
    </p:spTree>
    <p:extLst>
      <p:ext uri="{BB962C8B-B14F-4D97-AF65-F5344CB8AC3E}">
        <p14:creationId xmlns:p14="http://schemas.microsoft.com/office/powerpoint/2010/main" val="277701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CE11AE1D-E20E-4A23-A4BD-DCBE99DDF3A0}" type="datetime1">
              <a:rPr lang="pl-PL" smtClean="0"/>
              <a:pPr/>
              <a:t>12.04.2022</a:t>
            </a:fld>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pic>
        <p:nvPicPr>
          <p:cNvPr id="7" name="Obraz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18480" y="928020"/>
            <a:ext cx="5275544" cy="298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dtytuł 2"/>
          <p:cNvSpPr>
            <a:spLocks noGrp="1"/>
          </p:cNvSpPr>
          <p:nvPr>
            <p:ph type="subTitle" idx="1"/>
          </p:nvPr>
        </p:nvSpPr>
        <p:spPr>
          <a:xfrm>
            <a:off x="1389064" y="4510749"/>
            <a:ext cx="8334375" cy="470777"/>
          </a:xfrm>
        </p:spPr>
        <p:txBody>
          <a:bodyPr/>
          <a:lstStyle>
            <a:lvl1pPr marL="0" indent="0">
              <a:buNone/>
              <a:defRPr/>
            </a:lvl1pPr>
          </a:lstStyle>
          <a:p>
            <a:pPr eaLnBrk="1" hangingPunct="1"/>
            <a:r>
              <a:rPr lang="pl-PL" sz="2418"/>
              <a:t>Kliknij, aby edytować styl wzorca podtytułu</a:t>
            </a:r>
            <a:endParaRPr lang="pl-PL" sz="2418" dirty="0"/>
          </a:p>
        </p:txBody>
      </p:sp>
    </p:spTree>
    <p:extLst>
      <p:ext uri="{BB962C8B-B14F-4D97-AF65-F5344CB8AC3E}">
        <p14:creationId xmlns:p14="http://schemas.microsoft.com/office/powerpoint/2010/main" val="157921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D38A10E-E840-4904-BEAE-E4B5A4D8D371}" type="datetime1">
              <a:rPr lang="pl-PL" smtClean="0"/>
              <a:pPr/>
              <a:t>12.04.2022</a:t>
            </a:fld>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780689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7952385" y="345939"/>
            <a:ext cx="2396133" cy="550644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763985" y="345939"/>
            <a:ext cx="7049492" cy="550644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9577D7D-8961-45AB-8481-C13989DEFCD2}" type="datetime1">
              <a:rPr lang="pl-PL" smtClean="0"/>
              <a:pPr/>
              <a:t>12.04.2022</a:t>
            </a:fld>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4248566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389064" y="1063387"/>
            <a:ext cx="8334375" cy="2262141"/>
          </a:xfrm>
        </p:spPr>
        <p:txBody>
          <a:bodyPr anchor="b"/>
          <a:lstStyle>
            <a:lvl1pPr algn="ctr">
              <a:defRPr sz="5182"/>
            </a:lvl1pPr>
          </a:lstStyle>
          <a:p>
            <a:r>
              <a:rPr lang="pl-PL"/>
              <a:t>Kliknij, aby edytować styl</a:t>
            </a:r>
          </a:p>
        </p:txBody>
      </p:sp>
      <p:sp>
        <p:nvSpPr>
          <p:cNvPr id="3" name="Podtytuł 2"/>
          <p:cNvSpPr>
            <a:spLocks noGrp="1"/>
          </p:cNvSpPr>
          <p:nvPr>
            <p:ph type="subTitle" idx="1"/>
          </p:nvPr>
        </p:nvSpPr>
        <p:spPr>
          <a:xfrm>
            <a:off x="1389064" y="3412764"/>
            <a:ext cx="8334375" cy="1568758"/>
          </a:xfrm>
        </p:spPr>
        <p:txBody>
          <a:bodyPr/>
          <a:lstStyle>
            <a:lvl1pPr marL="0" indent="0" algn="ctr">
              <a:buNone/>
              <a:defRPr sz="2073"/>
            </a:lvl1pPr>
            <a:lvl2pPr marL="394850" indent="0" algn="ctr">
              <a:buNone/>
              <a:defRPr sz="1727"/>
            </a:lvl2pPr>
            <a:lvl3pPr marL="789699" indent="0" algn="ctr">
              <a:buNone/>
              <a:defRPr sz="1555"/>
            </a:lvl3pPr>
            <a:lvl4pPr marL="1184547" indent="0" algn="ctr">
              <a:buNone/>
              <a:defRPr sz="1381"/>
            </a:lvl4pPr>
            <a:lvl5pPr marL="1579396" indent="0" algn="ctr">
              <a:buNone/>
              <a:defRPr sz="1381"/>
            </a:lvl5pPr>
            <a:lvl6pPr marL="1974246" indent="0" algn="ctr">
              <a:buNone/>
              <a:defRPr sz="1381"/>
            </a:lvl6pPr>
            <a:lvl7pPr marL="2369095" indent="0" algn="ctr">
              <a:buNone/>
              <a:defRPr sz="1381"/>
            </a:lvl7pPr>
            <a:lvl8pPr marL="2763945" indent="0" algn="ctr">
              <a:buNone/>
              <a:defRPr sz="1381"/>
            </a:lvl8pPr>
            <a:lvl9pPr marL="3158794" indent="0" algn="ctr">
              <a:buNone/>
              <a:defRPr sz="1381"/>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7F40849-2B96-45F9-B672-A9E3C69DB0D5}" type="datetime1">
              <a:rPr lang="pl-PL" smtClean="0"/>
              <a:pPr/>
              <a:t>12.04.2022</a:t>
            </a:fld>
            <a:endParaRPr lang="pl-PL" dirty="0"/>
          </a:p>
        </p:txBody>
      </p:sp>
      <p:sp>
        <p:nvSpPr>
          <p:cNvPr id="5" name="Symbol zastępczy stopki 4"/>
          <p:cNvSpPr>
            <a:spLocks noGrp="1"/>
          </p:cNvSpPr>
          <p:nvPr>
            <p:ph type="ftr" sz="quarter" idx="11"/>
          </p:nvPr>
        </p:nvSpPr>
        <p:spPr>
          <a:xfrm>
            <a:off x="3681017" y="6022351"/>
            <a:ext cx="3750469" cy="345939"/>
          </a:xfrm>
          <a:prstGeom prst="rect">
            <a:avLst/>
          </a:prstGeom>
        </p:spPr>
        <p:txBody>
          <a:bodyPr/>
          <a:lstStyle/>
          <a:p>
            <a:endParaRPr lang="pl-PL" dirty="0"/>
          </a:p>
        </p:txBody>
      </p:sp>
      <p:sp>
        <p:nvSpPr>
          <p:cNvPr id="6" name="Symbol zastępczy numeru slajdu 5"/>
          <p:cNvSpPr>
            <a:spLocks noGrp="1"/>
          </p:cNvSpPr>
          <p:nvPr>
            <p:ph type="sldNum" sz="quarter" idx="12"/>
          </p:nvPr>
        </p:nvSpPr>
        <p:spPr/>
        <p:txBody>
          <a:bodyPr/>
          <a:lstStyle/>
          <a:p>
            <a:fld id="{1516120D-3722-420F-89F9-43ABFC5D0F2E}" type="slidenum">
              <a:rPr lang="pl-PL" smtClean="0"/>
              <a:pPr/>
              <a:t>‹#›</a:t>
            </a:fld>
            <a:endParaRPr lang="pl-PL" dirty="0"/>
          </a:p>
        </p:txBody>
      </p:sp>
    </p:spTree>
    <p:extLst>
      <p:ext uri="{BB962C8B-B14F-4D97-AF65-F5344CB8AC3E}">
        <p14:creationId xmlns:p14="http://schemas.microsoft.com/office/powerpoint/2010/main" val="53237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D637458-B293-4FF3-9B42-8802409B653F}" type="datetime1">
              <a:rPr lang="pl-PL" smtClean="0"/>
              <a:pPr/>
              <a:t>12.04.2022</a:t>
            </a:fld>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890892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58199" y="1619901"/>
            <a:ext cx="9584531" cy="2702836"/>
          </a:xfrm>
        </p:spPr>
        <p:txBody>
          <a:bodyPr anchor="b"/>
          <a:lstStyle>
            <a:lvl1pPr>
              <a:defRPr sz="5182"/>
            </a:lvl1pPr>
          </a:lstStyle>
          <a:p>
            <a:r>
              <a:rPr lang="pl-PL"/>
              <a:t>Kliknij, aby edytować styl</a:t>
            </a:r>
          </a:p>
        </p:txBody>
      </p:sp>
      <p:sp>
        <p:nvSpPr>
          <p:cNvPr id="3" name="Symbol zastępczy tekstu 2"/>
          <p:cNvSpPr>
            <a:spLocks noGrp="1"/>
          </p:cNvSpPr>
          <p:nvPr>
            <p:ph type="body" idx="1"/>
          </p:nvPr>
        </p:nvSpPr>
        <p:spPr>
          <a:xfrm>
            <a:off x="758199" y="4348307"/>
            <a:ext cx="9584531" cy="1421358"/>
          </a:xfrm>
        </p:spPr>
        <p:txBody>
          <a:bodyPr/>
          <a:lstStyle>
            <a:lvl1pPr marL="0" indent="0">
              <a:buNone/>
              <a:defRPr sz="2073">
                <a:solidFill>
                  <a:schemeClr val="tx1">
                    <a:tint val="75000"/>
                  </a:schemeClr>
                </a:solidFill>
              </a:defRPr>
            </a:lvl1pPr>
            <a:lvl2pPr marL="394850" indent="0">
              <a:buNone/>
              <a:defRPr sz="1727">
                <a:solidFill>
                  <a:schemeClr val="tx1">
                    <a:tint val="75000"/>
                  </a:schemeClr>
                </a:solidFill>
              </a:defRPr>
            </a:lvl2pPr>
            <a:lvl3pPr marL="789699" indent="0">
              <a:buNone/>
              <a:defRPr sz="1555">
                <a:solidFill>
                  <a:schemeClr val="tx1">
                    <a:tint val="75000"/>
                  </a:schemeClr>
                </a:solidFill>
              </a:defRPr>
            </a:lvl3pPr>
            <a:lvl4pPr marL="1184547" indent="0">
              <a:buNone/>
              <a:defRPr sz="1381">
                <a:solidFill>
                  <a:schemeClr val="tx1">
                    <a:tint val="75000"/>
                  </a:schemeClr>
                </a:solidFill>
              </a:defRPr>
            </a:lvl4pPr>
            <a:lvl5pPr marL="1579396" indent="0">
              <a:buNone/>
              <a:defRPr sz="1381">
                <a:solidFill>
                  <a:schemeClr val="tx1">
                    <a:tint val="75000"/>
                  </a:schemeClr>
                </a:solidFill>
              </a:defRPr>
            </a:lvl5pPr>
            <a:lvl6pPr marL="1974246" indent="0">
              <a:buNone/>
              <a:defRPr sz="1381">
                <a:solidFill>
                  <a:schemeClr val="tx1">
                    <a:tint val="75000"/>
                  </a:schemeClr>
                </a:solidFill>
              </a:defRPr>
            </a:lvl6pPr>
            <a:lvl7pPr marL="2369095" indent="0">
              <a:buNone/>
              <a:defRPr sz="1381">
                <a:solidFill>
                  <a:schemeClr val="tx1">
                    <a:tint val="75000"/>
                  </a:schemeClr>
                </a:solidFill>
              </a:defRPr>
            </a:lvl7pPr>
            <a:lvl8pPr marL="2763945" indent="0">
              <a:buNone/>
              <a:defRPr sz="1381">
                <a:solidFill>
                  <a:schemeClr val="tx1">
                    <a:tint val="75000"/>
                  </a:schemeClr>
                </a:solidFill>
              </a:defRPr>
            </a:lvl8pPr>
            <a:lvl9pPr marL="3158794" indent="0">
              <a:buNone/>
              <a:defRPr sz="1381">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5151E5BC-1B05-47A9-95AD-15E35B7B91FF}" type="datetime1">
              <a:rPr lang="pl-PL" smtClean="0"/>
              <a:pPr/>
              <a:t>12.04.2022</a:t>
            </a:fld>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245375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763985" y="1729695"/>
            <a:ext cx="4722813" cy="412269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5625704" y="1729695"/>
            <a:ext cx="4722813" cy="412269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82BAA711-4D5E-4329-A34C-A73D22942256}" type="datetime1">
              <a:rPr lang="pl-PL" smtClean="0"/>
              <a:pPr/>
              <a:t>12.04.2022</a:t>
            </a:fld>
            <a:endParaRPr lang="pl-PL" dirty="0"/>
          </a:p>
        </p:txBody>
      </p:sp>
      <p:sp>
        <p:nvSpPr>
          <p:cNvPr id="7" name="Symbol zastępczy numeru slajdu 6"/>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324995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765433" y="345942"/>
            <a:ext cx="9584531" cy="1255910"/>
          </a:xfrm>
        </p:spPr>
        <p:txBody>
          <a:bodyPr/>
          <a:lstStyle/>
          <a:p>
            <a:r>
              <a:rPr lang="pl-PL"/>
              <a:t>Kliknij, aby edytować styl</a:t>
            </a:r>
          </a:p>
        </p:txBody>
      </p:sp>
      <p:sp>
        <p:nvSpPr>
          <p:cNvPr id="3" name="Symbol zastępczy tekstu 2"/>
          <p:cNvSpPr>
            <a:spLocks noGrp="1"/>
          </p:cNvSpPr>
          <p:nvPr>
            <p:ph type="body" idx="1"/>
          </p:nvPr>
        </p:nvSpPr>
        <p:spPr>
          <a:xfrm>
            <a:off x="765433" y="1592824"/>
            <a:ext cx="4701108" cy="780619"/>
          </a:xfrm>
        </p:spPr>
        <p:txBody>
          <a:bodyPr anchor="b"/>
          <a:lstStyle>
            <a:lvl1pPr marL="0" indent="0">
              <a:buNone/>
              <a:defRPr sz="2073" b="1"/>
            </a:lvl1pPr>
            <a:lvl2pPr marL="394850" indent="0">
              <a:buNone/>
              <a:defRPr sz="1727" b="1"/>
            </a:lvl2pPr>
            <a:lvl3pPr marL="789699" indent="0">
              <a:buNone/>
              <a:defRPr sz="1555" b="1"/>
            </a:lvl3pPr>
            <a:lvl4pPr marL="1184547" indent="0">
              <a:buNone/>
              <a:defRPr sz="1381" b="1"/>
            </a:lvl4pPr>
            <a:lvl5pPr marL="1579396" indent="0">
              <a:buNone/>
              <a:defRPr sz="1381" b="1"/>
            </a:lvl5pPr>
            <a:lvl6pPr marL="1974246" indent="0">
              <a:buNone/>
              <a:defRPr sz="1381" b="1"/>
            </a:lvl6pPr>
            <a:lvl7pPr marL="2369095" indent="0">
              <a:buNone/>
              <a:defRPr sz="1381" b="1"/>
            </a:lvl7pPr>
            <a:lvl8pPr marL="2763945" indent="0">
              <a:buNone/>
              <a:defRPr sz="1381" b="1"/>
            </a:lvl8pPr>
            <a:lvl9pPr marL="3158794" indent="0">
              <a:buNone/>
              <a:defRPr sz="1381" b="1"/>
            </a:lvl9pPr>
          </a:lstStyle>
          <a:p>
            <a:pPr lvl="0"/>
            <a:r>
              <a:rPr lang="pl-PL"/>
              <a:t>Kliknij, aby edytować style wzorca tekstu</a:t>
            </a:r>
          </a:p>
        </p:txBody>
      </p:sp>
      <p:sp>
        <p:nvSpPr>
          <p:cNvPr id="4" name="Symbol zastępczy zawartości 3"/>
          <p:cNvSpPr>
            <a:spLocks noGrp="1"/>
          </p:cNvSpPr>
          <p:nvPr>
            <p:ph sz="half" idx="2"/>
          </p:nvPr>
        </p:nvSpPr>
        <p:spPr>
          <a:xfrm>
            <a:off x="765433" y="2373443"/>
            <a:ext cx="4701108" cy="349097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5625704" y="1592824"/>
            <a:ext cx="4724260" cy="780619"/>
          </a:xfrm>
        </p:spPr>
        <p:txBody>
          <a:bodyPr anchor="b"/>
          <a:lstStyle>
            <a:lvl1pPr marL="0" indent="0">
              <a:buNone/>
              <a:defRPr sz="2073" b="1"/>
            </a:lvl1pPr>
            <a:lvl2pPr marL="394850" indent="0">
              <a:buNone/>
              <a:defRPr sz="1727" b="1"/>
            </a:lvl2pPr>
            <a:lvl3pPr marL="789699" indent="0">
              <a:buNone/>
              <a:defRPr sz="1555" b="1"/>
            </a:lvl3pPr>
            <a:lvl4pPr marL="1184547" indent="0">
              <a:buNone/>
              <a:defRPr sz="1381" b="1"/>
            </a:lvl4pPr>
            <a:lvl5pPr marL="1579396" indent="0">
              <a:buNone/>
              <a:defRPr sz="1381" b="1"/>
            </a:lvl5pPr>
            <a:lvl6pPr marL="1974246" indent="0">
              <a:buNone/>
              <a:defRPr sz="1381" b="1"/>
            </a:lvl6pPr>
            <a:lvl7pPr marL="2369095" indent="0">
              <a:buNone/>
              <a:defRPr sz="1381" b="1"/>
            </a:lvl7pPr>
            <a:lvl8pPr marL="2763945" indent="0">
              <a:buNone/>
              <a:defRPr sz="1381" b="1"/>
            </a:lvl8pPr>
            <a:lvl9pPr marL="3158794" indent="0">
              <a:buNone/>
              <a:defRPr sz="1381" b="1"/>
            </a:lvl9pPr>
          </a:lstStyle>
          <a:p>
            <a:pPr lvl="0"/>
            <a:r>
              <a:rPr lang="pl-PL"/>
              <a:t>Kliknij, aby edytować style wzorca tekstu</a:t>
            </a:r>
          </a:p>
        </p:txBody>
      </p:sp>
      <p:sp>
        <p:nvSpPr>
          <p:cNvPr id="6" name="Symbol zastępczy zawartości 5"/>
          <p:cNvSpPr>
            <a:spLocks noGrp="1"/>
          </p:cNvSpPr>
          <p:nvPr>
            <p:ph sz="quarter" idx="4"/>
          </p:nvPr>
        </p:nvSpPr>
        <p:spPr>
          <a:xfrm>
            <a:off x="5625704" y="2373443"/>
            <a:ext cx="4724260" cy="349097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47C5CC99-F1E7-4712-A277-EBC262C79CE7}" type="datetime1">
              <a:rPr lang="pl-PL" smtClean="0"/>
              <a:pPr/>
              <a:t>12.04.2022</a:t>
            </a:fld>
            <a:endParaRPr lang="pl-PL" dirty="0"/>
          </a:p>
        </p:txBody>
      </p:sp>
      <p:sp>
        <p:nvSpPr>
          <p:cNvPr id="9" name="Symbol zastępczy numeru slajdu 8"/>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191900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AFEB886B-5AEC-456D-B001-B82B422596F9}" type="datetime1">
              <a:rPr lang="pl-PL" smtClean="0"/>
              <a:pPr/>
              <a:t>12.04.2022</a:t>
            </a:fld>
            <a:endParaRPr lang="pl-PL" dirty="0"/>
          </a:p>
        </p:txBody>
      </p:sp>
      <p:sp>
        <p:nvSpPr>
          <p:cNvPr id="5" name="Symbol zastępczy numeru slajdu 4"/>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372519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B817496-6452-4BC5-B8A9-82F17A16C3AF}" type="datetime1">
              <a:rPr lang="pl-PL" smtClean="0"/>
              <a:pPr/>
              <a:t>12.04.2022</a:t>
            </a:fld>
            <a:endParaRPr lang="pl-PL" dirty="0"/>
          </a:p>
        </p:txBody>
      </p:sp>
      <p:sp>
        <p:nvSpPr>
          <p:cNvPr id="4" name="Symbol zastępczy numeru slajdu 3"/>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396135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765432" y="433176"/>
            <a:ext cx="3584070" cy="1516116"/>
          </a:xfrm>
        </p:spPr>
        <p:txBody>
          <a:bodyPr anchor="b"/>
          <a:lstStyle>
            <a:lvl1pPr>
              <a:defRPr sz="2764"/>
            </a:lvl1pPr>
          </a:lstStyle>
          <a:p>
            <a:r>
              <a:rPr lang="pl-PL"/>
              <a:t>Kliknij, aby edytować styl</a:t>
            </a:r>
          </a:p>
        </p:txBody>
      </p:sp>
      <p:sp>
        <p:nvSpPr>
          <p:cNvPr id="3" name="Symbol zastępczy zawartości 2"/>
          <p:cNvSpPr>
            <a:spLocks noGrp="1"/>
          </p:cNvSpPr>
          <p:nvPr>
            <p:ph idx="1"/>
          </p:nvPr>
        </p:nvSpPr>
        <p:spPr>
          <a:xfrm>
            <a:off x="4724260" y="935543"/>
            <a:ext cx="5625703" cy="4617534"/>
          </a:xfrm>
        </p:spPr>
        <p:txBody>
          <a:bodyPr/>
          <a:lstStyle>
            <a:lvl1pPr>
              <a:defRPr sz="2764"/>
            </a:lvl1pPr>
            <a:lvl2pPr>
              <a:defRPr sz="2418"/>
            </a:lvl2pPr>
            <a:lvl3pPr>
              <a:defRPr sz="2073"/>
            </a:lvl3pPr>
            <a:lvl4pPr>
              <a:defRPr sz="1727"/>
            </a:lvl4pPr>
            <a:lvl5pPr>
              <a:defRPr sz="1727"/>
            </a:lvl5pPr>
            <a:lvl6pPr>
              <a:defRPr sz="1727"/>
            </a:lvl6pPr>
            <a:lvl7pPr>
              <a:defRPr sz="1727"/>
            </a:lvl7pPr>
            <a:lvl8pPr>
              <a:defRPr sz="1727"/>
            </a:lvl8pPr>
            <a:lvl9pPr>
              <a:defRPr sz="1727"/>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765432" y="1949292"/>
            <a:ext cx="3584070" cy="3611303"/>
          </a:xfrm>
        </p:spPr>
        <p:txBody>
          <a:bodyPr/>
          <a:lstStyle>
            <a:lvl1pPr marL="0" indent="0">
              <a:buNone/>
              <a:defRPr sz="1381"/>
            </a:lvl1pPr>
            <a:lvl2pPr marL="394850" indent="0">
              <a:buNone/>
              <a:defRPr sz="1209"/>
            </a:lvl2pPr>
            <a:lvl3pPr marL="789699" indent="0">
              <a:buNone/>
              <a:defRPr sz="1037"/>
            </a:lvl3pPr>
            <a:lvl4pPr marL="1184547" indent="0">
              <a:buNone/>
              <a:defRPr sz="864"/>
            </a:lvl4pPr>
            <a:lvl5pPr marL="1579396" indent="0">
              <a:buNone/>
              <a:defRPr sz="864"/>
            </a:lvl5pPr>
            <a:lvl6pPr marL="1974246" indent="0">
              <a:buNone/>
              <a:defRPr sz="864"/>
            </a:lvl6pPr>
            <a:lvl7pPr marL="2369095" indent="0">
              <a:buNone/>
              <a:defRPr sz="864"/>
            </a:lvl7pPr>
            <a:lvl8pPr marL="2763945" indent="0">
              <a:buNone/>
              <a:defRPr sz="864"/>
            </a:lvl8pPr>
            <a:lvl9pPr marL="3158794" indent="0">
              <a:buNone/>
              <a:defRPr sz="864"/>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6DE5625-6758-4CE0-976D-4897705AC127}" type="datetime1">
              <a:rPr lang="pl-PL" smtClean="0"/>
              <a:pPr/>
              <a:t>12.04.2022</a:t>
            </a:fld>
            <a:endParaRPr lang="pl-PL" dirty="0"/>
          </a:p>
        </p:txBody>
      </p:sp>
      <p:sp>
        <p:nvSpPr>
          <p:cNvPr id="7" name="Symbol zastępczy numeru slajdu 6"/>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325110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765432" y="433176"/>
            <a:ext cx="3584070" cy="1516116"/>
          </a:xfrm>
        </p:spPr>
        <p:txBody>
          <a:bodyPr anchor="b"/>
          <a:lstStyle>
            <a:lvl1pPr>
              <a:defRPr sz="2764"/>
            </a:lvl1pPr>
          </a:lstStyle>
          <a:p>
            <a:r>
              <a:rPr lang="pl-PL"/>
              <a:t>Kliknij, aby edytować styl</a:t>
            </a:r>
          </a:p>
        </p:txBody>
      </p:sp>
      <p:sp>
        <p:nvSpPr>
          <p:cNvPr id="3" name="Symbol zastępczy obrazu 2"/>
          <p:cNvSpPr>
            <a:spLocks noGrp="1"/>
          </p:cNvSpPr>
          <p:nvPr>
            <p:ph type="pic" idx="1"/>
          </p:nvPr>
        </p:nvSpPr>
        <p:spPr>
          <a:xfrm>
            <a:off x="4724260" y="935543"/>
            <a:ext cx="5625703" cy="4617534"/>
          </a:xfrm>
        </p:spPr>
        <p:txBody>
          <a:bodyPr/>
          <a:lstStyle>
            <a:lvl1pPr marL="0" indent="0">
              <a:buNone/>
              <a:defRPr sz="2764"/>
            </a:lvl1pPr>
            <a:lvl2pPr marL="394850" indent="0">
              <a:buNone/>
              <a:defRPr sz="2418"/>
            </a:lvl2pPr>
            <a:lvl3pPr marL="789699" indent="0">
              <a:buNone/>
              <a:defRPr sz="2073"/>
            </a:lvl3pPr>
            <a:lvl4pPr marL="1184547" indent="0">
              <a:buNone/>
              <a:defRPr sz="1727"/>
            </a:lvl4pPr>
            <a:lvl5pPr marL="1579396" indent="0">
              <a:buNone/>
              <a:defRPr sz="1727"/>
            </a:lvl5pPr>
            <a:lvl6pPr marL="1974246" indent="0">
              <a:buNone/>
              <a:defRPr sz="1727"/>
            </a:lvl6pPr>
            <a:lvl7pPr marL="2369095" indent="0">
              <a:buNone/>
              <a:defRPr sz="1727"/>
            </a:lvl7pPr>
            <a:lvl8pPr marL="2763945" indent="0">
              <a:buNone/>
              <a:defRPr sz="1727"/>
            </a:lvl8pPr>
            <a:lvl9pPr marL="3158794" indent="0">
              <a:buNone/>
              <a:defRPr sz="1727"/>
            </a:lvl9pPr>
          </a:lstStyle>
          <a:p>
            <a:r>
              <a:rPr lang="pl-PL" dirty="0"/>
              <a:t>Kliknij ikonę, aby dodać obraz</a:t>
            </a:r>
          </a:p>
        </p:txBody>
      </p:sp>
      <p:sp>
        <p:nvSpPr>
          <p:cNvPr id="4" name="Symbol zastępczy tekstu 3"/>
          <p:cNvSpPr>
            <a:spLocks noGrp="1"/>
          </p:cNvSpPr>
          <p:nvPr>
            <p:ph type="body" sz="half" idx="2"/>
          </p:nvPr>
        </p:nvSpPr>
        <p:spPr>
          <a:xfrm>
            <a:off x="765432" y="1949292"/>
            <a:ext cx="3584070" cy="3611303"/>
          </a:xfrm>
        </p:spPr>
        <p:txBody>
          <a:bodyPr/>
          <a:lstStyle>
            <a:lvl1pPr marL="0" indent="0">
              <a:buNone/>
              <a:defRPr sz="1381"/>
            </a:lvl1pPr>
            <a:lvl2pPr marL="394850" indent="0">
              <a:buNone/>
              <a:defRPr sz="1209"/>
            </a:lvl2pPr>
            <a:lvl3pPr marL="789699" indent="0">
              <a:buNone/>
              <a:defRPr sz="1037"/>
            </a:lvl3pPr>
            <a:lvl4pPr marL="1184547" indent="0">
              <a:buNone/>
              <a:defRPr sz="864"/>
            </a:lvl4pPr>
            <a:lvl5pPr marL="1579396" indent="0">
              <a:buNone/>
              <a:defRPr sz="864"/>
            </a:lvl5pPr>
            <a:lvl6pPr marL="1974246" indent="0">
              <a:buNone/>
              <a:defRPr sz="864"/>
            </a:lvl6pPr>
            <a:lvl7pPr marL="2369095" indent="0">
              <a:buNone/>
              <a:defRPr sz="864"/>
            </a:lvl7pPr>
            <a:lvl8pPr marL="2763945" indent="0">
              <a:buNone/>
              <a:defRPr sz="864"/>
            </a:lvl8pPr>
            <a:lvl9pPr marL="3158794" indent="0">
              <a:buNone/>
              <a:defRPr sz="864"/>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A1E35C0-E3B3-4472-B3AE-401F3D5C8BDD}" type="datetime1">
              <a:rPr lang="pl-PL" smtClean="0"/>
              <a:pPr/>
              <a:t>12.04.2022</a:t>
            </a:fld>
            <a:endParaRPr lang="pl-PL" dirty="0"/>
          </a:p>
        </p:txBody>
      </p:sp>
      <p:sp>
        <p:nvSpPr>
          <p:cNvPr id="7" name="Symbol zastępczy numeru slajdu 6"/>
          <p:cNvSpPr>
            <a:spLocks noGrp="1"/>
          </p:cNvSpPr>
          <p:nvPr>
            <p:ph type="sldNum" sz="quarter" idx="12"/>
          </p:nvPr>
        </p:nvSpPr>
        <p:spPr/>
        <p:txBody>
          <a:bodyPr/>
          <a:lstStyle>
            <a:lvl1pPr>
              <a:defRPr>
                <a:solidFill>
                  <a:schemeClr val="bg1"/>
                </a:solidFill>
              </a:defRPr>
            </a:lvl1pPr>
          </a:lstStyle>
          <a:p>
            <a:fld id="{B6EDCDA7-E7E7-4E8B-B189-D4D7001AAA41}" type="slidenum">
              <a:rPr lang="pl-PL" smtClean="0"/>
              <a:pPr/>
              <a:t>‹#›</a:t>
            </a:fld>
            <a:endParaRPr lang="pl-PL" dirty="0"/>
          </a:p>
        </p:txBody>
      </p:sp>
    </p:spTree>
    <p:extLst>
      <p:ext uri="{BB962C8B-B14F-4D97-AF65-F5344CB8AC3E}">
        <p14:creationId xmlns:p14="http://schemas.microsoft.com/office/powerpoint/2010/main" val="2628193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763986" y="345942"/>
            <a:ext cx="9584531" cy="1255910"/>
          </a:xfrm>
          <a:prstGeom prst="rect">
            <a:avLst/>
          </a:prstGeom>
        </p:spPr>
        <p:txBody>
          <a:bodyPr vert="horz" lIns="91440" tIns="45720" rIns="91440" bIns="45720" rtlCol="0" anchor="ctr">
            <a:normAutofit/>
          </a:bodyPr>
          <a:lstStyle/>
          <a:p>
            <a:r>
              <a:rPr lang="pl-PL" dirty="0"/>
              <a:t>Kliknij, aby edytować styl</a:t>
            </a:r>
          </a:p>
        </p:txBody>
      </p:sp>
      <p:sp>
        <p:nvSpPr>
          <p:cNvPr id="3" name="Symbol zastępczy tekstu 2"/>
          <p:cNvSpPr>
            <a:spLocks noGrp="1"/>
          </p:cNvSpPr>
          <p:nvPr>
            <p:ph type="body" idx="1"/>
          </p:nvPr>
        </p:nvSpPr>
        <p:spPr>
          <a:xfrm>
            <a:off x="763986" y="1729695"/>
            <a:ext cx="9584531" cy="4122692"/>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daty 3"/>
          <p:cNvSpPr>
            <a:spLocks noGrp="1" noChangeAspect="1"/>
          </p:cNvSpPr>
          <p:nvPr>
            <p:ph type="dt" sz="half" idx="2"/>
          </p:nvPr>
        </p:nvSpPr>
        <p:spPr>
          <a:xfrm>
            <a:off x="4921875" y="5968959"/>
            <a:ext cx="1312500" cy="341083"/>
          </a:xfrm>
          <a:prstGeom prst="rect">
            <a:avLst/>
          </a:prstGeom>
        </p:spPr>
        <p:txBody>
          <a:bodyPr vert="horz" lIns="91440" tIns="45720" rIns="91440" bIns="45720" rtlCol="0" anchor="ctr"/>
          <a:lstStyle>
            <a:lvl1pPr algn="ctr">
              <a:defRPr sz="1037">
                <a:solidFill>
                  <a:schemeClr val="tx1">
                    <a:tint val="75000"/>
                  </a:schemeClr>
                </a:solidFill>
              </a:defRPr>
            </a:lvl1pPr>
          </a:lstStyle>
          <a:p>
            <a:fld id="{DA83FA19-3E86-4F46-8625-6FABF4DE16A2}" type="datetime1">
              <a:rPr lang="pl-PL" smtClean="0"/>
              <a:pPr/>
              <a:t>12.04.2022</a:t>
            </a:fld>
            <a:endParaRPr lang="pl-PL" dirty="0"/>
          </a:p>
        </p:txBody>
      </p:sp>
      <p:sp>
        <p:nvSpPr>
          <p:cNvPr id="6" name="Symbol zastępczy numeru slajdu 5"/>
          <p:cNvSpPr>
            <a:spLocks noGrp="1" noChangeAspect="1"/>
          </p:cNvSpPr>
          <p:nvPr>
            <p:ph type="sldNum" sz="quarter" idx="4"/>
          </p:nvPr>
        </p:nvSpPr>
        <p:spPr>
          <a:xfrm>
            <a:off x="-32813" y="0"/>
            <a:ext cx="360938" cy="375192"/>
          </a:xfrm>
          <a:prstGeom prst="rect">
            <a:avLst/>
          </a:prstGeom>
        </p:spPr>
        <p:txBody>
          <a:bodyPr vert="horz" lIns="91440" tIns="45720" rIns="91440" bIns="45720" rtlCol="0" anchor="ctr"/>
          <a:lstStyle>
            <a:lvl1pPr algn="ctr">
              <a:defRPr sz="1037">
                <a:solidFill>
                  <a:schemeClr val="tx1">
                    <a:tint val="75000"/>
                  </a:schemeClr>
                </a:solidFill>
              </a:defRPr>
            </a:lvl1pPr>
          </a:lstStyle>
          <a:p>
            <a:fld id="{B6EDCDA7-E7E7-4E8B-B189-D4D7001AAA41}" type="slidenum">
              <a:rPr lang="pl-PL" smtClean="0"/>
              <a:pPr/>
              <a:t>‹#›</a:t>
            </a:fld>
            <a:endParaRPr lang="pl-PL" dirty="0"/>
          </a:p>
        </p:txBody>
      </p:sp>
      <p:sp>
        <p:nvSpPr>
          <p:cNvPr id="7" name="Prostokąt 6"/>
          <p:cNvSpPr/>
          <p:nvPr userDrawn="1"/>
        </p:nvSpPr>
        <p:spPr>
          <a:xfrm>
            <a:off x="1" y="0"/>
            <a:ext cx="295177" cy="6497638"/>
          </a:xfrm>
          <a:prstGeom prst="rect">
            <a:avLst/>
          </a:prstGeom>
          <a:solidFill>
            <a:srgbClr val="00AEEF"/>
          </a:solidFill>
          <a:ln>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sz="1555" dirty="0"/>
          </a:p>
        </p:txBody>
      </p:sp>
      <p:pic>
        <p:nvPicPr>
          <p:cNvPr id="8" name="Obraz 33"/>
          <p:cNvPicPr>
            <a:picLocks noChangeAspect="1"/>
          </p:cNvPicPr>
          <p:nvPr userDrawn="1"/>
        </p:nvPicPr>
        <p:blipFill>
          <a:blip r:embed="rId14" cstate="print">
            <a:extLst>
              <a:ext uri="{28A0092B-C50C-407E-A947-70E740481C1C}">
                <a14:useLocalDpi xmlns:a14="http://schemas.microsoft.com/office/drawing/2010/main" val="0"/>
              </a:ext>
            </a:extLst>
          </a:blip>
          <a:srcRect l="31537" t="36092" r="30940" b="36667"/>
          <a:stretch>
            <a:fillRect/>
          </a:stretch>
        </p:blipFill>
        <p:spPr bwMode="auto">
          <a:xfrm>
            <a:off x="9632282" y="162441"/>
            <a:ext cx="1277649" cy="6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7345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789699" rtl="0" eaLnBrk="1" latinLnBrk="0" hangingPunct="1">
        <a:lnSpc>
          <a:spcPct val="90000"/>
        </a:lnSpc>
        <a:spcBef>
          <a:spcPct val="0"/>
        </a:spcBef>
        <a:buNone/>
        <a:defRPr sz="3800" kern="1200">
          <a:solidFill>
            <a:schemeClr val="tx1"/>
          </a:solidFill>
          <a:latin typeface="+mj-lt"/>
          <a:ea typeface="+mj-ea"/>
          <a:cs typeface="+mj-cs"/>
        </a:defRPr>
      </a:lvl1pPr>
    </p:titleStyle>
    <p:bodyStyle>
      <a:lvl1pPr marL="197424" indent="-197424" algn="l" defTabSz="789699" rtl="0" eaLnBrk="1" latinLnBrk="0" hangingPunct="1">
        <a:lnSpc>
          <a:spcPct val="90000"/>
        </a:lnSpc>
        <a:spcBef>
          <a:spcPts val="864"/>
        </a:spcBef>
        <a:buClr>
          <a:srgbClr val="00B0F0"/>
        </a:buClr>
        <a:buFont typeface="Wingdings" panose="05000000000000000000" pitchFamily="2" charset="2"/>
        <a:buChar char="§"/>
        <a:defRPr sz="2418" kern="1200">
          <a:solidFill>
            <a:schemeClr val="tx1"/>
          </a:solidFill>
          <a:latin typeface="+mn-lt"/>
          <a:ea typeface="+mn-ea"/>
          <a:cs typeface="+mn-cs"/>
        </a:defRPr>
      </a:lvl1pPr>
      <a:lvl2pPr marL="592274" indent="-197424" algn="l" defTabSz="789699" rtl="0" eaLnBrk="1" latinLnBrk="0" hangingPunct="1">
        <a:lnSpc>
          <a:spcPct val="90000"/>
        </a:lnSpc>
        <a:spcBef>
          <a:spcPts val="432"/>
        </a:spcBef>
        <a:buClr>
          <a:srgbClr val="00B0F0"/>
        </a:buClr>
        <a:buFont typeface="Wingdings" panose="05000000000000000000" pitchFamily="2" charset="2"/>
        <a:buChar char="§"/>
        <a:defRPr sz="2073" kern="1200">
          <a:solidFill>
            <a:schemeClr val="tx1"/>
          </a:solidFill>
          <a:latin typeface="+mn-lt"/>
          <a:ea typeface="+mn-ea"/>
          <a:cs typeface="+mn-cs"/>
        </a:defRPr>
      </a:lvl2pPr>
      <a:lvl3pPr marL="987123" indent="-197424" algn="l" defTabSz="789699" rtl="0" eaLnBrk="1" latinLnBrk="0" hangingPunct="1">
        <a:lnSpc>
          <a:spcPct val="90000"/>
        </a:lnSpc>
        <a:spcBef>
          <a:spcPts val="432"/>
        </a:spcBef>
        <a:buClr>
          <a:srgbClr val="00B0F0"/>
        </a:buClr>
        <a:buFont typeface="Wingdings" panose="05000000000000000000" pitchFamily="2" charset="2"/>
        <a:buChar char="§"/>
        <a:defRPr sz="1727" kern="1200">
          <a:solidFill>
            <a:schemeClr val="tx1"/>
          </a:solidFill>
          <a:latin typeface="+mn-lt"/>
          <a:ea typeface="+mn-ea"/>
          <a:cs typeface="+mn-cs"/>
        </a:defRPr>
      </a:lvl3pPr>
      <a:lvl4pPr marL="1381972" indent="-197424" algn="l" defTabSz="789699" rtl="0" eaLnBrk="1" latinLnBrk="0" hangingPunct="1">
        <a:lnSpc>
          <a:spcPct val="90000"/>
        </a:lnSpc>
        <a:spcBef>
          <a:spcPts val="432"/>
        </a:spcBef>
        <a:buClr>
          <a:srgbClr val="00B0F0"/>
        </a:buClr>
        <a:buFont typeface="Wingdings" panose="05000000000000000000" pitchFamily="2" charset="2"/>
        <a:buChar char="§"/>
        <a:defRPr sz="1555" kern="1200">
          <a:solidFill>
            <a:schemeClr val="tx1"/>
          </a:solidFill>
          <a:latin typeface="+mn-lt"/>
          <a:ea typeface="+mn-ea"/>
          <a:cs typeface="+mn-cs"/>
        </a:defRPr>
      </a:lvl4pPr>
      <a:lvl5pPr marL="1776822" indent="-197424" algn="l" defTabSz="789699" rtl="0" eaLnBrk="1" latinLnBrk="0" hangingPunct="1">
        <a:lnSpc>
          <a:spcPct val="90000"/>
        </a:lnSpc>
        <a:spcBef>
          <a:spcPts val="432"/>
        </a:spcBef>
        <a:buClr>
          <a:srgbClr val="00B0F0"/>
        </a:buClr>
        <a:buFont typeface="Wingdings" panose="05000000000000000000" pitchFamily="2" charset="2"/>
        <a:buChar char="§"/>
        <a:defRPr sz="1555" kern="1200">
          <a:solidFill>
            <a:schemeClr val="tx1"/>
          </a:solidFill>
          <a:latin typeface="+mn-lt"/>
          <a:ea typeface="+mn-ea"/>
          <a:cs typeface="+mn-cs"/>
        </a:defRPr>
      </a:lvl5pPr>
      <a:lvl6pPr marL="2171670" indent="-197424" algn="l" defTabSz="789699" rtl="0" eaLnBrk="1" latinLnBrk="0" hangingPunct="1">
        <a:lnSpc>
          <a:spcPct val="90000"/>
        </a:lnSpc>
        <a:spcBef>
          <a:spcPts val="432"/>
        </a:spcBef>
        <a:buFont typeface="Arial" panose="020B0604020202020204" pitchFamily="34" charset="0"/>
        <a:buChar char="•"/>
        <a:defRPr sz="1555" kern="1200">
          <a:solidFill>
            <a:schemeClr val="tx1"/>
          </a:solidFill>
          <a:latin typeface="+mn-lt"/>
          <a:ea typeface="+mn-ea"/>
          <a:cs typeface="+mn-cs"/>
        </a:defRPr>
      </a:lvl6pPr>
      <a:lvl7pPr marL="2566520" indent="-197424" algn="l" defTabSz="789699" rtl="0" eaLnBrk="1" latinLnBrk="0" hangingPunct="1">
        <a:lnSpc>
          <a:spcPct val="90000"/>
        </a:lnSpc>
        <a:spcBef>
          <a:spcPts val="432"/>
        </a:spcBef>
        <a:buFont typeface="Arial" panose="020B0604020202020204" pitchFamily="34" charset="0"/>
        <a:buChar char="•"/>
        <a:defRPr sz="1555" kern="1200">
          <a:solidFill>
            <a:schemeClr val="tx1"/>
          </a:solidFill>
          <a:latin typeface="+mn-lt"/>
          <a:ea typeface="+mn-ea"/>
          <a:cs typeface="+mn-cs"/>
        </a:defRPr>
      </a:lvl7pPr>
      <a:lvl8pPr marL="2961369" indent="-197424" algn="l" defTabSz="789699" rtl="0" eaLnBrk="1" latinLnBrk="0" hangingPunct="1">
        <a:lnSpc>
          <a:spcPct val="90000"/>
        </a:lnSpc>
        <a:spcBef>
          <a:spcPts val="432"/>
        </a:spcBef>
        <a:buFont typeface="Arial" panose="020B0604020202020204" pitchFamily="34" charset="0"/>
        <a:buChar char="•"/>
        <a:defRPr sz="1555" kern="1200">
          <a:solidFill>
            <a:schemeClr val="tx1"/>
          </a:solidFill>
          <a:latin typeface="+mn-lt"/>
          <a:ea typeface="+mn-ea"/>
          <a:cs typeface="+mn-cs"/>
        </a:defRPr>
      </a:lvl8pPr>
      <a:lvl9pPr marL="3356218" indent="-197424" algn="l" defTabSz="789699" rtl="0" eaLnBrk="1" latinLnBrk="0" hangingPunct="1">
        <a:lnSpc>
          <a:spcPct val="90000"/>
        </a:lnSpc>
        <a:spcBef>
          <a:spcPts val="432"/>
        </a:spcBef>
        <a:buFont typeface="Arial" panose="020B0604020202020204" pitchFamily="34" charset="0"/>
        <a:buChar char="•"/>
        <a:defRPr sz="1555" kern="1200">
          <a:solidFill>
            <a:schemeClr val="tx1"/>
          </a:solidFill>
          <a:latin typeface="+mn-lt"/>
          <a:ea typeface="+mn-ea"/>
          <a:cs typeface="+mn-cs"/>
        </a:defRPr>
      </a:lvl9pPr>
    </p:bodyStyle>
    <p:otherStyle>
      <a:defPPr>
        <a:defRPr lang="pl-PL"/>
      </a:defPPr>
      <a:lvl1pPr marL="0" algn="l" defTabSz="789699" rtl="0" eaLnBrk="1" latinLnBrk="0" hangingPunct="1">
        <a:defRPr sz="1555" kern="1200">
          <a:solidFill>
            <a:schemeClr val="tx1"/>
          </a:solidFill>
          <a:latin typeface="+mn-lt"/>
          <a:ea typeface="+mn-ea"/>
          <a:cs typeface="+mn-cs"/>
        </a:defRPr>
      </a:lvl1pPr>
      <a:lvl2pPr marL="394850" algn="l" defTabSz="789699" rtl="0" eaLnBrk="1" latinLnBrk="0" hangingPunct="1">
        <a:defRPr sz="1555" kern="1200">
          <a:solidFill>
            <a:schemeClr val="tx1"/>
          </a:solidFill>
          <a:latin typeface="+mn-lt"/>
          <a:ea typeface="+mn-ea"/>
          <a:cs typeface="+mn-cs"/>
        </a:defRPr>
      </a:lvl2pPr>
      <a:lvl3pPr marL="789699" algn="l" defTabSz="789699" rtl="0" eaLnBrk="1" latinLnBrk="0" hangingPunct="1">
        <a:defRPr sz="1555" kern="1200">
          <a:solidFill>
            <a:schemeClr val="tx1"/>
          </a:solidFill>
          <a:latin typeface="+mn-lt"/>
          <a:ea typeface="+mn-ea"/>
          <a:cs typeface="+mn-cs"/>
        </a:defRPr>
      </a:lvl3pPr>
      <a:lvl4pPr marL="1184547" algn="l" defTabSz="789699" rtl="0" eaLnBrk="1" latinLnBrk="0" hangingPunct="1">
        <a:defRPr sz="1555" kern="1200">
          <a:solidFill>
            <a:schemeClr val="tx1"/>
          </a:solidFill>
          <a:latin typeface="+mn-lt"/>
          <a:ea typeface="+mn-ea"/>
          <a:cs typeface="+mn-cs"/>
        </a:defRPr>
      </a:lvl4pPr>
      <a:lvl5pPr marL="1579396" algn="l" defTabSz="789699" rtl="0" eaLnBrk="1" latinLnBrk="0" hangingPunct="1">
        <a:defRPr sz="1555" kern="1200">
          <a:solidFill>
            <a:schemeClr val="tx1"/>
          </a:solidFill>
          <a:latin typeface="+mn-lt"/>
          <a:ea typeface="+mn-ea"/>
          <a:cs typeface="+mn-cs"/>
        </a:defRPr>
      </a:lvl5pPr>
      <a:lvl6pPr marL="1974246" algn="l" defTabSz="789699" rtl="0" eaLnBrk="1" latinLnBrk="0" hangingPunct="1">
        <a:defRPr sz="1555" kern="1200">
          <a:solidFill>
            <a:schemeClr val="tx1"/>
          </a:solidFill>
          <a:latin typeface="+mn-lt"/>
          <a:ea typeface="+mn-ea"/>
          <a:cs typeface="+mn-cs"/>
        </a:defRPr>
      </a:lvl6pPr>
      <a:lvl7pPr marL="2369095" algn="l" defTabSz="789699" rtl="0" eaLnBrk="1" latinLnBrk="0" hangingPunct="1">
        <a:defRPr sz="1555" kern="1200">
          <a:solidFill>
            <a:schemeClr val="tx1"/>
          </a:solidFill>
          <a:latin typeface="+mn-lt"/>
          <a:ea typeface="+mn-ea"/>
          <a:cs typeface="+mn-cs"/>
        </a:defRPr>
      </a:lvl7pPr>
      <a:lvl8pPr marL="2763945" algn="l" defTabSz="789699" rtl="0" eaLnBrk="1" latinLnBrk="0" hangingPunct="1">
        <a:defRPr sz="1555" kern="1200">
          <a:solidFill>
            <a:schemeClr val="tx1"/>
          </a:solidFill>
          <a:latin typeface="+mn-lt"/>
          <a:ea typeface="+mn-ea"/>
          <a:cs typeface="+mn-cs"/>
        </a:defRPr>
      </a:lvl8pPr>
      <a:lvl9pPr marL="3158794" algn="l" defTabSz="789699" rtl="0" eaLnBrk="1" latinLnBrk="0" hangingPunct="1">
        <a:defRPr sz="15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health/system/files/2022-01/wp2022_en.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ec.europa.eu/health/system/files/2022-01/C_2022_317_annnex2_e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c.europa.eu/info/funding-tenders/opportunities/docs/2021-2027/eu4h/wp-call/2022/call-fiche_eu4h-2022-pj_en.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ec.europa.eu/info/funding-tenders/opportunities/docs/2021-2027/common/guidance/aga_en.pdf" TargetMode="External"/><Relationship Id="rId4" Type="http://schemas.openxmlformats.org/officeDocument/2006/relationships/hyperlink" Target="https://ec.europa.eu/info/funding-tenders/opportunities/docs/2021-2027/common/guidance/om_en.pdffor"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ur-lex.europa.eu/legal-content/PL/TXT/?uri=CELEX:32021R052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europa.eu/info/funding-tenders/opportunities/docs/2021-2027/eu4h/wp-call/2022/call-fiche_eu4h-2022-og-fpa_eu4h-2022-og-sga_en.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tendering.ted.europa.eu/cft/cft-search.html?text=&amp;caList=74&amp;_caList=1&amp;status=&amp;startDateFrom=&amp;startDateTo=&amp;closingDateFrom=&amp;closingDateTo=&amp;procedureTypeOngoing=&amp;_procedureTypeOngoing=1&amp;procedureTypeForthcoming=&amp;_procedureTypeForthcoming=1&amp;confirm=Search"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ebgate.ec.europa.eu/chafea_pdb/health/"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ebgate.ec.europa.eu/dyna/bp-porta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ebgate.ec.europa.eu/dyna/bp-portal/index_submit.cfm"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w.Marciszko@mz.gov.pl" TargetMode="External"/><Relationship Id="rId2" Type="http://schemas.openxmlformats.org/officeDocument/2006/relationships/notesSlide" Target="../notesSlides/notesSlide37.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adea.ec.europa.eu/programmes/eu4health_p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numeru slajdu 3"/>
          <p:cNvSpPr>
            <a:spLocks noGrp="1"/>
          </p:cNvSpPr>
          <p:nvPr>
            <p:ph type="sldNum" sz="quarter" idx="10"/>
          </p:nvPr>
        </p:nvSpPr>
        <p:spPr>
          <a:noFill/>
          <a:ln>
            <a:round/>
            <a:headEnd/>
            <a:tailEnd/>
          </a:ln>
        </p:spPr>
        <p:txBody>
          <a:bodyPr/>
          <a:lstStyle/>
          <a:p>
            <a:fld id="{36E1ED2D-027C-40DE-B4F5-AE974C06BB05}" type="slidenum">
              <a:rPr lang="pl-PL" altLang="pl-PL"/>
              <a:pPr/>
              <a:t>1</a:t>
            </a:fld>
            <a:endParaRPr lang="pl-PL" altLang="pl-PL"/>
          </a:p>
        </p:txBody>
      </p:sp>
      <p:sp>
        <p:nvSpPr>
          <p:cNvPr id="5123" name="Rectangle 5"/>
          <p:cNvSpPr>
            <a:spLocks noGrp="1" noChangeArrowheads="1"/>
          </p:cNvSpPr>
          <p:nvPr>
            <p:ph type="body" idx="1"/>
          </p:nvPr>
        </p:nvSpPr>
        <p:spPr>
          <a:xfrm>
            <a:off x="2415420" y="2293034"/>
            <a:ext cx="6765243" cy="3415547"/>
          </a:xfrm>
        </p:spPr>
        <p:txBody>
          <a:bodyPr>
            <a:normAutofit fontScale="77500" lnSpcReduction="20000"/>
          </a:bodyPr>
          <a:lstStyle/>
          <a:p>
            <a:pPr algn="ctr">
              <a:lnSpc>
                <a:spcPct val="170000"/>
              </a:lnSpc>
              <a:buNone/>
            </a:pPr>
            <a:r>
              <a:rPr lang="pl-PL" altLang="pl-PL" sz="8000" b="1" dirty="0">
                <a:latin typeface="Arial" panose="020B0604020202020204" pitchFamily="34" charset="0"/>
                <a:cs typeface="Arial" panose="020B0604020202020204" pitchFamily="34" charset="0"/>
              </a:rPr>
              <a:t>EU4Health</a:t>
            </a:r>
          </a:p>
          <a:p>
            <a:pPr marL="0" indent="0" algn="ctr">
              <a:spcBef>
                <a:spcPct val="0"/>
              </a:spcBef>
              <a:buNone/>
            </a:pPr>
            <a:endParaRPr lang="pl-PL" altLang="pl-PL" sz="5600" dirty="0">
              <a:latin typeface="Arial" panose="020B0604020202020204" pitchFamily="34" charset="0"/>
              <a:cs typeface="Arial" panose="020B0604020202020204" pitchFamily="34" charset="0"/>
            </a:endParaRPr>
          </a:p>
          <a:p>
            <a:pPr marL="0" indent="0" algn="ctr">
              <a:spcBef>
                <a:spcPct val="0"/>
              </a:spcBef>
              <a:buNone/>
            </a:pPr>
            <a:r>
              <a:rPr lang="pl-PL" altLang="pl-PL" sz="3400" dirty="0">
                <a:latin typeface="Arial" panose="020B0604020202020204" pitchFamily="34" charset="0"/>
                <a:cs typeface="Arial" panose="020B0604020202020204" pitchFamily="34" charset="0"/>
              </a:rPr>
              <a:t>Ministerstwo Zdrowia</a:t>
            </a:r>
          </a:p>
          <a:p>
            <a:pPr marL="0" indent="0" algn="ctr">
              <a:spcBef>
                <a:spcPct val="0"/>
              </a:spcBef>
              <a:buNone/>
            </a:pPr>
            <a:r>
              <a:rPr lang="pl-PL" altLang="pl-PL" sz="3400" dirty="0">
                <a:latin typeface="Arial" panose="020B0604020202020204" pitchFamily="34" charset="0"/>
                <a:cs typeface="Arial" panose="020B0604020202020204" pitchFamily="34" charset="0"/>
              </a:rPr>
              <a:t>Biuro Współpracy Międzynarodowej</a:t>
            </a:r>
          </a:p>
          <a:p>
            <a:pPr marL="0" indent="0" algn="just">
              <a:spcBef>
                <a:spcPct val="0"/>
              </a:spcBef>
              <a:buNone/>
            </a:pPr>
            <a:endParaRPr lang="pl-PL" altLang="pl-PL" sz="2800" dirty="0"/>
          </a:p>
          <a:p>
            <a:pPr marL="0" indent="0" algn="ctr">
              <a:spcBef>
                <a:spcPct val="0"/>
              </a:spcBef>
              <a:buNone/>
            </a:pPr>
            <a:r>
              <a:rPr lang="pl-PL" altLang="pl-PL" sz="2300" dirty="0"/>
              <a:t>Warszawa, 12 kwietnia 2022r.</a:t>
            </a:r>
            <a:endParaRPr lang="en-US" altLang="pl-PL" sz="2300" dirty="0"/>
          </a:p>
          <a:p>
            <a:pPr marL="0" indent="0" algn="just">
              <a:spcBef>
                <a:spcPct val="0"/>
              </a:spcBef>
              <a:buNone/>
            </a:pPr>
            <a:r>
              <a:rPr lang="pl-PL" altLang="pl-PL" sz="1599" dirty="0"/>
              <a:t>				</a:t>
            </a:r>
          </a:p>
          <a:p>
            <a:pPr marL="0" indent="0" algn="just">
              <a:spcBef>
                <a:spcPct val="0"/>
              </a:spcBef>
              <a:buNone/>
            </a:pPr>
            <a:r>
              <a:rPr lang="pl-PL" altLang="pl-PL" sz="1599" dirty="0"/>
              <a:t>			</a:t>
            </a:r>
          </a:p>
        </p:txBody>
      </p:sp>
      <p:pic>
        <p:nvPicPr>
          <p:cNvPr id="2" name="Obraz 1"/>
          <p:cNvPicPr>
            <a:picLocks noChangeAspect="1"/>
          </p:cNvPicPr>
          <p:nvPr/>
        </p:nvPicPr>
        <p:blipFill>
          <a:blip r:embed="rId2" cstate="print"/>
          <a:stretch>
            <a:fillRect/>
          </a:stretch>
        </p:blipFill>
        <p:spPr>
          <a:xfrm>
            <a:off x="694227" y="372747"/>
            <a:ext cx="2737479" cy="1694950"/>
          </a:xfrm>
          <a:prstGeom prst="rect">
            <a:avLst/>
          </a:prstGeom>
        </p:spPr>
      </p:pic>
    </p:spTree>
    <p:extLst>
      <p:ext uri="{BB962C8B-B14F-4D97-AF65-F5344CB8AC3E}">
        <p14:creationId xmlns:p14="http://schemas.microsoft.com/office/powerpoint/2010/main" val="1453663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normAutofit/>
          </a:bodyPr>
          <a:lstStyle/>
          <a:p>
            <a:pPr algn="ctr"/>
            <a:r>
              <a:rPr lang="pl-PL" sz="3200" b="1" dirty="0">
                <a:latin typeface="Arial" panose="020B0604020202020204" pitchFamily="34" charset="0"/>
                <a:cs typeface="Arial" panose="020B0604020202020204" pitchFamily="34" charset="0"/>
              </a:rPr>
              <a:t>Program EU4Health</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800" dirty="0">
              <a:latin typeface="Arial" panose="020B0604020202020204" pitchFamily="34" charset="0"/>
              <a:cs typeface="Arial" panose="020B0604020202020204" pitchFamily="34" charset="0"/>
            </a:endParaRPr>
          </a:p>
          <a:p>
            <a:pPr marL="0" indent="0">
              <a:lnSpc>
                <a:spcPct val="150000"/>
              </a:lnSpc>
              <a:buNone/>
            </a:pPr>
            <a:r>
              <a:rPr lang="pl-PL" sz="2800" dirty="0">
                <a:latin typeface="Arial" panose="020B0604020202020204" pitchFamily="34" charset="0"/>
                <a:cs typeface="Arial" panose="020B0604020202020204" pitchFamily="34" charset="0"/>
              </a:rPr>
              <a:t>W Rozporządzeniu dot. Programu określono 4 cele ogólne (art.3) :</a:t>
            </a:r>
          </a:p>
          <a:p>
            <a:pPr marL="394850" lvl="1" indent="0">
              <a:lnSpc>
                <a:spcPct val="200000"/>
              </a:lnSpc>
              <a:buNone/>
            </a:pPr>
            <a:r>
              <a:rPr lang="pl-PL" sz="2800" dirty="0">
                <a:latin typeface="Arial" panose="020B0604020202020204" pitchFamily="34" charset="0"/>
                <a:cs typeface="Arial" panose="020B0604020202020204" pitchFamily="34" charset="0"/>
              </a:rPr>
              <a:t>  -10 celów szczegółowych (art.4)</a:t>
            </a:r>
          </a:p>
          <a:p>
            <a:pPr marL="394850" lvl="1" indent="0">
              <a:lnSpc>
                <a:spcPct val="150000"/>
              </a:lnSpc>
              <a:buNone/>
            </a:pPr>
            <a:r>
              <a:rPr lang="pl-PL" sz="2800" dirty="0">
                <a:latin typeface="Arial" panose="020B0604020202020204" pitchFamily="34" charset="0"/>
                <a:cs typeface="Arial" panose="020B0604020202020204" pitchFamily="34" charset="0"/>
              </a:rPr>
              <a:t>  - w Załączniku 1 „Wykaz możliwych działań kwalifikowalnych”</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10</a:t>
            </a:fld>
            <a:endParaRPr lang="pl-PL" dirty="0"/>
          </a:p>
        </p:txBody>
      </p:sp>
    </p:spTree>
    <p:extLst>
      <p:ext uri="{BB962C8B-B14F-4D97-AF65-F5344CB8AC3E}">
        <p14:creationId xmlns:p14="http://schemas.microsoft.com/office/powerpoint/2010/main" val="301234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Program EU4Health  Cele ogólne</a:t>
            </a:r>
          </a:p>
        </p:txBody>
      </p:sp>
      <p:sp>
        <p:nvSpPr>
          <p:cNvPr id="4" name="Symbol zastępczy zawartości 3"/>
          <p:cNvSpPr>
            <a:spLocks noGrp="1"/>
          </p:cNvSpPr>
          <p:nvPr>
            <p:ph idx="1"/>
          </p:nvPr>
        </p:nvSpPr>
        <p:spPr>
          <a:xfrm>
            <a:off x="839828" y="1106827"/>
            <a:ext cx="9584531" cy="4886257"/>
          </a:xfrm>
        </p:spPr>
        <p:txBody>
          <a:bodyPr>
            <a:normAutofit fontScale="92500"/>
          </a:bodyPr>
          <a:lstStyle/>
          <a:p>
            <a:pPr marL="742950" indent="-742950" algn="just">
              <a:buFont typeface="+mj-lt"/>
              <a:buAutoNum type="arabicPeriod"/>
            </a:pPr>
            <a:r>
              <a:rPr lang="pl-PL" sz="2800" dirty="0">
                <a:latin typeface="Arial" panose="020B0604020202020204" pitchFamily="34" charset="0"/>
                <a:cs typeface="Arial" panose="020B0604020202020204" pitchFamily="34" charset="0"/>
              </a:rPr>
              <a:t>Poprawa i wspieranie zdrowia w Unii w celu zmniejszenia obciążeń związanych z chorobami zakaźnymi i niezakaźnymi poprzez wspieranie promocji zdrowia i profilaktyki chorób, zmniejszanie nierówności w zakresie zdrowia, promowanie zdrowego stylu życia i promowanie dostępu do opieki zdrowotnej;</a:t>
            </a:r>
          </a:p>
          <a:p>
            <a:pPr marL="742950" indent="-742950" algn="just">
              <a:buFont typeface="+mj-lt"/>
              <a:buAutoNum type="arabicPeriod"/>
            </a:pPr>
            <a:endParaRPr lang="pl-PL" sz="2800" dirty="0">
              <a:latin typeface="Arial" panose="020B0604020202020204" pitchFamily="34" charset="0"/>
              <a:cs typeface="Arial" panose="020B0604020202020204" pitchFamily="34" charset="0"/>
            </a:endParaRPr>
          </a:p>
          <a:p>
            <a:pPr marL="514350" indent="-514350" algn="just">
              <a:buFont typeface="+mj-lt"/>
              <a:buAutoNum type="arabicPeriod"/>
            </a:pPr>
            <a:r>
              <a:rPr lang="pl-PL" sz="2800" dirty="0">
                <a:latin typeface="Arial" panose="020B0604020202020204" pitchFamily="34" charset="0"/>
                <a:cs typeface="Arial" panose="020B0604020202020204" pitchFamily="34" charset="0"/>
              </a:rPr>
              <a:t> Ochrona ludności w Unii przed poważnymi transgranicznymi zagrożeniami zdrowia oraz wzmocnienie zdolności reagowania systemów opieki zdrowotnej i koordynacji między państwami członkowskimi w celu radzenia sobie z transgranicznymi zagrożeniami zdrowia; </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11</a:t>
            </a:fld>
            <a:endParaRPr lang="pl-PL" dirty="0"/>
          </a:p>
        </p:txBody>
      </p:sp>
    </p:spTree>
    <p:extLst>
      <p:ext uri="{BB962C8B-B14F-4D97-AF65-F5344CB8AC3E}">
        <p14:creationId xmlns:p14="http://schemas.microsoft.com/office/powerpoint/2010/main" val="2957532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Program EU4Health</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lgn="just">
              <a:buNone/>
            </a:pPr>
            <a:r>
              <a:rPr lang="pl-PL" sz="2400" b="1" dirty="0">
                <a:solidFill>
                  <a:schemeClr val="accent1">
                    <a:lumMod val="75000"/>
                  </a:schemeClr>
                </a:solidFill>
                <a:latin typeface="Arial" panose="020B0604020202020204" pitchFamily="34" charset="0"/>
                <a:cs typeface="Arial" panose="020B0604020202020204" pitchFamily="34" charset="0"/>
              </a:rPr>
              <a:t>3.</a:t>
            </a:r>
            <a:r>
              <a:rPr lang="pl-PL" sz="2000" b="1" dirty="0">
                <a:solidFill>
                  <a:schemeClr val="accent1">
                    <a:lumMod val="75000"/>
                  </a:schemeClr>
                </a:solidFill>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Poprawa dostępności i przystępności cenowej produktów leczniczych i wyrobów medycznych oraz produktów istotnych w kontekście kryzysu w Unii oraz wspieranie innowacji w odniesieniu do takich produktów;</a:t>
            </a:r>
          </a:p>
          <a:p>
            <a:pPr marL="0" indent="0" algn="just">
              <a:buNone/>
            </a:pPr>
            <a:r>
              <a:rPr lang="pl-PL" sz="2400" b="1" dirty="0">
                <a:solidFill>
                  <a:schemeClr val="accent1">
                    <a:lumMod val="75000"/>
                  </a:schemeClr>
                </a:solidFill>
                <a:latin typeface="Arial" panose="020B0604020202020204" pitchFamily="34" charset="0"/>
                <a:cs typeface="Arial" panose="020B0604020202020204" pitchFamily="34" charset="0"/>
              </a:rPr>
              <a:t>4. </a:t>
            </a:r>
            <a:r>
              <a:rPr lang="pl-PL" sz="2400" dirty="0">
                <a:latin typeface="Arial" panose="020B0604020202020204" pitchFamily="34" charset="0"/>
                <a:cs typeface="Arial" panose="020B0604020202020204" pitchFamily="34" charset="0"/>
              </a:rPr>
              <a:t>Wzmocnienie systemów opieki zdrowotnej poprzez poprawę ich odporności i efektywności zasobów, w szczególności poprzez:</a:t>
            </a:r>
          </a:p>
          <a:p>
            <a:pPr marL="394850" lvl="1" indent="0" algn="just">
              <a:buNone/>
            </a:pPr>
            <a:r>
              <a:rPr lang="pl-PL" sz="2055" dirty="0">
                <a:latin typeface="Arial" panose="020B0604020202020204" pitchFamily="34" charset="0"/>
                <a:cs typeface="Arial" panose="020B0604020202020204" pitchFamily="34" charset="0"/>
              </a:rPr>
              <a:t> (i) </a:t>
            </a:r>
            <a:r>
              <a:rPr lang="pl-PL" sz="2400" dirty="0">
                <a:latin typeface="Arial" panose="020B0604020202020204" pitchFamily="34" charset="0"/>
                <a:cs typeface="Arial" panose="020B0604020202020204" pitchFamily="34" charset="0"/>
              </a:rPr>
              <a:t>wspieranie zintegrowanych i skoordynowanych działań między państwami członkowskimi; </a:t>
            </a:r>
          </a:p>
          <a:p>
            <a:pPr marL="394850" lvl="1" indent="0" algn="just">
              <a:buNone/>
            </a:pPr>
            <a:r>
              <a:rPr lang="pl-PL" sz="2400" dirty="0">
                <a:latin typeface="Arial" panose="020B0604020202020204" pitchFamily="34" charset="0"/>
                <a:cs typeface="Arial" panose="020B0604020202020204" pitchFamily="34" charset="0"/>
              </a:rPr>
              <a:t>(ii) wspieranie wdrażania najlepszych praktyk i promowanie wymiany danych; </a:t>
            </a:r>
          </a:p>
          <a:p>
            <a:pPr marL="394850" lvl="1" indent="0" algn="just">
              <a:buNone/>
            </a:pPr>
            <a:r>
              <a:rPr lang="pl-PL" sz="2400" dirty="0">
                <a:latin typeface="Arial" panose="020B0604020202020204" pitchFamily="34" charset="0"/>
                <a:cs typeface="Arial" panose="020B0604020202020204" pitchFamily="34" charset="0"/>
              </a:rPr>
              <a:t>(iii) wzmocnienie kadry medycznej; </a:t>
            </a:r>
          </a:p>
          <a:p>
            <a:pPr marL="394850" lvl="1" indent="0" algn="just">
              <a:buNone/>
            </a:pPr>
            <a:r>
              <a:rPr lang="pl-PL" sz="2400" dirty="0">
                <a:latin typeface="Arial" panose="020B0604020202020204" pitchFamily="34" charset="0"/>
                <a:cs typeface="Arial" panose="020B0604020202020204" pitchFamily="34" charset="0"/>
              </a:rPr>
              <a:t>(iv) zwalczanie skutków wyzwań demograficznych; oraz </a:t>
            </a:r>
          </a:p>
          <a:p>
            <a:pPr marL="394850" lvl="1" indent="0" algn="just">
              <a:buNone/>
            </a:pPr>
            <a:r>
              <a:rPr lang="pl-PL" sz="2400" dirty="0">
                <a:latin typeface="Arial" panose="020B0604020202020204" pitchFamily="34" charset="0"/>
                <a:cs typeface="Arial" panose="020B0604020202020204" pitchFamily="34" charset="0"/>
              </a:rPr>
              <a:t>(v) przyspieszenie transformacji cyfrowej</a:t>
            </a:r>
            <a:r>
              <a:rPr lang="pl-PL" sz="2055" dirty="0">
                <a:latin typeface="Arial" panose="020B0604020202020204" pitchFamily="34" charset="0"/>
                <a:cs typeface="Arial" panose="020B0604020202020204" pitchFamily="34" charset="0"/>
              </a:rPr>
              <a:t>. </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12</a:t>
            </a:fld>
            <a:endParaRPr lang="pl-PL" dirty="0"/>
          </a:p>
        </p:txBody>
      </p:sp>
    </p:spTree>
    <p:extLst>
      <p:ext uri="{BB962C8B-B14F-4D97-AF65-F5344CB8AC3E}">
        <p14:creationId xmlns:p14="http://schemas.microsoft.com/office/powerpoint/2010/main" val="747117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Programy Pracy Programu EU4Health</a:t>
            </a:r>
          </a:p>
        </p:txBody>
      </p:sp>
      <p:sp>
        <p:nvSpPr>
          <p:cNvPr id="4" name="Symbol zastępczy zawartości 3"/>
          <p:cNvSpPr>
            <a:spLocks noGrp="1"/>
          </p:cNvSpPr>
          <p:nvPr>
            <p:ph idx="1"/>
          </p:nvPr>
        </p:nvSpPr>
        <p:spPr>
          <a:xfrm>
            <a:off x="858116" y="1097683"/>
            <a:ext cx="9584531" cy="4886257"/>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pl-PL" sz="2000" b="1" dirty="0">
                <a:latin typeface="Arial" panose="020B0604020202020204" pitchFamily="34" charset="0"/>
                <a:cs typeface="Arial" panose="020B0604020202020204" pitchFamily="34" charset="0"/>
              </a:rPr>
              <a:t>W Programach Pracy KE stosuje następujący podział</a:t>
            </a:r>
            <a:r>
              <a:rPr lang="pl-PL" sz="2000" dirty="0">
                <a:latin typeface="Arial" panose="020B0604020202020204" pitchFamily="34" charset="0"/>
                <a:cs typeface="Arial" panose="020B0604020202020204" pitchFamily="34" charset="0"/>
              </a:rPr>
              <a:t>:</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 </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13</a:t>
            </a:fld>
            <a:endParaRPr lang="pl-PL" dirty="0"/>
          </a:p>
        </p:txBody>
      </p:sp>
      <p:sp>
        <p:nvSpPr>
          <p:cNvPr id="5" name="Prostokąt: zaokrąglone rogi 4">
            <a:extLst>
              <a:ext uri="{FF2B5EF4-FFF2-40B4-BE49-F238E27FC236}">
                <a16:creationId xmlns:a16="http://schemas.microsoft.com/office/drawing/2014/main" id="{BAC1865F-912E-4635-ABF3-A6EDCAAE1023}"/>
              </a:ext>
            </a:extLst>
          </p:cNvPr>
          <p:cNvSpPr/>
          <p:nvPr/>
        </p:nvSpPr>
        <p:spPr>
          <a:xfrm>
            <a:off x="1031852" y="1727720"/>
            <a:ext cx="2011680" cy="1902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Crisis</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Preparedness</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(CP)</a:t>
            </a:r>
          </a:p>
        </p:txBody>
      </p:sp>
      <p:sp>
        <p:nvSpPr>
          <p:cNvPr id="6" name="Prostokąt: zaokrąglone rogi 5">
            <a:extLst>
              <a:ext uri="{FF2B5EF4-FFF2-40B4-BE49-F238E27FC236}">
                <a16:creationId xmlns:a16="http://schemas.microsoft.com/office/drawing/2014/main" id="{6C558DE1-2893-4005-9FDB-471D3FDC50D8}"/>
              </a:ext>
            </a:extLst>
          </p:cNvPr>
          <p:cNvSpPr/>
          <p:nvPr/>
        </p:nvSpPr>
        <p:spPr>
          <a:xfrm>
            <a:off x="3330454" y="1767279"/>
            <a:ext cx="2011680" cy="190244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Disease</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prevention</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algn="ct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(DP</a:t>
            </a:r>
            <a:r>
              <a:rPr lang="pl-PL" dirty="0">
                <a:ln w="0"/>
                <a:solidFill>
                  <a:schemeClr val="tx1"/>
                </a:solidFill>
                <a:effectLst>
                  <a:outerShdw blurRad="38100" dist="19050" dir="2700000" algn="tl" rotWithShape="0">
                    <a:schemeClr val="dk1">
                      <a:alpha val="40000"/>
                    </a:schemeClr>
                  </a:outerShdw>
                </a:effectLst>
              </a:rPr>
              <a:t>)</a:t>
            </a:r>
          </a:p>
        </p:txBody>
      </p:sp>
      <p:sp>
        <p:nvSpPr>
          <p:cNvPr id="7" name="Prostokąt: zaokrąglone rogi 6">
            <a:extLst>
              <a:ext uri="{FF2B5EF4-FFF2-40B4-BE49-F238E27FC236}">
                <a16:creationId xmlns:a16="http://schemas.microsoft.com/office/drawing/2014/main" id="{DF59380C-FCC4-4D8B-9D14-76C32890A9D7}"/>
              </a:ext>
            </a:extLst>
          </p:cNvPr>
          <p:cNvSpPr/>
          <p:nvPr/>
        </p:nvSpPr>
        <p:spPr>
          <a:xfrm rot="10800000" flipV="1">
            <a:off x="5618883" y="1742378"/>
            <a:ext cx="2498559" cy="188779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Health</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systems</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and </a:t>
            </a: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heathcare</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pl-PL" sz="24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workforce</a:t>
            </a: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(HS)</a:t>
            </a:r>
          </a:p>
        </p:txBody>
      </p:sp>
      <p:sp>
        <p:nvSpPr>
          <p:cNvPr id="8" name="Prostokąt: zaokrąglone rogi 7">
            <a:extLst>
              <a:ext uri="{FF2B5EF4-FFF2-40B4-BE49-F238E27FC236}">
                <a16:creationId xmlns:a16="http://schemas.microsoft.com/office/drawing/2014/main" id="{EF3E2F2B-0D83-4BB7-B51B-80719D939379}"/>
              </a:ext>
            </a:extLst>
          </p:cNvPr>
          <p:cNvSpPr/>
          <p:nvPr/>
        </p:nvSpPr>
        <p:spPr>
          <a:xfrm>
            <a:off x="8394191" y="1767279"/>
            <a:ext cx="1954325" cy="187754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Digital </a:t>
            </a:r>
          </a:p>
          <a:p>
            <a:pPr algn="ctr"/>
            <a:r>
              <a:rPr lang="pl-PL" sz="24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a:t>
            </a:r>
          </a:p>
        </p:txBody>
      </p:sp>
      <p:sp>
        <p:nvSpPr>
          <p:cNvPr id="11" name="Prostokąt: zaokrąglone rogi 10">
            <a:extLst>
              <a:ext uri="{FF2B5EF4-FFF2-40B4-BE49-F238E27FC236}">
                <a16:creationId xmlns:a16="http://schemas.microsoft.com/office/drawing/2014/main" id="{1AE278E0-1B68-47D5-ACDF-017895692503}"/>
              </a:ext>
            </a:extLst>
          </p:cNvPr>
          <p:cNvSpPr/>
          <p:nvPr/>
        </p:nvSpPr>
        <p:spPr>
          <a:xfrm>
            <a:off x="1798066" y="4089249"/>
            <a:ext cx="7516368" cy="76809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Cancer</a:t>
            </a:r>
            <a:r>
              <a:rPr lang="pl-PL" sz="24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(CR) </a:t>
            </a:r>
          </a:p>
        </p:txBody>
      </p:sp>
    </p:spTree>
    <p:extLst>
      <p:ext uri="{BB962C8B-B14F-4D97-AF65-F5344CB8AC3E}">
        <p14:creationId xmlns:p14="http://schemas.microsoft.com/office/powerpoint/2010/main" val="3208568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Program Pracy 2022</a:t>
            </a:r>
          </a:p>
        </p:txBody>
      </p:sp>
      <p:sp>
        <p:nvSpPr>
          <p:cNvPr id="4" name="Symbol zastępczy zawartości 3"/>
          <p:cNvSpPr>
            <a:spLocks noGrp="1"/>
          </p:cNvSpPr>
          <p:nvPr>
            <p:ph idx="1"/>
          </p:nvPr>
        </p:nvSpPr>
        <p:spPr>
          <a:xfrm>
            <a:off x="885548" y="1070251"/>
            <a:ext cx="9584531" cy="4886257"/>
          </a:xfrm>
        </p:spPr>
        <p:txBody>
          <a:bodyPr>
            <a:normAutofit/>
          </a:bodyPr>
          <a:lstStyle/>
          <a:p>
            <a:pPr marL="0" indent="0">
              <a:lnSpc>
                <a:spcPct val="100000"/>
              </a:lnSpc>
              <a:buNone/>
            </a:pPr>
            <a:r>
              <a:rPr lang="pl-PL" sz="2800" dirty="0">
                <a:latin typeface="Arial" panose="020B0604020202020204" pitchFamily="34" charset="0"/>
                <a:cs typeface="Arial" panose="020B0604020202020204" pitchFamily="34" charset="0"/>
              </a:rPr>
              <a:t>Przyjęty 14.01.2022r.</a:t>
            </a:r>
          </a:p>
          <a:p>
            <a:pPr marL="0" indent="0">
              <a:lnSpc>
                <a:spcPct val="100000"/>
              </a:lnSpc>
              <a:buNone/>
            </a:pPr>
            <a:r>
              <a:rPr lang="pl-PL" sz="2800" b="1" dirty="0" err="1">
                <a:latin typeface="Arial" panose="020B0604020202020204" pitchFamily="34" charset="0"/>
                <a:cs typeface="Arial" panose="020B0604020202020204" pitchFamily="34" charset="0"/>
              </a:rPr>
              <a:t>Annex</a:t>
            </a:r>
            <a:r>
              <a:rPr lang="pl-PL" sz="2800" b="1" dirty="0">
                <a:latin typeface="Arial" panose="020B0604020202020204" pitchFamily="34" charset="0"/>
                <a:cs typeface="Arial" panose="020B0604020202020204" pitchFamily="34" charset="0"/>
              </a:rPr>
              <a:t> 1 </a:t>
            </a:r>
          </a:p>
          <a:p>
            <a:pPr marL="0" indent="0">
              <a:lnSpc>
                <a:spcPct val="100000"/>
              </a:lnSpc>
              <a:buNone/>
            </a:pPr>
            <a:r>
              <a:rPr lang="pl-PL" sz="2000" dirty="0">
                <a:latin typeface="Arial" panose="020B0604020202020204" pitchFamily="34" charset="0"/>
                <a:cs typeface="Arial" panose="020B0604020202020204" pitchFamily="34" charset="0"/>
                <a:hlinkClick r:id="rId3"/>
              </a:rPr>
              <a:t>https://ec.europa.eu/health/system/files/2022-01/wp2022_en.pdf</a:t>
            </a:r>
            <a:endParaRPr lang="pl-PL" sz="2000" dirty="0">
              <a:latin typeface="Arial" panose="020B0604020202020204" pitchFamily="34" charset="0"/>
              <a:cs typeface="Arial" panose="020B0604020202020204" pitchFamily="34" charset="0"/>
            </a:endParaRPr>
          </a:p>
          <a:p>
            <a:pPr marL="0" indent="0">
              <a:lnSpc>
                <a:spcPct val="100000"/>
              </a:lnSpc>
              <a:buNone/>
            </a:pPr>
            <a:r>
              <a:rPr lang="pl-PL" sz="2400" b="1" dirty="0">
                <a:latin typeface="Arial" panose="020B0604020202020204" pitchFamily="34" charset="0"/>
                <a:cs typeface="Arial" panose="020B0604020202020204" pitchFamily="34" charset="0"/>
              </a:rPr>
              <a:t>Streszczenie </a:t>
            </a:r>
          </a:p>
          <a:p>
            <a:pPr marL="0" indent="0">
              <a:lnSpc>
                <a:spcPct val="100000"/>
              </a:lnSpc>
              <a:buNone/>
            </a:pPr>
            <a:r>
              <a:rPr lang="pl-PL" sz="2000" dirty="0">
                <a:latin typeface="Arial" panose="020B0604020202020204" pitchFamily="34" charset="0"/>
                <a:cs typeface="Arial" panose="020B0604020202020204" pitchFamily="34" charset="0"/>
                <a:hlinkClick r:id="rId4"/>
              </a:rPr>
              <a:t>https://ec.europa.eu/health/system/files/2022-01/C_2022_317_annnex2_en.pdf</a:t>
            </a:r>
            <a:endParaRPr lang="pl-PL" sz="2000" dirty="0">
              <a:latin typeface="Arial" panose="020B0604020202020204" pitchFamily="34" charset="0"/>
              <a:cs typeface="Arial" panose="020B0604020202020204" pitchFamily="34" charset="0"/>
            </a:endParaRPr>
          </a:p>
          <a:p>
            <a:pPr marL="0" indent="0">
              <a:lnSpc>
                <a:spcPct val="100000"/>
              </a:lnSpc>
              <a:buNone/>
            </a:pPr>
            <a:endParaRPr lang="pl-PL" sz="2000" dirty="0">
              <a:latin typeface="Arial" panose="020B0604020202020204" pitchFamily="34" charset="0"/>
              <a:cs typeface="Arial" panose="020B0604020202020204" pitchFamily="34" charset="0"/>
            </a:endParaRPr>
          </a:p>
          <a:p>
            <a:pPr marL="0" indent="0">
              <a:lnSpc>
                <a:spcPct val="100000"/>
              </a:lnSpc>
              <a:buNone/>
            </a:pPr>
            <a:r>
              <a:rPr lang="pl-PL" sz="2400" b="1" dirty="0">
                <a:latin typeface="Arial" panose="020B0604020202020204" pitchFamily="34" charset="0"/>
                <a:cs typeface="Arial" panose="020B0604020202020204" pitchFamily="34" charset="0"/>
              </a:rPr>
              <a:t>Nowa wersja </a:t>
            </a:r>
            <a:r>
              <a:rPr lang="pl-PL" sz="2400" dirty="0">
                <a:latin typeface="Arial" panose="020B0604020202020204" pitchFamily="34" charset="0"/>
                <a:cs typeface="Arial" panose="020B0604020202020204" pitchFamily="34" charset="0"/>
              </a:rPr>
              <a:t>– planowana publikacja 13.04.2022 </a:t>
            </a:r>
          </a:p>
          <a:p>
            <a:pPr marL="0" indent="0">
              <a:buNone/>
            </a:pPr>
            <a:endParaRPr lang="pl-PL" sz="1400" dirty="0">
              <a:latin typeface="Arial" panose="020B0604020202020204" pitchFamily="34" charset="0"/>
              <a:cs typeface="Arial" panose="020B0604020202020204" pitchFamily="34" charset="0"/>
            </a:endParaRPr>
          </a:p>
          <a:p>
            <a:pPr marL="0" indent="0">
              <a:buNone/>
            </a:pPr>
            <a:r>
              <a:rPr lang="pl-PL" sz="2400" dirty="0">
                <a:latin typeface="Arial" panose="020B0604020202020204" pitchFamily="34" charset="0"/>
                <a:cs typeface="Arial" panose="020B0604020202020204" pitchFamily="34" charset="0"/>
              </a:rPr>
              <a:t>Działanie dla uchodźców z Ukrainy – w zakresie </a:t>
            </a:r>
            <a:r>
              <a:rPr lang="pl-PL" sz="2400" dirty="0" err="1">
                <a:latin typeface="Arial" panose="020B0604020202020204" pitchFamily="34" charset="0"/>
                <a:cs typeface="Arial" panose="020B0604020202020204" pitchFamily="34" charset="0"/>
              </a:rPr>
              <a:t>mental</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health</a:t>
            </a:r>
            <a:r>
              <a:rPr lang="pl-PL" sz="2400" dirty="0">
                <a:latin typeface="Arial" panose="020B0604020202020204" pitchFamily="34" charset="0"/>
                <a:cs typeface="Arial" panose="020B0604020202020204" pitchFamily="34" charset="0"/>
              </a:rPr>
              <a:t> realizowane przez Międzynarodowy Czerwony Krzyż – </a:t>
            </a:r>
            <a:r>
              <a:rPr lang="pl-PL" sz="2400" b="1" dirty="0">
                <a:latin typeface="Arial" panose="020B0604020202020204" pitchFamily="34" charset="0"/>
                <a:cs typeface="Arial" panose="020B0604020202020204" pitchFamily="34" charset="0"/>
              </a:rPr>
              <a:t>7</a:t>
            </a:r>
            <a:r>
              <a:rPr lang="pl-PL" sz="2400" dirty="0">
                <a:latin typeface="Arial" panose="020B0604020202020204" pitchFamily="34" charset="0"/>
                <a:cs typeface="Arial" panose="020B0604020202020204" pitchFamily="34" charset="0"/>
              </a:rPr>
              <a:t> mln EUR</a:t>
            </a: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14</a:t>
            </a:fld>
            <a:endParaRPr lang="pl-PL" dirty="0"/>
          </a:p>
        </p:txBody>
      </p:sp>
    </p:spTree>
    <p:extLst>
      <p:ext uri="{BB962C8B-B14F-4D97-AF65-F5344CB8AC3E}">
        <p14:creationId xmlns:p14="http://schemas.microsoft.com/office/powerpoint/2010/main" val="280061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Granty na projekty 2022</a:t>
            </a:r>
          </a:p>
        </p:txBody>
      </p:sp>
      <p:sp>
        <p:nvSpPr>
          <p:cNvPr id="4" name="Symbol zastępczy zawartości 3"/>
          <p:cNvSpPr>
            <a:spLocks noGrp="1"/>
          </p:cNvSpPr>
          <p:nvPr>
            <p:ph idx="1"/>
          </p:nvPr>
        </p:nvSpPr>
        <p:spPr>
          <a:xfrm>
            <a:off x="1105004" y="896113"/>
            <a:ext cx="9584531" cy="5601526"/>
          </a:xfrm>
        </p:spPr>
        <p:txBody>
          <a:bodyPr>
            <a:normAutofit fontScale="25000" lnSpcReduction="20000"/>
          </a:bodyPr>
          <a:lstStyle/>
          <a:p>
            <a:pPr marL="0" indent="0">
              <a:buNone/>
            </a:pPr>
            <a:endParaRPr lang="pl-PL" sz="2800" b="1" dirty="0">
              <a:latin typeface="Arial" panose="020B0604020202020204" pitchFamily="34" charset="0"/>
              <a:cs typeface="Arial" panose="020B0604020202020204" pitchFamily="34" charset="0"/>
            </a:endParaRPr>
          </a:p>
          <a:p>
            <a:pPr marL="0" indent="0">
              <a:lnSpc>
                <a:spcPct val="160000"/>
              </a:lnSpc>
              <a:buNone/>
            </a:pPr>
            <a:r>
              <a:rPr lang="pl-PL" sz="11200" b="1" dirty="0">
                <a:latin typeface="Arial" panose="020B0604020202020204" pitchFamily="34" charset="0"/>
                <a:cs typeface="Arial" panose="020B0604020202020204" pitchFamily="34" charset="0"/>
              </a:rPr>
              <a:t>Call for </a:t>
            </a:r>
            <a:r>
              <a:rPr lang="pl-PL" sz="11200" b="1" dirty="0" err="1">
                <a:latin typeface="Arial" panose="020B0604020202020204" pitchFamily="34" charset="0"/>
                <a:cs typeface="Arial" panose="020B0604020202020204" pitchFamily="34" charset="0"/>
              </a:rPr>
              <a:t>proposals</a:t>
            </a:r>
            <a:r>
              <a:rPr lang="pl-PL" sz="11200" dirty="0">
                <a:latin typeface="Arial" panose="020B0604020202020204" pitchFamily="34" charset="0"/>
                <a:cs typeface="Arial" panose="020B0604020202020204" pitchFamily="34" charset="0"/>
              </a:rPr>
              <a:t> </a:t>
            </a:r>
          </a:p>
          <a:p>
            <a:pPr>
              <a:lnSpc>
                <a:spcPct val="160000"/>
              </a:lnSpc>
              <a:buFontTx/>
              <a:buChar char="-"/>
            </a:pPr>
            <a:r>
              <a:rPr lang="pl-PL" sz="11200" dirty="0">
                <a:latin typeface="Arial" panose="020B0604020202020204" pitchFamily="34" charset="0"/>
                <a:cs typeface="Arial" panose="020B0604020202020204" pitchFamily="34" charset="0"/>
              </a:rPr>
              <a:t>ogłoszono 1 turę 8 tematów</a:t>
            </a:r>
          </a:p>
          <a:p>
            <a:pPr>
              <a:lnSpc>
                <a:spcPct val="160000"/>
              </a:lnSpc>
              <a:buFontTx/>
              <a:buChar char="-"/>
            </a:pPr>
            <a:r>
              <a:rPr lang="pl-PL" sz="11200" dirty="0">
                <a:latin typeface="Arial" panose="020B0604020202020204" pitchFamily="34" charset="0"/>
                <a:cs typeface="Arial" panose="020B0604020202020204" pitchFamily="34" charset="0"/>
              </a:rPr>
              <a:t>deadline składania propozycji </a:t>
            </a:r>
            <a:r>
              <a:rPr lang="pl-PL" sz="11200" b="1" dirty="0">
                <a:solidFill>
                  <a:srgbClr val="FF0000"/>
                </a:solidFill>
                <a:latin typeface="Arial" panose="020B0604020202020204" pitchFamily="34" charset="0"/>
                <a:cs typeface="Arial" panose="020B0604020202020204" pitchFamily="34" charset="0"/>
              </a:rPr>
              <a:t>24 maja</a:t>
            </a:r>
            <a:r>
              <a:rPr lang="pl-PL" sz="11200" dirty="0">
                <a:latin typeface="Arial" panose="020B0604020202020204" pitchFamily="34" charset="0"/>
                <a:cs typeface="Arial" panose="020B0604020202020204" pitchFamily="34" charset="0"/>
              </a:rPr>
              <a:t> 2022r.</a:t>
            </a:r>
          </a:p>
          <a:p>
            <a:pPr marL="0" indent="0">
              <a:lnSpc>
                <a:spcPct val="160000"/>
              </a:lnSpc>
              <a:buNone/>
            </a:pPr>
            <a:r>
              <a:rPr lang="pl-PL" sz="4400" dirty="0">
                <a:latin typeface="Arial" panose="020B0604020202020204" pitchFamily="34" charset="0"/>
                <a:cs typeface="Arial" panose="020B0604020202020204" pitchFamily="34" charset="0"/>
              </a:rPr>
              <a:t> </a:t>
            </a:r>
            <a:endParaRPr lang="pl-PL" sz="6200" dirty="0">
              <a:latin typeface="Arial" panose="020B0604020202020204" pitchFamily="34" charset="0"/>
              <a:cs typeface="Arial" panose="020B0604020202020204" pitchFamily="34" charset="0"/>
            </a:endParaRPr>
          </a:p>
          <a:p>
            <a:pPr marL="0" indent="0">
              <a:lnSpc>
                <a:spcPct val="120000"/>
              </a:lnSpc>
              <a:buNone/>
            </a:pPr>
            <a:r>
              <a:rPr lang="en-US" sz="7200" dirty="0">
                <a:latin typeface="Arial" panose="020B0604020202020204" pitchFamily="34" charset="0"/>
                <a:cs typeface="Arial" panose="020B0604020202020204" pitchFamily="34" charset="0"/>
              </a:rPr>
              <a:t>https://ec.europa.eu/info/funding-tenders/opportunities/portal/screen/opportunities/topic-search;callCode=null;freeTextSearchKeyword=;matchWholeText=true;typeCodes=0,1,2,8;statusCodes=31094502;programmePeriod=null;programCcm2Id=43332642;programDivisionCode=null;focusAreaCode=null;destination=null;mission=null;geographicalZonesCode=null;programmeDivisionProspect=null;startDateLte=null;startDateGte=null;crossCuttingPriorityCode=null;cpvCode=null;performanceOfDelivery=null;sortQuery=sortStatus;orderBy=asc;onlyTenders=false;topicListKey=topicSearchTablePageState</a:t>
            </a:r>
            <a:r>
              <a:rPr lang="pl-PL" sz="7200" dirty="0">
                <a:latin typeface="Arial" panose="020B0604020202020204" pitchFamily="34" charset="0"/>
                <a:cs typeface="Arial" panose="020B0604020202020204" pitchFamily="34" charset="0"/>
              </a:rPr>
              <a:t>  </a:t>
            </a:r>
          </a:p>
          <a:p>
            <a:pPr marL="0" indent="0">
              <a:buNone/>
            </a:pPr>
            <a:endParaRPr lang="pl-PL" sz="8000" dirty="0">
              <a:latin typeface="Arial" panose="020B0604020202020204" pitchFamily="34" charset="0"/>
              <a:cs typeface="Arial" panose="020B0604020202020204" pitchFamily="34" charset="0"/>
            </a:endParaRPr>
          </a:p>
          <a:p>
            <a:pPr marL="0" indent="0">
              <a:buNone/>
            </a:pPr>
            <a:endParaRPr lang="pl-PL" sz="8000" dirty="0">
              <a:latin typeface="Arial" panose="020B0604020202020204" pitchFamily="34" charset="0"/>
              <a:cs typeface="Arial" panose="020B0604020202020204" pitchFamily="34" charset="0"/>
            </a:endParaRPr>
          </a:p>
          <a:p>
            <a:pPr marL="0" indent="0">
              <a:buNone/>
            </a:pPr>
            <a:endParaRPr lang="pl-PL" sz="2400" dirty="0">
              <a:latin typeface="Arial" panose="020B0604020202020204" pitchFamily="34" charset="0"/>
              <a:cs typeface="Arial" panose="020B0604020202020204" pitchFamily="34" charset="0"/>
            </a:endParaRPr>
          </a:p>
          <a:p>
            <a:pPr marL="0" indent="0">
              <a:buNone/>
            </a:pPr>
            <a:endParaRPr lang="pl-PL" sz="1400" dirty="0">
              <a:latin typeface="Arial" panose="020B0604020202020204" pitchFamily="34" charset="0"/>
              <a:cs typeface="Arial" panose="020B0604020202020204" pitchFamily="34" charset="0"/>
            </a:endParaRPr>
          </a:p>
          <a:p>
            <a:pPr marL="0" indent="0">
              <a:buNone/>
            </a:pPr>
            <a:r>
              <a:rPr lang="pl-PL" sz="1400" dirty="0">
                <a:latin typeface="Arial" panose="020B0604020202020204" pitchFamily="34" charset="0"/>
                <a:cs typeface="Arial" panose="020B0604020202020204" pitchFamily="34" charset="0"/>
              </a:rPr>
              <a:t>  </a:t>
            </a:r>
          </a:p>
          <a:p>
            <a:pPr marL="0" indent="0">
              <a:buNone/>
            </a:pPr>
            <a:endParaRPr lang="pl-PL" sz="14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15</a:t>
            </a:fld>
            <a:endParaRPr lang="pl-PL" dirty="0"/>
          </a:p>
        </p:txBody>
      </p:sp>
    </p:spTree>
    <p:extLst>
      <p:ext uri="{BB962C8B-B14F-4D97-AF65-F5344CB8AC3E}">
        <p14:creationId xmlns:p14="http://schemas.microsoft.com/office/powerpoint/2010/main" val="3712595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Granty na projekty 2022</a:t>
            </a:r>
          </a:p>
        </p:txBody>
      </p:sp>
      <p:sp>
        <p:nvSpPr>
          <p:cNvPr id="4" name="Symbol zastępczy zawartości 3"/>
          <p:cNvSpPr>
            <a:spLocks noGrp="1"/>
          </p:cNvSpPr>
          <p:nvPr>
            <p:ph idx="1"/>
          </p:nvPr>
        </p:nvSpPr>
        <p:spPr>
          <a:xfrm>
            <a:off x="839828" y="1033675"/>
            <a:ext cx="9584531" cy="4886257"/>
          </a:xfrm>
        </p:spPr>
        <p:txBody>
          <a:bodyPr>
            <a:normAutofit/>
          </a:bodyPr>
          <a:lstStyle/>
          <a:p>
            <a:pPr marL="0" indent="0">
              <a:buNone/>
            </a:pPr>
            <a:endParaRPr lang="pl-PL"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EU4H-2022-PJ-01: Call for proposals to monitor and strengthen the implementation of innovative approaches to </a:t>
            </a:r>
            <a:r>
              <a:rPr lang="en-US" sz="2400" b="1" dirty="0">
                <a:latin typeface="Arial" panose="020B0604020202020204" pitchFamily="34" charset="0"/>
                <a:cs typeface="Arial" panose="020B0604020202020204" pitchFamily="34" charset="0"/>
              </a:rPr>
              <a:t>prostate, lung and gastric cancer screening</a:t>
            </a:r>
            <a:r>
              <a:rPr lang="en-US" sz="2400" dirty="0">
                <a:latin typeface="Arial" panose="020B0604020202020204" pitchFamily="34" charset="0"/>
                <a:cs typeface="Arial" panose="020B0604020202020204" pitchFamily="34" charset="0"/>
              </a:rPr>
              <a:t> at Union level (CR-g-22-09.01/02/03)</a:t>
            </a:r>
            <a:endParaRPr lang="pl-PL"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EU4H-2022-PJ-02: Call for proposals on </a:t>
            </a:r>
            <a:r>
              <a:rPr lang="en-US" sz="2400" b="1" dirty="0">
                <a:latin typeface="Arial" panose="020B0604020202020204" pitchFamily="34" charset="0"/>
                <a:cs typeface="Arial" panose="020B0604020202020204" pitchFamily="34" charset="0"/>
              </a:rPr>
              <a:t>prevention of NCDs </a:t>
            </a:r>
            <a:r>
              <a:rPr lang="en-US" sz="2400" dirty="0">
                <a:latin typeface="Arial" panose="020B0604020202020204" pitchFamily="34" charset="0"/>
                <a:cs typeface="Arial" panose="020B0604020202020204" pitchFamily="34" charset="0"/>
              </a:rPr>
              <a:t>– (other than cardiovascular diseases and diabetes) (DP-g-22-06.05)</a:t>
            </a:r>
            <a:endParaRPr lang="pl-PL"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EU4H-2022-PJ-03: Call for proposals on </a:t>
            </a:r>
            <a:r>
              <a:rPr lang="en-US" sz="2400" b="1" dirty="0">
                <a:latin typeface="Arial" panose="020B0604020202020204" pitchFamily="34" charset="0"/>
                <a:cs typeface="Arial" panose="020B0604020202020204" pitchFamily="34" charset="0"/>
              </a:rPr>
              <a:t>promoting mental health </a:t>
            </a:r>
            <a:r>
              <a:rPr lang="en-US" sz="2400" dirty="0">
                <a:latin typeface="Arial" panose="020B0604020202020204" pitchFamily="34" charset="0"/>
                <a:cs typeface="Arial" panose="020B0604020202020204" pitchFamily="34" charset="0"/>
              </a:rPr>
              <a:t>(DP-g-22-07.01/03)</a:t>
            </a:r>
            <a:endParaRPr lang="pl-PL"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EU4H-2022-PJ-04: Call for proposals to support the implementation of the Regulation on </a:t>
            </a:r>
            <a:r>
              <a:rPr lang="en-US" sz="2400" b="1" dirty="0">
                <a:latin typeface="Arial" panose="020B0604020202020204" pitchFamily="34" charset="0"/>
                <a:cs typeface="Arial" panose="020B0604020202020204" pitchFamily="34" charset="0"/>
              </a:rPr>
              <a:t>health technology assessment </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training</a:t>
            </a:r>
            <a:r>
              <a:rPr lang="en-US" sz="2400" dirty="0">
                <a:latin typeface="Arial" panose="020B0604020202020204" pitchFamily="34" charset="0"/>
                <a:cs typeface="Arial" panose="020B0604020202020204" pitchFamily="34" charset="0"/>
              </a:rPr>
              <a:t> of patient and clinical experts contributing to joint health technology assessment activities (HS-g-22-20.01/02) </a:t>
            </a: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16</a:t>
            </a:fld>
            <a:endParaRPr lang="pl-PL" dirty="0"/>
          </a:p>
        </p:txBody>
      </p:sp>
    </p:spTree>
    <p:extLst>
      <p:ext uri="{BB962C8B-B14F-4D97-AF65-F5344CB8AC3E}">
        <p14:creationId xmlns:p14="http://schemas.microsoft.com/office/powerpoint/2010/main" val="735096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Granty na projekty 2022</a:t>
            </a:r>
          </a:p>
        </p:txBody>
      </p:sp>
      <p:sp>
        <p:nvSpPr>
          <p:cNvPr id="4" name="Symbol zastępczy zawartości 3"/>
          <p:cNvSpPr>
            <a:spLocks noGrp="1"/>
          </p:cNvSpPr>
          <p:nvPr>
            <p:ph idx="1"/>
          </p:nvPr>
        </p:nvSpPr>
        <p:spPr>
          <a:xfrm>
            <a:off x="858116" y="1097683"/>
            <a:ext cx="9584531" cy="4886257"/>
          </a:xfrm>
        </p:spPr>
        <p:txBody>
          <a:bodyPr>
            <a:normAutofit fontScale="47500" lnSpcReduction="20000"/>
          </a:bodyPr>
          <a:lstStyle/>
          <a:p>
            <a:pPr marL="0" indent="0">
              <a:buNone/>
            </a:pPr>
            <a:endParaRPr lang="pl-PL" sz="2000" dirty="0">
              <a:latin typeface="Arial" panose="020B0604020202020204" pitchFamily="34" charset="0"/>
              <a:cs typeface="Arial" panose="020B0604020202020204" pitchFamily="34" charset="0"/>
            </a:endParaRPr>
          </a:p>
          <a:p>
            <a:pPr>
              <a:lnSpc>
                <a:spcPct val="120000"/>
              </a:lnSpc>
              <a:buFont typeface="Arial" panose="020B0604020202020204" pitchFamily="34" charset="0"/>
              <a:buChar char="•"/>
            </a:pPr>
            <a:r>
              <a:rPr lang="en-US" sz="5000" dirty="0">
                <a:latin typeface="Arial" panose="020B0604020202020204" pitchFamily="34" charset="0"/>
                <a:cs typeface="Arial" panose="020B0604020202020204" pitchFamily="34" charset="0"/>
              </a:rPr>
              <a:t>EU4H-2022-PJ-05: Call for proposals to support increased capacity of notified bodies for </a:t>
            </a:r>
            <a:r>
              <a:rPr lang="en-US" sz="5000" b="1" dirty="0">
                <a:latin typeface="Arial" panose="020B0604020202020204" pitchFamily="34" charset="0"/>
                <a:cs typeface="Arial" panose="020B0604020202020204" pitchFamily="34" charset="0"/>
              </a:rPr>
              <a:t>medical devices </a:t>
            </a:r>
            <a:r>
              <a:rPr lang="en-US" sz="5000" dirty="0">
                <a:latin typeface="Arial" panose="020B0604020202020204" pitchFamily="34" charset="0"/>
                <a:cs typeface="Arial" panose="020B0604020202020204" pitchFamily="34" charset="0"/>
              </a:rPr>
              <a:t>(HS-g-22-19.03)</a:t>
            </a:r>
            <a:endParaRPr lang="pl-PL" sz="5000" dirty="0">
              <a:latin typeface="Arial" panose="020B0604020202020204" pitchFamily="34" charset="0"/>
              <a:cs typeface="Arial" panose="020B0604020202020204" pitchFamily="34" charset="0"/>
            </a:endParaRPr>
          </a:p>
          <a:p>
            <a:pPr>
              <a:lnSpc>
                <a:spcPct val="120000"/>
              </a:lnSpc>
              <a:buFont typeface="Arial" panose="020B0604020202020204" pitchFamily="34" charset="0"/>
              <a:buChar char="•"/>
            </a:pPr>
            <a:r>
              <a:rPr lang="en-US" sz="5000" dirty="0">
                <a:latin typeface="Arial" panose="020B0604020202020204" pitchFamily="34" charset="0"/>
                <a:cs typeface="Arial" panose="020B0604020202020204" pitchFamily="34" charset="0"/>
              </a:rPr>
              <a:t> EU4H-2022-PJ-06: Call for proposals to provide </a:t>
            </a:r>
            <a:r>
              <a:rPr lang="en-US" sz="5000" b="1" dirty="0">
                <a:latin typeface="Arial" panose="020B0604020202020204" pitchFamily="34" charset="0"/>
                <a:cs typeface="Arial" panose="020B0604020202020204" pitchFamily="34" charset="0"/>
              </a:rPr>
              <a:t>training for health workforce</a:t>
            </a:r>
            <a:r>
              <a:rPr lang="en-US" sz="5000" dirty="0">
                <a:latin typeface="Arial" panose="020B0604020202020204" pitchFamily="34" charset="0"/>
                <a:cs typeface="Arial" panose="020B0604020202020204" pitchFamily="34" charset="0"/>
              </a:rPr>
              <a:t>, including digital skills (HS-g-22-15.01) </a:t>
            </a:r>
            <a:endParaRPr lang="pl-PL" sz="5000" dirty="0">
              <a:latin typeface="Arial" panose="020B0604020202020204" pitchFamily="34" charset="0"/>
              <a:cs typeface="Arial" panose="020B0604020202020204" pitchFamily="34" charset="0"/>
            </a:endParaRPr>
          </a:p>
          <a:p>
            <a:pPr>
              <a:lnSpc>
                <a:spcPct val="120000"/>
              </a:lnSpc>
              <a:buFont typeface="Arial" panose="020B0604020202020204" pitchFamily="34" charset="0"/>
              <a:buChar char="•"/>
            </a:pPr>
            <a:r>
              <a:rPr lang="en-US" sz="5000" dirty="0">
                <a:latin typeface="Arial" panose="020B0604020202020204" pitchFamily="34" charset="0"/>
                <a:cs typeface="Arial" panose="020B0604020202020204" pitchFamily="34" charset="0"/>
              </a:rPr>
              <a:t>EU4H-2022-PJ-07: Call for proposals to support Member States and other relevant actors to implement relevant results of innovative public health research in relation to </a:t>
            </a:r>
            <a:r>
              <a:rPr lang="en-US" sz="5000" b="1" dirty="0">
                <a:latin typeface="Arial" panose="020B0604020202020204" pitchFamily="34" charset="0"/>
                <a:cs typeface="Arial" panose="020B0604020202020204" pitchFamily="34" charset="0"/>
              </a:rPr>
              <a:t>vaccination against COVID-19 </a:t>
            </a:r>
            <a:r>
              <a:rPr lang="en-US" sz="5000" dirty="0">
                <a:latin typeface="Arial" panose="020B0604020202020204" pitchFamily="34" charset="0"/>
                <a:cs typeface="Arial" panose="020B0604020202020204" pitchFamily="34" charset="0"/>
              </a:rPr>
              <a:t>(CP-g-22-03.01) </a:t>
            </a:r>
            <a:endParaRPr lang="pl-PL" sz="5000" dirty="0">
              <a:latin typeface="Arial" panose="020B0604020202020204" pitchFamily="34" charset="0"/>
              <a:cs typeface="Arial" panose="020B0604020202020204" pitchFamily="34" charset="0"/>
            </a:endParaRPr>
          </a:p>
          <a:p>
            <a:pPr>
              <a:lnSpc>
                <a:spcPct val="120000"/>
              </a:lnSpc>
              <a:buFont typeface="Arial" panose="020B0604020202020204" pitchFamily="34" charset="0"/>
              <a:buChar char="•"/>
            </a:pPr>
            <a:r>
              <a:rPr lang="en-US" sz="5000" dirty="0">
                <a:latin typeface="Arial" panose="020B0604020202020204" pitchFamily="34" charset="0"/>
                <a:cs typeface="Arial" panose="020B0604020202020204" pitchFamily="34" charset="0"/>
              </a:rPr>
              <a:t>EU4H-2022-PJ-08 Call for proposals to develop early warning features and guidance in the area of </a:t>
            </a:r>
            <a:r>
              <a:rPr lang="en-US" sz="5000" b="1" dirty="0">
                <a:latin typeface="Arial" panose="020B0604020202020204" pitchFamily="34" charset="0"/>
                <a:cs typeface="Arial" panose="020B0604020202020204" pitchFamily="34" charset="0"/>
              </a:rPr>
              <a:t>pricing through the EURIPID database</a:t>
            </a:r>
            <a:r>
              <a:rPr lang="en-US" sz="5000" dirty="0">
                <a:latin typeface="Arial" panose="020B0604020202020204" pitchFamily="34" charset="0"/>
                <a:cs typeface="Arial" panose="020B0604020202020204" pitchFamily="34" charset="0"/>
              </a:rPr>
              <a:t>, based on competition cases (HS-g-22-17.01</a:t>
            </a:r>
            <a:endParaRPr lang="pl-PL" sz="5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17</a:t>
            </a:fld>
            <a:endParaRPr lang="pl-PL" dirty="0"/>
          </a:p>
        </p:txBody>
      </p:sp>
    </p:spTree>
    <p:extLst>
      <p:ext uri="{BB962C8B-B14F-4D97-AF65-F5344CB8AC3E}">
        <p14:creationId xmlns:p14="http://schemas.microsoft.com/office/powerpoint/2010/main" val="2901662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Granty na projekty 2022</a:t>
            </a:r>
          </a:p>
        </p:txBody>
      </p:sp>
      <p:sp>
        <p:nvSpPr>
          <p:cNvPr id="4" name="Symbol zastępczy zawartości 3"/>
          <p:cNvSpPr>
            <a:spLocks noGrp="1"/>
          </p:cNvSpPr>
          <p:nvPr>
            <p:ph idx="1"/>
          </p:nvPr>
        </p:nvSpPr>
        <p:spPr>
          <a:xfrm>
            <a:off x="858116" y="1097683"/>
            <a:ext cx="9584531" cy="4886257"/>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pl-PL" sz="2600" b="1" dirty="0">
                <a:latin typeface="Arial" panose="020B0604020202020204" pitchFamily="34" charset="0"/>
                <a:cs typeface="Arial" panose="020B0604020202020204" pitchFamily="34" charset="0"/>
              </a:rPr>
              <a:t>Trzeba dokładnie przeczytać </a:t>
            </a:r>
            <a:r>
              <a:rPr lang="pl-PL" sz="2600" b="1" dirty="0">
                <a:solidFill>
                  <a:srgbClr val="FF0000"/>
                </a:solidFill>
                <a:latin typeface="Arial" panose="020B0604020202020204" pitchFamily="34" charset="0"/>
                <a:cs typeface="Arial" panose="020B0604020202020204" pitchFamily="34" charset="0"/>
              </a:rPr>
              <a:t>Call </a:t>
            </a:r>
            <a:r>
              <a:rPr lang="pl-PL" sz="2600" b="1" dirty="0" err="1">
                <a:solidFill>
                  <a:srgbClr val="FF0000"/>
                </a:solidFill>
                <a:latin typeface="Arial" panose="020B0604020202020204" pitchFamily="34" charset="0"/>
                <a:cs typeface="Arial" panose="020B0604020202020204" pitchFamily="34" charset="0"/>
              </a:rPr>
              <a:t>document</a:t>
            </a:r>
            <a:endParaRPr lang="pl-PL" sz="2600" b="1" dirty="0">
              <a:solidFill>
                <a:srgbClr val="FF0000"/>
              </a:solidFill>
              <a:latin typeface="Arial" panose="020B0604020202020204" pitchFamily="34" charset="0"/>
              <a:cs typeface="Arial" panose="020B0604020202020204" pitchFamily="34" charset="0"/>
            </a:endParaRPr>
          </a:p>
          <a:p>
            <a:pPr marL="0" indent="0">
              <a:lnSpc>
                <a:spcPct val="150000"/>
              </a:lnSpc>
              <a:buNone/>
            </a:pPr>
            <a:r>
              <a:rPr lang="pl-PL" sz="2100" dirty="0">
                <a:latin typeface="Arial" panose="020B0604020202020204" pitchFamily="34" charset="0"/>
                <a:cs typeface="Arial" panose="020B0604020202020204" pitchFamily="34" charset="0"/>
                <a:hlinkClick r:id="rId3"/>
              </a:rPr>
              <a:t>https://ec.europa.eu/info/funding-tenders/opportunities/docs/2021-2027/eu4h/wp-call/2022/call-fiche_eu4h-2022-pj_en.pdf</a:t>
            </a:r>
            <a:r>
              <a:rPr lang="pl-PL" sz="2100" dirty="0">
                <a:latin typeface="Arial" panose="020B0604020202020204" pitchFamily="34" charset="0"/>
                <a:cs typeface="Arial" panose="020B0604020202020204" pitchFamily="34" charset="0"/>
              </a:rPr>
              <a:t> </a:t>
            </a:r>
          </a:p>
          <a:p>
            <a:pPr>
              <a:lnSpc>
                <a:spcPct val="150000"/>
              </a:lnSpc>
            </a:pPr>
            <a:r>
              <a:rPr lang="pl-PL" sz="2400" b="1" dirty="0">
                <a:latin typeface="Arial" panose="020B0604020202020204" pitchFamily="34" charset="0"/>
                <a:cs typeface="Arial" panose="020B0604020202020204" pitchFamily="34" charset="0"/>
              </a:rPr>
              <a:t>Online Manual </a:t>
            </a:r>
          </a:p>
          <a:p>
            <a:pPr marL="0" indent="0">
              <a:lnSpc>
                <a:spcPct val="150000"/>
              </a:lnSpc>
              <a:buNone/>
            </a:pPr>
            <a:r>
              <a:rPr lang="pl-PL" sz="2100" dirty="0">
                <a:latin typeface="Arial" panose="020B0604020202020204" pitchFamily="34" charset="0"/>
                <a:cs typeface="Arial" panose="020B0604020202020204" pitchFamily="34" charset="0"/>
                <a:hlinkClick r:id="rId4"/>
              </a:rPr>
              <a:t>https://ec.europa.eu/info/funding-tenders/opportunities/docs/2021-2027/common/guidance/om_en.pdffor</a:t>
            </a:r>
            <a:r>
              <a:rPr lang="pl-PL" sz="2100" dirty="0">
                <a:latin typeface="Arial" panose="020B0604020202020204" pitchFamily="34" charset="0"/>
                <a:cs typeface="Arial" panose="020B0604020202020204" pitchFamily="34" charset="0"/>
              </a:rPr>
              <a:t>  </a:t>
            </a:r>
          </a:p>
          <a:p>
            <a:pPr marL="0" indent="0">
              <a:lnSpc>
                <a:spcPct val="150000"/>
              </a:lnSpc>
              <a:buNone/>
            </a:pPr>
            <a:r>
              <a:rPr lang="en-US" sz="2600" b="1" dirty="0">
                <a:latin typeface="Arial" panose="020B0604020202020204" pitchFamily="34" charset="0"/>
                <a:cs typeface="Arial" panose="020B0604020202020204" pitchFamily="34" charset="0"/>
              </a:rPr>
              <a:t>AGA – Annotated Model Grant Agreement</a:t>
            </a:r>
            <a:endParaRPr lang="pl-PL" sz="2600" b="1" dirty="0">
              <a:latin typeface="Arial" panose="020B0604020202020204" pitchFamily="34" charset="0"/>
              <a:cs typeface="Arial" panose="020B0604020202020204" pitchFamily="34" charset="0"/>
            </a:endParaRPr>
          </a:p>
          <a:p>
            <a:pPr marL="0" indent="0">
              <a:lnSpc>
                <a:spcPct val="150000"/>
              </a:lnSpc>
              <a:buNone/>
            </a:pPr>
            <a:r>
              <a:rPr lang="pl-PL" sz="2100" dirty="0">
                <a:latin typeface="Arial" panose="020B0604020202020204" pitchFamily="34" charset="0"/>
                <a:cs typeface="Arial" panose="020B0604020202020204" pitchFamily="34" charset="0"/>
                <a:hlinkClick r:id="rId5"/>
              </a:rPr>
              <a:t>https://e</a:t>
            </a:r>
            <a:r>
              <a:rPr lang="en-US" sz="2100" dirty="0">
                <a:latin typeface="Arial" panose="020B0604020202020204" pitchFamily="34" charset="0"/>
                <a:cs typeface="Arial" panose="020B0604020202020204" pitchFamily="34" charset="0"/>
                <a:hlinkClick r:id="rId5"/>
              </a:rPr>
              <a:t>c.europa.eu/info/funding-tenders/opportunities/docs/2021-2027/common/guidance/aga_en.pdf</a:t>
            </a:r>
            <a:r>
              <a:rPr lang="pl-PL" sz="2100" dirty="0">
                <a:latin typeface="Arial" panose="020B0604020202020204" pitchFamily="34" charset="0"/>
                <a:cs typeface="Arial" panose="020B0604020202020204" pitchFamily="34" charset="0"/>
              </a:rPr>
              <a:t> </a:t>
            </a:r>
          </a:p>
          <a:p>
            <a:pPr marL="0" indent="0">
              <a:lnSpc>
                <a:spcPct val="150000"/>
              </a:lnSpc>
              <a:buNone/>
            </a:pP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18</a:t>
            </a:fld>
            <a:endParaRPr lang="pl-PL" dirty="0"/>
          </a:p>
        </p:txBody>
      </p:sp>
    </p:spTree>
    <p:extLst>
      <p:ext uri="{BB962C8B-B14F-4D97-AF65-F5344CB8AC3E}">
        <p14:creationId xmlns:p14="http://schemas.microsoft.com/office/powerpoint/2010/main" val="993417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804672"/>
          </a:xfrm>
        </p:spPr>
        <p:txBody>
          <a:bodyPr/>
          <a:lstStyle/>
          <a:p>
            <a:pPr algn="ctr"/>
            <a:r>
              <a:rPr lang="pl-PL" b="1" dirty="0"/>
              <a:t>Przyszłe granty na projekty 2022</a:t>
            </a:r>
          </a:p>
        </p:txBody>
      </p:sp>
      <p:sp>
        <p:nvSpPr>
          <p:cNvPr id="4" name="Symbol zastępczy zawartości 3"/>
          <p:cNvSpPr>
            <a:spLocks noGrp="1"/>
          </p:cNvSpPr>
          <p:nvPr>
            <p:ph idx="1"/>
          </p:nvPr>
        </p:nvSpPr>
        <p:spPr>
          <a:xfrm>
            <a:off x="839828" y="1097683"/>
            <a:ext cx="9584531" cy="4886257"/>
          </a:xfrm>
        </p:spPr>
        <p:txBody>
          <a:bodyPr>
            <a:normAutofit fontScale="85000" lnSpcReduction="10000"/>
          </a:bodyPr>
          <a:lstStyle/>
          <a:p>
            <a:pPr>
              <a:lnSpc>
                <a:spcPct val="150000"/>
              </a:lnSpc>
            </a:pPr>
            <a:r>
              <a:rPr lang="en-US" sz="2400" dirty="0">
                <a:latin typeface="Arial" panose="020B0604020202020204" pitchFamily="34" charset="0"/>
                <a:cs typeface="Arial" panose="020B0604020202020204" pitchFamily="34" charset="0"/>
              </a:rPr>
              <a:t>CP-g-22-01.05 Call for proposals to support structured dialogue at national or regional level on public procurement in the health sector - HERA </a:t>
            </a:r>
            <a:endParaRPr lang="pl-PL" sz="24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CR-g-22-08.02 Call for proposals on cancer and other NCDs prevention – action on health determinants</a:t>
            </a:r>
            <a:endParaRPr lang="pl-PL" sz="24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DP-g-22-06.04 and DP-g-22-06.05 Call for proposals on prevention of NCDs - cardiovascular diseases, diabetes and other NCDs </a:t>
            </a:r>
            <a:endParaRPr lang="pl-PL" sz="24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CR-g-22-08.06 Call for proposals to support the roll-out of the second cohort of the inter-</a:t>
            </a:r>
            <a:r>
              <a:rPr lang="en-US" sz="2400" dirty="0" err="1">
                <a:latin typeface="Arial" panose="020B0604020202020204" pitchFamily="34" charset="0"/>
                <a:cs typeface="Arial" panose="020B0604020202020204" pitchFamily="34" charset="0"/>
              </a:rPr>
              <a:t>speciality</a:t>
            </a:r>
            <a:r>
              <a:rPr lang="en-US" sz="2400" dirty="0">
                <a:latin typeface="Arial" panose="020B0604020202020204" pitchFamily="34" charset="0"/>
                <a:cs typeface="Arial" panose="020B0604020202020204" pitchFamily="34" charset="0"/>
              </a:rPr>
              <a:t> cancer training </a:t>
            </a:r>
            <a:r>
              <a:rPr lang="en-US" sz="2400" dirty="0" err="1">
                <a:latin typeface="Arial" panose="020B0604020202020204" pitchFamily="34" charset="0"/>
                <a:cs typeface="Arial" panose="020B0604020202020204" pitchFamily="34" charset="0"/>
              </a:rPr>
              <a:t>programme</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HS-g-22-19.03 Call for proposals to support increased capacity of notified bodies for medical devices</a:t>
            </a:r>
            <a:endParaRPr lang="pl-PL" sz="2400" dirty="0">
              <a:latin typeface="Arial" panose="020B0604020202020204" pitchFamily="34" charset="0"/>
              <a:cs typeface="Arial" panose="020B0604020202020204" pitchFamily="34" charset="0"/>
            </a:endParaRPr>
          </a:p>
          <a:p>
            <a:pPr marL="0" indent="0">
              <a:lnSpc>
                <a:spcPct val="150000"/>
              </a:lnSpc>
              <a:buNone/>
            </a:pP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19</a:t>
            </a:fld>
            <a:endParaRPr lang="pl-PL" dirty="0"/>
          </a:p>
        </p:txBody>
      </p:sp>
    </p:spTree>
    <p:extLst>
      <p:ext uri="{BB962C8B-B14F-4D97-AF65-F5344CB8AC3E}">
        <p14:creationId xmlns:p14="http://schemas.microsoft.com/office/powerpoint/2010/main" val="90428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38933" y="-1"/>
            <a:ext cx="9584531" cy="1856233"/>
          </a:xfrm>
        </p:spPr>
        <p:txBody>
          <a:bodyPr>
            <a:normAutofit/>
          </a:bodyPr>
          <a:lstStyle/>
          <a:p>
            <a:pPr algn="just">
              <a:lnSpc>
                <a:spcPct val="100000"/>
              </a:lnSpc>
            </a:pPr>
            <a:r>
              <a:rPr lang="pl-PL" altLang="pl-PL" sz="3200" dirty="0">
                <a:latin typeface="Arial" panose="020B0604020202020204" pitchFamily="34" charset="0"/>
                <a:cs typeface="Arial" panose="020B0604020202020204" pitchFamily="34" charset="0"/>
              </a:rPr>
              <a:t>	Program</a:t>
            </a:r>
            <a:endParaRPr lang="pl-PL" sz="3200"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763985" y="1764792"/>
            <a:ext cx="9584531" cy="4496522"/>
          </a:xfrm>
        </p:spPr>
        <p:txBody>
          <a:bodyPr>
            <a:noAutofit/>
          </a:bodyPr>
          <a:lstStyle/>
          <a:p>
            <a:pPr indent="0">
              <a:lnSpc>
                <a:spcPct val="100000"/>
              </a:lnSpc>
              <a:spcAft>
                <a:spcPts val="600"/>
              </a:spcAft>
              <a:buFontTx/>
              <a:buNone/>
            </a:pPr>
            <a:endParaRPr lang="pl-PL" sz="2400" dirty="0"/>
          </a:p>
          <a:p>
            <a:pPr indent="0">
              <a:lnSpc>
                <a:spcPct val="100000"/>
              </a:lnSpc>
              <a:spcAft>
                <a:spcPts val="1800"/>
              </a:spcAft>
              <a:buNone/>
            </a:pPr>
            <a:r>
              <a:rPr lang="pl-PL" sz="2800" dirty="0">
                <a:latin typeface="Arial" panose="020B0604020202020204" pitchFamily="34" charset="0"/>
                <a:cs typeface="Arial" panose="020B0604020202020204" pitchFamily="34" charset="0"/>
              </a:rPr>
              <a:t>1. Informacje podstawowe </a:t>
            </a:r>
          </a:p>
          <a:p>
            <a:pPr indent="0">
              <a:lnSpc>
                <a:spcPct val="100000"/>
              </a:lnSpc>
              <a:spcAft>
                <a:spcPts val="1800"/>
              </a:spcAft>
              <a:buNone/>
            </a:pPr>
            <a:r>
              <a:rPr lang="pl-PL" sz="2800" dirty="0">
                <a:latin typeface="Arial" panose="020B0604020202020204" pitchFamily="34" charset="0"/>
                <a:cs typeface="Arial" panose="020B0604020202020204" pitchFamily="34" charset="0"/>
              </a:rPr>
              <a:t>2. Informacje administracyjne</a:t>
            </a:r>
          </a:p>
          <a:p>
            <a:pPr indent="0">
              <a:lnSpc>
                <a:spcPct val="100000"/>
              </a:lnSpc>
              <a:spcAft>
                <a:spcPts val="1800"/>
              </a:spcAft>
              <a:buNone/>
            </a:pPr>
            <a:r>
              <a:rPr lang="pl-PL" sz="2800" dirty="0">
                <a:latin typeface="Arial" panose="020B0604020202020204" pitchFamily="34" charset="0"/>
                <a:cs typeface="Arial" panose="020B0604020202020204" pitchFamily="34" charset="0"/>
              </a:rPr>
              <a:t>3. Program Pracy 2022 – na co środki</a:t>
            </a:r>
          </a:p>
          <a:p>
            <a:pPr indent="0">
              <a:lnSpc>
                <a:spcPct val="100000"/>
              </a:lnSpc>
              <a:spcAft>
                <a:spcPts val="1800"/>
              </a:spcAft>
              <a:buNone/>
            </a:pPr>
            <a:r>
              <a:rPr lang="pl-PL" sz="2800" dirty="0">
                <a:latin typeface="Arial" panose="020B0604020202020204" pitchFamily="34" charset="0"/>
                <a:cs typeface="Arial" panose="020B0604020202020204" pitchFamily="34" charset="0"/>
              </a:rPr>
              <a:t>4. Pytania i odpowiedzi</a:t>
            </a:r>
            <a:endParaRPr lang="pl-PL" sz="2400" dirty="0">
              <a:solidFill>
                <a:schemeClr val="accent1">
                  <a:lumMod val="50000"/>
                </a:schemeClr>
              </a:solidFill>
              <a:latin typeface="Arial" panose="020B0604020202020204" pitchFamily="34" charset="0"/>
              <a:cs typeface="Arial" panose="020B0604020202020204" pitchFamily="34" charset="0"/>
            </a:endParaRPr>
          </a:p>
          <a:p>
            <a:pPr indent="0">
              <a:lnSpc>
                <a:spcPct val="100000"/>
              </a:lnSpc>
              <a:spcAft>
                <a:spcPts val="1800"/>
              </a:spcAft>
              <a:buNone/>
            </a:pPr>
            <a:endParaRPr lang="pl-PL" sz="32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fld id="{B6EDCDA7-E7E7-4E8B-B189-D4D7001AAA41}" type="slidenum">
              <a:rPr lang="pl-PL" smtClean="0"/>
              <a:pPr/>
              <a:t>2</a:t>
            </a:fld>
            <a:endParaRPr lang="pl-PL" dirty="0"/>
          </a:p>
        </p:txBody>
      </p:sp>
    </p:spTree>
    <p:extLst>
      <p:ext uri="{BB962C8B-B14F-4D97-AF65-F5344CB8AC3E}">
        <p14:creationId xmlns:p14="http://schemas.microsoft.com/office/powerpoint/2010/main" val="485690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Wspólne działania (JA) 2022</a:t>
            </a:r>
          </a:p>
        </p:txBody>
      </p:sp>
      <p:sp>
        <p:nvSpPr>
          <p:cNvPr id="4" name="Symbol zastępczy zawartości 3"/>
          <p:cNvSpPr>
            <a:spLocks noGrp="1"/>
          </p:cNvSpPr>
          <p:nvPr>
            <p:ph idx="1"/>
          </p:nvPr>
        </p:nvSpPr>
        <p:spPr>
          <a:xfrm>
            <a:off x="858116" y="1097683"/>
            <a:ext cx="9584531" cy="4886257"/>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pl-PL" sz="2400" dirty="0">
                <a:latin typeface="Arial" panose="020B0604020202020204" pitchFamily="34" charset="0"/>
                <a:cs typeface="Arial" panose="020B0604020202020204" pitchFamily="34" charset="0"/>
              </a:rPr>
              <a:t>EU4H-2022-JA-01: Direct </a:t>
            </a:r>
            <a:r>
              <a:rPr lang="pl-PL" sz="2400" dirty="0" err="1">
                <a:latin typeface="Arial" panose="020B0604020202020204" pitchFamily="34" charset="0"/>
                <a:cs typeface="Arial" panose="020B0604020202020204" pitchFamily="34" charset="0"/>
              </a:rPr>
              <a:t>grants</a:t>
            </a:r>
            <a:r>
              <a:rPr lang="pl-PL" sz="2400" dirty="0">
                <a:latin typeface="Arial" panose="020B0604020202020204" pitchFamily="34" charset="0"/>
                <a:cs typeface="Arial" panose="020B0604020202020204" pitchFamily="34" charset="0"/>
              </a:rPr>
              <a:t> to </a:t>
            </a:r>
            <a:r>
              <a:rPr lang="pl-PL" sz="2400" dirty="0" err="1">
                <a:latin typeface="Arial" panose="020B0604020202020204" pitchFamily="34" charset="0"/>
                <a:cs typeface="Arial" panose="020B0604020202020204" pitchFamily="34" charset="0"/>
              </a:rPr>
              <a:t>Member</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States</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authorities</a:t>
            </a:r>
            <a:r>
              <a:rPr lang="pl-PL" sz="2400"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implementation</a:t>
            </a:r>
            <a:r>
              <a:rPr lang="pl-PL" sz="2400" b="1" dirty="0">
                <a:latin typeface="Arial" panose="020B0604020202020204" pitchFamily="34" charset="0"/>
                <a:cs typeface="Arial" panose="020B0604020202020204" pitchFamily="34" charset="0"/>
              </a:rPr>
              <a:t> of AMR </a:t>
            </a:r>
            <a:r>
              <a:rPr lang="pl-PL" sz="2400" b="1" dirty="0" err="1">
                <a:latin typeface="Arial" panose="020B0604020202020204" pitchFamily="34" charset="0"/>
                <a:cs typeface="Arial" panose="020B0604020202020204" pitchFamily="34" charset="0"/>
              </a:rPr>
              <a:t>measures</a:t>
            </a:r>
            <a:r>
              <a:rPr lang="pl-PL" sz="2400" b="1" dirty="0">
                <a:latin typeface="Arial" panose="020B0604020202020204" pitchFamily="34" charset="0"/>
                <a:cs typeface="Arial" panose="020B0604020202020204" pitchFamily="34" charset="0"/>
              </a:rPr>
              <a:t> in </a:t>
            </a:r>
            <a:r>
              <a:rPr lang="pl-PL" sz="2400" b="1" dirty="0" err="1">
                <a:latin typeface="Arial" panose="020B0604020202020204" pitchFamily="34" charset="0"/>
                <a:cs typeface="Arial" panose="020B0604020202020204" pitchFamily="34" charset="0"/>
              </a:rPr>
              <a:t>Member</a:t>
            </a:r>
            <a:r>
              <a:rPr lang="pl-PL" sz="2400" b="1"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States</a:t>
            </a:r>
            <a:r>
              <a:rPr lang="pl-PL" sz="2400" dirty="0">
                <a:latin typeface="Arial" panose="020B0604020202020204" pitchFamily="34" charset="0"/>
                <a:cs typeface="Arial" panose="020B0604020202020204" pitchFamily="34" charset="0"/>
              </a:rPr>
              <a:t> (AWP1 Ref: CP-g-22-02.01) – </a:t>
            </a:r>
            <a:r>
              <a:rPr lang="pl-PL" sz="2400" b="1" dirty="0">
                <a:latin typeface="Arial" panose="020B0604020202020204" pitchFamily="34" charset="0"/>
                <a:cs typeface="Arial" panose="020B0604020202020204" pitchFamily="34" charset="0"/>
              </a:rPr>
              <a:t>50</a:t>
            </a:r>
            <a:r>
              <a:rPr lang="pl-PL" sz="2400" dirty="0">
                <a:latin typeface="Arial" panose="020B0604020202020204" pitchFamily="34" charset="0"/>
                <a:cs typeface="Arial" panose="020B0604020202020204" pitchFamily="34" charset="0"/>
              </a:rPr>
              <a:t> mln EUR (str.13)</a:t>
            </a:r>
          </a:p>
          <a:p>
            <a:pPr>
              <a:lnSpc>
                <a:spcPct val="150000"/>
              </a:lnSpc>
            </a:pPr>
            <a:r>
              <a:rPr lang="pl-PL" sz="2400" dirty="0">
                <a:latin typeface="Arial" panose="020B0604020202020204" pitchFamily="34" charset="0"/>
                <a:cs typeface="Arial" panose="020B0604020202020204" pitchFamily="34" charset="0"/>
              </a:rPr>
              <a:t>EU4H-2022-JA-02: Direct </a:t>
            </a:r>
            <a:r>
              <a:rPr lang="pl-PL" sz="2400" dirty="0" err="1">
                <a:latin typeface="Arial" panose="020B0604020202020204" pitchFamily="34" charset="0"/>
                <a:cs typeface="Arial" panose="020B0604020202020204" pitchFamily="34" charset="0"/>
              </a:rPr>
              <a:t>grants</a:t>
            </a:r>
            <a:r>
              <a:rPr lang="pl-PL" sz="2400" dirty="0">
                <a:latin typeface="Arial" panose="020B0604020202020204" pitchFamily="34" charset="0"/>
                <a:cs typeface="Arial" panose="020B0604020202020204" pitchFamily="34" charset="0"/>
              </a:rPr>
              <a:t> to </a:t>
            </a:r>
            <a:r>
              <a:rPr lang="pl-PL" sz="2400" dirty="0" err="1">
                <a:latin typeface="Arial" panose="020B0604020202020204" pitchFamily="34" charset="0"/>
                <a:cs typeface="Arial" panose="020B0604020202020204" pitchFamily="34" charset="0"/>
              </a:rPr>
              <a:t>Member</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States</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authorities</a:t>
            </a:r>
            <a:r>
              <a:rPr lang="pl-PL" sz="2400"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Cancer</a:t>
            </a:r>
            <a:r>
              <a:rPr lang="pl-PL" sz="2400" b="1" dirty="0">
                <a:latin typeface="Arial" panose="020B0604020202020204" pitchFamily="34" charset="0"/>
                <a:cs typeface="Arial" panose="020B0604020202020204" pitchFamily="34" charset="0"/>
              </a:rPr>
              <a:t> and </a:t>
            </a:r>
            <a:r>
              <a:rPr lang="pl-PL" sz="2400" b="1" dirty="0" err="1">
                <a:latin typeface="Arial" panose="020B0604020202020204" pitchFamily="34" charset="0"/>
                <a:cs typeface="Arial" panose="020B0604020202020204" pitchFamily="34" charset="0"/>
              </a:rPr>
              <a:t>other</a:t>
            </a:r>
            <a:r>
              <a:rPr lang="pl-PL" sz="2400" b="1"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NCDs</a:t>
            </a:r>
            <a:r>
              <a:rPr lang="pl-PL" sz="2400" b="1"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prevention</a:t>
            </a:r>
            <a:r>
              <a:rPr lang="pl-PL" sz="2400" b="1" dirty="0">
                <a:latin typeface="Arial" panose="020B0604020202020204" pitchFamily="34" charset="0"/>
                <a:cs typeface="Arial" panose="020B0604020202020204" pitchFamily="34" charset="0"/>
              </a:rPr>
              <a:t> – </a:t>
            </a:r>
            <a:r>
              <a:rPr lang="pl-PL" sz="2400" b="1" dirty="0" err="1">
                <a:latin typeface="Arial" panose="020B0604020202020204" pitchFamily="34" charset="0"/>
                <a:cs typeface="Arial" panose="020B0604020202020204" pitchFamily="34" charset="0"/>
              </a:rPr>
              <a:t>action</a:t>
            </a:r>
            <a:r>
              <a:rPr lang="pl-PL" sz="2400" b="1" dirty="0">
                <a:latin typeface="Arial" panose="020B0604020202020204" pitchFamily="34" charset="0"/>
                <a:cs typeface="Arial" panose="020B0604020202020204" pitchFamily="34" charset="0"/>
              </a:rPr>
              <a:t> on </a:t>
            </a:r>
            <a:r>
              <a:rPr lang="pl-PL" sz="2400" b="1" dirty="0" err="1">
                <a:latin typeface="Arial" panose="020B0604020202020204" pitchFamily="34" charset="0"/>
                <a:cs typeface="Arial" panose="020B0604020202020204" pitchFamily="34" charset="0"/>
              </a:rPr>
              <a:t>health</a:t>
            </a:r>
            <a:r>
              <a:rPr lang="pl-PL" sz="2400" b="1"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determinants</a:t>
            </a:r>
            <a:r>
              <a:rPr lang="pl-PL" sz="2400" b="1" dirty="0">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(AWP Ref: CR-g-22-08.01) – </a:t>
            </a:r>
            <a:r>
              <a:rPr lang="pl-PL" sz="2400" b="1" dirty="0">
                <a:latin typeface="Arial" panose="020B0604020202020204" pitchFamily="34" charset="0"/>
                <a:cs typeface="Arial" panose="020B0604020202020204" pitchFamily="34" charset="0"/>
              </a:rPr>
              <a:t>75</a:t>
            </a:r>
            <a:r>
              <a:rPr lang="pl-PL" sz="2400" dirty="0">
                <a:latin typeface="Arial" panose="020B0604020202020204" pitchFamily="34" charset="0"/>
                <a:cs typeface="Arial" panose="020B0604020202020204" pitchFamily="34" charset="0"/>
              </a:rPr>
              <a:t> mln EUR </a:t>
            </a:r>
          </a:p>
          <a:p>
            <a:pPr>
              <a:lnSpc>
                <a:spcPct val="150000"/>
              </a:lnSpc>
            </a:pPr>
            <a:r>
              <a:rPr lang="pl-PL" sz="2400" dirty="0">
                <a:latin typeface="Arial" panose="020B0604020202020204" pitchFamily="34" charset="0"/>
                <a:cs typeface="Arial" panose="020B0604020202020204" pitchFamily="34" charset="0"/>
              </a:rPr>
              <a:t>EU4H-2022-JA-03: Direct </a:t>
            </a:r>
            <a:r>
              <a:rPr lang="pl-PL" sz="2400" dirty="0" err="1">
                <a:latin typeface="Arial" panose="020B0604020202020204" pitchFamily="34" charset="0"/>
                <a:cs typeface="Arial" panose="020B0604020202020204" pitchFamily="34" charset="0"/>
              </a:rPr>
              <a:t>grants</a:t>
            </a:r>
            <a:r>
              <a:rPr lang="pl-PL" sz="2400" dirty="0">
                <a:latin typeface="Arial" panose="020B0604020202020204" pitchFamily="34" charset="0"/>
                <a:cs typeface="Arial" panose="020B0604020202020204" pitchFamily="34" charset="0"/>
              </a:rPr>
              <a:t> to </a:t>
            </a:r>
            <a:r>
              <a:rPr lang="pl-PL" sz="2400" dirty="0" err="1">
                <a:latin typeface="Arial" panose="020B0604020202020204" pitchFamily="34" charset="0"/>
                <a:cs typeface="Arial" panose="020B0604020202020204" pitchFamily="34" charset="0"/>
              </a:rPr>
              <a:t>Member</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States</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authorities</a:t>
            </a:r>
            <a:r>
              <a:rPr lang="pl-PL" sz="2400"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prevention</a:t>
            </a:r>
            <a:r>
              <a:rPr lang="pl-PL" sz="2400" b="1" dirty="0">
                <a:latin typeface="Arial" panose="020B0604020202020204" pitchFamily="34" charset="0"/>
                <a:cs typeface="Arial" panose="020B0604020202020204" pitchFamily="34" charset="0"/>
              </a:rPr>
              <a:t> of </a:t>
            </a:r>
            <a:r>
              <a:rPr lang="pl-PL" sz="2400" b="1" dirty="0" err="1">
                <a:latin typeface="Arial" panose="020B0604020202020204" pitchFamily="34" charset="0"/>
                <a:cs typeface="Arial" panose="020B0604020202020204" pitchFamily="34" charset="0"/>
              </a:rPr>
              <a:t>NCDs</a:t>
            </a:r>
            <a:r>
              <a:rPr lang="pl-PL" sz="2400" b="1" dirty="0">
                <a:latin typeface="Arial" panose="020B0604020202020204" pitchFamily="34" charset="0"/>
                <a:cs typeface="Arial" panose="020B0604020202020204" pitchFamily="34" charset="0"/>
              </a:rPr>
              <a:t> – </a:t>
            </a:r>
            <a:r>
              <a:rPr lang="pl-PL" sz="2400" b="1" dirty="0" err="1">
                <a:latin typeface="Arial" panose="020B0604020202020204" pitchFamily="34" charset="0"/>
                <a:cs typeface="Arial" panose="020B0604020202020204" pitchFamily="34" charset="0"/>
              </a:rPr>
              <a:t>cardiovascular</a:t>
            </a:r>
            <a:r>
              <a:rPr lang="pl-PL" sz="2400" b="1" dirty="0">
                <a:latin typeface="Arial" panose="020B0604020202020204" pitchFamily="34" charset="0"/>
                <a:cs typeface="Arial" panose="020B0604020202020204" pitchFamily="34" charset="0"/>
              </a:rPr>
              <a:t> </a:t>
            </a:r>
            <a:r>
              <a:rPr lang="pl-PL" sz="2400" b="1" dirty="0" err="1">
                <a:latin typeface="Arial" panose="020B0604020202020204" pitchFamily="34" charset="0"/>
                <a:cs typeface="Arial" panose="020B0604020202020204" pitchFamily="34" charset="0"/>
              </a:rPr>
              <a:t>diseases</a:t>
            </a:r>
            <a:r>
              <a:rPr lang="pl-PL" sz="2400" b="1" dirty="0">
                <a:latin typeface="Arial" panose="020B0604020202020204" pitchFamily="34" charset="0"/>
                <a:cs typeface="Arial" panose="020B0604020202020204" pitchFamily="34" charset="0"/>
              </a:rPr>
              <a:t> and </a:t>
            </a:r>
            <a:r>
              <a:rPr lang="pl-PL" sz="2400" b="1" dirty="0" err="1">
                <a:latin typeface="Arial" panose="020B0604020202020204" pitchFamily="34" charset="0"/>
                <a:cs typeface="Arial" panose="020B0604020202020204" pitchFamily="34" charset="0"/>
              </a:rPr>
              <a:t>diabetes</a:t>
            </a:r>
            <a:r>
              <a:rPr lang="pl-PL" sz="2400" dirty="0">
                <a:latin typeface="Arial" panose="020B0604020202020204" pitchFamily="34" charset="0"/>
                <a:cs typeface="Arial" panose="020B0604020202020204" pitchFamily="34" charset="0"/>
              </a:rPr>
              <a:t> (AWP Ref: DP-g-22-06.03) – </a:t>
            </a:r>
            <a:r>
              <a:rPr lang="pl-PL" sz="2400" b="1" dirty="0">
                <a:latin typeface="Arial" panose="020B0604020202020204" pitchFamily="34" charset="0"/>
                <a:cs typeface="Arial" panose="020B0604020202020204" pitchFamily="34" charset="0"/>
              </a:rPr>
              <a:t>53</a:t>
            </a:r>
            <a:r>
              <a:rPr lang="pl-PL" sz="2400" dirty="0">
                <a:latin typeface="Arial" panose="020B0604020202020204" pitchFamily="34" charset="0"/>
                <a:cs typeface="Arial" panose="020B0604020202020204" pitchFamily="34" charset="0"/>
              </a:rPr>
              <a:t> mln EUR (1 lub 2 JA) (było 55)</a:t>
            </a:r>
          </a:p>
          <a:p>
            <a:pPr marL="0" indent="0">
              <a:lnSpc>
                <a:spcPct val="150000"/>
              </a:lnSpc>
              <a:buNone/>
            </a:pPr>
            <a:endParaRPr lang="pl-PL" sz="2455"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20</a:t>
            </a:fld>
            <a:endParaRPr lang="pl-PL" dirty="0"/>
          </a:p>
        </p:txBody>
      </p:sp>
    </p:spTree>
    <p:extLst>
      <p:ext uri="{BB962C8B-B14F-4D97-AF65-F5344CB8AC3E}">
        <p14:creationId xmlns:p14="http://schemas.microsoft.com/office/powerpoint/2010/main" val="2544663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Wspólne działania 2022</a:t>
            </a:r>
          </a:p>
        </p:txBody>
      </p:sp>
      <p:sp>
        <p:nvSpPr>
          <p:cNvPr id="4" name="Symbol zastępczy zawartości 3"/>
          <p:cNvSpPr>
            <a:spLocks noGrp="1"/>
          </p:cNvSpPr>
          <p:nvPr>
            <p:ph idx="1"/>
          </p:nvPr>
        </p:nvSpPr>
        <p:spPr>
          <a:xfrm>
            <a:off x="876404" y="987553"/>
            <a:ext cx="9584531" cy="5060396"/>
          </a:xfrm>
        </p:spPr>
        <p:txBody>
          <a:bodyPr>
            <a:normAutofit fontScale="25000" lnSpcReduction="20000"/>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pl-PL" sz="8800" dirty="0">
                <a:latin typeface="Arial" panose="020B0604020202020204" pitchFamily="34" charset="0"/>
                <a:cs typeface="Arial" panose="020B0604020202020204" pitchFamily="34" charset="0"/>
              </a:rPr>
              <a:t>EU4H-2022-JA-04: Direct grant to </a:t>
            </a:r>
            <a:r>
              <a:rPr lang="pl-PL" sz="8800" dirty="0" err="1">
                <a:latin typeface="Arial" panose="020B0604020202020204" pitchFamily="34" charset="0"/>
                <a:cs typeface="Arial" panose="020B0604020202020204" pitchFamily="34" charset="0"/>
              </a:rPr>
              <a:t>Member</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States</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authorities</a:t>
            </a:r>
            <a:r>
              <a:rPr lang="pl-PL" sz="8800"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contribution</a:t>
            </a:r>
            <a:r>
              <a:rPr lang="pl-PL" sz="8800" b="1" dirty="0">
                <a:latin typeface="Arial" panose="020B0604020202020204" pitchFamily="34" charset="0"/>
                <a:cs typeface="Arial" panose="020B0604020202020204" pitchFamily="34" charset="0"/>
              </a:rPr>
              <a:t> to the </a:t>
            </a:r>
            <a:r>
              <a:rPr lang="pl-PL" sz="8800" b="1" dirty="0" err="1">
                <a:latin typeface="Arial" panose="020B0604020202020204" pitchFamily="34" charset="0"/>
                <a:cs typeface="Arial" panose="020B0604020202020204" pitchFamily="34" charset="0"/>
              </a:rPr>
              <a:t>Cancer</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Inequalities</a:t>
            </a:r>
            <a:r>
              <a:rPr lang="pl-PL" sz="8800" b="1" dirty="0">
                <a:latin typeface="Arial" panose="020B0604020202020204" pitchFamily="34" charset="0"/>
                <a:cs typeface="Arial" panose="020B0604020202020204" pitchFamily="34" charset="0"/>
              </a:rPr>
              <a:t> Registry to monitor </a:t>
            </a:r>
            <a:r>
              <a:rPr lang="pl-PL" sz="8800" b="1" dirty="0" err="1">
                <a:latin typeface="Arial" panose="020B0604020202020204" pitchFamily="34" charset="0"/>
                <a:cs typeface="Arial" panose="020B0604020202020204" pitchFamily="34" charset="0"/>
              </a:rPr>
              <a:t>national</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cancer</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control</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policies</a:t>
            </a:r>
            <a:r>
              <a:rPr lang="pl-PL" sz="8800" dirty="0">
                <a:latin typeface="Arial" panose="020B0604020202020204" pitchFamily="34" charset="0"/>
                <a:cs typeface="Arial" panose="020B0604020202020204" pitchFamily="34" charset="0"/>
              </a:rPr>
              <a:t> (AWP Ref: CR-g-22-10.03) – </a:t>
            </a:r>
            <a:r>
              <a:rPr lang="pl-PL" sz="8800" b="1" dirty="0">
                <a:latin typeface="Arial" panose="020B0604020202020204" pitchFamily="34" charset="0"/>
                <a:cs typeface="Arial" panose="020B0604020202020204" pitchFamily="34" charset="0"/>
              </a:rPr>
              <a:t>1 </a:t>
            </a:r>
            <a:r>
              <a:rPr lang="pl-PL" sz="8800" dirty="0">
                <a:latin typeface="Arial" panose="020B0604020202020204" pitchFamily="34" charset="0"/>
                <a:cs typeface="Arial" panose="020B0604020202020204" pitchFamily="34" charset="0"/>
              </a:rPr>
              <a:t>mln EUR</a:t>
            </a:r>
          </a:p>
          <a:p>
            <a:pPr>
              <a:lnSpc>
                <a:spcPct val="150000"/>
              </a:lnSpc>
            </a:pPr>
            <a:r>
              <a:rPr lang="pl-PL" sz="8800" dirty="0">
                <a:latin typeface="Arial" panose="020B0604020202020204" pitchFamily="34" charset="0"/>
                <a:cs typeface="Arial" panose="020B0604020202020204" pitchFamily="34" charset="0"/>
              </a:rPr>
              <a:t> EU4H-2022-JA-05: Direct </a:t>
            </a:r>
            <a:r>
              <a:rPr lang="pl-PL" sz="8800" dirty="0" err="1">
                <a:latin typeface="Arial" panose="020B0604020202020204" pitchFamily="34" charset="0"/>
                <a:cs typeface="Arial" panose="020B0604020202020204" pitchFamily="34" charset="0"/>
              </a:rPr>
              <a:t>grants</a:t>
            </a:r>
            <a:r>
              <a:rPr lang="pl-PL" sz="8800" dirty="0">
                <a:latin typeface="Arial" panose="020B0604020202020204" pitchFamily="34" charset="0"/>
                <a:cs typeface="Arial" panose="020B0604020202020204" pitchFamily="34" charset="0"/>
              </a:rPr>
              <a:t> to </a:t>
            </a:r>
            <a:r>
              <a:rPr lang="pl-PL" sz="8800" dirty="0" err="1">
                <a:latin typeface="Arial" panose="020B0604020202020204" pitchFamily="34" charset="0"/>
                <a:cs typeface="Arial" panose="020B0604020202020204" pitchFamily="34" charset="0"/>
              </a:rPr>
              <a:t>Member</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States</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authorities</a:t>
            </a:r>
            <a:r>
              <a:rPr lang="pl-PL" sz="8800"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support</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ERNs</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integration</a:t>
            </a:r>
            <a:r>
              <a:rPr lang="pl-PL" sz="8800" b="1" dirty="0">
                <a:latin typeface="Arial" panose="020B0604020202020204" pitchFamily="34" charset="0"/>
                <a:cs typeface="Arial" panose="020B0604020202020204" pitchFamily="34" charset="0"/>
              </a:rPr>
              <a:t> to the </a:t>
            </a:r>
            <a:r>
              <a:rPr lang="pl-PL" sz="8800" b="1" dirty="0" err="1">
                <a:latin typeface="Arial" panose="020B0604020202020204" pitchFamily="34" charset="0"/>
                <a:cs typeface="Arial" panose="020B0604020202020204" pitchFamily="34" charset="0"/>
              </a:rPr>
              <a:t>national</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healthcare</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systems</a:t>
            </a:r>
            <a:r>
              <a:rPr lang="pl-PL" sz="8800" b="1" dirty="0">
                <a:latin typeface="Arial" panose="020B0604020202020204" pitchFamily="34" charset="0"/>
                <a:cs typeface="Arial" panose="020B0604020202020204" pitchFamily="34" charset="0"/>
              </a:rPr>
              <a:t> of </a:t>
            </a:r>
            <a:r>
              <a:rPr lang="pl-PL" sz="8800" b="1" dirty="0" err="1">
                <a:latin typeface="Arial" panose="020B0604020202020204" pitchFamily="34" charset="0"/>
                <a:cs typeface="Arial" panose="020B0604020202020204" pitchFamily="34" charset="0"/>
              </a:rPr>
              <a:t>Member</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States</a:t>
            </a:r>
            <a:r>
              <a:rPr lang="pl-PL" sz="8800" b="1" dirty="0">
                <a:latin typeface="Arial" panose="020B0604020202020204" pitchFamily="34" charset="0"/>
                <a:cs typeface="Arial" panose="020B0604020202020204" pitchFamily="34" charset="0"/>
              </a:rPr>
              <a:t> </a:t>
            </a:r>
            <a:r>
              <a:rPr lang="pl-PL" sz="8800" dirty="0">
                <a:latin typeface="Arial" panose="020B0604020202020204" pitchFamily="34" charset="0"/>
                <a:cs typeface="Arial" panose="020B0604020202020204" pitchFamily="34" charset="0"/>
              </a:rPr>
              <a:t>(AWP Ref: HS-g-22- 16.02) –</a:t>
            </a:r>
            <a:r>
              <a:rPr lang="pl-PL" sz="8800" b="1" dirty="0">
                <a:latin typeface="Arial" panose="020B0604020202020204" pitchFamily="34" charset="0"/>
                <a:cs typeface="Arial" panose="020B0604020202020204" pitchFamily="34" charset="0"/>
              </a:rPr>
              <a:t>11,2 </a:t>
            </a:r>
            <a:r>
              <a:rPr lang="pl-PL" sz="8800" dirty="0">
                <a:latin typeface="Arial" panose="020B0604020202020204" pitchFamily="34" charset="0"/>
                <a:cs typeface="Arial" panose="020B0604020202020204" pitchFamily="34" charset="0"/>
              </a:rPr>
              <a:t>mln EUR</a:t>
            </a:r>
          </a:p>
          <a:p>
            <a:pPr>
              <a:lnSpc>
                <a:spcPct val="150000"/>
              </a:lnSpc>
            </a:pPr>
            <a:r>
              <a:rPr lang="pl-PL" sz="8800" dirty="0">
                <a:latin typeface="Arial" panose="020B0604020202020204" pitchFamily="34" charset="0"/>
                <a:cs typeface="Arial" panose="020B0604020202020204" pitchFamily="34" charset="0"/>
              </a:rPr>
              <a:t>EU4H-2022-JA-06: Direct </a:t>
            </a:r>
            <a:r>
              <a:rPr lang="pl-PL" sz="8800" dirty="0" err="1">
                <a:latin typeface="Arial" panose="020B0604020202020204" pitchFamily="34" charset="0"/>
                <a:cs typeface="Arial" panose="020B0604020202020204" pitchFamily="34" charset="0"/>
              </a:rPr>
              <a:t>grants</a:t>
            </a:r>
            <a:r>
              <a:rPr lang="pl-PL" sz="8800" dirty="0">
                <a:latin typeface="Arial" panose="020B0604020202020204" pitchFamily="34" charset="0"/>
                <a:cs typeface="Arial" panose="020B0604020202020204" pitchFamily="34" charset="0"/>
              </a:rPr>
              <a:t> to </a:t>
            </a:r>
            <a:r>
              <a:rPr lang="pl-PL" sz="8800" dirty="0" err="1">
                <a:latin typeface="Arial" panose="020B0604020202020204" pitchFamily="34" charset="0"/>
                <a:cs typeface="Arial" panose="020B0604020202020204" pitchFamily="34" charset="0"/>
              </a:rPr>
              <a:t>Member</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States</a:t>
            </a:r>
            <a:r>
              <a:rPr lang="pl-PL" sz="8800" dirty="0">
                <a:latin typeface="Arial" panose="020B0604020202020204" pitchFamily="34" charset="0"/>
                <a:cs typeface="Arial" panose="020B0604020202020204" pitchFamily="34" charset="0"/>
              </a:rPr>
              <a:t>’ </a:t>
            </a:r>
            <a:r>
              <a:rPr lang="pl-PL" sz="8800" dirty="0" err="1">
                <a:latin typeface="Arial" panose="020B0604020202020204" pitchFamily="34" charset="0"/>
                <a:cs typeface="Arial" panose="020B0604020202020204" pitchFamily="34" charset="0"/>
              </a:rPr>
              <a:t>authorities</a:t>
            </a:r>
            <a:r>
              <a:rPr lang="pl-PL" sz="8800"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increasing</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capacity</a:t>
            </a:r>
            <a:r>
              <a:rPr lang="pl-PL" sz="8800" b="1" dirty="0">
                <a:latin typeface="Arial" panose="020B0604020202020204" pitchFamily="34" charset="0"/>
                <a:cs typeface="Arial" panose="020B0604020202020204" pitchFamily="34" charset="0"/>
              </a:rPr>
              <a:t> </a:t>
            </a:r>
            <a:r>
              <a:rPr lang="pl-PL" sz="8800" b="1" dirty="0" err="1">
                <a:latin typeface="Arial" panose="020B0604020202020204" pitchFamily="34" charset="0"/>
                <a:cs typeface="Arial" panose="020B0604020202020204" pitchFamily="34" charset="0"/>
              </a:rPr>
              <a:t>building</a:t>
            </a:r>
            <a:r>
              <a:rPr lang="pl-PL" sz="8800" b="1" dirty="0">
                <a:latin typeface="Arial" panose="020B0604020202020204" pitchFamily="34" charset="0"/>
                <a:cs typeface="Arial" panose="020B0604020202020204" pitchFamily="34" charset="0"/>
              </a:rPr>
              <a:t> of the EU </a:t>
            </a:r>
            <a:r>
              <a:rPr lang="pl-PL" sz="8800" b="1" dirty="0" err="1">
                <a:latin typeface="Arial" panose="020B0604020202020204" pitchFamily="34" charset="0"/>
                <a:cs typeface="Arial" panose="020B0604020202020204" pitchFamily="34" charset="0"/>
              </a:rPr>
              <a:t>medicines</a:t>
            </a:r>
            <a:r>
              <a:rPr lang="pl-PL" sz="8800" b="1" dirty="0">
                <a:latin typeface="Arial" panose="020B0604020202020204" pitchFamily="34" charset="0"/>
                <a:cs typeface="Arial" panose="020B0604020202020204" pitchFamily="34" charset="0"/>
              </a:rPr>
              <a:t> regulatory network</a:t>
            </a:r>
            <a:r>
              <a:rPr lang="pl-PL" sz="8800" dirty="0">
                <a:latin typeface="Arial" panose="020B0604020202020204" pitchFamily="34" charset="0"/>
                <a:cs typeface="Arial" panose="020B0604020202020204" pitchFamily="34" charset="0"/>
              </a:rPr>
              <a:t> (AWP Ref: HS-g-22-17.02) – </a:t>
            </a:r>
            <a:r>
              <a:rPr lang="pl-PL" sz="8800" b="1" dirty="0">
                <a:latin typeface="Arial" panose="020B0604020202020204" pitchFamily="34" charset="0"/>
                <a:cs typeface="Arial" panose="020B0604020202020204" pitchFamily="34" charset="0"/>
              </a:rPr>
              <a:t>8</a:t>
            </a:r>
            <a:r>
              <a:rPr lang="pl-PL" sz="8800" dirty="0">
                <a:latin typeface="Arial" panose="020B0604020202020204" pitchFamily="34" charset="0"/>
                <a:cs typeface="Arial" panose="020B0604020202020204" pitchFamily="34" charset="0"/>
              </a:rPr>
              <a:t> mln EUR </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21</a:t>
            </a:fld>
            <a:endParaRPr lang="pl-PL" dirty="0"/>
          </a:p>
        </p:txBody>
      </p:sp>
    </p:spTree>
    <p:extLst>
      <p:ext uri="{BB962C8B-B14F-4D97-AF65-F5344CB8AC3E}">
        <p14:creationId xmlns:p14="http://schemas.microsoft.com/office/powerpoint/2010/main" val="542203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Wspólne działania 2022</a:t>
            </a:r>
          </a:p>
        </p:txBody>
      </p:sp>
      <p:sp>
        <p:nvSpPr>
          <p:cNvPr id="4" name="Symbol zastępczy zawartości 3"/>
          <p:cNvSpPr>
            <a:spLocks noGrp="1"/>
          </p:cNvSpPr>
          <p:nvPr>
            <p:ph idx="1"/>
          </p:nvPr>
        </p:nvSpPr>
        <p:spPr>
          <a:xfrm>
            <a:off x="858116" y="1097683"/>
            <a:ext cx="9584531" cy="4886257"/>
          </a:xfrm>
        </p:spPr>
        <p:txBody>
          <a:bodyPr>
            <a:normAutofit fontScale="55000" lnSpcReduction="20000"/>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pl-PL" sz="3600" dirty="0">
                <a:latin typeface="Arial" panose="020B0604020202020204" pitchFamily="34" charset="0"/>
                <a:cs typeface="Arial" panose="020B0604020202020204" pitchFamily="34" charset="0"/>
              </a:rPr>
              <a:t>EU4H-2022-JA-07: Direct </a:t>
            </a:r>
            <a:r>
              <a:rPr lang="pl-PL" sz="3600" dirty="0" err="1">
                <a:latin typeface="Arial" panose="020B0604020202020204" pitchFamily="34" charset="0"/>
                <a:cs typeface="Arial" panose="020B0604020202020204" pitchFamily="34" charset="0"/>
              </a:rPr>
              <a:t>grants</a:t>
            </a:r>
            <a:r>
              <a:rPr lang="pl-PL" sz="3600" dirty="0">
                <a:latin typeface="Arial" panose="020B0604020202020204" pitchFamily="34" charset="0"/>
                <a:cs typeface="Arial" panose="020B0604020202020204" pitchFamily="34" charset="0"/>
              </a:rPr>
              <a:t> to </a:t>
            </a:r>
            <a:r>
              <a:rPr lang="pl-PL" sz="3600" dirty="0" err="1">
                <a:latin typeface="Arial" panose="020B0604020202020204" pitchFamily="34" charset="0"/>
                <a:cs typeface="Arial" panose="020B0604020202020204" pitchFamily="34" charset="0"/>
              </a:rPr>
              <a:t>Member</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States</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authorities</a:t>
            </a:r>
            <a:r>
              <a:rPr lang="pl-PL" sz="3600"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piloting</a:t>
            </a:r>
            <a:r>
              <a:rPr lang="pl-PL" sz="3600" b="1" dirty="0">
                <a:latin typeface="Arial" panose="020B0604020202020204" pitchFamily="34" charset="0"/>
                <a:cs typeface="Arial" panose="020B0604020202020204" pitchFamily="34" charset="0"/>
              </a:rPr>
              <a:t> a </a:t>
            </a:r>
            <a:r>
              <a:rPr lang="pl-PL" sz="3600" b="1" dirty="0" err="1">
                <a:latin typeface="Arial" panose="020B0604020202020204" pitchFamily="34" charset="0"/>
                <a:cs typeface="Arial" panose="020B0604020202020204" pitchFamily="34" charset="0"/>
              </a:rPr>
              <a:t>new</a:t>
            </a:r>
            <a:r>
              <a:rPr lang="pl-PL" sz="3600" b="1" dirty="0">
                <a:latin typeface="Arial" panose="020B0604020202020204" pitchFamily="34" charset="0"/>
                <a:cs typeface="Arial" panose="020B0604020202020204" pitchFamily="34" charset="0"/>
              </a:rPr>
              <a:t> model </a:t>
            </a:r>
            <a:r>
              <a:rPr lang="pl-PL" sz="3600" b="1" dirty="0" err="1">
                <a:latin typeface="Arial" panose="020B0604020202020204" pitchFamily="34" charset="0"/>
                <a:cs typeface="Arial" panose="020B0604020202020204" pitchFamily="34" charset="0"/>
              </a:rPr>
              <a:t>approach</a:t>
            </a:r>
            <a:r>
              <a:rPr lang="pl-PL" sz="3600" b="1" dirty="0">
                <a:latin typeface="Arial" panose="020B0604020202020204" pitchFamily="34" charset="0"/>
                <a:cs typeface="Arial" panose="020B0604020202020204" pitchFamily="34" charset="0"/>
              </a:rPr>
              <a:t> for </a:t>
            </a:r>
            <a:r>
              <a:rPr lang="pl-PL" sz="3600" b="1" dirty="0" err="1">
                <a:latin typeface="Arial" panose="020B0604020202020204" pitchFamily="34" charset="0"/>
                <a:cs typeface="Arial" panose="020B0604020202020204" pitchFamily="34" charset="0"/>
              </a:rPr>
              <a:t>assessing</a:t>
            </a:r>
            <a:r>
              <a:rPr lang="pl-PL" sz="3600" b="1" dirty="0">
                <a:latin typeface="Arial" panose="020B0604020202020204" pitchFamily="34" charset="0"/>
                <a:cs typeface="Arial" panose="020B0604020202020204" pitchFamily="34" charset="0"/>
              </a:rPr>
              <a:t> and </a:t>
            </a:r>
            <a:r>
              <a:rPr lang="pl-PL" sz="3600" b="1" dirty="0" err="1">
                <a:latin typeface="Arial" panose="020B0604020202020204" pitchFamily="34" charset="0"/>
                <a:cs typeface="Arial" panose="020B0604020202020204" pitchFamily="34" charset="0"/>
              </a:rPr>
              <a:t>authorising</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novel</a:t>
            </a:r>
            <a:r>
              <a:rPr lang="pl-PL" sz="3600" b="1" dirty="0">
                <a:latin typeface="Arial" panose="020B0604020202020204" pitchFamily="34" charset="0"/>
                <a:cs typeface="Arial" panose="020B0604020202020204" pitchFamily="34" charset="0"/>
              </a:rPr>
              <a:t> Blood, </a:t>
            </a:r>
            <a:r>
              <a:rPr lang="pl-PL" sz="3600" b="1" dirty="0" err="1">
                <a:latin typeface="Arial" panose="020B0604020202020204" pitchFamily="34" charset="0"/>
                <a:cs typeface="Arial" panose="020B0604020202020204" pitchFamily="34" charset="0"/>
              </a:rPr>
              <a:t>Tissues</a:t>
            </a:r>
            <a:r>
              <a:rPr lang="pl-PL" sz="3600" b="1" dirty="0">
                <a:latin typeface="Arial" panose="020B0604020202020204" pitchFamily="34" charset="0"/>
                <a:cs typeface="Arial" panose="020B0604020202020204" pitchFamily="34" charset="0"/>
              </a:rPr>
              <a:t> and </a:t>
            </a:r>
            <a:r>
              <a:rPr lang="pl-PL" sz="3600" b="1" dirty="0" err="1">
                <a:latin typeface="Arial" panose="020B0604020202020204" pitchFamily="34" charset="0"/>
                <a:cs typeface="Arial" panose="020B0604020202020204" pitchFamily="34" charset="0"/>
              </a:rPr>
              <a:t>Cells</a:t>
            </a:r>
            <a:r>
              <a:rPr lang="pl-PL" sz="3600" b="1" dirty="0">
                <a:latin typeface="Arial" panose="020B0604020202020204" pitchFamily="34" charset="0"/>
                <a:cs typeface="Arial" panose="020B0604020202020204" pitchFamily="34" charset="0"/>
              </a:rPr>
              <a:t> (BTC) </a:t>
            </a:r>
            <a:r>
              <a:rPr lang="pl-PL" sz="3600" b="1" dirty="0" err="1">
                <a:latin typeface="Arial" panose="020B0604020202020204" pitchFamily="34" charset="0"/>
                <a:cs typeface="Arial" panose="020B0604020202020204" pitchFamily="34" charset="0"/>
              </a:rPr>
              <a:t>preparation</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processes</a:t>
            </a:r>
            <a:r>
              <a:rPr lang="pl-PL" sz="3600" b="1" dirty="0">
                <a:latin typeface="Arial" panose="020B0604020202020204" pitchFamily="34" charset="0"/>
                <a:cs typeface="Arial" panose="020B0604020202020204" pitchFamily="34" charset="0"/>
              </a:rPr>
              <a:t> </a:t>
            </a:r>
            <a:r>
              <a:rPr lang="pl-PL" sz="3600" dirty="0">
                <a:latin typeface="Arial" panose="020B0604020202020204" pitchFamily="34" charset="0"/>
                <a:cs typeface="Arial" panose="020B0604020202020204" pitchFamily="34" charset="0"/>
              </a:rPr>
              <a:t>(AWP Ref: HS-g-22-18.01) – </a:t>
            </a:r>
            <a:r>
              <a:rPr lang="pl-PL" sz="3600" b="1" dirty="0">
                <a:latin typeface="Arial" panose="020B0604020202020204" pitchFamily="34" charset="0"/>
                <a:cs typeface="Arial" panose="020B0604020202020204" pitchFamily="34" charset="0"/>
              </a:rPr>
              <a:t>1,5</a:t>
            </a:r>
            <a:r>
              <a:rPr lang="pl-PL" sz="3600" dirty="0">
                <a:latin typeface="Arial" panose="020B0604020202020204" pitchFamily="34" charset="0"/>
                <a:cs typeface="Arial" panose="020B0604020202020204" pitchFamily="34" charset="0"/>
              </a:rPr>
              <a:t> mln EUR </a:t>
            </a:r>
          </a:p>
          <a:p>
            <a:pPr>
              <a:lnSpc>
                <a:spcPct val="150000"/>
              </a:lnSpc>
            </a:pPr>
            <a:r>
              <a:rPr lang="pl-PL" sz="3600" dirty="0">
                <a:latin typeface="Arial" panose="020B0604020202020204" pitchFamily="34" charset="0"/>
                <a:cs typeface="Arial" panose="020B0604020202020204" pitchFamily="34" charset="0"/>
              </a:rPr>
              <a:t>EU4H-2022-JA-08: Direct </a:t>
            </a:r>
            <a:r>
              <a:rPr lang="pl-PL" sz="3600" dirty="0" err="1">
                <a:latin typeface="Arial" panose="020B0604020202020204" pitchFamily="34" charset="0"/>
                <a:cs typeface="Arial" panose="020B0604020202020204" pitchFamily="34" charset="0"/>
              </a:rPr>
              <a:t>grants</a:t>
            </a:r>
            <a:r>
              <a:rPr lang="pl-PL" sz="3600" dirty="0">
                <a:latin typeface="Arial" panose="020B0604020202020204" pitchFamily="34" charset="0"/>
                <a:cs typeface="Arial" panose="020B0604020202020204" pitchFamily="34" charset="0"/>
              </a:rPr>
              <a:t> to </a:t>
            </a:r>
            <a:r>
              <a:rPr lang="pl-PL" sz="3600" dirty="0" err="1">
                <a:latin typeface="Arial" panose="020B0604020202020204" pitchFamily="34" charset="0"/>
                <a:cs typeface="Arial" panose="020B0604020202020204" pitchFamily="34" charset="0"/>
              </a:rPr>
              <a:t>Member</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States</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authorities</a:t>
            </a:r>
            <a:r>
              <a:rPr lang="pl-PL" sz="3600"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reinforced</a:t>
            </a:r>
            <a:r>
              <a:rPr lang="pl-PL" sz="3600" b="1" dirty="0">
                <a:latin typeface="Arial" panose="020B0604020202020204" pitchFamily="34" charset="0"/>
                <a:cs typeface="Arial" panose="020B0604020202020204" pitchFamily="34" charset="0"/>
              </a:rPr>
              <a:t> market </a:t>
            </a:r>
            <a:r>
              <a:rPr lang="pl-PL" sz="3600" b="1" dirty="0" err="1">
                <a:latin typeface="Arial" panose="020B0604020202020204" pitchFamily="34" charset="0"/>
                <a:cs typeface="Arial" panose="020B0604020202020204" pitchFamily="34" charset="0"/>
              </a:rPr>
              <a:t>surveillance</a:t>
            </a:r>
            <a:r>
              <a:rPr lang="pl-PL" sz="3600" b="1" dirty="0">
                <a:latin typeface="Arial" panose="020B0604020202020204" pitchFamily="34" charset="0"/>
                <a:cs typeface="Arial" panose="020B0604020202020204" pitchFamily="34" charset="0"/>
              </a:rPr>
              <a:t> of </a:t>
            </a:r>
            <a:r>
              <a:rPr lang="pl-PL" sz="3600" b="1" dirty="0" err="1">
                <a:latin typeface="Arial" panose="020B0604020202020204" pitchFamily="34" charset="0"/>
                <a:cs typeface="Arial" panose="020B0604020202020204" pitchFamily="34" charset="0"/>
              </a:rPr>
              <a:t>medical</a:t>
            </a:r>
            <a:r>
              <a:rPr lang="pl-PL" sz="3600" b="1" dirty="0">
                <a:latin typeface="Arial" panose="020B0604020202020204" pitchFamily="34" charset="0"/>
                <a:cs typeface="Arial" panose="020B0604020202020204" pitchFamily="34" charset="0"/>
              </a:rPr>
              <a:t> devices and in vitro </a:t>
            </a:r>
            <a:r>
              <a:rPr lang="pl-PL" sz="3600" b="1" dirty="0" err="1">
                <a:latin typeface="Arial" panose="020B0604020202020204" pitchFamily="34" charset="0"/>
                <a:cs typeface="Arial" panose="020B0604020202020204" pitchFamily="34" charset="0"/>
              </a:rPr>
              <a:t>medical</a:t>
            </a:r>
            <a:r>
              <a:rPr lang="pl-PL" sz="3600" b="1" dirty="0">
                <a:latin typeface="Arial" panose="020B0604020202020204" pitchFamily="34" charset="0"/>
                <a:cs typeface="Arial" panose="020B0604020202020204" pitchFamily="34" charset="0"/>
              </a:rPr>
              <a:t> devices </a:t>
            </a:r>
            <a:r>
              <a:rPr lang="pl-PL" sz="3600" dirty="0">
                <a:latin typeface="Arial" panose="020B0604020202020204" pitchFamily="34" charset="0"/>
                <a:cs typeface="Arial" panose="020B0604020202020204" pitchFamily="34" charset="0"/>
              </a:rPr>
              <a:t>(AWP Ref: HS-g-22-19.01) – </a:t>
            </a:r>
            <a:r>
              <a:rPr lang="pl-PL" sz="3600" b="1" dirty="0">
                <a:latin typeface="Arial" panose="020B0604020202020204" pitchFamily="34" charset="0"/>
                <a:cs typeface="Arial" panose="020B0604020202020204" pitchFamily="34" charset="0"/>
              </a:rPr>
              <a:t>4</a:t>
            </a:r>
            <a:r>
              <a:rPr lang="pl-PL" sz="3600" dirty="0">
                <a:latin typeface="Arial" panose="020B0604020202020204" pitchFamily="34" charset="0"/>
                <a:cs typeface="Arial" panose="020B0604020202020204" pitchFamily="34" charset="0"/>
              </a:rPr>
              <a:t> mln EUR. </a:t>
            </a:r>
          </a:p>
          <a:p>
            <a:pPr>
              <a:lnSpc>
                <a:spcPct val="150000"/>
              </a:lnSpc>
            </a:pPr>
            <a:r>
              <a:rPr lang="pl-PL" sz="3600" dirty="0">
                <a:latin typeface="Arial" panose="020B0604020202020204" pitchFamily="34" charset="0"/>
                <a:cs typeface="Arial" panose="020B0604020202020204" pitchFamily="34" charset="0"/>
              </a:rPr>
              <a:t>EU4H-2022-JA-09: Direct </a:t>
            </a:r>
            <a:r>
              <a:rPr lang="pl-PL" sz="3600" dirty="0" err="1">
                <a:latin typeface="Arial" panose="020B0604020202020204" pitchFamily="34" charset="0"/>
                <a:cs typeface="Arial" panose="020B0604020202020204" pitchFamily="34" charset="0"/>
              </a:rPr>
              <a:t>grants</a:t>
            </a:r>
            <a:r>
              <a:rPr lang="pl-PL" sz="3600" dirty="0">
                <a:latin typeface="Arial" panose="020B0604020202020204" pitchFamily="34" charset="0"/>
                <a:cs typeface="Arial" panose="020B0604020202020204" pitchFamily="34" charset="0"/>
              </a:rPr>
              <a:t> to </a:t>
            </a:r>
            <a:r>
              <a:rPr lang="pl-PL" sz="3600" dirty="0" err="1">
                <a:latin typeface="Arial" panose="020B0604020202020204" pitchFamily="34" charset="0"/>
                <a:cs typeface="Arial" panose="020B0604020202020204" pitchFamily="34" charset="0"/>
              </a:rPr>
              <a:t>Member</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States</a:t>
            </a:r>
            <a:r>
              <a:rPr lang="pl-PL" sz="3600" dirty="0">
                <a:latin typeface="Arial" panose="020B0604020202020204" pitchFamily="34" charset="0"/>
                <a:cs typeface="Arial" panose="020B0604020202020204" pitchFamily="34" charset="0"/>
              </a:rPr>
              <a:t>’ </a:t>
            </a:r>
            <a:r>
              <a:rPr lang="pl-PL" sz="3600" dirty="0" err="1">
                <a:latin typeface="Arial" panose="020B0604020202020204" pitchFamily="34" charset="0"/>
                <a:cs typeface="Arial" panose="020B0604020202020204" pitchFamily="34" charset="0"/>
              </a:rPr>
              <a:t>authorities</a:t>
            </a:r>
            <a:r>
              <a:rPr lang="pl-PL" sz="3600"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preparatory</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actions</a:t>
            </a:r>
            <a:r>
              <a:rPr lang="pl-PL" sz="3600" b="1" dirty="0">
                <a:latin typeface="Arial" panose="020B0604020202020204" pitchFamily="34" charset="0"/>
                <a:cs typeface="Arial" panose="020B0604020202020204" pitchFamily="34" charset="0"/>
              </a:rPr>
              <a:t> for a </a:t>
            </a:r>
            <a:r>
              <a:rPr lang="pl-PL" sz="3600" b="1" dirty="0" err="1">
                <a:latin typeface="Arial" panose="020B0604020202020204" pitchFamily="34" charset="0"/>
                <a:cs typeface="Arial" panose="020B0604020202020204" pitchFamily="34" charset="0"/>
              </a:rPr>
              <a:t>European</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Health</a:t>
            </a:r>
            <a:r>
              <a:rPr lang="pl-PL" sz="3600" b="1" dirty="0">
                <a:latin typeface="Arial" panose="020B0604020202020204" pitchFamily="34" charset="0"/>
                <a:cs typeface="Arial" panose="020B0604020202020204" pitchFamily="34" charset="0"/>
              </a:rPr>
              <a:t> Data Space; </a:t>
            </a:r>
            <a:r>
              <a:rPr lang="pl-PL" sz="3600" b="1" dirty="0" err="1">
                <a:latin typeface="Arial" panose="020B0604020202020204" pitchFamily="34" charset="0"/>
                <a:cs typeface="Arial" panose="020B0604020202020204" pitchFamily="34" charset="0"/>
              </a:rPr>
              <a:t>primary</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use</a:t>
            </a:r>
            <a:r>
              <a:rPr lang="pl-PL" sz="3600" b="1" dirty="0">
                <a:latin typeface="Arial" panose="020B0604020202020204" pitchFamily="34" charset="0"/>
                <a:cs typeface="Arial" panose="020B0604020202020204" pitchFamily="34" charset="0"/>
              </a:rPr>
              <a:t> of data (for </a:t>
            </a:r>
            <a:r>
              <a:rPr lang="pl-PL" sz="3600" b="1" dirty="0" err="1">
                <a:latin typeface="Arial" panose="020B0604020202020204" pitchFamily="34" charset="0"/>
                <a:cs typeface="Arial" panose="020B0604020202020204" pitchFamily="34" charset="0"/>
              </a:rPr>
              <a:t>healthcare</a:t>
            </a:r>
            <a:r>
              <a:rPr lang="pl-PL" sz="3600" b="1" dirty="0">
                <a:latin typeface="Arial" panose="020B0604020202020204" pitchFamily="34" charset="0"/>
                <a:cs typeface="Arial" panose="020B0604020202020204" pitchFamily="34" charset="0"/>
              </a:rPr>
              <a:t>) and </a:t>
            </a:r>
            <a:r>
              <a:rPr lang="pl-PL" sz="3600" b="1" dirty="0" err="1">
                <a:latin typeface="Arial" panose="020B0604020202020204" pitchFamily="34" charset="0"/>
                <a:cs typeface="Arial" panose="020B0604020202020204" pitchFamily="34" charset="0"/>
              </a:rPr>
              <a:t>reuse</a:t>
            </a:r>
            <a:r>
              <a:rPr lang="pl-PL" sz="3600" b="1" dirty="0">
                <a:latin typeface="Arial" panose="020B0604020202020204" pitchFamily="34" charset="0"/>
                <a:cs typeface="Arial" panose="020B0604020202020204" pitchFamily="34" charset="0"/>
              </a:rPr>
              <a:t> of data </a:t>
            </a:r>
            <a:r>
              <a:rPr lang="pl-PL" sz="3600" dirty="0">
                <a:latin typeface="Arial" panose="020B0604020202020204" pitchFamily="34" charset="0"/>
                <a:cs typeface="Arial" panose="020B0604020202020204" pitchFamily="34" charset="0"/>
              </a:rPr>
              <a:t>(AWP Ref: DI-g-22-22.06) – </a:t>
            </a:r>
            <a:r>
              <a:rPr lang="pl-PL" sz="3600" b="1" dirty="0">
                <a:latin typeface="Arial" panose="020B0604020202020204" pitchFamily="34" charset="0"/>
                <a:cs typeface="Arial" panose="020B0604020202020204" pitchFamily="34" charset="0"/>
              </a:rPr>
              <a:t>4</a:t>
            </a:r>
            <a:r>
              <a:rPr lang="pl-PL" sz="3600" dirty="0">
                <a:latin typeface="Arial" panose="020B0604020202020204" pitchFamily="34" charset="0"/>
                <a:cs typeface="Arial" panose="020B0604020202020204" pitchFamily="34" charset="0"/>
              </a:rPr>
              <a:t> mln EUR</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22</a:t>
            </a:fld>
            <a:endParaRPr lang="pl-PL" dirty="0"/>
          </a:p>
        </p:txBody>
      </p:sp>
    </p:spTree>
    <p:extLst>
      <p:ext uri="{BB962C8B-B14F-4D97-AF65-F5344CB8AC3E}">
        <p14:creationId xmlns:p14="http://schemas.microsoft.com/office/powerpoint/2010/main" val="2312625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Wspólne działania 2022</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pl-PL" sz="2400" dirty="0">
                <a:latin typeface="Arial" panose="020B0604020202020204" pitchFamily="34" charset="0"/>
                <a:cs typeface="Arial" panose="020B0604020202020204" pitchFamily="34" charset="0"/>
              </a:rPr>
              <a:t>Nominacja przez MZ do </a:t>
            </a:r>
            <a:r>
              <a:rPr lang="pl-PL" sz="2400" b="1" dirty="0">
                <a:latin typeface="Arial" panose="020B0604020202020204" pitchFamily="34" charset="0"/>
                <a:cs typeface="Arial" panose="020B0604020202020204" pitchFamily="34" charset="0"/>
              </a:rPr>
              <a:t>1 września 2022 roku</a:t>
            </a:r>
          </a:p>
          <a:p>
            <a:pPr marL="0" indent="0">
              <a:lnSpc>
                <a:spcPct val="150000"/>
              </a:lnSpc>
              <a:buNone/>
            </a:pPr>
            <a:r>
              <a:rPr lang="pl-PL" sz="2400" dirty="0">
                <a:latin typeface="Arial" panose="020B0604020202020204" pitchFamily="34" charset="0"/>
                <a:cs typeface="Arial" panose="020B0604020202020204" pitchFamily="34" charset="0"/>
              </a:rPr>
              <a:t>Zgłaszamy 1 </a:t>
            </a:r>
            <a:r>
              <a:rPr lang="pl-PL" sz="2400" dirty="0" err="1">
                <a:latin typeface="Arial" panose="020B0604020202020204" pitchFamily="34" charset="0"/>
                <a:cs typeface="Arial" panose="020B0604020202020204" pitchFamily="34" charset="0"/>
              </a:rPr>
              <a:t>competent</a:t>
            </a:r>
            <a:r>
              <a:rPr lang="pl-PL" sz="2400" dirty="0">
                <a:latin typeface="Arial" panose="020B0604020202020204" pitchFamily="34" charset="0"/>
                <a:cs typeface="Arial" panose="020B0604020202020204" pitchFamily="34" charset="0"/>
              </a:rPr>
              <a:t> authority</a:t>
            </a:r>
          </a:p>
          <a:p>
            <a:pPr marL="0" indent="0">
              <a:lnSpc>
                <a:spcPct val="100000"/>
              </a:lnSpc>
              <a:buNone/>
            </a:pPr>
            <a:r>
              <a:rPr lang="pl-PL" sz="2400" dirty="0">
                <a:latin typeface="Arial" panose="020B0604020202020204" pitchFamily="34" charset="0"/>
                <a:cs typeface="Arial" panose="020B0604020202020204" pitchFamily="34" charset="0"/>
              </a:rPr>
              <a:t>Można wskazać również </a:t>
            </a:r>
            <a:r>
              <a:rPr lang="pl-PL" sz="2400" dirty="0" err="1">
                <a:latin typeface="Arial" panose="020B0604020202020204" pitchFamily="34" charset="0"/>
                <a:cs typeface="Arial" panose="020B0604020202020204" pitchFamily="34" charset="0"/>
              </a:rPr>
              <a:t>affiliated</a:t>
            </a:r>
            <a:r>
              <a:rPr lang="pl-PL" sz="2400" dirty="0">
                <a:latin typeface="Arial" panose="020B0604020202020204" pitchFamily="34" charset="0"/>
                <a:cs typeface="Arial" panose="020B0604020202020204" pitchFamily="34" charset="0"/>
              </a:rPr>
              <a:t> </a:t>
            </a:r>
            <a:r>
              <a:rPr lang="pl-PL" sz="2400" dirty="0" err="1">
                <a:latin typeface="Arial" panose="020B0604020202020204" pitchFamily="34" charset="0"/>
                <a:cs typeface="Arial" panose="020B0604020202020204" pitchFamily="34" charset="0"/>
              </a:rPr>
              <a:t>entity</a:t>
            </a:r>
            <a:endParaRPr lang="pl-PL" sz="2400" dirty="0">
              <a:latin typeface="Arial" panose="020B0604020202020204" pitchFamily="34" charset="0"/>
              <a:cs typeface="Arial" panose="020B0604020202020204" pitchFamily="34" charset="0"/>
            </a:endParaRPr>
          </a:p>
          <a:p>
            <a:pPr marL="0" indent="0">
              <a:lnSpc>
                <a:spcPct val="100000"/>
              </a:lnSpc>
              <a:buNone/>
            </a:pPr>
            <a:r>
              <a:rPr lang="pl-PL" sz="2400" dirty="0">
                <a:latin typeface="Arial" panose="020B0604020202020204" pitchFamily="34" charset="0"/>
                <a:cs typeface="Arial" panose="020B0604020202020204" pitchFamily="34" charset="0"/>
              </a:rPr>
              <a:t>Podmioty, które nie zostaną uznane za „</a:t>
            </a:r>
            <a:r>
              <a:rPr lang="pl-PL" sz="2400" dirty="0" err="1">
                <a:latin typeface="Arial" panose="020B0604020202020204" pitchFamily="34" charset="0"/>
                <a:cs typeface="Arial" panose="020B0604020202020204" pitchFamily="34" charset="0"/>
              </a:rPr>
              <a:t>competent</a:t>
            </a:r>
            <a:r>
              <a:rPr lang="pl-PL" sz="2400" dirty="0">
                <a:latin typeface="Arial" panose="020B0604020202020204" pitchFamily="34" charset="0"/>
                <a:cs typeface="Arial" panose="020B0604020202020204" pitchFamily="34" charset="0"/>
              </a:rPr>
              <a:t>” mogą być „</a:t>
            </a:r>
            <a:r>
              <a:rPr lang="pl-PL" sz="2400" dirty="0" err="1">
                <a:latin typeface="Arial" panose="020B0604020202020204" pitchFamily="34" charset="0"/>
                <a:cs typeface="Arial" panose="020B0604020202020204" pitchFamily="34" charset="0"/>
              </a:rPr>
              <a:t>affiliated</a:t>
            </a:r>
            <a:r>
              <a:rPr lang="pl-PL" sz="2400" dirty="0">
                <a:latin typeface="Arial" panose="020B0604020202020204" pitchFamily="34" charset="0"/>
                <a:cs typeface="Arial" panose="020B0604020202020204" pitchFamily="34" charset="0"/>
              </a:rPr>
              <a:t>” </a:t>
            </a:r>
          </a:p>
          <a:p>
            <a:pPr marL="0" indent="0">
              <a:lnSpc>
                <a:spcPct val="150000"/>
              </a:lnSpc>
              <a:buNone/>
            </a:pPr>
            <a:r>
              <a:rPr lang="pl-PL" sz="2400" dirty="0">
                <a:latin typeface="Arial" panose="020B0604020202020204" pitchFamily="34" charset="0"/>
                <a:cs typeface="Arial" panose="020B0604020202020204" pitchFamily="34" charset="0"/>
              </a:rPr>
              <a:t>Termin: można już – nie później niż do </a:t>
            </a:r>
            <a:r>
              <a:rPr lang="pl-PL" sz="2400" b="1" dirty="0">
                <a:latin typeface="Arial" panose="020B0604020202020204" pitchFamily="34" charset="0"/>
                <a:cs typeface="Arial" panose="020B0604020202020204" pitchFamily="34" charset="0"/>
              </a:rPr>
              <a:t>20 sierpnia</a:t>
            </a:r>
          </a:p>
          <a:p>
            <a:pPr marL="0" indent="0">
              <a:lnSpc>
                <a:spcPct val="150000"/>
              </a:lnSpc>
              <a:buNone/>
            </a:pPr>
            <a:r>
              <a:rPr lang="pl-PL" sz="2400" dirty="0">
                <a:latin typeface="Arial" panose="020B0604020202020204" pitchFamily="34" charset="0"/>
                <a:cs typeface="Arial" panose="020B0604020202020204" pitchFamily="34" charset="0"/>
              </a:rPr>
              <a:t>KE zorganizuje Info </a:t>
            </a:r>
            <a:r>
              <a:rPr lang="pl-PL" sz="2400" dirty="0" err="1">
                <a:latin typeface="Arial" panose="020B0604020202020204" pitchFamily="34" charset="0"/>
                <a:cs typeface="Arial" panose="020B0604020202020204" pitchFamily="34" charset="0"/>
              </a:rPr>
              <a:t>day</a:t>
            </a:r>
            <a:r>
              <a:rPr lang="pl-PL" sz="2400" dirty="0">
                <a:latin typeface="Arial" panose="020B0604020202020204" pitchFamily="34" charset="0"/>
                <a:cs typeface="Arial" panose="020B0604020202020204" pitchFamily="34" charset="0"/>
              </a:rPr>
              <a:t> dla </a:t>
            </a:r>
            <a:r>
              <a:rPr lang="pl-PL" sz="2400" b="1" dirty="0">
                <a:latin typeface="Arial" panose="020B0604020202020204" pitchFamily="34" charset="0"/>
                <a:cs typeface="Arial" panose="020B0604020202020204" pitchFamily="34" charset="0"/>
              </a:rPr>
              <a:t>nominowanych</a:t>
            </a:r>
            <a:r>
              <a:rPr lang="pl-PL" sz="2400" dirty="0">
                <a:latin typeface="Arial" panose="020B0604020202020204" pitchFamily="34" charset="0"/>
                <a:cs typeface="Arial" panose="020B0604020202020204" pitchFamily="34" charset="0"/>
              </a:rPr>
              <a:t> 13, 14 i 15 września</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23</a:t>
            </a:fld>
            <a:endParaRPr lang="pl-PL" dirty="0"/>
          </a:p>
        </p:txBody>
      </p:sp>
    </p:spTree>
    <p:extLst>
      <p:ext uri="{BB962C8B-B14F-4D97-AF65-F5344CB8AC3E}">
        <p14:creationId xmlns:p14="http://schemas.microsoft.com/office/powerpoint/2010/main" val="119413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 Tura 1</a:t>
            </a:r>
          </a:p>
        </p:txBody>
      </p:sp>
      <p:sp>
        <p:nvSpPr>
          <p:cNvPr id="4" name="Symbol zastępczy zawartości 3"/>
          <p:cNvSpPr>
            <a:spLocks noGrp="1"/>
          </p:cNvSpPr>
          <p:nvPr>
            <p:ph idx="1"/>
          </p:nvPr>
        </p:nvSpPr>
        <p:spPr>
          <a:xfrm>
            <a:off x="858116" y="1097683"/>
            <a:ext cx="9584531" cy="5165957"/>
          </a:xfrm>
        </p:spPr>
        <p:txBody>
          <a:bodyPr>
            <a:normAutofit fontScale="62500" lnSpcReduction="20000"/>
          </a:bodyPr>
          <a:lstStyle/>
          <a:p>
            <a:pPr marL="0" indent="0">
              <a:buNone/>
            </a:pPr>
            <a:endParaRPr lang="pl-PL" sz="2000" dirty="0">
              <a:latin typeface="Arial" panose="020B0604020202020204" pitchFamily="34" charset="0"/>
              <a:cs typeface="Arial" panose="020B0604020202020204" pitchFamily="34" charset="0"/>
            </a:endParaRPr>
          </a:p>
          <a:p>
            <a:pPr marL="0" indent="0" algn="just">
              <a:lnSpc>
                <a:spcPct val="150000"/>
              </a:lnSpc>
              <a:buNone/>
            </a:pPr>
            <a:r>
              <a:rPr lang="pl-PL"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EU4H-2022-DGA-MS-IBA-01: Direct grants to Member States’ authorities: </a:t>
            </a:r>
            <a:r>
              <a:rPr lang="en-US" sz="3200" b="1" dirty="0">
                <a:latin typeface="Arial" panose="020B0604020202020204" pitchFamily="34" charset="0"/>
                <a:cs typeface="Arial" panose="020B0604020202020204" pitchFamily="34" charset="0"/>
              </a:rPr>
              <a:t>enhancing whole genome sequencing (WGS) and/or reverse transcription polymerase chain reaction (RT-PCR) national infrastructures and capacities to respond to the COVID-19 pandemic and future health threats</a:t>
            </a:r>
            <a:r>
              <a:rPr lang="en-US" sz="3200" dirty="0">
                <a:latin typeface="Arial" panose="020B0604020202020204" pitchFamily="34" charset="0"/>
                <a:cs typeface="Arial" panose="020B0604020202020204" pitchFamily="34" charset="0"/>
              </a:rPr>
              <a:t> (HERA) </a:t>
            </a:r>
            <a:endParaRPr lang="pl-PL" sz="3200" dirty="0">
              <a:latin typeface="Arial" panose="020B0604020202020204" pitchFamily="34" charset="0"/>
              <a:cs typeface="Arial" panose="020B0604020202020204" pitchFamily="34" charset="0"/>
            </a:endParaRPr>
          </a:p>
          <a:p>
            <a:pPr marL="0" indent="0" algn="just">
              <a:lnSpc>
                <a:spcPct val="150000"/>
              </a:lnSpc>
              <a:buNone/>
            </a:pPr>
            <a:r>
              <a:rPr lang="en-US" sz="3200" dirty="0">
                <a:latin typeface="Arial" panose="020B0604020202020204" pitchFamily="34" charset="0"/>
                <a:cs typeface="Arial" panose="020B0604020202020204" pitchFamily="34" charset="0"/>
              </a:rPr>
              <a:t>(AWP Ref: CP-g-22-01.04) –</a:t>
            </a:r>
            <a:r>
              <a:rPr lang="pl-PL" sz="3200"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39</a:t>
            </a:r>
            <a:r>
              <a:rPr lang="en-US" sz="3200" dirty="0">
                <a:latin typeface="Arial" panose="020B0604020202020204" pitchFamily="34" charset="0"/>
                <a:cs typeface="Arial" panose="020B0604020202020204" pitchFamily="34" charset="0"/>
              </a:rPr>
              <a:t> </a:t>
            </a:r>
            <a:r>
              <a:rPr lang="pl-PL" sz="3200" dirty="0">
                <a:latin typeface="Arial" panose="020B0604020202020204" pitchFamily="34" charset="0"/>
                <a:cs typeface="Arial" panose="020B0604020202020204" pitchFamily="34" charset="0"/>
              </a:rPr>
              <a:t>mln </a:t>
            </a:r>
            <a:r>
              <a:rPr lang="en-US" sz="3200" dirty="0">
                <a:latin typeface="Arial" panose="020B0604020202020204" pitchFamily="34" charset="0"/>
                <a:cs typeface="Arial" panose="020B0604020202020204" pitchFamily="34" charset="0"/>
              </a:rPr>
              <a:t>EU</a:t>
            </a:r>
            <a:r>
              <a:rPr lang="pl-PL" sz="3200" dirty="0">
                <a:latin typeface="Arial" panose="020B0604020202020204" pitchFamily="34" charset="0"/>
                <a:cs typeface="Arial" panose="020B0604020202020204" pitchFamily="34" charset="0"/>
              </a:rPr>
              <a:t>R </a:t>
            </a:r>
          </a:p>
          <a:p>
            <a:pPr marL="0" indent="0" algn="just">
              <a:lnSpc>
                <a:spcPct val="150000"/>
              </a:lnSpc>
              <a:buNone/>
            </a:pPr>
            <a:r>
              <a:rPr lang="en-US" sz="2900" dirty="0">
                <a:latin typeface="Arial" panose="020B0604020202020204" pitchFamily="34" charset="0"/>
                <a:cs typeface="Arial" panose="020B0604020202020204" pitchFamily="34" charset="0"/>
              </a:rPr>
              <a:t>o Sub-topic 2: Consolidation of WGS and RT-PCR activities in countries that received support in 2021 aiming to ensure the sustainable use and integration of enhanced infrastructure into routine surveillance and outbreak investigation activities, in synergy with relevant on-going work at international level. Consequently, only the legal entities established in the following countries are eligible to participate to the action: A</a:t>
            </a:r>
            <a:r>
              <a:rPr lang="pl-PL" sz="2900" dirty="0">
                <a:latin typeface="Arial" panose="020B0604020202020204" pitchFamily="34" charset="0"/>
                <a:cs typeface="Arial" panose="020B0604020202020204" pitchFamily="34" charset="0"/>
              </a:rPr>
              <a:t>T</a:t>
            </a:r>
            <a:r>
              <a:rPr lang="en-US" sz="2900" dirty="0">
                <a:latin typeface="Arial" panose="020B0604020202020204" pitchFamily="34" charset="0"/>
                <a:cs typeface="Arial" panose="020B0604020202020204" pitchFamily="34" charset="0"/>
              </a:rPr>
              <a:t>, B</a:t>
            </a:r>
            <a:r>
              <a:rPr lang="pl-PL" sz="2900" dirty="0">
                <a:latin typeface="Arial" panose="020B0604020202020204" pitchFamily="34" charset="0"/>
                <a:cs typeface="Arial" panose="020B0604020202020204" pitchFamily="34" charset="0"/>
              </a:rPr>
              <a:t>E</a:t>
            </a:r>
            <a:r>
              <a:rPr lang="en-US" sz="2900" dirty="0">
                <a:latin typeface="Arial" panose="020B0604020202020204" pitchFamily="34" charset="0"/>
                <a:cs typeface="Arial" panose="020B0604020202020204" pitchFamily="34" charset="0"/>
              </a:rPr>
              <a:t>, </a:t>
            </a:r>
            <a:r>
              <a:rPr lang="pl-PL" sz="2900" dirty="0">
                <a:latin typeface="Arial" panose="020B0604020202020204" pitchFamily="34" charset="0"/>
                <a:cs typeface="Arial" panose="020B0604020202020204" pitchFamily="34" charset="0"/>
              </a:rPr>
              <a:t>HR</a:t>
            </a:r>
            <a:r>
              <a:rPr lang="en-US" sz="2900" dirty="0">
                <a:latin typeface="Arial" panose="020B0604020202020204" pitchFamily="34" charset="0"/>
                <a:cs typeface="Arial" panose="020B0604020202020204" pitchFamily="34" charset="0"/>
              </a:rPr>
              <a:t>, </a:t>
            </a:r>
            <a:r>
              <a:rPr lang="pl-PL" sz="2900" dirty="0">
                <a:latin typeface="Arial" panose="020B0604020202020204" pitchFamily="34" charset="0"/>
                <a:cs typeface="Arial" panose="020B0604020202020204" pitchFamily="34" charset="0"/>
              </a:rPr>
              <a:t>CZ</a:t>
            </a:r>
            <a:r>
              <a:rPr lang="en-US" sz="2900" dirty="0">
                <a:latin typeface="Arial" panose="020B0604020202020204" pitchFamily="34" charset="0"/>
                <a:cs typeface="Arial" panose="020B0604020202020204" pitchFamily="34" charset="0"/>
              </a:rPr>
              <a:t>, E</a:t>
            </a:r>
            <a:r>
              <a:rPr lang="pl-PL" sz="2900" dirty="0">
                <a:latin typeface="Arial" panose="020B0604020202020204" pitchFamily="34" charset="0"/>
                <a:cs typeface="Arial" panose="020B0604020202020204" pitchFamily="34" charset="0"/>
              </a:rPr>
              <a:t>E</a:t>
            </a:r>
            <a:r>
              <a:rPr lang="en-US" sz="2900" dirty="0">
                <a:latin typeface="Arial" panose="020B0604020202020204" pitchFamily="34" charset="0"/>
                <a:cs typeface="Arial" panose="020B0604020202020204" pitchFamily="34" charset="0"/>
              </a:rPr>
              <a:t>, F</a:t>
            </a:r>
            <a:r>
              <a:rPr lang="pl-PL" sz="2900" dirty="0">
                <a:latin typeface="Arial" panose="020B0604020202020204" pitchFamily="34" charset="0"/>
                <a:cs typeface="Arial" panose="020B0604020202020204" pitchFamily="34" charset="0"/>
              </a:rPr>
              <a:t>I</a:t>
            </a:r>
            <a:r>
              <a:rPr lang="en-US" sz="2900" dirty="0">
                <a:latin typeface="Arial" panose="020B0604020202020204" pitchFamily="34" charset="0"/>
                <a:cs typeface="Arial" panose="020B0604020202020204" pitchFamily="34" charset="0"/>
              </a:rPr>
              <a:t>, F</a:t>
            </a:r>
            <a:r>
              <a:rPr lang="pl-PL" sz="2900" dirty="0">
                <a:latin typeface="Arial" panose="020B0604020202020204" pitchFamily="34" charset="0"/>
                <a:cs typeface="Arial" panose="020B0604020202020204" pitchFamily="34" charset="0"/>
              </a:rPr>
              <a:t>R</a:t>
            </a:r>
            <a:r>
              <a:rPr lang="en-US" sz="2900" dirty="0">
                <a:latin typeface="Arial" panose="020B0604020202020204" pitchFamily="34" charset="0"/>
                <a:cs typeface="Arial" panose="020B0604020202020204" pitchFamily="34" charset="0"/>
              </a:rPr>
              <a:t>, </a:t>
            </a:r>
            <a:r>
              <a:rPr lang="pl-PL" sz="2900" dirty="0">
                <a:latin typeface="Arial" panose="020B0604020202020204" pitchFamily="34" charset="0"/>
                <a:cs typeface="Arial" panose="020B0604020202020204" pitchFamily="34" charset="0"/>
              </a:rPr>
              <a:t>DE</a:t>
            </a:r>
            <a:r>
              <a:rPr lang="en-US" sz="2900" dirty="0">
                <a:latin typeface="Arial" panose="020B0604020202020204" pitchFamily="34" charset="0"/>
                <a:cs typeface="Arial" panose="020B0604020202020204" pitchFamily="34" charset="0"/>
              </a:rPr>
              <a:t>, </a:t>
            </a:r>
            <a:r>
              <a:rPr lang="pl-PL" sz="2900" dirty="0">
                <a:latin typeface="Arial" panose="020B0604020202020204" pitchFamily="34" charset="0"/>
                <a:cs typeface="Arial" panose="020B0604020202020204" pitchFamily="34" charset="0"/>
              </a:rPr>
              <a:t>EL</a:t>
            </a:r>
            <a:r>
              <a:rPr lang="en-US" sz="2900" dirty="0">
                <a:latin typeface="Arial" panose="020B0604020202020204" pitchFamily="34" charset="0"/>
                <a:cs typeface="Arial" panose="020B0604020202020204" pitchFamily="34" charset="0"/>
              </a:rPr>
              <a:t>, H</a:t>
            </a:r>
            <a:r>
              <a:rPr lang="pl-PL" sz="2900" dirty="0">
                <a:latin typeface="Arial" panose="020B0604020202020204" pitchFamily="34" charset="0"/>
                <a:cs typeface="Arial" panose="020B0604020202020204" pitchFamily="34" charset="0"/>
              </a:rPr>
              <a:t>U</a:t>
            </a:r>
            <a:r>
              <a:rPr lang="en-US" sz="2900" dirty="0">
                <a:latin typeface="Arial" panose="020B0604020202020204" pitchFamily="34" charset="0"/>
                <a:cs typeface="Arial" panose="020B0604020202020204" pitchFamily="34" charset="0"/>
              </a:rPr>
              <a:t>, I</a:t>
            </a:r>
            <a:r>
              <a:rPr lang="pl-PL" sz="2900" dirty="0">
                <a:latin typeface="Arial" panose="020B0604020202020204" pitchFamily="34" charset="0"/>
                <a:cs typeface="Arial" panose="020B0604020202020204" pitchFamily="34" charset="0"/>
              </a:rPr>
              <a:t>S</a:t>
            </a:r>
            <a:r>
              <a:rPr lang="en-US" sz="2900" dirty="0">
                <a:latin typeface="Arial" panose="020B0604020202020204" pitchFamily="34" charset="0"/>
                <a:cs typeface="Arial" panose="020B0604020202020204" pitchFamily="34" charset="0"/>
              </a:rPr>
              <a:t>, I</a:t>
            </a:r>
            <a:r>
              <a:rPr lang="pl-PL" sz="2900" dirty="0">
                <a:latin typeface="Arial" panose="020B0604020202020204" pitchFamily="34" charset="0"/>
                <a:cs typeface="Arial" panose="020B0604020202020204" pitchFamily="34" charset="0"/>
              </a:rPr>
              <a:t>E</a:t>
            </a:r>
            <a:r>
              <a:rPr lang="en-US" sz="2900" dirty="0">
                <a:latin typeface="Arial" panose="020B0604020202020204" pitchFamily="34" charset="0"/>
                <a:cs typeface="Arial" panose="020B0604020202020204" pitchFamily="34" charset="0"/>
              </a:rPr>
              <a:t>, L</a:t>
            </a:r>
            <a:r>
              <a:rPr lang="pl-PL" sz="2900" dirty="0">
                <a:latin typeface="Arial" panose="020B0604020202020204" pitchFamily="34" charset="0"/>
                <a:cs typeface="Arial" panose="020B0604020202020204" pitchFamily="34" charset="0"/>
              </a:rPr>
              <a:t>V</a:t>
            </a:r>
            <a:r>
              <a:rPr lang="en-US" sz="2900" dirty="0">
                <a:latin typeface="Arial" panose="020B0604020202020204" pitchFamily="34" charset="0"/>
                <a:cs typeface="Arial" panose="020B0604020202020204" pitchFamily="34" charset="0"/>
              </a:rPr>
              <a:t>, L</a:t>
            </a:r>
            <a:r>
              <a:rPr lang="pl-PL" sz="2900" dirty="0">
                <a:latin typeface="Arial" panose="020B0604020202020204" pitchFamily="34" charset="0"/>
                <a:cs typeface="Arial" panose="020B0604020202020204" pitchFamily="34" charset="0"/>
              </a:rPr>
              <a:t>T</a:t>
            </a:r>
            <a:r>
              <a:rPr lang="en-US" sz="2900" dirty="0">
                <a:latin typeface="Arial" panose="020B0604020202020204" pitchFamily="34" charset="0"/>
                <a:cs typeface="Arial" panose="020B0604020202020204" pitchFamily="34" charset="0"/>
              </a:rPr>
              <a:t>, L</a:t>
            </a:r>
            <a:r>
              <a:rPr lang="pl-PL" sz="2900" dirty="0">
                <a:latin typeface="Arial" panose="020B0604020202020204" pitchFamily="34" charset="0"/>
                <a:cs typeface="Arial" panose="020B0604020202020204" pitchFamily="34" charset="0"/>
              </a:rPr>
              <a:t>U</a:t>
            </a:r>
            <a:r>
              <a:rPr lang="en-US" sz="2900" dirty="0">
                <a:latin typeface="Arial" panose="020B0604020202020204" pitchFamily="34" charset="0"/>
                <a:cs typeface="Arial" panose="020B0604020202020204" pitchFamily="34" charset="0"/>
              </a:rPr>
              <a:t>, M</a:t>
            </a:r>
            <a:r>
              <a:rPr lang="pl-PL" sz="2900" dirty="0">
                <a:latin typeface="Arial" panose="020B0604020202020204" pitchFamily="34" charset="0"/>
                <a:cs typeface="Arial" panose="020B0604020202020204" pitchFamily="34" charset="0"/>
              </a:rPr>
              <a:t>T</a:t>
            </a:r>
            <a:r>
              <a:rPr lang="en-US" sz="2900" dirty="0">
                <a:latin typeface="Arial" panose="020B0604020202020204" pitchFamily="34" charset="0"/>
                <a:cs typeface="Arial" panose="020B0604020202020204" pitchFamily="34" charset="0"/>
              </a:rPr>
              <a:t>, N</a:t>
            </a:r>
            <a:r>
              <a:rPr lang="pl-PL" sz="2900" dirty="0">
                <a:latin typeface="Arial" panose="020B0604020202020204" pitchFamily="34" charset="0"/>
                <a:cs typeface="Arial" panose="020B0604020202020204" pitchFamily="34" charset="0"/>
              </a:rPr>
              <a:t>L</a:t>
            </a:r>
            <a:r>
              <a:rPr lang="en-US" sz="2900" dirty="0">
                <a:latin typeface="Arial" panose="020B0604020202020204" pitchFamily="34" charset="0"/>
                <a:cs typeface="Arial" panose="020B0604020202020204" pitchFamily="34" charset="0"/>
              </a:rPr>
              <a:t>, N</a:t>
            </a:r>
            <a:r>
              <a:rPr lang="pl-PL" sz="2900" dirty="0">
                <a:latin typeface="Arial" panose="020B0604020202020204" pitchFamily="34" charset="0"/>
                <a:cs typeface="Arial" panose="020B0604020202020204" pitchFamily="34" charset="0"/>
              </a:rPr>
              <a:t>O</a:t>
            </a:r>
            <a:r>
              <a:rPr lang="en-US" sz="2900" dirty="0">
                <a:latin typeface="Arial" panose="020B0604020202020204" pitchFamily="34" charset="0"/>
                <a:cs typeface="Arial" panose="020B0604020202020204" pitchFamily="34" charset="0"/>
              </a:rPr>
              <a:t>, </a:t>
            </a:r>
            <a:r>
              <a:rPr lang="en-US" sz="2900" b="1" dirty="0">
                <a:latin typeface="Arial" panose="020B0604020202020204" pitchFamily="34" charset="0"/>
                <a:cs typeface="Arial" panose="020B0604020202020204" pitchFamily="34" charset="0"/>
              </a:rPr>
              <a:t>P</a:t>
            </a:r>
            <a:r>
              <a:rPr lang="pl-PL" sz="2900" b="1" dirty="0">
                <a:latin typeface="Arial" panose="020B0604020202020204" pitchFamily="34" charset="0"/>
                <a:cs typeface="Arial" panose="020B0604020202020204" pitchFamily="34" charset="0"/>
              </a:rPr>
              <a:t>L</a:t>
            </a:r>
            <a:r>
              <a:rPr lang="en-US" sz="2900" dirty="0">
                <a:latin typeface="Arial" panose="020B0604020202020204" pitchFamily="34" charset="0"/>
                <a:cs typeface="Arial" panose="020B0604020202020204" pitchFamily="34" charset="0"/>
              </a:rPr>
              <a:t>, P</a:t>
            </a:r>
            <a:r>
              <a:rPr lang="pl-PL" sz="2900" dirty="0">
                <a:latin typeface="Arial" panose="020B0604020202020204" pitchFamily="34" charset="0"/>
                <a:cs typeface="Arial" panose="020B0604020202020204" pitchFamily="34" charset="0"/>
              </a:rPr>
              <a:t>T</a:t>
            </a:r>
            <a:r>
              <a:rPr lang="en-US" sz="2900" dirty="0">
                <a:latin typeface="Arial" panose="020B0604020202020204" pitchFamily="34" charset="0"/>
                <a:cs typeface="Arial" panose="020B0604020202020204" pitchFamily="34" charset="0"/>
              </a:rPr>
              <a:t>, R</a:t>
            </a:r>
            <a:r>
              <a:rPr lang="pl-PL" sz="2900" dirty="0">
                <a:latin typeface="Arial" panose="020B0604020202020204" pitchFamily="34" charset="0"/>
                <a:cs typeface="Arial" panose="020B0604020202020204" pitchFamily="34" charset="0"/>
              </a:rPr>
              <a:t>O</a:t>
            </a:r>
            <a:r>
              <a:rPr lang="en-US" sz="2900" dirty="0">
                <a:latin typeface="Arial" panose="020B0604020202020204" pitchFamily="34" charset="0"/>
                <a:cs typeface="Arial" panose="020B0604020202020204" pitchFamily="34" charset="0"/>
              </a:rPr>
              <a:t>, S</a:t>
            </a:r>
            <a:r>
              <a:rPr lang="pl-PL" sz="2900" dirty="0">
                <a:latin typeface="Arial" panose="020B0604020202020204" pitchFamily="34" charset="0"/>
                <a:cs typeface="Arial" panose="020B0604020202020204" pitchFamily="34" charset="0"/>
              </a:rPr>
              <a:t>I</a:t>
            </a:r>
            <a:r>
              <a:rPr lang="en-US" sz="2900" dirty="0">
                <a:latin typeface="Arial" panose="020B0604020202020204" pitchFamily="34" charset="0"/>
                <a:cs typeface="Arial" panose="020B0604020202020204" pitchFamily="34" charset="0"/>
              </a:rPr>
              <a:t>, </a:t>
            </a:r>
            <a:r>
              <a:rPr lang="pl-PL" sz="2900" dirty="0">
                <a:latin typeface="Arial" panose="020B0604020202020204" pitchFamily="34" charset="0"/>
                <a:cs typeface="Arial" panose="020B0604020202020204" pitchFamily="34" charset="0"/>
              </a:rPr>
              <a:t>E</a:t>
            </a:r>
            <a:r>
              <a:rPr lang="en-US" sz="2900" dirty="0">
                <a:latin typeface="Arial" panose="020B0604020202020204" pitchFamily="34" charset="0"/>
                <a:cs typeface="Arial" panose="020B0604020202020204" pitchFamily="34" charset="0"/>
              </a:rPr>
              <a:t>S, S</a:t>
            </a:r>
            <a:r>
              <a:rPr lang="pl-PL" sz="2900" dirty="0">
                <a:latin typeface="Arial" panose="020B0604020202020204" pitchFamily="34" charset="0"/>
                <a:cs typeface="Arial" panose="020B0604020202020204" pitchFamily="34" charset="0"/>
              </a:rPr>
              <a:t>E</a:t>
            </a:r>
            <a:r>
              <a:rPr lang="en-US" sz="2900" dirty="0">
                <a:latin typeface="Arial" panose="020B0604020202020204" pitchFamily="34" charset="0"/>
                <a:cs typeface="Arial" panose="020B0604020202020204" pitchFamily="34" charset="0"/>
              </a:rPr>
              <a:t>. </a:t>
            </a:r>
            <a:endParaRPr lang="pl-PL" sz="29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24</a:t>
            </a:fld>
            <a:endParaRPr lang="pl-PL" dirty="0"/>
          </a:p>
        </p:txBody>
      </p:sp>
    </p:spTree>
    <p:extLst>
      <p:ext uri="{BB962C8B-B14F-4D97-AF65-F5344CB8AC3E}">
        <p14:creationId xmlns:p14="http://schemas.microsoft.com/office/powerpoint/2010/main" val="2813239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 Tura 1</a:t>
            </a:r>
          </a:p>
        </p:txBody>
      </p:sp>
      <p:sp>
        <p:nvSpPr>
          <p:cNvPr id="4" name="Symbol zastępczy zawartości 3"/>
          <p:cNvSpPr>
            <a:spLocks noGrp="1"/>
          </p:cNvSpPr>
          <p:nvPr>
            <p:ph idx="1"/>
          </p:nvPr>
        </p:nvSpPr>
        <p:spPr>
          <a:xfrm>
            <a:off x="839828" y="805690"/>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lgn="just">
              <a:lnSpc>
                <a:spcPct val="150000"/>
              </a:lnSpc>
              <a:buNone/>
            </a:pPr>
            <a:r>
              <a:rPr lang="en-US" sz="2400" dirty="0">
                <a:latin typeface="Arial" panose="020B0604020202020204" pitchFamily="34" charset="0"/>
                <a:cs typeface="Arial" panose="020B0604020202020204" pitchFamily="34" charset="0"/>
              </a:rPr>
              <a:t>– EU4H-2022-DGA-MS-IBA-02: Direct grants to Member States’ authorities: </a:t>
            </a:r>
            <a:r>
              <a:rPr lang="en-US" sz="2400" b="1" dirty="0">
                <a:latin typeface="Arial" panose="020B0604020202020204" pitchFamily="34" charset="0"/>
                <a:cs typeface="Arial" panose="020B0604020202020204" pitchFamily="34" charset="0"/>
              </a:rPr>
              <a:t>supporting the maintenance of the European Medical Device Nomenclature </a:t>
            </a:r>
            <a:r>
              <a:rPr lang="en-US" sz="2400" dirty="0">
                <a:latin typeface="Arial" panose="020B0604020202020204" pitchFamily="34" charset="0"/>
                <a:cs typeface="Arial" panose="020B0604020202020204" pitchFamily="34" charset="0"/>
              </a:rPr>
              <a:t>(AWP Ref: HS-g-22-19.02) –</a:t>
            </a:r>
            <a:r>
              <a:rPr lang="pl-PL"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1</a:t>
            </a:r>
            <a:r>
              <a:rPr lang="pl-PL"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8</a:t>
            </a:r>
            <a:r>
              <a:rPr lang="pl-PL" sz="2400" b="1" dirty="0">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mln</a:t>
            </a:r>
            <a:r>
              <a:rPr lang="en-US" sz="2400" dirty="0">
                <a:latin typeface="Arial" panose="020B0604020202020204" pitchFamily="34" charset="0"/>
                <a:cs typeface="Arial" panose="020B0604020202020204" pitchFamily="34" charset="0"/>
              </a:rPr>
              <a:t> EU</a:t>
            </a:r>
            <a:r>
              <a:rPr lang="pl-PL" sz="2400" dirty="0">
                <a:latin typeface="Arial" panose="020B0604020202020204" pitchFamily="34" charset="0"/>
                <a:cs typeface="Arial" panose="020B0604020202020204" pitchFamily="34" charset="0"/>
              </a:rPr>
              <a:t>R</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marL="0" indent="0" algn="just">
              <a:lnSpc>
                <a:spcPct val="150000"/>
              </a:lnSpc>
              <a:buNone/>
            </a:pPr>
            <a:endParaRPr lang="pl-PL" sz="2000" dirty="0">
              <a:latin typeface="Arial" panose="020B0604020202020204" pitchFamily="34" charset="0"/>
              <a:cs typeface="Arial" panose="020B0604020202020204" pitchFamily="34" charset="0"/>
            </a:endParaRPr>
          </a:p>
          <a:p>
            <a:pPr marL="0" indent="0" algn="just">
              <a:lnSpc>
                <a:spcPct val="150000"/>
              </a:lnSpc>
              <a:buNone/>
            </a:pPr>
            <a:r>
              <a:rPr lang="en-US" sz="2000" dirty="0">
                <a:latin typeface="Arial" panose="020B0604020202020204" pitchFamily="34" charset="0"/>
                <a:cs typeface="Arial" panose="020B0604020202020204" pitchFamily="34" charset="0"/>
              </a:rPr>
              <a:t>It is essential that the Italian Health Ministry continues to provide its support and competences, ensuring adequate maintenance of the EMDN</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marL="0" indent="0">
              <a:lnSpc>
                <a:spcPct val="150000"/>
              </a:lnSpc>
              <a:buNone/>
            </a:pPr>
            <a:endParaRPr lang="pl-PL" sz="3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25</a:t>
            </a:fld>
            <a:endParaRPr lang="pl-PL" dirty="0"/>
          </a:p>
        </p:txBody>
      </p:sp>
    </p:spTree>
    <p:extLst>
      <p:ext uri="{BB962C8B-B14F-4D97-AF65-F5344CB8AC3E}">
        <p14:creationId xmlns:p14="http://schemas.microsoft.com/office/powerpoint/2010/main" val="2302181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 terminy</a:t>
            </a:r>
          </a:p>
        </p:txBody>
      </p:sp>
      <p:sp>
        <p:nvSpPr>
          <p:cNvPr id="4" name="Symbol zastępczy zawartości 3"/>
          <p:cNvSpPr>
            <a:spLocks noGrp="1"/>
          </p:cNvSpPr>
          <p:nvPr>
            <p:ph idx="1"/>
          </p:nvPr>
        </p:nvSpPr>
        <p:spPr>
          <a:xfrm>
            <a:off x="858116" y="1097683"/>
            <a:ext cx="9584531" cy="5074517"/>
          </a:xfrm>
        </p:spPr>
        <p:txBody>
          <a:bodyPr>
            <a:normAutofit/>
          </a:bodyPr>
          <a:lstStyle/>
          <a:p>
            <a:pPr marL="0" indent="0">
              <a:lnSpc>
                <a:spcPct val="150000"/>
              </a:lnSpc>
              <a:buNone/>
            </a:pPr>
            <a:r>
              <a:rPr lang="pl-PL" sz="2400" dirty="0">
                <a:latin typeface="Arial" panose="020B0604020202020204" pitchFamily="34" charset="0"/>
                <a:cs typeface="Arial" panose="020B0604020202020204" pitchFamily="34" charset="0"/>
              </a:rPr>
              <a:t>MZ nominuje podmioty do 1 tury  do </a:t>
            </a:r>
            <a:r>
              <a:rPr lang="pl-PL" sz="2400" b="1" dirty="0">
                <a:solidFill>
                  <a:srgbClr val="FF0000"/>
                </a:solidFill>
                <a:latin typeface="Arial" panose="020B0604020202020204" pitchFamily="34" charset="0"/>
                <a:cs typeface="Arial" panose="020B0604020202020204" pitchFamily="34" charset="0"/>
              </a:rPr>
              <a:t>22</a:t>
            </a:r>
            <a:r>
              <a:rPr lang="en-US" sz="2400" b="1" dirty="0">
                <a:solidFill>
                  <a:srgbClr val="FF0000"/>
                </a:solidFill>
                <a:latin typeface="Arial" panose="020B0604020202020204" pitchFamily="34" charset="0"/>
                <a:cs typeface="Arial" panose="020B0604020202020204" pitchFamily="34" charset="0"/>
              </a:rPr>
              <a:t>.0</a:t>
            </a:r>
            <a:r>
              <a:rPr lang="pl-PL" sz="2400" b="1" dirty="0">
                <a:solidFill>
                  <a:srgbClr val="FF0000"/>
                </a:solidFill>
                <a:latin typeface="Arial" panose="020B0604020202020204" pitchFamily="34" charset="0"/>
                <a:cs typeface="Arial" panose="020B0604020202020204" pitchFamily="34" charset="0"/>
              </a:rPr>
              <a:t>4</a:t>
            </a:r>
            <a:r>
              <a:rPr lang="en-US" sz="2400" b="1" dirty="0">
                <a:solidFill>
                  <a:srgbClr val="FF0000"/>
                </a:solidFill>
                <a:latin typeface="Arial" panose="020B0604020202020204" pitchFamily="34" charset="0"/>
                <a:cs typeface="Arial" panose="020B0604020202020204" pitchFamily="34" charset="0"/>
              </a:rPr>
              <a:t>.2022</a:t>
            </a:r>
            <a:r>
              <a:rPr lang="pl-PL" sz="2400" b="1" dirty="0">
                <a:solidFill>
                  <a:srgbClr val="FF0000"/>
                </a:solidFill>
                <a:latin typeface="Arial" panose="020B0604020202020204" pitchFamily="34" charset="0"/>
                <a:cs typeface="Arial" panose="020B0604020202020204" pitchFamily="34" charset="0"/>
              </a:rPr>
              <a:t>r.</a:t>
            </a:r>
          </a:p>
          <a:p>
            <a:pPr marL="0" indent="0">
              <a:lnSpc>
                <a:spcPct val="150000"/>
              </a:lnSpc>
              <a:buNone/>
            </a:pPr>
            <a:r>
              <a:rPr lang="pl-PL" sz="2400" dirty="0">
                <a:latin typeface="Arial" panose="020B0604020202020204" pitchFamily="34" charset="0"/>
                <a:cs typeface="Arial" panose="020B0604020202020204" pitchFamily="34" charset="0"/>
              </a:rPr>
              <a:t>Tylko nominowane podmioty w 1 turze otrzymają zaproszenie na Info </a:t>
            </a:r>
            <a:r>
              <a:rPr lang="pl-PL" sz="2400" dirty="0" err="1">
                <a:latin typeface="Arial" panose="020B0604020202020204" pitchFamily="34" charset="0"/>
                <a:cs typeface="Arial" panose="020B0604020202020204" pitchFamily="34" charset="0"/>
              </a:rPr>
              <a:t>day</a:t>
            </a:r>
            <a:r>
              <a:rPr lang="pl-PL" sz="2400" dirty="0">
                <a:latin typeface="Arial" panose="020B0604020202020204" pitchFamily="34" charset="0"/>
                <a:cs typeface="Arial" panose="020B0604020202020204" pitchFamily="34" charset="0"/>
              </a:rPr>
              <a:t> i  składają propozycje od 3.05  do 30.06.2022</a:t>
            </a:r>
          </a:p>
          <a:p>
            <a:pPr marL="0" indent="0">
              <a:lnSpc>
                <a:spcPct val="150000"/>
              </a:lnSpc>
              <a:buNone/>
            </a:pPr>
            <a:r>
              <a:rPr lang="pl-PL" sz="2400" dirty="0">
                <a:latin typeface="Arial" panose="020B0604020202020204" pitchFamily="34" charset="0"/>
                <a:cs typeface="Arial" panose="020B0604020202020204" pitchFamily="34" charset="0"/>
              </a:rPr>
              <a:t>MZ nominuje podmioty do 2 i 3 tury  do </a:t>
            </a:r>
            <a:r>
              <a:rPr lang="en-US" sz="2400" b="1" dirty="0">
                <a:solidFill>
                  <a:srgbClr val="FF0000"/>
                </a:solidFill>
                <a:latin typeface="Arial" panose="020B0604020202020204" pitchFamily="34" charset="0"/>
                <a:cs typeface="Arial" panose="020B0604020202020204" pitchFamily="34" charset="0"/>
              </a:rPr>
              <a:t>01.09.2022</a:t>
            </a:r>
            <a:r>
              <a:rPr lang="pl-PL" sz="2400" b="1" dirty="0">
                <a:solidFill>
                  <a:srgbClr val="FF0000"/>
                </a:solidFill>
                <a:latin typeface="Arial" panose="020B0604020202020204" pitchFamily="34" charset="0"/>
                <a:cs typeface="Arial" panose="020B0604020202020204" pitchFamily="34" charset="0"/>
              </a:rPr>
              <a:t>r</a:t>
            </a:r>
            <a:r>
              <a:rPr lang="en-US" sz="2400" b="1" dirty="0">
                <a:solidFill>
                  <a:srgbClr val="FF0000"/>
                </a:solidFill>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endParaRPr lang="pl-PL" sz="2800" b="1" dirty="0">
              <a:latin typeface="Arial" panose="020B0604020202020204" pitchFamily="34" charset="0"/>
              <a:cs typeface="Arial" panose="020B0604020202020204" pitchFamily="34" charset="0"/>
            </a:endParaRPr>
          </a:p>
          <a:p>
            <a:pPr marL="0" indent="0">
              <a:lnSpc>
                <a:spcPct val="150000"/>
              </a:lnSpc>
              <a:buNone/>
            </a:pPr>
            <a:r>
              <a:rPr lang="pl-PL" sz="2000" dirty="0">
                <a:latin typeface="Arial" panose="020B0604020202020204" pitchFamily="34" charset="0"/>
                <a:cs typeface="Arial" panose="020B0604020202020204" pitchFamily="34" charset="0"/>
              </a:rPr>
              <a:t>KE przedstawi i</a:t>
            </a:r>
            <a:r>
              <a:rPr lang="en-US" sz="2000" dirty="0" err="1">
                <a:latin typeface="Arial" panose="020B0604020202020204" pitchFamily="34" charset="0"/>
                <a:cs typeface="Arial" panose="020B0604020202020204" pitchFamily="34" charset="0"/>
              </a:rPr>
              <a:t>nforma</a:t>
            </a:r>
            <a:r>
              <a:rPr lang="pl-PL" sz="2000" dirty="0" err="1">
                <a:latin typeface="Arial" panose="020B0604020202020204" pitchFamily="34" charset="0"/>
                <a:cs typeface="Arial" panose="020B0604020202020204" pitchFamily="34" charset="0"/>
              </a:rPr>
              <a:t>cje</a:t>
            </a:r>
            <a:r>
              <a:rPr lang="pl-PL" sz="2000" dirty="0">
                <a:latin typeface="Arial" panose="020B0604020202020204" pitchFamily="34" charset="0"/>
                <a:cs typeface="Arial" panose="020B0604020202020204" pitchFamily="34" charset="0"/>
              </a:rPr>
              <a:t> o państwach, które będą mogły uczestniczyć w 2 turze po podjęciu decyzji politycznych</a:t>
            </a:r>
          </a:p>
          <a:p>
            <a:pPr marL="0" indent="0">
              <a:lnSpc>
                <a:spcPct val="150000"/>
              </a:lnSpc>
              <a:buNone/>
            </a:pPr>
            <a:r>
              <a:rPr lang="pl-PL" sz="2000" dirty="0">
                <a:latin typeface="Arial" panose="020B0604020202020204" pitchFamily="34" charset="0"/>
                <a:cs typeface="Arial" panose="020B0604020202020204" pitchFamily="34" charset="0"/>
              </a:rPr>
              <a:t>propozycje od 15.09.2022 r.  do 31.01.2023 r. w 2 turze</a:t>
            </a:r>
          </a:p>
          <a:p>
            <a:pPr marL="0" indent="0">
              <a:lnSpc>
                <a:spcPct val="150000"/>
              </a:lnSpc>
              <a:buNone/>
            </a:pPr>
            <a:r>
              <a:rPr lang="pl-PL" sz="2000" dirty="0">
                <a:latin typeface="Arial" panose="020B0604020202020204" pitchFamily="34" charset="0"/>
                <a:cs typeface="Arial" panose="020B0604020202020204" pitchFamily="34" charset="0"/>
              </a:rPr>
              <a:t>propozycje od 15.12.2022 r.  do 15.03.2023 r. w 3 turze</a:t>
            </a:r>
          </a:p>
          <a:p>
            <a:pPr marL="0" indent="0">
              <a:lnSpc>
                <a:spcPct val="150000"/>
              </a:lnSpc>
              <a:buNone/>
            </a:pP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26</a:t>
            </a:fld>
            <a:endParaRPr lang="pl-PL" dirty="0"/>
          </a:p>
        </p:txBody>
      </p:sp>
    </p:spTree>
    <p:extLst>
      <p:ext uri="{BB962C8B-B14F-4D97-AF65-F5344CB8AC3E}">
        <p14:creationId xmlns:p14="http://schemas.microsoft.com/office/powerpoint/2010/main" val="4250288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2022  - Tura 2</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b="1" dirty="0">
              <a:latin typeface="Arial" panose="020B0604020202020204" pitchFamily="34" charset="0"/>
              <a:cs typeface="Arial" panose="020B0604020202020204" pitchFamily="34" charset="0"/>
            </a:endParaRPr>
          </a:p>
          <a:p>
            <a:pPr marL="0" indent="0">
              <a:lnSpc>
                <a:spcPct val="150000"/>
              </a:lnSpc>
              <a:buNone/>
            </a:pPr>
            <a:r>
              <a:rPr lang="en-US" sz="2400" dirty="0">
                <a:latin typeface="Arial" panose="020B0604020202020204" pitchFamily="34" charset="0"/>
                <a:cs typeface="Arial" panose="020B0604020202020204" pitchFamily="34" charset="0"/>
              </a:rPr>
              <a:t>– EU4H-2022-DGA-MS-IBA-03: Direct grants to Member States’ authorities: </a:t>
            </a:r>
            <a:r>
              <a:rPr lang="en-US" sz="2400" b="1" dirty="0">
                <a:latin typeface="Arial" panose="020B0604020202020204" pitchFamily="34" charset="0"/>
                <a:cs typeface="Arial" panose="020B0604020202020204" pitchFamily="34" charset="0"/>
              </a:rPr>
              <a:t>expansion of </a:t>
            </a:r>
            <a:r>
              <a:rPr lang="en-US" sz="2400" b="1" dirty="0" err="1">
                <a:latin typeface="Arial" panose="020B0604020202020204" pitchFamily="34" charset="0"/>
                <a:cs typeface="Arial" panose="020B0604020202020204" pitchFamily="34" charset="0"/>
              </a:rPr>
              <a:t>MyHealth@EU</a:t>
            </a:r>
            <a:r>
              <a:rPr lang="en-US" sz="2400" b="1" dirty="0">
                <a:latin typeface="Arial" panose="020B0604020202020204" pitchFamily="34" charset="0"/>
                <a:cs typeface="Arial" panose="020B0604020202020204" pitchFamily="34" charset="0"/>
              </a:rPr>
              <a:t> Digital Service Infrastructure (</a:t>
            </a:r>
            <a:r>
              <a:rPr lang="en-US" sz="2400" b="1" dirty="0" err="1">
                <a:latin typeface="Arial" panose="020B0604020202020204" pitchFamily="34" charset="0"/>
                <a:cs typeface="Arial" panose="020B0604020202020204" pitchFamily="34" charset="0"/>
              </a:rPr>
              <a:t>eHDSI</a:t>
            </a:r>
            <a:r>
              <a:rPr lang="en-US" sz="2400" b="1" dirty="0">
                <a:latin typeface="Arial" panose="020B0604020202020204" pitchFamily="34" charset="0"/>
                <a:cs typeface="Arial" panose="020B0604020202020204" pitchFamily="34" charset="0"/>
              </a:rPr>
              <a:t>) with new services and to more Member States </a:t>
            </a:r>
            <a:r>
              <a:rPr lang="en-US" sz="2400" dirty="0">
                <a:latin typeface="Arial" panose="020B0604020202020204" pitchFamily="34" charset="0"/>
                <a:cs typeface="Arial" panose="020B0604020202020204" pitchFamily="34" charset="0"/>
              </a:rPr>
              <a:t>(AWP Ref: DI-g-22-21.01) –</a:t>
            </a:r>
            <a:r>
              <a:rPr lang="pl-PL" sz="2400" dirty="0">
                <a:latin typeface="Arial" panose="020B0604020202020204" pitchFamily="34" charset="0"/>
                <a:cs typeface="Arial" panose="020B0604020202020204" pitchFamily="34" charset="0"/>
              </a:rPr>
              <a:t> </a:t>
            </a:r>
            <a:r>
              <a:rPr lang="pl-PL" sz="2400" b="1" dirty="0">
                <a:latin typeface="Arial" panose="020B0604020202020204" pitchFamily="34" charset="0"/>
                <a:cs typeface="Arial" panose="020B0604020202020204" pitchFamily="34" charset="0"/>
              </a:rPr>
              <a:t> 30</a:t>
            </a:r>
            <a:r>
              <a:rPr lang="en-US" sz="2400" dirty="0">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mln </a:t>
            </a:r>
            <a:r>
              <a:rPr lang="en-US" sz="2400" dirty="0">
                <a:latin typeface="Arial" panose="020B0604020202020204" pitchFamily="34" charset="0"/>
                <a:cs typeface="Arial" panose="020B0604020202020204" pitchFamily="34" charset="0"/>
              </a:rPr>
              <a:t>EU</a:t>
            </a:r>
            <a:r>
              <a:rPr lang="pl-PL" sz="2400" dirty="0">
                <a:latin typeface="Arial" panose="020B0604020202020204" pitchFamily="34" charset="0"/>
                <a:cs typeface="Arial" panose="020B0604020202020204" pitchFamily="34" charset="0"/>
              </a:rPr>
              <a:t>R</a:t>
            </a:r>
          </a:p>
          <a:p>
            <a:pPr marL="0" indent="0">
              <a:lnSpc>
                <a:spcPct val="150000"/>
              </a:lnSpc>
              <a:buNone/>
            </a:pPr>
            <a:endParaRPr lang="pl-PL" sz="3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27</a:t>
            </a:fld>
            <a:endParaRPr lang="pl-PL" dirty="0"/>
          </a:p>
        </p:txBody>
      </p:sp>
    </p:spTree>
    <p:extLst>
      <p:ext uri="{BB962C8B-B14F-4D97-AF65-F5344CB8AC3E}">
        <p14:creationId xmlns:p14="http://schemas.microsoft.com/office/powerpoint/2010/main" val="1845408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2022 – Tura 2</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en-US" sz="2400" dirty="0">
                <a:latin typeface="Arial" panose="020B0604020202020204" pitchFamily="34" charset="0"/>
                <a:cs typeface="Arial" panose="020B0604020202020204" pitchFamily="34" charset="0"/>
              </a:rPr>
              <a:t>– EU4H-2022-DGA-MS-IBA-04: Direct grants to Member States’ authorities: </a:t>
            </a:r>
            <a:r>
              <a:rPr lang="en-US" sz="2400" b="1" dirty="0">
                <a:latin typeface="Arial" panose="020B0604020202020204" pitchFamily="34" charset="0"/>
                <a:cs typeface="Arial" panose="020B0604020202020204" pitchFamily="34" charset="0"/>
              </a:rPr>
              <a:t>setting up services by Health Data Access Bodies – Secondary use of health data</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marL="0" indent="0">
              <a:lnSpc>
                <a:spcPct val="150000"/>
              </a:lnSpc>
              <a:buNone/>
            </a:pPr>
            <a:r>
              <a:rPr lang="en-US" sz="2400" dirty="0">
                <a:latin typeface="Arial" panose="020B0604020202020204" pitchFamily="34" charset="0"/>
                <a:cs typeface="Arial" panose="020B0604020202020204" pitchFamily="34" charset="0"/>
              </a:rPr>
              <a:t>(AWP Ref: DI-g-22-22.01) –</a:t>
            </a:r>
            <a:r>
              <a:rPr lang="pl-PL"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30 </a:t>
            </a:r>
            <a:r>
              <a:rPr lang="pl-PL" sz="2400" dirty="0">
                <a:latin typeface="Arial" panose="020B0604020202020204" pitchFamily="34" charset="0"/>
                <a:cs typeface="Arial" panose="020B0604020202020204" pitchFamily="34" charset="0"/>
              </a:rPr>
              <a:t>mln</a:t>
            </a:r>
            <a:r>
              <a:rPr lang="en-US" sz="2400" dirty="0">
                <a:latin typeface="Arial" panose="020B0604020202020204" pitchFamily="34" charset="0"/>
                <a:cs typeface="Arial" panose="020B0604020202020204" pitchFamily="34" charset="0"/>
              </a:rPr>
              <a:t> EU</a:t>
            </a:r>
            <a:r>
              <a:rPr lang="pl-PL" sz="2400" dirty="0">
                <a:latin typeface="Arial" panose="020B0604020202020204" pitchFamily="34" charset="0"/>
                <a:cs typeface="Arial" panose="020B0604020202020204" pitchFamily="34" charset="0"/>
              </a:rPr>
              <a:t>R</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marL="0" indent="0">
              <a:lnSpc>
                <a:spcPct val="150000"/>
              </a:lnSpc>
              <a:buNone/>
            </a:pPr>
            <a:r>
              <a:rPr lang="pl-PL" sz="2400" dirty="0">
                <a:latin typeface="Arial" panose="020B0604020202020204" pitchFamily="34" charset="0"/>
                <a:cs typeface="Arial" panose="020B0604020202020204" pitchFamily="34" charset="0"/>
              </a:rPr>
              <a:t>Propozycje składane w 2 turze</a:t>
            </a:r>
          </a:p>
          <a:p>
            <a:pPr marL="0" indent="0">
              <a:lnSpc>
                <a:spcPct val="150000"/>
              </a:lnSpc>
              <a:buNone/>
            </a:pPr>
            <a:r>
              <a:rPr lang="pl-PL" sz="2400" dirty="0">
                <a:latin typeface="Arial" panose="020B0604020202020204" pitchFamily="34" charset="0"/>
                <a:cs typeface="Arial" panose="020B0604020202020204" pitchFamily="34" charset="0"/>
              </a:rPr>
              <a:t>od </a:t>
            </a:r>
            <a:r>
              <a:rPr lang="en-US" sz="2400" dirty="0">
                <a:latin typeface="Arial" panose="020B0604020202020204" pitchFamily="34" charset="0"/>
                <a:cs typeface="Arial" panose="020B0604020202020204" pitchFamily="34" charset="0"/>
              </a:rPr>
              <a:t>15.09.2022 </a:t>
            </a:r>
            <a:r>
              <a:rPr lang="pl-PL" sz="2400" dirty="0">
                <a:latin typeface="Arial" panose="020B0604020202020204" pitchFamily="34" charset="0"/>
                <a:cs typeface="Arial" panose="020B0604020202020204" pitchFamily="34" charset="0"/>
              </a:rPr>
              <a:t>do </a:t>
            </a:r>
            <a:r>
              <a:rPr lang="en-US" sz="2400" dirty="0">
                <a:latin typeface="Arial" panose="020B0604020202020204" pitchFamily="34" charset="0"/>
                <a:cs typeface="Arial" panose="020B0604020202020204" pitchFamily="34" charset="0"/>
              </a:rPr>
              <a:t>31.01.2023</a:t>
            </a: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28</a:t>
            </a:fld>
            <a:endParaRPr lang="pl-PL" dirty="0"/>
          </a:p>
        </p:txBody>
      </p:sp>
    </p:spTree>
    <p:extLst>
      <p:ext uri="{BB962C8B-B14F-4D97-AF65-F5344CB8AC3E}">
        <p14:creationId xmlns:p14="http://schemas.microsoft.com/office/powerpoint/2010/main" val="3864880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Direct </a:t>
            </a:r>
            <a:r>
              <a:rPr lang="pl-PL" b="1" dirty="0" err="1"/>
              <a:t>grants</a:t>
            </a:r>
            <a:r>
              <a:rPr lang="pl-PL" b="1" dirty="0"/>
              <a:t> to MS – Tura 3</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en-US" sz="2400" dirty="0">
                <a:latin typeface="Arial" panose="020B0604020202020204" pitchFamily="34" charset="0"/>
                <a:cs typeface="Arial" panose="020B0604020202020204" pitchFamily="34" charset="0"/>
              </a:rPr>
              <a:t>– EU4H-2022-DGA-MS-IBA-05: Direct grants to Member States’ authorities: </a:t>
            </a:r>
            <a:r>
              <a:rPr lang="en-US" sz="2400" b="1" dirty="0">
                <a:latin typeface="Arial" panose="020B0604020202020204" pitchFamily="34" charset="0"/>
                <a:cs typeface="Arial" panose="020B0604020202020204" pitchFamily="34" charset="0"/>
              </a:rPr>
              <a:t>setting up a coordinated surveillance system under the One Health approach for cross-border pathogens that threaten the Union </a:t>
            </a:r>
            <a:r>
              <a:rPr lang="en-US" sz="2400" dirty="0">
                <a:latin typeface="Arial" panose="020B0604020202020204" pitchFamily="34" charset="0"/>
                <a:cs typeface="Arial" panose="020B0604020202020204" pitchFamily="34" charset="0"/>
              </a:rPr>
              <a:t>(AWP Ref: CP-g-22-04.01) –</a:t>
            </a:r>
            <a:r>
              <a:rPr lang="pl-PL"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20</a:t>
            </a:r>
            <a:r>
              <a:rPr lang="en-US" sz="2400" dirty="0">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mln </a:t>
            </a:r>
            <a:r>
              <a:rPr lang="en-US" sz="2400" dirty="0">
                <a:latin typeface="Arial" panose="020B0604020202020204" pitchFamily="34" charset="0"/>
                <a:cs typeface="Arial" panose="020B0604020202020204" pitchFamily="34" charset="0"/>
              </a:rPr>
              <a:t>EU</a:t>
            </a:r>
            <a:r>
              <a:rPr lang="pl-PL" sz="2400" dirty="0">
                <a:latin typeface="Arial" panose="020B0604020202020204" pitchFamily="34" charset="0"/>
                <a:cs typeface="Arial" panose="020B0604020202020204" pitchFamily="34" charset="0"/>
              </a:rPr>
              <a:t>R</a:t>
            </a:r>
            <a:r>
              <a:rPr lang="en-US" sz="2400" dirty="0">
                <a:latin typeface="Arial" panose="020B0604020202020204" pitchFamily="34" charset="0"/>
                <a:cs typeface="Arial" panose="020B0604020202020204" pitchFamily="34" charset="0"/>
              </a:rPr>
              <a:t> </a:t>
            </a:r>
            <a:endParaRPr lang="pl-PL" sz="2400" dirty="0">
              <a:latin typeface="Arial" panose="020B0604020202020204" pitchFamily="34" charset="0"/>
              <a:cs typeface="Arial" panose="020B0604020202020204" pitchFamily="34" charset="0"/>
            </a:endParaRPr>
          </a:p>
          <a:p>
            <a:pPr marL="0" indent="0">
              <a:lnSpc>
                <a:spcPct val="150000"/>
              </a:lnSpc>
              <a:buNone/>
            </a:pPr>
            <a:r>
              <a:rPr lang="en-US" sz="2400" dirty="0">
                <a:latin typeface="Arial" panose="020B0604020202020204" pitchFamily="34" charset="0"/>
                <a:cs typeface="Arial" panose="020B0604020202020204" pitchFamily="34" charset="0"/>
              </a:rPr>
              <a:t>Indicative timeline for submission of the proposal (3rd wave): Opening date 15.12.2022 Submission deadline 15.03.2022</a:t>
            </a:r>
            <a:endParaRPr lang="pl-PL" sz="3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29</a:t>
            </a:fld>
            <a:endParaRPr lang="pl-PL" dirty="0"/>
          </a:p>
        </p:txBody>
      </p:sp>
    </p:spTree>
    <p:extLst>
      <p:ext uri="{BB962C8B-B14F-4D97-AF65-F5344CB8AC3E}">
        <p14:creationId xmlns:p14="http://schemas.microsoft.com/office/powerpoint/2010/main" val="299142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38933" y="-1"/>
            <a:ext cx="9584531" cy="1856233"/>
          </a:xfrm>
        </p:spPr>
        <p:txBody>
          <a:bodyPr>
            <a:normAutofit fontScale="90000"/>
          </a:bodyPr>
          <a:lstStyle/>
          <a:p>
            <a:pPr algn="just">
              <a:lnSpc>
                <a:spcPct val="100000"/>
              </a:lnSpc>
            </a:pPr>
            <a:r>
              <a:rPr lang="pl-PL" altLang="pl-PL" sz="3200" b="1" dirty="0">
                <a:latin typeface="Arial" panose="020B0604020202020204" pitchFamily="34" charset="0"/>
                <a:cs typeface="Arial" panose="020B0604020202020204" pitchFamily="34" charset="0"/>
              </a:rPr>
              <a:t>Rozporządzenie Parlamentu Europejskiego i Rady </a:t>
            </a:r>
            <a:br>
              <a:rPr lang="pl-PL" altLang="pl-PL" sz="3200" b="1" dirty="0">
                <a:latin typeface="Arial" panose="020B0604020202020204" pitchFamily="34" charset="0"/>
                <a:cs typeface="Arial" panose="020B0604020202020204" pitchFamily="34" charset="0"/>
              </a:rPr>
            </a:br>
            <a:r>
              <a:rPr lang="pl-PL" altLang="pl-PL" sz="3200" b="1" dirty="0">
                <a:latin typeface="Arial" panose="020B0604020202020204" pitchFamily="34" charset="0"/>
                <a:cs typeface="Arial" panose="020B0604020202020204" pitchFamily="34" charset="0"/>
              </a:rPr>
              <a:t>2021/522 </a:t>
            </a:r>
            <a:r>
              <a:rPr lang="pl-PL" altLang="pl-PL" sz="3200" dirty="0">
                <a:latin typeface="Arial" panose="020B0604020202020204" pitchFamily="34" charset="0"/>
                <a:cs typeface="Arial" panose="020B0604020202020204" pitchFamily="34" charset="0"/>
              </a:rPr>
              <a:t>w sprawie ustanowienia Programu działań Unii </a:t>
            </a:r>
            <a:br>
              <a:rPr lang="pl-PL" altLang="pl-PL" sz="3200" dirty="0">
                <a:latin typeface="Arial" panose="020B0604020202020204" pitchFamily="34" charset="0"/>
                <a:cs typeface="Arial" panose="020B0604020202020204" pitchFamily="34" charset="0"/>
              </a:rPr>
            </a:br>
            <a:r>
              <a:rPr lang="pl-PL" altLang="pl-PL" sz="3200" dirty="0">
                <a:latin typeface="Arial" panose="020B0604020202020204" pitchFamily="34" charset="0"/>
                <a:cs typeface="Arial" panose="020B0604020202020204" pitchFamily="34" charset="0"/>
              </a:rPr>
              <a:t>w dziedzinie zdrowia na lata 2021-2027 z dnia 24.03.2021</a:t>
            </a:r>
            <a:endParaRPr lang="pl-PL" sz="3200"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763985" y="1764792"/>
            <a:ext cx="9584531" cy="4496522"/>
          </a:xfrm>
        </p:spPr>
        <p:txBody>
          <a:bodyPr>
            <a:noAutofit/>
          </a:bodyPr>
          <a:lstStyle/>
          <a:p>
            <a:pPr indent="0">
              <a:lnSpc>
                <a:spcPct val="100000"/>
              </a:lnSpc>
              <a:spcAft>
                <a:spcPts val="600"/>
              </a:spcAft>
              <a:buFontTx/>
              <a:buNone/>
            </a:pPr>
            <a:endParaRPr lang="pl-PL" sz="2400" dirty="0"/>
          </a:p>
          <a:p>
            <a:pPr indent="0">
              <a:lnSpc>
                <a:spcPct val="100000"/>
              </a:lnSpc>
              <a:spcAft>
                <a:spcPts val="1800"/>
              </a:spcAft>
              <a:buNone/>
            </a:pPr>
            <a:r>
              <a:rPr lang="pl-PL" sz="2800" b="1" dirty="0">
                <a:latin typeface="Arial" panose="020B0604020202020204" pitchFamily="34" charset="0"/>
                <a:cs typeface="Arial" panose="020B0604020202020204" pitchFamily="34" charset="0"/>
              </a:rPr>
              <a:t>Budżet : 5,346 </a:t>
            </a:r>
            <a:r>
              <a:rPr lang="pl-PL" sz="2800" dirty="0">
                <a:latin typeface="Arial" panose="020B0604020202020204" pitchFamily="34" charset="0"/>
                <a:cs typeface="Arial" panose="020B0604020202020204" pitchFamily="34" charset="0"/>
              </a:rPr>
              <a:t>mld EUR</a:t>
            </a:r>
          </a:p>
          <a:p>
            <a:pPr indent="0">
              <a:lnSpc>
                <a:spcPct val="100000"/>
              </a:lnSpc>
              <a:spcAft>
                <a:spcPts val="1800"/>
              </a:spcAft>
              <a:buNone/>
            </a:pPr>
            <a:r>
              <a:rPr lang="pl-PL" sz="2400" dirty="0">
                <a:latin typeface="Arial" panose="020B0604020202020204" pitchFamily="34" charset="0"/>
                <a:cs typeface="Arial" panose="020B0604020202020204" pitchFamily="34" charset="0"/>
              </a:rPr>
              <a:t>Dostępne różne wersje językowe  polska :  </a:t>
            </a:r>
            <a:r>
              <a:rPr lang="pl-PL" sz="2400" dirty="0">
                <a:latin typeface="Arial" panose="020B0604020202020204" pitchFamily="34" charset="0"/>
                <a:cs typeface="Arial" panose="020B0604020202020204" pitchFamily="34" charset="0"/>
                <a:hlinkClick r:id="rId3"/>
              </a:rPr>
              <a:t>https://eur-lex.europa.eu/legal-content/PL/TXT/?uri=CELEX:32021R0522</a:t>
            </a:r>
            <a:endParaRPr lang="pl-PL" sz="2400" dirty="0">
              <a:latin typeface="Arial" panose="020B0604020202020204" pitchFamily="34" charset="0"/>
              <a:cs typeface="Arial" panose="020B0604020202020204" pitchFamily="34" charset="0"/>
            </a:endParaRPr>
          </a:p>
          <a:p>
            <a:pPr indent="0">
              <a:lnSpc>
                <a:spcPct val="100000"/>
              </a:lnSpc>
              <a:spcAft>
                <a:spcPts val="1800"/>
              </a:spcAft>
              <a:buNone/>
            </a:pPr>
            <a:r>
              <a:rPr lang="pl-PL" sz="2800" dirty="0">
                <a:latin typeface="Arial" panose="020B0604020202020204" pitchFamily="34" charset="0"/>
                <a:cs typeface="Arial" panose="020B0604020202020204" pitchFamily="34" charset="0"/>
              </a:rPr>
              <a:t>BWM pełni funkcję Krajowego Punktu Kontaktowego Programu</a:t>
            </a:r>
          </a:p>
          <a:p>
            <a:pPr indent="0">
              <a:lnSpc>
                <a:spcPct val="100000"/>
              </a:lnSpc>
              <a:spcAft>
                <a:spcPts val="1800"/>
              </a:spcAft>
              <a:buNone/>
            </a:pPr>
            <a:r>
              <a:rPr lang="pl-PL" sz="2400" dirty="0">
                <a:solidFill>
                  <a:schemeClr val="accent1">
                    <a:lumMod val="50000"/>
                  </a:schemeClr>
                </a:solidFill>
                <a:latin typeface="Arial" panose="020B0604020202020204" pitchFamily="34" charset="0"/>
                <a:cs typeface="Arial" panose="020B0604020202020204" pitchFamily="34" charset="0"/>
              </a:rPr>
              <a:t>https://www.gov.pl/web/zdrowie/programy-unii-w-dziedzinie-zdrowia</a:t>
            </a:r>
          </a:p>
          <a:p>
            <a:pPr indent="0">
              <a:lnSpc>
                <a:spcPct val="100000"/>
              </a:lnSpc>
              <a:spcAft>
                <a:spcPts val="1800"/>
              </a:spcAft>
              <a:buNone/>
            </a:pPr>
            <a:endParaRPr lang="pl-PL" sz="32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fld id="{B6EDCDA7-E7E7-4E8B-B189-D4D7001AAA41}" type="slidenum">
              <a:rPr lang="pl-PL" smtClean="0"/>
              <a:pPr/>
              <a:t>3</a:t>
            </a:fld>
            <a:endParaRPr lang="pl-PL" dirty="0"/>
          </a:p>
        </p:txBody>
      </p:sp>
    </p:spTree>
    <p:extLst>
      <p:ext uri="{BB962C8B-B14F-4D97-AF65-F5344CB8AC3E}">
        <p14:creationId xmlns:p14="http://schemas.microsoft.com/office/powerpoint/2010/main" val="3256313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pPr algn="ctr"/>
            <a:r>
              <a:rPr lang="pl-PL" b="1" dirty="0"/>
              <a:t>Operating </a:t>
            </a:r>
            <a:r>
              <a:rPr lang="pl-PL" b="1" dirty="0" err="1"/>
              <a:t>grants</a:t>
            </a:r>
            <a:r>
              <a:rPr lang="pl-PL" b="1" dirty="0"/>
              <a:t> - zakończone</a:t>
            </a:r>
          </a:p>
        </p:txBody>
      </p:sp>
      <p:sp>
        <p:nvSpPr>
          <p:cNvPr id="4" name="Symbol zastępczy zawartości 3"/>
          <p:cNvSpPr>
            <a:spLocks noGrp="1"/>
          </p:cNvSpPr>
          <p:nvPr>
            <p:ph idx="1"/>
          </p:nvPr>
        </p:nvSpPr>
        <p:spPr>
          <a:xfrm>
            <a:off x="858116" y="1097683"/>
            <a:ext cx="9584531" cy="4886257"/>
          </a:xfrm>
        </p:spPr>
        <p:txBody>
          <a:bodyPr>
            <a:normAutofit fontScale="77500" lnSpcReduction="20000"/>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en-US" sz="2800" dirty="0">
                <a:latin typeface="Arial" panose="020B0604020202020204" pitchFamily="34" charset="0"/>
                <a:cs typeface="Arial" panose="020B0604020202020204" pitchFamily="34" charset="0"/>
              </a:rPr>
              <a:t>DP-g-22-26.01 Open call for proposals for operating grants to non-governmental </a:t>
            </a:r>
            <a:r>
              <a:rPr lang="en-US" sz="2800" dirty="0" err="1">
                <a:latin typeface="Arial" panose="020B0604020202020204" pitchFamily="34" charset="0"/>
                <a:cs typeface="Arial" panose="020B0604020202020204" pitchFamily="34" charset="0"/>
              </a:rPr>
              <a:t>organisations</a:t>
            </a:r>
            <a:r>
              <a:rPr lang="en-US" sz="2800" dirty="0">
                <a:latin typeface="Arial" panose="020B0604020202020204" pitchFamily="34" charset="0"/>
                <a:cs typeface="Arial" panose="020B0604020202020204" pitchFamily="34" charset="0"/>
              </a:rPr>
              <a:t>: financial contribution to the functioning of health non-governmental bodies implementing one or more specific objectives of Regulation 2021/522 </a:t>
            </a:r>
            <a:r>
              <a:rPr lang="pl-PL" sz="2800" dirty="0">
                <a:latin typeface="Arial" panose="020B0604020202020204" pitchFamily="34" charset="0"/>
                <a:cs typeface="Arial" panose="020B0604020202020204" pitchFamily="34" charset="0"/>
              </a:rPr>
              <a:t> - </a:t>
            </a:r>
            <a:r>
              <a:rPr lang="pl-PL" sz="2800" b="1" dirty="0">
                <a:latin typeface="Arial" panose="020B0604020202020204" pitchFamily="34" charset="0"/>
                <a:cs typeface="Arial" panose="020B0604020202020204" pitchFamily="34" charset="0"/>
              </a:rPr>
              <a:t>9</a:t>
            </a:r>
            <a:r>
              <a:rPr lang="pl-PL" sz="2800" dirty="0">
                <a:latin typeface="Arial" panose="020B0604020202020204" pitchFamily="34" charset="0"/>
                <a:cs typeface="Arial" panose="020B0604020202020204" pitchFamily="34" charset="0"/>
              </a:rPr>
              <a:t> mln EUR</a:t>
            </a:r>
          </a:p>
          <a:p>
            <a:pPr marL="0" indent="0">
              <a:lnSpc>
                <a:spcPct val="150000"/>
              </a:lnSpc>
              <a:buNone/>
            </a:pPr>
            <a:r>
              <a:rPr lang="pl-PL" sz="2400" dirty="0">
                <a:latin typeface="Arial" panose="020B0604020202020204" pitchFamily="34" charset="0"/>
                <a:cs typeface="Arial" panose="020B0604020202020204" pitchFamily="34" charset="0"/>
              </a:rPr>
              <a:t>Ogłoszony 27 stycznia z terminem naboru 17 lutego </a:t>
            </a:r>
          </a:p>
          <a:p>
            <a:pPr marL="0" indent="0">
              <a:lnSpc>
                <a:spcPct val="150000"/>
              </a:lnSpc>
              <a:buNone/>
            </a:pPr>
            <a:r>
              <a:rPr lang="pl-PL" sz="2100" dirty="0">
                <a:latin typeface="Arial" panose="020B0604020202020204" pitchFamily="34" charset="0"/>
                <a:cs typeface="Arial" panose="020B0604020202020204" pitchFamily="34" charset="0"/>
                <a:hlinkClick r:id="rId3"/>
              </a:rPr>
              <a:t>https://ec.europa.eu/info/funding-tenders/opportunities/docs/2021-2027/eu4h/wp-call/2022/call-fiche_eu4h-2022-og-fpa_eu4h-2022-og-sga_en.pdf</a:t>
            </a:r>
            <a:endParaRPr lang="pl-PL" sz="2100" dirty="0">
              <a:latin typeface="Arial" panose="020B0604020202020204" pitchFamily="34" charset="0"/>
              <a:cs typeface="Arial" panose="020B0604020202020204" pitchFamily="34" charset="0"/>
            </a:endParaRPr>
          </a:p>
          <a:p>
            <a:pPr marL="0" indent="0">
              <a:lnSpc>
                <a:spcPct val="150000"/>
              </a:lnSpc>
              <a:buNone/>
            </a:pPr>
            <a:endParaRPr lang="pl-PL" sz="2400" dirty="0">
              <a:latin typeface="Arial" panose="020B0604020202020204" pitchFamily="34" charset="0"/>
              <a:cs typeface="Arial" panose="020B0604020202020204" pitchFamily="34" charset="0"/>
            </a:endParaRPr>
          </a:p>
          <a:p>
            <a:pPr marL="0" indent="0">
              <a:lnSpc>
                <a:spcPct val="150000"/>
              </a:lnSpc>
              <a:buNone/>
            </a:pPr>
            <a:r>
              <a:rPr lang="pl-PL" sz="1600" b="0" i="0" dirty="0">
                <a:solidFill>
                  <a:srgbClr val="FFFFFF"/>
                </a:solidFill>
                <a:effectLst/>
                <a:latin typeface="Roboto" panose="02000000000000000000" pitchFamily="2" charset="0"/>
              </a:rPr>
              <a:t>call-fiche_eu4h-2022-og-fpa_eu4h-2022-og-sga_en.pdf call-fiche_eu4h-2022-og-fpa_eu4h-2022-og-sga_en.pdf</a:t>
            </a:r>
            <a:endParaRPr lang="pl-PL" sz="2400" dirty="0">
              <a:latin typeface="Arial" panose="020B0604020202020204" pitchFamily="34" charset="0"/>
              <a:cs typeface="Arial" panose="020B0604020202020204" pitchFamily="34" charset="0"/>
            </a:endParaRPr>
          </a:p>
          <a:p>
            <a:pPr marL="0" indent="0">
              <a:lnSpc>
                <a:spcPct val="150000"/>
              </a:lnSpc>
              <a:buNone/>
            </a:pPr>
            <a:r>
              <a:rPr lang="pl-PL" sz="1600" b="0" i="0" dirty="0">
                <a:solidFill>
                  <a:srgbClr val="FFFFFF"/>
                </a:solidFill>
                <a:effectLst/>
                <a:latin typeface="Roboto" panose="02000000000000000000" pitchFamily="2" charset="0"/>
              </a:rPr>
              <a:t>call-fiche_eu4h-2022-og-fpa_eu4h-2022-og-sga_en.pdf</a:t>
            </a: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30</a:t>
            </a:fld>
            <a:endParaRPr lang="pl-PL" dirty="0"/>
          </a:p>
        </p:txBody>
      </p:sp>
    </p:spTree>
    <p:extLst>
      <p:ext uri="{BB962C8B-B14F-4D97-AF65-F5344CB8AC3E}">
        <p14:creationId xmlns:p14="http://schemas.microsoft.com/office/powerpoint/2010/main" val="1199572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905256"/>
          </a:xfrm>
        </p:spPr>
        <p:txBody>
          <a:bodyPr>
            <a:normAutofit/>
          </a:bodyPr>
          <a:lstStyle/>
          <a:p>
            <a:pPr algn="ctr"/>
            <a:r>
              <a:rPr lang="pl-PL" sz="3600" b="1" dirty="0" err="1">
                <a:latin typeface="Arial" panose="020B0604020202020204" pitchFamily="34" charset="0"/>
                <a:cs typeface="Arial" panose="020B0604020202020204" pitchFamily="34" charset="0"/>
              </a:rPr>
              <a:t>Procurement</a:t>
            </a:r>
            <a:endParaRPr lang="pl-PL" sz="3600" b="1" dirty="0">
              <a:latin typeface="Arial" panose="020B0604020202020204" pitchFamily="34" charset="0"/>
              <a:cs typeface="Arial" panose="020B0604020202020204" pitchFamily="34" charset="0"/>
            </a:endParaRP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lgn="ctr">
              <a:buNone/>
            </a:pPr>
            <a:r>
              <a:rPr lang="pl-PL" sz="3200" dirty="0">
                <a:latin typeface="Arial" panose="020B0604020202020204" pitchFamily="34" charset="0"/>
                <a:cs typeface="Arial" panose="020B0604020202020204" pitchFamily="34" charset="0"/>
              </a:rPr>
              <a:t>Zakupy – finansowanie 100%</a:t>
            </a:r>
          </a:p>
          <a:p>
            <a:pPr marL="0" indent="0">
              <a:lnSpc>
                <a:spcPct val="150000"/>
              </a:lnSpc>
              <a:buNone/>
            </a:pPr>
            <a:r>
              <a:rPr lang="pl-PL" sz="2000" dirty="0">
                <a:latin typeface="Arial" panose="020B0604020202020204" pitchFamily="34" charset="0"/>
                <a:cs typeface="Arial" panose="020B0604020202020204" pitchFamily="34" charset="0"/>
              </a:rPr>
              <a:t>Link</a:t>
            </a:r>
          </a:p>
          <a:p>
            <a:pPr marL="0" indent="0">
              <a:lnSpc>
                <a:spcPct val="150000"/>
              </a:lnSpc>
              <a:buNone/>
            </a:pPr>
            <a:r>
              <a:rPr lang="pl-PL" sz="1900" dirty="0">
                <a:latin typeface="Arial" panose="020B0604020202020204" pitchFamily="34" charset="0"/>
                <a:cs typeface="Arial" panose="020B0604020202020204" pitchFamily="34" charset="0"/>
                <a:hlinkClick r:id="rId3"/>
              </a:rPr>
              <a:t>https://etendering.ted.europa.eu/cft/cft-search.html?text=&amp;caList=74&amp;_caList=1&amp;status=&amp;startDateFrom=&amp;startDateTo=&amp;closingDateFrom=&amp;closingDateTo=&amp;procedureTypeOngoing=&amp;_procedureTypeOngoing=1&amp;procedureTypeForthcoming=&amp;_procedureTypeForthcoming=1&amp;confirm=Search</a:t>
            </a:r>
            <a:endParaRPr lang="pl-PL" sz="1900" dirty="0">
              <a:latin typeface="Arial" panose="020B0604020202020204" pitchFamily="34" charset="0"/>
              <a:cs typeface="Arial" panose="020B0604020202020204" pitchFamily="34" charset="0"/>
            </a:endParaRPr>
          </a:p>
          <a:p>
            <a:pPr marL="0" indent="0">
              <a:lnSpc>
                <a:spcPct val="150000"/>
              </a:lnSpc>
              <a:buNone/>
            </a:pPr>
            <a:endParaRPr lang="pl-PL" sz="2400" dirty="0">
              <a:latin typeface="Arial" panose="020B0604020202020204" pitchFamily="34" charset="0"/>
              <a:cs typeface="Arial" panose="020B0604020202020204" pitchFamily="34" charset="0"/>
            </a:endParaRPr>
          </a:p>
          <a:p>
            <a:pPr marL="0" indent="0">
              <a:lnSpc>
                <a:spcPct val="150000"/>
              </a:lnSpc>
              <a:buNone/>
            </a:pPr>
            <a:r>
              <a:rPr lang="pl-PL" sz="2400" dirty="0">
                <a:latin typeface="Arial" panose="020B0604020202020204" pitchFamily="34" charset="0"/>
                <a:cs typeface="Arial" panose="020B0604020202020204" pitchFamily="34" charset="0"/>
              </a:rPr>
              <a:t>Jeszcze nie ogłoszono wszystkich przetargów w ramach WP 2021 !</a:t>
            </a:r>
            <a:endParaRPr lang="pl-PL" sz="3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31</a:t>
            </a:fld>
            <a:endParaRPr lang="pl-PL" dirty="0"/>
          </a:p>
        </p:txBody>
      </p:sp>
    </p:spTree>
    <p:extLst>
      <p:ext uri="{BB962C8B-B14F-4D97-AF65-F5344CB8AC3E}">
        <p14:creationId xmlns:p14="http://schemas.microsoft.com/office/powerpoint/2010/main" val="6682171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1"/>
            <a:ext cx="9584531" cy="813816"/>
          </a:xfrm>
        </p:spPr>
        <p:txBody>
          <a:bodyPr>
            <a:normAutofit/>
          </a:bodyPr>
          <a:lstStyle/>
          <a:p>
            <a:pPr algn="ctr"/>
            <a:r>
              <a:rPr lang="pl-PL" sz="3200" b="1" dirty="0" err="1">
                <a:latin typeface="Arial" panose="020B0604020202020204" pitchFamily="34" charset="0"/>
                <a:cs typeface="Arial" panose="020B0604020202020204" pitchFamily="34" charset="0"/>
              </a:rPr>
              <a:t>Procurement</a:t>
            </a:r>
            <a:endParaRPr lang="pl-PL" sz="3200" b="1" dirty="0">
              <a:latin typeface="Arial" panose="020B0604020202020204" pitchFamily="34" charset="0"/>
              <a:cs typeface="Arial" panose="020B0604020202020204" pitchFamily="34" charset="0"/>
            </a:endParaRPr>
          </a:p>
        </p:txBody>
      </p:sp>
      <p:sp>
        <p:nvSpPr>
          <p:cNvPr id="4" name="Symbol zastępczy zawartości 3"/>
          <p:cNvSpPr>
            <a:spLocks noGrp="1"/>
          </p:cNvSpPr>
          <p:nvPr>
            <p:ph idx="1"/>
          </p:nvPr>
        </p:nvSpPr>
        <p:spPr>
          <a:xfrm>
            <a:off x="858116" y="1097683"/>
            <a:ext cx="9584531" cy="4886257"/>
          </a:xfrm>
        </p:spPr>
        <p:txBody>
          <a:bodyPr>
            <a:normAutofit lnSpcReduction="10000"/>
          </a:bodyPr>
          <a:lstStyle/>
          <a:p>
            <a:pPr>
              <a:lnSpc>
                <a:spcPct val="150000"/>
              </a:lnSpc>
            </a:pPr>
            <a:r>
              <a:rPr lang="en-US" sz="2000" dirty="0">
                <a:latin typeface="Arial" panose="020B0604020202020204" pitchFamily="34" charset="0"/>
                <a:cs typeface="Arial" panose="020B0604020202020204" pitchFamily="34" charset="0"/>
              </a:rPr>
              <a:t>ever-warm facilities (EU FAB) for vaccines and therapeutics production – HERA;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pandemic influenza vaccines – HERA;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IT development for early warning, modelling, simulation and forecasting – HERA;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 market research and mapping of innovative diagnostic testing solutions – HERA;</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monitoring and evaluation framework to strengthen the EU One Health Action Plan against AMR;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tobacco control policy, implementation and </a:t>
            </a:r>
            <a:r>
              <a:rPr lang="en-US" sz="2000" dirty="0" err="1">
                <a:latin typeface="Arial" panose="020B0604020202020204" pitchFamily="34" charset="0"/>
                <a:cs typeface="Arial" panose="020B0604020202020204" pitchFamily="34" charset="0"/>
              </a:rPr>
              <a:t>modernisation</a:t>
            </a:r>
            <a:r>
              <a:rPr lang="en-US" sz="2000" dirty="0">
                <a:latin typeface="Arial" panose="020B0604020202020204" pitchFamily="34" charset="0"/>
                <a:cs typeface="Arial" panose="020B0604020202020204" pitchFamily="34" charset="0"/>
              </a:rPr>
              <a:t> of tobacco control legislation;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effectiveness of health information on alcoholic beverages; </a:t>
            </a:r>
            <a:endParaRPr lang="pl-PL" sz="2000" dirty="0">
              <a:latin typeface="Arial" panose="020B0604020202020204" pitchFamily="34" charset="0"/>
              <a:cs typeface="Arial" panose="020B0604020202020204" pitchFamily="34" charset="0"/>
            </a:endParaRPr>
          </a:p>
          <a:p>
            <a:pPr>
              <a:lnSpc>
                <a:spcPct val="150000"/>
              </a:lnSpc>
            </a:pPr>
            <a:endParaRPr lang="pl-PL" sz="2000" dirty="0">
              <a:latin typeface="Arial" panose="020B0604020202020204" pitchFamily="34" charset="0"/>
              <a:cs typeface="Arial" panose="020B0604020202020204" pitchFamily="34" charset="0"/>
            </a:endParaRPr>
          </a:p>
          <a:p>
            <a:pPr>
              <a:lnSpc>
                <a:spcPct val="150000"/>
              </a:lnSpc>
              <a:buFontTx/>
              <a:buChar char="-"/>
            </a:pPr>
            <a:endParaRPr lang="pl-PL" sz="2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32</a:t>
            </a:fld>
            <a:endParaRPr lang="pl-PL" dirty="0"/>
          </a:p>
        </p:txBody>
      </p:sp>
    </p:spTree>
    <p:extLst>
      <p:ext uri="{BB962C8B-B14F-4D97-AF65-F5344CB8AC3E}">
        <p14:creationId xmlns:p14="http://schemas.microsoft.com/office/powerpoint/2010/main" val="3593657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950976"/>
          </a:xfrm>
        </p:spPr>
        <p:txBody>
          <a:bodyPr>
            <a:normAutofit/>
          </a:bodyPr>
          <a:lstStyle/>
          <a:p>
            <a:pPr algn="ctr"/>
            <a:r>
              <a:rPr lang="pl-PL" sz="3600" b="1" dirty="0" err="1">
                <a:latin typeface="Arial" panose="020B0604020202020204" pitchFamily="34" charset="0"/>
                <a:cs typeface="Arial" panose="020B0604020202020204" pitchFamily="34" charset="0"/>
              </a:rPr>
              <a:t>Procurement</a:t>
            </a:r>
            <a:endParaRPr lang="pl-PL" sz="3600" b="1" dirty="0">
              <a:latin typeface="Arial" panose="020B0604020202020204" pitchFamily="34" charset="0"/>
              <a:cs typeface="Arial" panose="020B0604020202020204" pitchFamily="34" charset="0"/>
            </a:endParaRP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evaluation of the EU Action Plan on Childhood Obesity;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obstacles for cancer survivors to return to work;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code of conduct on fair access of cancer survivors to financial services;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evaluation of the implementation of the EBCP;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guidelines on access to healthcare for people with disabilities;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enhanced ERNs;</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 implementation of pharmaceutical legislation and pharmaceutical strategy; </a:t>
            </a:r>
            <a:endParaRPr lang="pl-PL" sz="2000" dirty="0">
              <a:latin typeface="Arial" panose="020B0604020202020204" pitchFamily="34" charset="0"/>
              <a:cs typeface="Arial" panose="020B0604020202020204" pitchFamily="34" charset="0"/>
            </a:endParaRPr>
          </a:p>
          <a:p>
            <a:pPr marL="0" indent="0">
              <a:lnSpc>
                <a:spcPct val="150000"/>
              </a:lnSpc>
              <a:buNone/>
            </a:pPr>
            <a:endParaRPr lang="pl-PL" sz="22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33</a:t>
            </a:fld>
            <a:endParaRPr lang="pl-PL" dirty="0"/>
          </a:p>
        </p:txBody>
      </p:sp>
    </p:spTree>
    <p:extLst>
      <p:ext uri="{BB962C8B-B14F-4D97-AF65-F5344CB8AC3E}">
        <p14:creationId xmlns:p14="http://schemas.microsoft.com/office/powerpoint/2010/main" val="2805696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950976"/>
          </a:xfrm>
        </p:spPr>
        <p:txBody>
          <a:bodyPr>
            <a:normAutofit/>
          </a:bodyPr>
          <a:lstStyle/>
          <a:p>
            <a:pPr algn="ctr"/>
            <a:r>
              <a:rPr lang="pl-PL" sz="3600" b="1" dirty="0" err="1">
                <a:latin typeface="Arial" panose="020B0604020202020204" pitchFamily="34" charset="0"/>
                <a:cs typeface="Arial" panose="020B0604020202020204" pitchFamily="34" charset="0"/>
              </a:rPr>
              <a:t>Procurement</a:t>
            </a:r>
            <a:endParaRPr lang="pl-PL" sz="3600" b="1" dirty="0">
              <a:latin typeface="Arial" panose="020B0604020202020204" pitchFamily="34" charset="0"/>
              <a:cs typeface="Arial" panose="020B0604020202020204" pitchFamily="34" charset="0"/>
            </a:endParaRP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en-US" sz="2200" dirty="0">
                <a:latin typeface="Arial" panose="020B0604020202020204" pitchFamily="34" charset="0"/>
                <a:cs typeface="Arial" panose="020B0604020202020204" pitchFamily="34" charset="0"/>
              </a:rPr>
              <a:t>supporting the cooperation between the national authorities and professional sector associations in the blood, tissue and cells and organs sectors; </a:t>
            </a:r>
            <a:endParaRPr lang="pl-PL" sz="2200" dirty="0">
              <a:latin typeface="Arial" panose="020B0604020202020204" pitchFamily="34" charset="0"/>
              <a:cs typeface="Arial" panose="020B0604020202020204" pitchFamily="34" charset="0"/>
            </a:endParaRPr>
          </a:p>
          <a:p>
            <a:pPr>
              <a:lnSpc>
                <a:spcPct val="150000"/>
              </a:lnSpc>
            </a:pPr>
            <a:r>
              <a:rPr lang="en-US" sz="2200" dirty="0">
                <a:latin typeface="Arial" panose="020B0604020202020204" pitchFamily="34" charset="0"/>
                <a:cs typeface="Arial" panose="020B0604020202020204" pitchFamily="34" charset="0"/>
              </a:rPr>
              <a:t>supporting the implementation of MDR and IVDR; </a:t>
            </a:r>
            <a:endParaRPr lang="pl-PL" sz="22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preparation and implementation of the HTA regulation;</a:t>
            </a:r>
            <a:endParaRPr lang="pl-PL" sz="22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34</a:t>
            </a:fld>
            <a:endParaRPr lang="pl-PL" dirty="0"/>
          </a:p>
        </p:txBody>
      </p:sp>
    </p:spTree>
    <p:extLst>
      <p:ext uri="{BB962C8B-B14F-4D97-AF65-F5344CB8AC3E}">
        <p14:creationId xmlns:p14="http://schemas.microsoft.com/office/powerpoint/2010/main" val="570912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722376"/>
          </a:xfrm>
        </p:spPr>
        <p:txBody>
          <a:bodyPr>
            <a:normAutofit/>
          </a:bodyPr>
          <a:lstStyle/>
          <a:p>
            <a:pPr algn="ctr"/>
            <a:r>
              <a:rPr lang="pl-PL" sz="2800" b="1" dirty="0" err="1">
                <a:latin typeface="Arial" panose="020B0604020202020204" pitchFamily="34" charset="0"/>
                <a:cs typeface="Arial" panose="020B0604020202020204" pitchFamily="34" charset="0"/>
              </a:rPr>
              <a:t>Procurement</a:t>
            </a:r>
            <a:endParaRPr lang="pl-PL" sz="2800" b="1" dirty="0">
              <a:latin typeface="Arial" panose="020B0604020202020204" pitchFamily="34" charset="0"/>
              <a:cs typeface="Arial" panose="020B0604020202020204" pitchFamily="34" charset="0"/>
            </a:endParaRP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 expansion of core services to support patients’ access to their health data – primary use of health data;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 developing and deploying the basic EHDS2 core services – secondary use of health data; </a:t>
            </a:r>
            <a:endParaRPr lang="pl-PL"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 operations of </a:t>
            </a:r>
            <a:r>
              <a:rPr lang="en-US" sz="2000" dirty="0" err="1">
                <a:latin typeface="Arial" panose="020B0604020202020204" pitchFamily="34" charset="0"/>
                <a:cs typeface="Arial" panose="020B0604020202020204" pitchFamily="34" charset="0"/>
              </a:rPr>
              <a:t>MyHealth@EU</a:t>
            </a:r>
            <a:r>
              <a:rPr lang="en-US" sz="2000" dirty="0">
                <a:latin typeface="Arial" panose="020B0604020202020204" pitchFamily="34" charset="0"/>
                <a:cs typeface="Arial" panose="020B0604020202020204" pitchFamily="34" charset="0"/>
              </a:rPr>
              <a:t> core services, ensuring compliance with the requirements of the planned EHDS and supporting data controllers – primary use of health data and support for capacity building; o secondary use of health data – infrastructure governance. </a:t>
            </a:r>
            <a:endParaRPr lang="pl-PL" sz="2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35</a:t>
            </a:fld>
            <a:endParaRPr lang="pl-PL" dirty="0"/>
          </a:p>
        </p:txBody>
      </p:sp>
    </p:spTree>
    <p:extLst>
      <p:ext uri="{BB962C8B-B14F-4D97-AF65-F5344CB8AC3E}">
        <p14:creationId xmlns:p14="http://schemas.microsoft.com/office/powerpoint/2010/main" val="2765758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normAutofit/>
          </a:bodyPr>
          <a:lstStyle/>
          <a:p>
            <a:pPr algn="ctr"/>
            <a:r>
              <a:rPr lang="pl-PL" sz="3200" b="1" dirty="0">
                <a:latin typeface="Arial" panose="020B0604020202020204" pitchFamily="34" charset="0"/>
                <a:cs typeface="Arial" panose="020B0604020202020204" pitchFamily="34" charset="0"/>
              </a:rPr>
              <a:t>EU4Health</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0" indent="0" algn="ctr">
              <a:lnSpc>
                <a:spcPct val="150000"/>
              </a:lnSpc>
              <a:buNone/>
            </a:pPr>
            <a:r>
              <a:rPr lang="pl-PL" sz="3200" b="1" dirty="0"/>
              <a:t>Zasady finansowania </a:t>
            </a:r>
          </a:p>
          <a:p>
            <a:pPr marL="0" indent="0">
              <a:lnSpc>
                <a:spcPct val="150000"/>
              </a:lnSpc>
              <a:buNone/>
            </a:pPr>
            <a:r>
              <a:rPr lang="pl-PL" sz="3200" b="1" dirty="0"/>
              <a:t> </a:t>
            </a:r>
            <a:r>
              <a:rPr lang="pl-PL" sz="2000" dirty="0">
                <a:latin typeface="Arial" panose="020B0604020202020204" pitchFamily="34" charset="0"/>
                <a:cs typeface="Arial" panose="020B0604020202020204" pitchFamily="34" charset="0"/>
              </a:rPr>
              <a:t>Prezentacja Klary </a:t>
            </a:r>
            <a:r>
              <a:rPr lang="pl-PL" sz="2000" dirty="0" err="1">
                <a:latin typeface="Arial" panose="020B0604020202020204" pitchFamily="34" charset="0"/>
                <a:cs typeface="Arial" panose="020B0604020202020204" pitchFamily="34" charset="0"/>
              </a:rPr>
              <a:t>Kasnick</a:t>
            </a:r>
            <a:r>
              <a:rPr lang="pl-PL" sz="2000" dirty="0">
                <a:latin typeface="Arial" panose="020B0604020202020204" pitchFamily="34" charset="0"/>
                <a:cs typeface="Arial" panose="020B0604020202020204" pitchFamily="34" charset="0"/>
              </a:rPr>
              <a:t> z Info </a:t>
            </a:r>
            <a:r>
              <a:rPr lang="pl-PL" sz="2000" dirty="0" err="1">
                <a:latin typeface="Arial" panose="020B0604020202020204" pitchFamily="34" charset="0"/>
                <a:cs typeface="Arial" panose="020B0604020202020204" pitchFamily="34" charset="0"/>
              </a:rPr>
              <a:t>day</a:t>
            </a:r>
            <a:r>
              <a:rPr lang="pl-PL" sz="2000" dirty="0">
                <a:latin typeface="Arial" panose="020B0604020202020204" pitchFamily="34" charset="0"/>
                <a:cs typeface="Arial" panose="020B0604020202020204" pitchFamily="34" charset="0"/>
              </a:rPr>
              <a:t> 20.X.2021 r. dostępna na stronie MZ</a:t>
            </a:r>
          </a:p>
          <a:p>
            <a:pPr marL="0" indent="0">
              <a:lnSpc>
                <a:spcPct val="150000"/>
              </a:lnSpc>
              <a:buNone/>
            </a:pPr>
            <a:endParaRPr lang="pl-PL" sz="2000" dirty="0">
              <a:latin typeface="Arial" panose="020B0604020202020204" pitchFamily="34" charset="0"/>
              <a:cs typeface="Arial" panose="020B0604020202020204" pitchFamily="34" charset="0"/>
            </a:endParaRPr>
          </a:p>
          <a:p>
            <a:pPr>
              <a:lnSpc>
                <a:spcPct val="150000"/>
              </a:lnSpc>
            </a:pPr>
            <a:r>
              <a:rPr lang="pl-PL" sz="2000" dirty="0">
                <a:latin typeface="Arial" panose="020B0604020202020204" pitchFamily="34" charset="0"/>
                <a:cs typeface="Arial" panose="020B0604020202020204" pitchFamily="34" charset="0"/>
              </a:rPr>
              <a:t>Baza danych poprzednio sfinansowanych projektów </a:t>
            </a:r>
            <a:r>
              <a:rPr lang="pl-PL" sz="2000" dirty="0">
                <a:latin typeface="Arial" panose="020B0604020202020204" pitchFamily="34" charset="0"/>
                <a:cs typeface="Arial" panose="020B0604020202020204" pitchFamily="34" charset="0"/>
                <a:hlinkClick r:id="rId3"/>
              </a:rPr>
              <a:t>https://webgate.ec.europa.eu/chafea_pdb/health/</a:t>
            </a:r>
            <a:endParaRPr lang="pl-PL" sz="2000" dirty="0">
              <a:latin typeface="Arial" panose="020B0604020202020204" pitchFamily="34" charset="0"/>
              <a:cs typeface="Arial" panose="020B0604020202020204" pitchFamily="34" charset="0"/>
            </a:endParaRPr>
          </a:p>
          <a:p>
            <a:pPr>
              <a:lnSpc>
                <a:spcPct val="150000"/>
              </a:lnSpc>
            </a:pPr>
            <a:endParaRPr lang="pl-PL" sz="2000" dirty="0">
              <a:latin typeface="Arial" panose="020B0604020202020204" pitchFamily="34" charset="0"/>
              <a:cs typeface="Arial" panose="020B0604020202020204" pitchFamily="34" charset="0"/>
            </a:endParaRPr>
          </a:p>
          <a:p>
            <a:pPr marL="0" indent="0">
              <a:lnSpc>
                <a:spcPct val="150000"/>
              </a:lnSpc>
              <a:buNone/>
            </a:pPr>
            <a:endParaRPr lang="pl-PL" sz="20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36</a:t>
            </a:fld>
            <a:endParaRPr lang="pl-PL" dirty="0"/>
          </a:p>
        </p:txBody>
      </p:sp>
    </p:spTree>
    <p:extLst>
      <p:ext uri="{BB962C8B-B14F-4D97-AF65-F5344CB8AC3E}">
        <p14:creationId xmlns:p14="http://schemas.microsoft.com/office/powerpoint/2010/main" val="2445649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868680"/>
          </a:xfrm>
        </p:spPr>
        <p:txBody>
          <a:bodyPr>
            <a:normAutofit/>
          </a:bodyPr>
          <a:lstStyle/>
          <a:p>
            <a:pPr algn="ctr"/>
            <a:r>
              <a:rPr lang="pl-PL" sz="2800" b="1" dirty="0">
                <a:latin typeface="Arial" panose="020B0604020202020204" pitchFamily="34" charset="0"/>
                <a:cs typeface="Arial" panose="020B0604020202020204" pitchFamily="34" charset="0"/>
              </a:rPr>
              <a:t>Best </a:t>
            </a:r>
            <a:r>
              <a:rPr lang="pl-PL" sz="2800" b="1" dirty="0" err="1">
                <a:latin typeface="Arial" panose="020B0604020202020204" pitchFamily="34" charset="0"/>
                <a:cs typeface="Arial" panose="020B0604020202020204" pitchFamily="34" charset="0"/>
              </a:rPr>
              <a:t>practice</a:t>
            </a:r>
            <a:r>
              <a:rPr lang="pl-PL" sz="2800" b="1" dirty="0">
                <a:latin typeface="Arial" panose="020B0604020202020204" pitchFamily="34" charset="0"/>
                <a:cs typeface="Arial" panose="020B0604020202020204" pitchFamily="34" charset="0"/>
              </a:rPr>
              <a:t> portal</a:t>
            </a:r>
          </a:p>
        </p:txBody>
      </p:sp>
      <p:sp>
        <p:nvSpPr>
          <p:cNvPr id="4" name="Symbol zastępczy zawartości 3"/>
          <p:cNvSpPr>
            <a:spLocks noGrp="1"/>
          </p:cNvSpPr>
          <p:nvPr>
            <p:ph idx="1"/>
          </p:nvPr>
        </p:nvSpPr>
        <p:spPr>
          <a:xfrm>
            <a:off x="858116" y="1097683"/>
            <a:ext cx="9584531" cy="4886257"/>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pl-PL" sz="2400" dirty="0">
                <a:latin typeface="Arial" panose="020B0604020202020204" pitchFamily="34" charset="0"/>
                <a:cs typeface="Arial" panose="020B0604020202020204" pitchFamily="34" charset="0"/>
              </a:rPr>
              <a:t>Portal KE dotyczący najlepszych praktyk w zakresie Zdrowia publicznego </a:t>
            </a:r>
            <a:r>
              <a:rPr lang="pl-PL" sz="2400" dirty="0">
                <a:latin typeface="Arial" panose="020B0604020202020204" pitchFamily="34" charset="0"/>
                <a:cs typeface="Arial" panose="020B0604020202020204" pitchFamily="34" charset="0"/>
                <a:hlinkClick r:id="rId3"/>
              </a:rPr>
              <a:t>https://webgate.ec.europa.eu/dyna/bp-portal/</a:t>
            </a:r>
            <a:endParaRPr lang="pl-PL" sz="2400" dirty="0">
              <a:latin typeface="Arial" panose="020B0604020202020204" pitchFamily="34" charset="0"/>
              <a:cs typeface="Arial" panose="020B0604020202020204" pitchFamily="34" charset="0"/>
            </a:endParaRPr>
          </a:p>
          <a:p>
            <a:pPr>
              <a:lnSpc>
                <a:spcPct val="150000"/>
              </a:lnSpc>
            </a:pPr>
            <a:r>
              <a:rPr lang="pl-PL" sz="2400" dirty="0">
                <a:latin typeface="Arial" panose="020B0604020202020204" pitchFamily="34" charset="0"/>
                <a:cs typeface="Arial" panose="020B0604020202020204" pitchFamily="34" charset="0"/>
              </a:rPr>
              <a:t>Do 15 maja można zgłosić </a:t>
            </a:r>
            <a:r>
              <a:rPr lang="pl-PL" sz="2400" dirty="0">
                <a:latin typeface="Arial" panose="020B0604020202020204" pitchFamily="34" charset="0"/>
                <a:cs typeface="Arial" panose="020B0604020202020204" pitchFamily="34" charset="0"/>
                <a:hlinkClick r:id="rId4"/>
              </a:rPr>
              <a:t>https://webgate.ec.europa.eu/dyna/bp-portal/index_submit.cfm</a:t>
            </a:r>
            <a:r>
              <a:rPr lang="pl-PL" sz="2400" dirty="0">
                <a:latin typeface="Arial" panose="020B0604020202020204" pitchFamily="34" charset="0"/>
                <a:cs typeface="Arial" panose="020B0604020202020204" pitchFamily="34" charset="0"/>
              </a:rPr>
              <a:t> najlepszą praktykę w zakresie:</a:t>
            </a:r>
          </a:p>
          <a:p>
            <a:pPr lvl="1">
              <a:buFont typeface="Arial" panose="020B0604020202020204" pitchFamily="34" charset="0"/>
              <a:buChar char="•"/>
            </a:pPr>
            <a:r>
              <a:rPr lang="en-US" sz="2000" b="0" i="0" dirty="0">
                <a:solidFill>
                  <a:srgbClr val="555555"/>
                </a:solidFill>
                <a:effectLst/>
                <a:latin typeface="Arial" panose="020B0604020202020204" pitchFamily="34" charset="0"/>
                <a:cs typeface="Arial" panose="020B0604020202020204" pitchFamily="34" charset="0"/>
              </a:rPr>
              <a:t>cardiovascular diseases</a:t>
            </a:r>
          </a:p>
          <a:p>
            <a:pPr lvl="1">
              <a:buFont typeface="Arial" panose="020B0604020202020204" pitchFamily="34" charset="0"/>
              <a:buChar char="•"/>
            </a:pPr>
            <a:r>
              <a:rPr lang="en-US" sz="2000" b="0" i="0" dirty="0">
                <a:solidFill>
                  <a:srgbClr val="555555"/>
                </a:solidFill>
                <a:effectLst/>
                <a:latin typeface="Arial" panose="020B0604020202020204" pitchFamily="34" charset="0"/>
                <a:cs typeface="Arial" panose="020B0604020202020204" pitchFamily="34" charset="0"/>
              </a:rPr>
              <a:t>diabetes</a:t>
            </a:r>
          </a:p>
          <a:p>
            <a:pPr lvl="1">
              <a:buFont typeface="Arial" panose="020B0604020202020204" pitchFamily="34" charset="0"/>
              <a:buChar char="•"/>
            </a:pPr>
            <a:r>
              <a:rPr lang="en-US" sz="2000" b="0" i="0" dirty="0">
                <a:solidFill>
                  <a:srgbClr val="555555"/>
                </a:solidFill>
                <a:effectLst/>
                <a:latin typeface="Arial" panose="020B0604020202020204" pitchFamily="34" charset="0"/>
                <a:cs typeface="Arial" panose="020B0604020202020204" pitchFamily="34" charset="0"/>
              </a:rPr>
              <a:t>chronic respiratory diseases</a:t>
            </a:r>
          </a:p>
          <a:p>
            <a:pPr lvl="1">
              <a:buFont typeface="Arial" panose="020B0604020202020204" pitchFamily="34" charset="0"/>
              <a:buChar char="•"/>
            </a:pPr>
            <a:r>
              <a:rPr lang="en-US" sz="2000" b="0" i="0" dirty="0">
                <a:solidFill>
                  <a:srgbClr val="555555"/>
                </a:solidFill>
                <a:effectLst/>
                <a:latin typeface="Arial" panose="020B0604020202020204" pitchFamily="34" charset="0"/>
                <a:cs typeface="Arial" panose="020B0604020202020204" pitchFamily="34" charset="0"/>
              </a:rPr>
              <a:t>mental health and neurological disorders</a:t>
            </a:r>
          </a:p>
          <a:p>
            <a:pPr lvl="1">
              <a:buFont typeface="Arial" panose="020B0604020202020204" pitchFamily="34" charset="0"/>
              <a:buChar char="•"/>
            </a:pPr>
            <a:r>
              <a:rPr lang="en-US" sz="2000" b="0" i="0" dirty="0">
                <a:solidFill>
                  <a:srgbClr val="555555"/>
                </a:solidFill>
                <a:effectLst/>
                <a:latin typeface="Arial" panose="020B0604020202020204" pitchFamily="34" charset="0"/>
                <a:cs typeface="Arial" panose="020B0604020202020204" pitchFamily="34" charset="0"/>
              </a:rPr>
              <a:t>health determinants</a:t>
            </a:r>
          </a:p>
          <a:p>
            <a:pPr>
              <a:lnSpc>
                <a:spcPct val="150000"/>
              </a:lnSpc>
            </a:pPr>
            <a:endParaRPr lang="pl-PL" sz="24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37</a:t>
            </a:fld>
            <a:endParaRPr lang="pl-PL" dirty="0"/>
          </a:p>
        </p:txBody>
      </p:sp>
    </p:spTree>
    <p:extLst>
      <p:ext uri="{BB962C8B-B14F-4D97-AF65-F5344CB8AC3E}">
        <p14:creationId xmlns:p14="http://schemas.microsoft.com/office/powerpoint/2010/main" val="14686583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odtytuł 2"/>
          <p:cNvSpPr>
            <a:spLocks noGrp="1"/>
          </p:cNvSpPr>
          <p:nvPr>
            <p:ph type="subTitle" idx="1"/>
          </p:nvPr>
        </p:nvSpPr>
        <p:spPr>
          <a:xfrm>
            <a:off x="1726073" y="2814082"/>
            <a:ext cx="7896434" cy="983561"/>
          </a:xfrm>
        </p:spPr>
        <p:txBody>
          <a:bodyPr>
            <a:normAutofit/>
          </a:bodyPr>
          <a:lstStyle/>
          <a:p>
            <a:r>
              <a:rPr lang="pl-PL" altLang="pl-PL" sz="4000" b="1" dirty="0">
                <a:latin typeface="+mj-lt"/>
              </a:rPr>
              <a:t>Dziękuję za uwagę!</a:t>
            </a:r>
          </a:p>
        </p:txBody>
      </p:sp>
      <p:sp>
        <p:nvSpPr>
          <p:cNvPr id="2" name="pole tekstowe 1"/>
          <p:cNvSpPr txBox="1"/>
          <p:nvPr/>
        </p:nvSpPr>
        <p:spPr>
          <a:xfrm>
            <a:off x="1225295" y="3623907"/>
            <a:ext cx="9519781" cy="1200329"/>
          </a:xfrm>
          <a:prstGeom prst="rect">
            <a:avLst/>
          </a:prstGeom>
          <a:noFill/>
        </p:spPr>
        <p:txBody>
          <a:bodyPr wrap="square" rtlCol="0">
            <a:spAutoFit/>
          </a:bodyPr>
          <a:lstStyle/>
          <a:p>
            <a:pPr algn="ctr"/>
            <a:endParaRPr lang="pl-PL" dirty="0">
              <a:solidFill>
                <a:schemeClr val="accent1">
                  <a:lumMod val="50000"/>
                </a:schemeClr>
              </a:solidFill>
              <a:hlinkClick r:id="rId3"/>
            </a:endParaRPr>
          </a:p>
          <a:p>
            <a:pPr algn="ctr"/>
            <a:endParaRPr lang="pl-PL" dirty="0">
              <a:solidFill>
                <a:schemeClr val="accent1">
                  <a:lumMod val="50000"/>
                </a:schemeClr>
              </a:solidFill>
              <a:hlinkClick r:id="rId3"/>
            </a:endParaRPr>
          </a:p>
          <a:p>
            <a:pPr algn="ctr"/>
            <a:endParaRPr lang="pl-PL" dirty="0">
              <a:solidFill>
                <a:schemeClr val="accent1">
                  <a:lumMod val="50000"/>
                </a:schemeClr>
              </a:solidFill>
              <a:hlinkClick r:id="rId3"/>
            </a:endParaRPr>
          </a:p>
          <a:p>
            <a:pPr algn="ctr"/>
            <a:r>
              <a:rPr lang="pl-PL" dirty="0">
                <a:solidFill>
                  <a:schemeClr val="accent1">
                    <a:lumMod val="50000"/>
                  </a:schemeClr>
                </a:solidFill>
              </a:rPr>
              <a:t>https://www.gov.pl/web/zdrowie/programy-unii-w-dziedzinie-zdrowia</a:t>
            </a:r>
          </a:p>
        </p:txBody>
      </p:sp>
      <p:pic>
        <p:nvPicPr>
          <p:cNvPr id="4" name="Obraz 3"/>
          <p:cNvPicPr>
            <a:picLocks noChangeAspect="1"/>
          </p:cNvPicPr>
          <p:nvPr/>
        </p:nvPicPr>
        <p:blipFill>
          <a:blip r:embed="rId4" cstate="print"/>
          <a:stretch>
            <a:fillRect/>
          </a:stretch>
        </p:blipFill>
        <p:spPr>
          <a:xfrm>
            <a:off x="694227" y="372747"/>
            <a:ext cx="2737479" cy="1694950"/>
          </a:xfrm>
          <a:prstGeom prst="rect">
            <a:avLst/>
          </a:prstGeom>
        </p:spPr>
      </p:pic>
    </p:spTree>
    <p:extLst>
      <p:ext uri="{BB962C8B-B14F-4D97-AF65-F5344CB8AC3E}">
        <p14:creationId xmlns:p14="http://schemas.microsoft.com/office/powerpoint/2010/main" val="138339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r>
              <a:rPr lang="pl-PL" b="1" dirty="0"/>
              <a:t>EU4Health</a:t>
            </a:r>
          </a:p>
        </p:txBody>
      </p:sp>
      <p:sp>
        <p:nvSpPr>
          <p:cNvPr id="4" name="Symbol zastępczy zawartości 3"/>
          <p:cNvSpPr>
            <a:spLocks noGrp="1"/>
          </p:cNvSpPr>
          <p:nvPr>
            <p:ph idx="1"/>
          </p:nvPr>
        </p:nvSpPr>
        <p:spPr>
          <a:xfrm>
            <a:off x="858116" y="1097683"/>
            <a:ext cx="9584531" cy="4886257"/>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marL="0" indent="0">
              <a:lnSpc>
                <a:spcPct val="150000"/>
              </a:lnSpc>
              <a:buNone/>
            </a:pPr>
            <a:r>
              <a:rPr lang="pl-PL" sz="2800" dirty="0">
                <a:latin typeface="Arial" panose="020B0604020202020204" pitchFamily="34" charset="0"/>
                <a:cs typeface="Arial" panose="020B0604020202020204" pitchFamily="34" charset="0"/>
              </a:rPr>
              <a:t>W 2021 r. było </a:t>
            </a:r>
            <a:r>
              <a:rPr lang="pl-PL" sz="2800" b="1" dirty="0">
                <a:latin typeface="Arial" panose="020B0604020202020204" pitchFamily="34" charset="0"/>
                <a:cs typeface="Arial" panose="020B0604020202020204" pitchFamily="34" charset="0"/>
              </a:rPr>
              <a:t>312 </a:t>
            </a:r>
            <a:r>
              <a:rPr lang="pl-PL" sz="2800" dirty="0">
                <a:latin typeface="Arial" panose="020B0604020202020204" pitchFamily="34" charset="0"/>
                <a:cs typeface="Arial" panose="020B0604020202020204" pitchFamily="34" charset="0"/>
              </a:rPr>
              <a:t>mln EUR</a:t>
            </a:r>
          </a:p>
          <a:p>
            <a:pPr marL="0" indent="0">
              <a:lnSpc>
                <a:spcPct val="150000"/>
              </a:lnSpc>
              <a:buNone/>
            </a:pPr>
            <a:r>
              <a:rPr lang="pl-PL" sz="2800" dirty="0">
                <a:latin typeface="Arial" panose="020B0604020202020204" pitchFamily="34" charset="0"/>
                <a:cs typeface="Arial" panose="020B0604020202020204" pitchFamily="34" charset="0"/>
              </a:rPr>
              <a:t>W 2022 r jest  </a:t>
            </a:r>
            <a:r>
              <a:rPr lang="pl-PL" sz="2800" b="1" dirty="0">
                <a:latin typeface="Arial" panose="020B0604020202020204" pitchFamily="34" charset="0"/>
                <a:cs typeface="Arial" panose="020B0604020202020204" pitchFamily="34" charset="0"/>
              </a:rPr>
              <a:t> 835 </a:t>
            </a:r>
            <a:r>
              <a:rPr lang="pl-PL" sz="2800" dirty="0">
                <a:latin typeface="Arial" panose="020B0604020202020204" pitchFamily="34" charset="0"/>
                <a:cs typeface="Arial" panose="020B0604020202020204" pitchFamily="34" charset="0"/>
              </a:rPr>
              <a:t>mln EUR</a:t>
            </a:r>
          </a:p>
          <a:p>
            <a:pPr marL="0" indent="0">
              <a:lnSpc>
                <a:spcPct val="150000"/>
              </a:lnSpc>
              <a:buNone/>
            </a:pPr>
            <a:r>
              <a:rPr lang="pl-PL" sz="2800" dirty="0">
                <a:latin typeface="Arial" panose="020B0604020202020204" pitchFamily="34" charset="0"/>
                <a:cs typeface="Arial" panose="020B0604020202020204" pitchFamily="34" charset="0"/>
              </a:rPr>
              <a:t>Planowane w następnych latach odpowiednio:</a:t>
            </a:r>
          </a:p>
          <a:p>
            <a:pPr marL="0" indent="0">
              <a:lnSpc>
                <a:spcPct val="150000"/>
              </a:lnSpc>
              <a:buNone/>
            </a:pPr>
            <a:r>
              <a:rPr lang="pl-PL" sz="2800" dirty="0">
                <a:latin typeface="Arial" panose="020B0604020202020204" pitchFamily="34" charset="0"/>
                <a:cs typeface="Arial" panose="020B0604020202020204" pitchFamily="34" charset="0"/>
              </a:rPr>
              <a:t>	 2023 				707 mln EUR</a:t>
            </a:r>
          </a:p>
          <a:p>
            <a:pPr marL="0" indent="0">
              <a:lnSpc>
                <a:spcPct val="150000"/>
              </a:lnSpc>
              <a:buNone/>
            </a:pPr>
            <a:r>
              <a:rPr lang="pl-PL" sz="2800" dirty="0">
                <a:latin typeface="Arial" panose="020B0604020202020204" pitchFamily="34" charset="0"/>
                <a:cs typeface="Arial" panose="020B0604020202020204" pitchFamily="34" charset="0"/>
              </a:rPr>
              <a:t>	 2024				726 mln EUR</a:t>
            </a:r>
          </a:p>
          <a:p>
            <a:pPr marL="0" indent="0">
              <a:lnSpc>
                <a:spcPct val="150000"/>
              </a:lnSpc>
              <a:buNone/>
            </a:pPr>
            <a:r>
              <a:rPr lang="pl-PL" sz="2800" dirty="0">
                <a:latin typeface="Arial" panose="020B0604020202020204" pitchFamily="34" charset="0"/>
                <a:cs typeface="Arial" panose="020B0604020202020204" pitchFamily="34" charset="0"/>
              </a:rPr>
              <a:t>          2025				743 mln EUR</a:t>
            </a:r>
          </a:p>
          <a:p>
            <a:pPr marL="0" indent="0">
              <a:lnSpc>
                <a:spcPct val="150000"/>
              </a:lnSpc>
              <a:buNone/>
            </a:pPr>
            <a:r>
              <a:rPr lang="pl-PL" sz="2800" dirty="0">
                <a:latin typeface="Arial" panose="020B0604020202020204" pitchFamily="34" charset="0"/>
                <a:cs typeface="Arial" panose="020B0604020202020204" pitchFamily="34" charset="0"/>
              </a:rPr>
              <a:t>           </a:t>
            </a:r>
          </a:p>
          <a:p>
            <a:pPr lvl="1"/>
            <a:endParaRPr lang="pl-PL" sz="2455"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4</a:t>
            </a:fld>
            <a:endParaRPr lang="pl-PL" dirty="0"/>
          </a:p>
        </p:txBody>
      </p:sp>
    </p:spTree>
    <p:extLst>
      <p:ext uri="{BB962C8B-B14F-4D97-AF65-F5344CB8AC3E}">
        <p14:creationId xmlns:p14="http://schemas.microsoft.com/office/powerpoint/2010/main" val="320189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r>
              <a:rPr lang="pl-PL" b="1" dirty="0"/>
              <a:t>EU4Health</a:t>
            </a:r>
          </a:p>
        </p:txBody>
      </p:sp>
      <p:sp>
        <p:nvSpPr>
          <p:cNvPr id="4" name="Symbol zastępczy zawartości 3"/>
          <p:cNvSpPr>
            <a:spLocks noGrp="1"/>
          </p:cNvSpPr>
          <p:nvPr>
            <p:ph idx="1"/>
          </p:nvPr>
        </p:nvSpPr>
        <p:spPr>
          <a:xfrm>
            <a:off x="858116" y="1005840"/>
            <a:ext cx="9584531" cy="5266943"/>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a:lnSpc>
                <a:spcPct val="150000"/>
              </a:lnSpc>
            </a:pPr>
            <a:r>
              <a:rPr lang="pl-PL" sz="3145" b="1" dirty="0">
                <a:latin typeface="Arial" panose="020B0604020202020204" pitchFamily="34" charset="0"/>
                <a:cs typeface="Arial" panose="020B0604020202020204" pitchFamily="34" charset="0"/>
              </a:rPr>
              <a:t>Nie jest Programem pomocowym ! </a:t>
            </a:r>
          </a:p>
          <a:p>
            <a:pPr>
              <a:lnSpc>
                <a:spcPct val="170000"/>
              </a:lnSpc>
            </a:pPr>
            <a:r>
              <a:rPr lang="pl-PL" sz="2800" dirty="0">
                <a:latin typeface="Arial" panose="020B0604020202020204" pitchFamily="34" charset="0"/>
                <a:cs typeface="Arial" panose="020B0604020202020204" pitchFamily="34" charset="0"/>
              </a:rPr>
              <a:t>promuje współpracę między p.cz. poprzez wymianę wiedzy i dobrych praktyk</a:t>
            </a:r>
          </a:p>
          <a:p>
            <a:pPr>
              <a:lnSpc>
                <a:spcPct val="170000"/>
              </a:lnSpc>
            </a:pPr>
            <a:r>
              <a:rPr lang="pl-PL" sz="2800" dirty="0">
                <a:latin typeface="Arial" panose="020B0604020202020204" pitchFamily="34" charset="0"/>
                <a:cs typeface="Arial" panose="020B0604020202020204" pitchFamily="34" charset="0"/>
              </a:rPr>
              <a:t>spójny z innymi politykami UE</a:t>
            </a:r>
          </a:p>
          <a:p>
            <a:pPr>
              <a:lnSpc>
                <a:spcPct val="170000"/>
              </a:lnSpc>
            </a:pPr>
            <a:r>
              <a:rPr lang="pl-PL" sz="2800" dirty="0">
                <a:latin typeface="Arial" panose="020B0604020202020204" pitchFamily="34" charset="0"/>
                <a:cs typeface="Arial" panose="020B0604020202020204" pitchFamily="34" charset="0"/>
              </a:rPr>
              <a:t>dostępny dla podmiotów prawnych działających w p.cz. UE oraz państwach stowarzyszonych</a:t>
            </a:r>
            <a:endParaRPr lang="pl-PL" sz="2800" b="1" dirty="0">
              <a:latin typeface="Arial" panose="020B0604020202020204" pitchFamily="34" charset="0"/>
              <a:cs typeface="Arial" panose="020B0604020202020204" pitchFamily="34" charset="0"/>
            </a:endParaRPr>
          </a:p>
          <a:p>
            <a:pPr>
              <a:lnSpc>
                <a:spcPct val="170000"/>
              </a:lnSpc>
            </a:pPr>
            <a:r>
              <a:rPr lang="pl-PL" sz="3145" b="1" dirty="0">
                <a:latin typeface="Arial" panose="020B0604020202020204" pitchFamily="34" charset="0"/>
                <a:cs typeface="Arial" panose="020B0604020202020204" pitchFamily="34" charset="0"/>
              </a:rPr>
              <a:t>wymaga</a:t>
            </a:r>
            <a:r>
              <a:rPr lang="pl-PL" sz="3145" dirty="0">
                <a:latin typeface="Arial" panose="020B0604020202020204" pitchFamily="34" charset="0"/>
                <a:cs typeface="Arial" panose="020B0604020202020204" pitchFamily="34" charset="0"/>
              </a:rPr>
              <a:t> </a:t>
            </a:r>
            <a:r>
              <a:rPr lang="pl-PL" sz="2799" b="1" dirty="0">
                <a:latin typeface="Arial" panose="020B0604020202020204" pitchFamily="34" charset="0"/>
                <a:cs typeface="Arial" panose="020B0604020202020204" pitchFamily="34" charset="0"/>
              </a:rPr>
              <a:t>Unijnej wartości dodanej</a:t>
            </a:r>
          </a:p>
          <a:p>
            <a:pPr lvl="1"/>
            <a:endParaRPr lang="pl-PL" sz="2800" b="1"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5</a:t>
            </a:fld>
            <a:endParaRPr lang="pl-PL" dirty="0"/>
          </a:p>
        </p:txBody>
      </p:sp>
    </p:spTree>
    <p:extLst>
      <p:ext uri="{BB962C8B-B14F-4D97-AF65-F5344CB8AC3E}">
        <p14:creationId xmlns:p14="http://schemas.microsoft.com/office/powerpoint/2010/main" val="227308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r>
              <a:rPr lang="pl-PL" b="1" dirty="0"/>
              <a:t>EU4Health</a:t>
            </a:r>
          </a:p>
        </p:txBody>
      </p:sp>
      <p:sp>
        <p:nvSpPr>
          <p:cNvPr id="4" name="Symbol zastępczy zawartości 3"/>
          <p:cNvSpPr>
            <a:spLocks noGrp="1"/>
          </p:cNvSpPr>
          <p:nvPr>
            <p:ph idx="1"/>
          </p:nvPr>
        </p:nvSpPr>
        <p:spPr>
          <a:xfrm>
            <a:off x="858116" y="1005840"/>
            <a:ext cx="9584531" cy="5266943"/>
          </a:xfrm>
        </p:spPr>
        <p:txBody>
          <a:bodyPr>
            <a:normAutofit/>
          </a:bodyPr>
          <a:lstStyle/>
          <a:p>
            <a:pPr marL="0" indent="0">
              <a:buNone/>
            </a:pPr>
            <a:endParaRPr lang="pl-PL" sz="2000" dirty="0">
              <a:latin typeface="Arial" panose="020B0604020202020204" pitchFamily="34" charset="0"/>
              <a:cs typeface="Arial" panose="020B0604020202020204" pitchFamily="34" charset="0"/>
            </a:endParaRPr>
          </a:p>
          <a:p>
            <a:pPr marL="789699" lvl="2" indent="0">
              <a:lnSpc>
                <a:spcPct val="170000"/>
              </a:lnSpc>
              <a:buNone/>
            </a:pPr>
            <a:r>
              <a:rPr lang="pl-PL" sz="2454" b="1" dirty="0">
                <a:latin typeface="Arial" panose="020B0604020202020204" pitchFamily="34" charset="0"/>
                <a:cs typeface="Arial" panose="020B0604020202020204" pitchFamily="34" charset="0"/>
              </a:rPr>
              <a:t>Dofinansowanie</a:t>
            </a:r>
            <a:endParaRPr lang="pl-PL" sz="2454" dirty="0">
              <a:latin typeface="Arial" panose="020B0604020202020204" pitchFamily="34" charset="0"/>
              <a:cs typeface="Arial" panose="020B0604020202020204" pitchFamily="34" charset="0"/>
            </a:endParaRPr>
          </a:p>
          <a:p>
            <a:pPr marL="789699" lvl="2" indent="0">
              <a:buNone/>
            </a:pPr>
            <a:r>
              <a:rPr lang="pl-PL" sz="2454" b="1" dirty="0">
                <a:latin typeface="Arial" panose="020B0604020202020204" pitchFamily="34" charset="0"/>
                <a:cs typeface="Arial" panose="020B0604020202020204" pitchFamily="34" charset="0"/>
              </a:rPr>
              <a:t>	max. 60 % </a:t>
            </a:r>
            <a:r>
              <a:rPr lang="pl-PL" sz="2454" dirty="0">
                <a:latin typeface="Arial" panose="020B0604020202020204" pitchFamily="34" charset="0"/>
                <a:cs typeface="Arial" panose="020B0604020202020204" pitchFamily="34" charset="0"/>
              </a:rPr>
              <a:t>kosztów kwalifikowalnych</a:t>
            </a:r>
          </a:p>
          <a:p>
            <a:pPr marL="789699" lvl="2" indent="0">
              <a:buNone/>
            </a:pPr>
            <a:r>
              <a:rPr lang="pl-PL" sz="2454" b="1" dirty="0">
                <a:latin typeface="Arial" panose="020B0604020202020204" pitchFamily="34" charset="0"/>
                <a:cs typeface="Arial" panose="020B0604020202020204" pitchFamily="34" charset="0"/>
              </a:rPr>
              <a:t>	max. 80% </a:t>
            </a:r>
            <a:r>
              <a:rPr lang="pl-PL" sz="2454" dirty="0">
                <a:latin typeface="Arial" panose="020B0604020202020204" pitchFamily="34" charset="0"/>
                <a:cs typeface="Arial" panose="020B0604020202020204" pitchFamily="34" charset="0"/>
              </a:rPr>
              <a:t>w przypadku </a:t>
            </a:r>
            <a:r>
              <a:rPr lang="pl-PL" sz="2454" b="1" dirty="0" err="1">
                <a:latin typeface="Arial" panose="020B0604020202020204" pitchFamily="34" charset="0"/>
                <a:cs typeface="Arial" panose="020B0604020202020204" pitchFamily="34" charset="0"/>
              </a:rPr>
              <a:t>exceptional</a:t>
            </a:r>
            <a:r>
              <a:rPr lang="pl-PL" sz="2454" b="1" dirty="0">
                <a:latin typeface="Arial" panose="020B0604020202020204" pitchFamily="34" charset="0"/>
                <a:cs typeface="Arial" panose="020B0604020202020204" pitchFamily="34" charset="0"/>
              </a:rPr>
              <a:t> </a:t>
            </a:r>
            <a:r>
              <a:rPr lang="pl-PL" sz="2454" b="1" dirty="0" err="1">
                <a:latin typeface="Arial" panose="020B0604020202020204" pitchFamily="34" charset="0"/>
                <a:cs typeface="Arial" panose="020B0604020202020204" pitchFamily="34" charset="0"/>
              </a:rPr>
              <a:t>utility</a:t>
            </a:r>
            <a:r>
              <a:rPr lang="pl-PL" sz="2454" b="1" dirty="0">
                <a:latin typeface="Arial" panose="020B0604020202020204" pitchFamily="34" charset="0"/>
                <a:cs typeface="Arial" panose="020B0604020202020204" pitchFamily="34" charset="0"/>
              </a:rPr>
              <a:t> </a:t>
            </a:r>
            <a:r>
              <a:rPr lang="pl-PL" sz="2454" dirty="0">
                <a:latin typeface="Arial" panose="020B0604020202020204" pitchFamily="34" charset="0"/>
                <a:cs typeface="Arial" panose="020B0604020202020204" pitchFamily="34" charset="0"/>
              </a:rPr>
              <a:t>(art. 8 Rozporządzenia) </a:t>
            </a:r>
          </a:p>
          <a:p>
            <a:pPr marL="789699" lvl="2" indent="0">
              <a:lnSpc>
                <a:spcPct val="150000"/>
              </a:lnSpc>
              <a:buNone/>
            </a:pPr>
            <a:r>
              <a:rPr lang="pl-PL" sz="2454" dirty="0">
                <a:latin typeface="Arial" panose="020B0604020202020204" pitchFamily="34" charset="0"/>
                <a:cs typeface="Arial" panose="020B0604020202020204" pitchFamily="34" charset="0"/>
              </a:rPr>
              <a:t>- min 30% środków przeznaczono dla krajów o dochodzie GNI/mieszkańca poniżej 90% średniej UE</a:t>
            </a:r>
          </a:p>
          <a:p>
            <a:pPr marL="789699" lvl="2" indent="0">
              <a:lnSpc>
                <a:spcPct val="150000"/>
              </a:lnSpc>
              <a:buNone/>
            </a:pPr>
            <a:r>
              <a:rPr lang="pl-PL" sz="2454" dirty="0">
                <a:latin typeface="Arial" panose="020B0604020202020204" pitchFamily="34" charset="0"/>
                <a:cs typeface="Arial" panose="020B0604020202020204" pitchFamily="34" charset="0"/>
              </a:rPr>
              <a:t>- uczestniczą min. 4 państwa o takim dochodzie</a:t>
            </a:r>
          </a:p>
          <a:p>
            <a:pPr marL="394850" lvl="1" indent="0">
              <a:buNone/>
            </a:pPr>
            <a:r>
              <a:rPr lang="pl-PL" sz="2400" dirty="0">
                <a:latin typeface="Arial" panose="020B0604020202020204" pitchFamily="34" charset="0"/>
                <a:cs typeface="Arial" panose="020B0604020202020204" pitchFamily="34" charset="0"/>
              </a:rPr>
              <a:t>   </a:t>
            </a:r>
          </a:p>
          <a:p>
            <a:pPr marL="394850" lvl="1" indent="0">
              <a:buNone/>
            </a:pPr>
            <a:r>
              <a:rPr lang="pl-PL" sz="2400" dirty="0">
                <a:latin typeface="Arial" panose="020B0604020202020204" pitchFamily="34" charset="0"/>
                <a:cs typeface="Arial" panose="020B0604020202020204" pitchFamily="34" charset="0"/>
              </a:rPr>
              <a:t>Koszty pracy mogą być wkładem własnym </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6</a:t>
            </a:fld>
            <a:endParaRPr lang="pl-PL" dirty="0"/>
          </a:p>
        </p:txBody>
      </p:sp>
    </p:spTree>
    <p:extLst>
      <p:ext uri="{BB962C8B-B14F-4D97-AF65-F5344CB8AC3E}">
        <p14:creationId xmlns:p14="http://schemas.microsoft.com/office/powerpoint/2010/main" val="63280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r>
              <a:rPr lang="pl-PL" b="1" dirty="0"/>
              <a:t>EU4Health</a:t>
            </a:r>
          </a:p>
        </p:txBody>
      </p:sp>
      <p:sp>
        <p:nvSpPr>
          <p:cNvPr id="4" name="Symbol zastępczy zawartości 3"/>
          <p:cNvSpPr>
            <a:spLocks noGrp="1"/>
          </p:cNvSpPr>
          <p:nvPr>
            <p:ph idx="1"/>
          </p:nvPr>
        </p:nvSpPr>
        <p:spPr>
          <a:xfrm>
            <a:off x="858116" y="1097683"/>
            <a:ext cx="9584531" cy="4886257"/>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lvl="1"/>
            <a:r>
              <a:rPr lang="pl-PL" sz="2600" b="1" dirty="0">
                <a:latin typeface="Arial" panose="020B0604020202020204" pitchFamily="34" charset="0"/>
                <a:cs typeface="Arial" panose="020B0604020202020204" pitchFamily="34" charset="0"/>
              </a:rPr>
              <a:t>Program wdrażany przez </a:t>
            </a:r>
            <a:r>
              <a:rPr lang="pl-PL" sz="2600" b="1" dirty="0" err="1">
                <a:latin typeface="Arial" panose="020B0604020202020204" pitchFamily="34" charset="0"/>
                <a:cs typeface="Arial" panose="020B0604020202020204" pitchFamily="34" charset="0"/>
              </a:rPr>
              <a:t>HaDEA</a:t>
            </a:r>
            <a:r>
              <a:rPr lang="pl-PL" sz="2600" b="1" dirty="0">
                <a:latin typeface="Arial" panose="020B0604020202020204" pitchFamily="34" charset="0"/>
                <a:cs typeface="Arial" panose="020B0604020202020204" pitchFamily="34" charset="0"/>
              </a:rPr>
              <a:t> </a:t>
            </a:r>
          </a:p>
          <a:p>
            <a:pPr marL="394850" lvl="1" indent="0">
              <a:buNone/>
            </a:pPr>
            <a:r>
              <a:rPr lang="pl-PL" sz="2600" b="1" dirty="0">
                <a:latin typeface="Arial" panose="020B0604020202020204" pitchFamily="34" charset="0"/>
                <a:cs typeface="Arial" panose="020B0604020202020204" pitchFamily="34" charset="0"/>
              </a:rPr>
              <a:t>       </a:t>
            </a:r>
            <a:r>
              <a:rPr lang="pl-PL" sz="2600" dirty="0">
                <a:latin typeface="Arial" panose="020B0604020202020204" pitchFamily="34" charset="0"/>
                <a:cs typeface="Arial" panose="020B0604020202020204" pitchFamily="34" charset="0"/>
              </a:rPr>
              <a:t>(</a:t>
            </a:r>
            <a:r>
              <a:rPr lang="en-US" sz="2600" i="0" dirty="0">
                <a:solidFill>
                  <a:srgbClr val="404040"/>
                </a:solidFill>
                <a:effectLst/>
                <a:latin typeface="Arial" panose="020B0604020202020204" pitchFamily="34" charset="0"/>
                <a:cs typeface="Arial" panose="020B0604020202020204" pitchFamily="34" charset="0"/>
              </a:rPr>
              <a:t>European Health and Digital Executive Agency</a:t>
            </a:r>
            <a:r>
              <a:rPr lang="pl-PL" sz="2600" b="1" i="0" dirty="0">
                <a:solidFill>
                  <a:srgbClr val="404040"/>
                </a:solidFill>
                <a:effectLst/>
                <a:latin typeface="Arial" panose="020B0604020202020204" pitchFamily="34" charset="0"/>
                <a:cs typeface="Arial" panose="020B0604020202020204" pitchFamily="34" charset="0"/>
              </a:rPr>
              <a:t>)</a:t>
            </a:r>
            <a:endParaRPr lang="pl-PL" sz="2600" b="1" dirty="0">
              <a:latin typeface="Arial" panose="020B0604020202020204" pitchFamily="34" charset="0"/>
              <a:cs typeface="Arial" panose="020B0604020202020204" pitchFamily="34" charset="0"/>
            </a:endParaRPr>
          </a:p>
          <a:p>
            <a:pPr marL="394850" lvl="1" indent="0">
              <a:buNone/>
            </a:pPr>
            <a:r>
              <a:rPr lang="pl-PL" sz="2600" b="1" dirty="0">
                <a:latin typeface="Arial" panose="020B0604020202020204" pitchFamily="34" charset="0"/>
                <a:cs typeface="Arial" panose="020B0604020202020204" pitchFamily="34" charset="0"/>
              </a:rPr>
              <a:t>   </a:t>
            </a:r>
            <a:r>
              <a:rPr lang="pl-PL" sz="2200" dirty="0">
                <a:latin typeface="Arial" panose="020B0604020202020204" pitchFamily="34" charset="0"/>
                <a:cs typeface="Arial" panose="020B0604020202020204" pitchFamily="34" charset="0"/>
                <a:hlinkClick r:id="rId3"/>
              </a:rPr>
              <a:t>https://hadea.ec.europa.eu/programmes/eu4health_pl</a:t>
            </a:r>
            <a:endParaRPr lang="pl-PL" sz="2200" dirty="0">
              <a:latin typeface="Arial" panose="020B0604020202020204" pitchFamily="34" charset="0"/>
              <a:cs typeface="Arial" panose="020B0604020202020204" pitchFamily="34" charset="0"/>
            </a:endParaRPr>
          </a:p>
          <a:p>
            <a:pPr marL="394850" lvl="1" indent="0">
              <a:buNone/>
            </a:pPr>
            <a:endParaRPr lang="pl-PL" sz="2600" dirty="0">
              <a:latin typeface="Arial" panose="020B0604020202020204" pitchFamily="34" charset="0"/>
              <a:cs typeface="Arial" panose="020B0604020202020204" pitchFamily="34" charset="0"/>
            </a:endParaRPr>
          </a:p>
          <a:p>
            <a:pPr lvl="1" algn="just">
              <a:lnSpc>
                <a:spcPct val="120000"/>
              </a:lnSpc>
            </a:pPr>
            <a:r>
              <a:rPr lang="pl-PL" sz="2600" dirty="0">
                <a:latin typeface="Arial" panose="020B0604020202020204" pitchFamily="34" charset="0"/>
                <a:cs typeface="Arial" panose="020B0604020202020204" pitchFamily="34" charset="0"/>
              </a:rPr>
              <a:t>W oparciu o </a:t>
            </a:r>
            <a:r>
              <a:rPr lang="pl-PL" sz="2600" b="1" dirty="0">
                <a:solidFill>
                  <a:schemeClr val="accent3">
                    <a:lumMod val="75000"/>
                  </a:schemeClr>
                </a:solidFill>
                <a:latin typeface="Arial" panose="020B0604020202020204" pitchFamily="34" charset="0"/>
                <a:cs typeface="Arial" panose="020B0604020202020204" pitchFamily="34" charset="0"/>
              </a:rPr>
              <a:t>Programy roczne </a:t>
            </a:r>
            <a:r>
              <a:rPr lang="pl-PL" sz="2600" dirty="0">
                <a:latin typeface="Arial" panose="020B0604020202020204" pitchFamily="34" charset="0"/>
                <a:cs typeface="Arial" panose="020B0604020202020204" pitchFamily="34" charset="0"/>
              </a:rPr>
              <a:t>ustalane z p.cz. (</a:t>
            </a:r>
            <a:r>
              <a:rPr lang="pl-PL" sz="2600" dirty="0" err="1">
                <a:latin typeface="Arial" panose="020B0604020202020204" pitchFamily="34" charset="0"/>
                <a:cs typeface="Arial" panose="020B0604020202020204" pitchFamily="34" charset="0"/>
              </a:rPr>
              <a:t>Steering</a:t>
            </a:r>
            <a:r>
              <a:rPr lang="pl-PL" sz="2600" dirty="0">
                <a:latin typeface="Arial" panose="020B0604020202020204" pitchFamily="34" charset="0"/>
                <a:cs typeface="Arial" panose="020B0604020202020204" pitchFamily="34" charset="0"/>
              </a:rPr>
              <a:t> </a:t>
            </a:r>
            <a:r>
              <a:rPr lang="pl-PL" sz="2600" dirty="0" err="1">
                <a:latin typeface="Arial" panose="020B0604020202020204" pitchFamily="34" charset="0"/>
                <a:cs typeface="Arial" panose="020B0604020202020204" pitchFamily="34" charset="0"/>
              </a:rPr>
              <a:t>Group</a:t>
            </a:r>
            <a:r>
              <a:rPr lang="pl-PL" sz="2600" dirty="0">
                <a:latin typeface="Arial" panose="020B0604020202020204" pitchFamily="34" charset="0"/>
                <a:cs typeface="Arial" panose="020B0604020202020204" pitchFamily="34" charset="0"/>
              </a:rPr>
              <a:t> for </a:t>
            </a:r>
            <a:r>
              <a:rPr lang="pl-PL" sz="2600" dirty="0" err="1">
                <a:latin typeface="Arial" panose="020B0604020202020204" pitchFamily="34" charset="0"/>
                <a:cs typeface="Arial" panose="020B0604020202020204" pitchFamily="34" charset="0"/>
              </a:rPr>
              <a:t>Health</a:t>
            </a:r>
            <a:r>
              <a:rPr lang="pl-PL" sz="2600" dirty="0">
                <a:latin typeface="Arial" panose="020B0604020202020204" pitchFamily="34" charset="0"/>
                <a:cs typeface="Arial" panose="020B0604020202020204" pitchFamily="34" charset="0"/>
              </a:rPr>
              <a:t> </a:t>
            </a:r>
            <a:r>
              <a:rPr lang="pl-PL" sz="2600" dirty="0" err="1">
                <a:latin typeface="Arial" panose="020B0604020202020204" pitchFamily="34" charset="0"/>
                <a:cs typeface="Arial" panose="020B0604020202020204" pitchFamily="34" charset="0"/>
              </a:rPr>
              <a:t>Promotion</a:t>
            </a:r>
            <a:r>
              <a:rPr lang="pl-PL" sz="2600" dirty="0">
                <a:latin typeface="Arial" panose="020B0604020202020204" pitchFamily="34" charset="0"/>
                <a:cs typeface="Arial" panose="020B0604020202020204" pitchFamily="34" charset="0"/>
              </a:rPr>
              <a:t>, </a:t>
            </a:r>
            <a:r>
              <a:rPr lang="pl-PL" sz="2600" dirty="0" err="1">
                <a:latin typeface="Arial" panose="020B0604020202020204" pitchFamily="34" charset="0"/>
                <a:cs typeface="Arial" panose="020B0604020202020204" pitchFamily="34" charset="0"/>
              </a:rPr>
              <a:t>Disease</a:t>
            </a:r>
            <a:r>
              <a:rPr lang="pl-PL" sz="2600" dirty="0">
                <a:latin typeface="Arial" panose="020B0604020202020204" pitchFamily="34" charset="0"/>
                <a:cs typeface="Arial" panose="020B0604020202020204" pitchFamily="34" charset="0"/>
              </a:rPr>
              <a:t> </a:t>
            </a:r>
            <a:r>
              <a:rPr lang="pl-PL" sz="2600" dirty="0" err="1">
                <a:latin typeface="Arial" panose="020B0604020202020204" pitchFamily="34" charset="0"/>
                <a:cs typeface="Arial" panose="020B0604020202020204" pitchFamily="34" charset="0"/>
              </a:rPr>
              <a:t>Prevention</a:t>
            </a:r>
            <a:r>
              <a:rPr lang="pl-PL" sz="2600" dirty="0">
                <a:latin typeface="Arial" panose="020B0604020202020204" pitchFamily="34" charset="0"/>
                <a:cs typeface="Arial" panose="020B0604020202020204" pitchFamily="34" charset="0"/>
              </a:rPr>
              <a:t> and Management, EU4Health </a:t>
            </a:r>
            <a:r>
              <a:rPr lang="pl-PL" sz="2600" dirty="0" err="1">
                <a:latin typeface="Arial" panose="020B0604020202020204" pitchFamily="34" charset="0"/>
                <a:cs typeface="Arial" panose="020B0604020202020204" pitchFamily="34" charset="0"/>
              </a:rPr>
              <a:t>Steering</a:t>
            </a:r>
            <a:r>
              <a:rPr lang="pl-PL" sz="2600" dirty="0">
                <a:latin typeface="Arial" panose="020B0604020202020204" pitchFamily="34" charset="0"/>
                <a:cs typeface="Arial" panose="020B0604020202020204" pitchFamily="34" charset="0"/>
              </a:rPr>
              <a:t> </a:t>
            </a:r>
            <a:r>
              <a:rPr lang="pl-PL" sz="2600" dirty="0" err="1">
                <a:latin typeface="Arial" panose="020B0604020202020204" pitchFamily="34" charset="0"/>
                <a:cs typeface="Arial" panose="020B0604020202020204" pitchFamily="34" charset="0"/>
              </a:rPr>
              <a:t>Group</a:t>
            </a:r>
            <a:r>
              <a:rPr lang="pl-PL" sz="2600" dirty="0">
                <a:latin typeface="Arial" panose="020B0604020202020204" pitchFamily="34" charset="0"/>
                <a:cs typeface="Arial" panose="020B0604020202020204" pitchFamily="34" charset="0"/>
              </a:rPr>
              <a:t>, Komitet Programu) oraz </a:t>
            </a:r>
            <a:r>
              <a:rPr lang="pl-PL" sz="2600" dirty="0" err="1">
                <a:latin typeface="Arial" panose="020B0604020202020204" pitchFamily="34" charset="0"/>
                <a:cs typeface="Arial" panose="020B0604020202020204" pitchFamily="34" charset="0"/>
              </a:rPr>
              <a:t>stakeholders</a:t>
            </a:r>
            <a:endParaRPr lang="pl-PL" sz="2600" dirty="0">
              <a:latin typeface="Arial" panose="020B0604020202020204" pitchFamily="34" charset="0"/>
              <a:cs typeface="Arial" panose="020B0604020202020204" pitchFamily="34" charset="0"/>
            </a:endParaRPr>
          </a:p>
          <a:p>
            <a:pPr lvl="1" algn="just"/>
            <a:endParaRPr lang="pl-PL" sz="2400" b="1" dirty="0">
              <a:latin typeface="Arial" panose="020B0604020202020204" pitchFamily="34" charset="0"/>
              <a:cs typeface="Arial" panose="020B0604020202020204" pitchFamily="34" charset="0"/>
            </a:endParaRPr>
          </a:p>
          <a:p>
            <a:pPr lvl="1"/>
            <a:r>
              <a:rPr lang="pl-PL" sz="2400" dirty="0">
                <a:latin typeface="Arial" panose="020B0604020202020204" pitchFamily="34" charset="0"/>
                <a:cs typeface="Arial" panose="020B0604020202020204" pitchFamily="34" charset="0"/>
              </a:rPr>
              <a:t>Różne formy finansowania</a:t>
            </a:r>
          </a:p>
          <a:p>
            <a:pPr lvl="2"/>
            <a:r>
              <a:rPr lang="pl-PL" sz="2400" b="1" dirty="0">
                <a:latin typeface="Arial" panose="020B0604020202020204" pitchFamily="34" charset="0"/>
                <a:cs typeface="Arial" panose="020B0604020202020204" pitchFamily="34" charset="0"/>
              </a:rPr>
              <a:t>Granty</a:t>
            </a:r>
          </a:p>
          <a:p>
            <a:pPr lvl="2"/>
            <a:r>
              <a:rPr lang="pl-PL" sz="2400" b="1" dirty="0">
                <a:latin typeface="Arial" panose="020B0604020202020204" pitchFamily="34" charset="0"/>
                <a:cs typeface="Arial" panose="020B0604020202020204" pitchFamily="34" charset="0"/>
              </a:rPr>
              <a:t>Zamówienia (</a:t>
            </a:r>
            <a:r>
              <a:rPr lang="pl-PL" sz="2400" b="1" dirty="0" err="1">
                <a:latin typeface="Arial" panose="020B0604020202020204" pitchFamily="34" charset="0"/>
                <a:cs typeface="Arial" panose="020B0604020202020204" pitchFamily="34" charset="0"/>
              </a:rPr>
              <a:t>Procurement</a:t>
            </a:r>
            <a:r>
              <a:rPr lang="pl-PL" sz="2400" b="1" dirty="0">
                <a:latin typeface="Arial" panose="020B0604020202020204" pitchFamily="34" charset="0"/>
                <a:cs typeface="Arial" panose="020B0604020202020204" pitchFamily="34" charset="0"/>
              </a:rPr>
              <a:t>)</a:t>
            </a:r>
          </a:p>
          <a:p>
            <a:pPr lvl="2"/>
            <a:r>
              <a:rPr lang="pl-PL" sz="2400" b="1" dirty="0">
                <a:latin typeface="Arial" panose="020B0604020202020204" pitchFamily="34" charset="0"/>
                <a:cs typeface="Arial" panose="020B0604020202020204" pitchFamily="34" charset="0"/>
              </a:rPr>
              <a:t>Nagrody</a:t>
            </a:r>
          </a:p>
          <a:p>
            <a:pPr lvl="2"/>
            <a:r>
              <a:rPr lang="pl-PL" sz="2400" b="1" dirty="0">
                <a:latin typeface="Arial" panose="020B0604020202020204" pitchFamily="34" charset="0"/>
                <a:cs typeface="Arial" panose="020B0604020202020204" pitchFamily="34" charset="0"/>
              </a:rPr>
              <a:t>Inne</a:t>
            </a:r>
          </a:p>
          <a:p>
            <a:pPr lvl="2"/>
            <a:endParaRPr lang="pl-PL" sz="2400" dirty="0">
              <a:latin typeface="Arial" panose="020B0604020202020204" pitchFamily="34" charset="0"/>
              <a:cs typeface="Arial" panose="020B0604020202020204" pitchFamily="34" charset="0"/>
            </a:endParaRPr>
          </a:p>
          <a:p>
            <a:pPr lvl="1"/>
            <a:endParaRPr lang="pl-PL" sz="2800" b="1"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7</a:t>
            </a:fld>
            <a:endParaRPr lang="pl-PL" dirty="0"/>
          </a:p>
        </p:txBody>
      </p:sp>
    </p:spTree>
    <p:extLst>
      <p:ext uri="{BB962C8B-B14F-4D97-AF65-F5344CB8AC3E}">
        <p14:creationId xmlns:p14="http://schemas.microsoft.com/office/powerpoint/2010/main" val="40267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6" y="0"/>
            <a:ext cx="9584531" cy="1255910"/>
          </a:xfrm>
        </p:spPr>
        <p:txBody>
          <a:bodyPr/>
          <a:lstStyle/>
          <a:p>
            <a:r>
              <a:rPr lang="pl-PL" b="1" dirty="0"/>
              <a:t>EU4Health</a:t>
            </a:r>
          </a:p>
        </p:txBody>
      </p:sp>
      <p:sp>
        <p:nvSpPr>
          <p:cNvPr id="4" name="Symbol zastępczy zawartości 3"/>
          <p:cNvSpPr>
            <a:spLocks noGrp="1"/>
          </p:cNvSpPr>
          <p:nvPr>
            <p:ph idx="1"/>
          </p:nvPr>
        </p:nvSpPr>
        <p:spPr>
          <a:xfrm>
            <a:off x="858116" y="1097683"/>
            <a:ext cx="9584531" cy="4886257"/>
          </a:xfrm>
        </p:spPr>
        <p:txBody>
          <a:bodyPr>
            <a:normAutofit fontScale="92500" lnSpcReduction="20000"/>
          </a:bodyPr>
          <a:lstStyle/>
          <a:p>
            <a:pPr marL="0" indent="0">
              <a:buNone/>
            </a:pPr>
            <a:endParaRPr lang="pl-PL" sz="2000" dirty="0">
              <a:latin typeface="Arial" panose="020B0604020202020204" pitchFamily="34" charset="0"/>
              <a:cs typeface="Arial" panose="020B0604020202020204" pitchFamily="34" charset="0"/>
            </a:endParaRPr>
          </a:p>
          <a:p>
            <a:pPr lvl="2">
              <a:lnSpc>
                <a:spcPct val="150000"/>
              </a:lnSpc>
            </a:pPr>
            <a:r>
              <a:rPr lang="pl-PL" sz="2800" b="1" dirty="0">
                <a:latin typeface="Arial" panose="020B0604020202020204" pitchFamily="34" charset="0"/>
                <a:cs typeface="Arial" panose="020B0604020202020204" pitchFamily="34" charset="0"/>
              </a:rPr>
              <a:t>Granty</a:t>
            </a:r>
          </a:p>
          <a:p>
            <a:pPr lvl="3">
              <a:lnSpc>
                <a:spcPct val="150000"/>
              </a:lnSpc>
            </a:pPr>
            <a:r>
              <a:rPr lang="pl-PL" sz="2282" b="1" dirty="0">
                <a:latin typeface="Arial" panose="020B0604020202020204" pitchFamily="34" charset="0"/>
                <a:cs typeface="Arial" panose="020B0604020202020204" pitchFamily="34" charset="0"/>
              </a:rPr>
              <a:t>Projekty </a:t>
            </a:r>
            <a:r>
              <a:rPr lang="pl-PL" sz="2282" dirty="0">
                <a:latin typeface="Arial" panose="020B0604020202020204" pitchFamily="34" charset="0"/>
                <a:cs typeface="Arial" panose="020B0604020202020204" pitchFamily="34" charset="0"/>
              </a:rPr>
              <a:t>(ogłaszane w formie </a:t>
            </a:r>
            <a:r>
              <a:rPr lang="pl-PL" sz="2282" b="1" dirty="0">
                <a:latin typeface="Arial" panose="020B0604020202020204" pitchFamily="34" charset="0"/>
                <a:cs typeface="Arial" panose="020B0604020202020204" pitchFamily="34" charset="0"/>
              </a:rPr>
              <a:t>Call for </a:t>
            </a:r>
            <a:r>
              <a:rPr lang="pl-PL" sz="2282" b="1" dirty="0" err="1">
                <a:latin typeface="Arial" panose="020B0604020202020204" pitchFamily="34" charset="0"/>
                <a:cs typeface="Arial" panose="020B0604020202020204" pitchFamily="34" charset="0"/>
              </a:rPr>
              <a:t>proposals</a:t>
            </a:r>
            <a:r>
              <a:rPr lang="pl-PL" sz="2282" b="1" dirty="0">
                <a:latin typeface="Arial" panose="020B0604020202020204" pitchFamily="34" charset="0"/>
                <a:cs typeface="Arial" panose="020B0604020202020204" pitchFamily="34" charset="0"/>
              </a:rPr>
              <a:t> </a:t>
            </a:r>
            <a:r>
              <a:rPr lang="pl-PL" sz="2282" dirty="0">
                <a:latin typeface="Arial" panose="020B0604020202020204" pitchFamily="34" charset="0"/>
                <a:cs typeface="Arial" panose="020B0604020202020204" pitchFamily="34" charset="0"/>
              </a:rPr>
              <a:t>– dostępne dla wszystkich instytucji w p.cz. i stowarzyszonych)</a:t>
            </a:r>
          </a:p>
          <a:p>
            <a:pPr lvl="3">
              <a:lnSpc>
                <a:spcPct val="150000"/>
              </a:lnSpc>
            </a:pPr>
            <a:r>
              <a:rPr lang="pl-PL" sz="2282" b="1" dirty="0">
                <a:latin typeface="Arial" panose="020B0604020202020204" pitchFamily="34" charset="0"/>
                <a:cs typeface="Arial" panose="020B0604020202020204" pitchFamily="34" charset="0"/>
              </a:rPr>
              <a:t>Direct </a:t>
            </a:r>
            <a:r>
              <a:rPr lang="pl-PL" sz="2282" b="1" dirty="0" err="1">
                <a:latin typeface="Arial" panose="020B0604020202020204" pitchFamily="34" charset="0"/>
                <a:cs typeface="Arial" panose="020B0604020202020204" pitchFamily="34" charset="0"/>
              </a:rPr>
              <a:t>grants</a:t>
            </a:r>
            <a:r>
              <a:rPr lang="pl-PL" sz="2282" b="1" dirty="0">
                <a:latin typeface="Arial" panose="020B0604020202020204" pitchFamily="34" charset="0"/>
                <a:cs typeface="Arial" panose="020B0604020202020204" pitchFamily="34" charset="0"/>
              </a:rPr>
              <a:t> </a:t>
            </a:r>
            <a:r>
              <a:rPr lang="pl-PL" sz="2282" dirty="0">
                <a:latin typeface="Arial" panose="020B0604020202020204" pitchFamily="34" charset="0"/>
                <a:cs typeface="Arial" panose="020B0604020202020204" pitchFamily="34" charset="0"/>
              </a:rPr>
              <a:t>to </a:t>
            </a:r>
            <a:r>
              <a:rPr lang="pl-PL" sz="2282" dirty="0" err="1">
                <a:latin typeface="Arial" panose="020B0604020202020204" pitchFamily="34" charset="0"/>
                <a:cs typeface="Arial" panose="020B0604020202020204" pitchFamily="34" charset="0"/>
              </a:rPr>
              <a:t>member</a:t>
            </a:r>
            <a:r>
              <a:rPr lang="pl-PL" sz="2282" dirty="0">
                <a:latin typeface="Arial" panose="020B0604020202020204" pitchFamily="34" charset="0"/>
                <a:cs typeface="Arial" panose="020B0604020202020204" pitchFamily="34" charset="0"/>
              </a:rPr>
              <a:t> </a:t>
            </a:r>
            <a:r>
              <a:rPr lang="pl-PL" sz="2282" dirty="0" err="1">
                <a:latin typeface="Arial" panose="020B0604020202020204" pitchFamily="34" charset="0"/>
                <a:cs typeface="Arial" panose="020B0604020202020204" pitchFamily="34" charset="0"/>
              </a:rPr>
              <a:t>states</a:t>
            </a:r>
            <a:r>
              <a:rPr lang="pl-PL" sz="2282" dirty="0">
                <a:latin typeface="Arial" panose="020B0604020202020204" pitchFamily="34" charset="0"/>
                <a:cs typeface="Arial" panose="020B0604020202020204" pitchFamily="34" charset="0"/>
              </a:rPr>
              <a:t> </a:t>
            </a:r>
            <a:r>
              <a:rPr lang="pl-PL" sz="2282" dirty="0" err="1">
                <a:latin typeface="Arial" panose="020B0604020202020204" pitchFamily="34" charset="0"/>
                <a:cs typeface="Arial" panose="020B0604020202020204" pitchFamily="34" charset="0"/>
              </a:rPr>
              <a:t>authorities</a:t>
            </a:r>
            <a:r>
              <a:rPr lang="pl-PL" sz="2282" dirty="0">
                <a:latin typeface="Arial" panose="020B0604020202020204" pitchFamily="34" charset="0"/>
                <a:cs typeface="Arial" panose="020B0604020202020204" pitchFamily="34" charset="0"/>
              </a:rPr>
              <a:t> </a:t>
            </a:r>
          </a:p>
          <a:p>
            <a:pPr lvl="3">
              <a:lnSpc>
                <a:spcPct val="150000"/>
              </a:lnSpc>
            </a:pPr>
            <a:r>
              <a:rPr lang="pl-PL" sz="2282" b="1" dirty="0">
                <a:latin typeface="Arial" panose="020B0604020202020204" pitchFamily="34" charset="0"/>
                <a:cs typeface="Arial" panose="020B0604020202020204" pitchFamily="34" charset="0"/>
              </a:rPr>
              <a:t>Direct </a:t>
            </a:r>
            <a:r>
              <a:rPr lang="pl-PL" sz="2282" b="1" dirty="0" err="1">
                <a:latin typeface="Arial" panose="020B0604020202020204" pitchFamily="34" charset="0"/>
                <a:cs typeface="Arial" panose="020B0604020202020204" pitchFamily="34" charset="0"/>
              </a:rPr>
              <a:t>grants</a:t>
            </a:r>
            <a:r>
              <a:rPr lang="pl-PL" sz="2282" dirty="0">
                <a:latin typeface="Arial" panose="020B0604020202020204" pitchFamily="34" charset="0"/>
                <a:cs typeface="Arial" panose="020B0604020202020204" pitchFamily="34" charset="0"/>
              </a:rPr>
              <a:t> to </a:t>
            </a:r>
            <a:r>
              <a:rPr lang="pl-PL" sz="2282" dirty="0" err="1">
                <a:latin typeface="Arial" panose="020B0604020202020204" pitchFamily="34" charset="0"/>
                <a:cs typeface="Arial" panose="020B0604020202020204" pitchFamily="34" charset="0"/>
              </a:rPr>
              <a:t>member</a:t>
            </a:r>
            <a:r>
              <a:rPr lang="pl-PL" sz="2282" dirty="0">
                <a:latin typeface="Arial" panose="020B0604020202020204" pitchFamily="34" charset="0"/>
                <a:cs typeface="Arial" panose="020B0604020202020204" pitchFamily="34" charset="0"/>
              </a:rPr>
              <a:t> </a:t>
            </a:r>
            <a:r>
              <a:rPr lang="pl-PL" sz="2282" dirty="0" err="1">
                <a:latin typeface="Arial" panose="020B0604020202020204" pitchFamily="34" charset="0"/>
                <a:cs typeface="Arial" panose="020B0604020202020204" pitchFamily="34" charset="0"/>
              </a:rPr>
              <a:t>states</a:t>
            </a:r>
            <a:r>
              <a:rPr lang="pl-PL" sz="2282" dirty="0">
                <a:latin typeface="Arial" panose="020B0604020202020204" pitchFamily="34" charset="0"/>
                <a:cs typeface="Arial" panose="020B0604020202020204" pitchFamily="34" charset="0"/>
              </a:rPr>
              <a:t> </a:t>
            </a:r>
            <a:r>
              <a:rPr lang="pl-PL" sz="2282" dirty="0" err="1">
                <a:latin typeface="Arial" panose="020B0604020202020204" pitchFamily="34" charset="0"/>
                <a:cs typeface="Arial" panose="020B0604020202020204" pitchFamily="34" charset="0"/>
              </a:rPr>
              <a:t>authorities</a:t>
            </a:r>
            <a:r>
              <a:rPr lang="pl-PL" sz="2282" dirty="0">
                <a:latin typeface="Arial" panose="020B0604020202020204" pitchFamily="34" charset="0"/>
                <a:cs typeface="Arial" panose="020B0604020202020204" pitchFamily="34" charset="0"/>
              </a:rPr>
              <a:t> (</a:t>
            </a:r>
            <a:r>
              <a:rPr lang="pl-PL" sz="2282" b="1" dirty="0">
                <a:latin typeface="Arial" panose="020B0604020202020204" pitchFamily="34" charset="0"/>
                <a:cs typeface="Arial" panose="020B0604020202020204" pitchFamily="34" charset="0"/>
              </a:rPr>
              <a:t>joint </a:t>
            </a:r>
            <a:r>
              <a:rPr lang="pl-PL" sz="2282" b="1" dirty="0" err="1">
                <a:latin typeface="Arial" panose="020B0604020202020204" pitchFamily="34" charset="0"/>
                <a:cs typeface="Arial" panose="020B0604020202020204" pitchFamily="34" charset="0"/>
              </a:rPr>
              <a:t>actions</a:t>
            </a:r>
            <a:r>
              <a:rPr lang="pl-PL" sz="2282" b="1" dirty="0">
                <a:latin typeface="Arial" panose="020B0604020202020204" pitchFamily="34" charset="0"/>
                <a:cs typeface="Arial" panose="020B0604020202020204" pitchFamily="34" charset="0"/>
              </a:rPr>
              <a:t> JA</a:t>
            </a:r>
            <a:r>
              <a:rPr lang="pl-PL" sz="2282" dirty="0">
                <a:latin typeface="Arial" panose="020B0604020202020204" pitchFamily="34" charset="0"/>
                <a:cs typeface="Arial" panose="020B0604020202020204" pitchFamily="34" charset="0"/>
              </a:rPr>
              <a:t>)</a:t>
            </a:r>
          </a:p>
          <a:p>
            <a:pPr marL="1579398" lvl="4" indent="0">
              <a:lnSpc>
                <a:spcPct val="150000"/>
              </a:lnSpc>
              <a:buNone/>
            </a:pPr>
            <a:r>
              <a:rPr lang="pl-PL" sz="2282" dirty="0">
                <a:latin typeface="Arial" panose="020B0604020202020204" pitchFamily="34" charset="0"/>
                <a:cs typeface="Arial" panose="020B0604020202020204" pitchFamily="34" charset="0"/>
              </a:rPr>
              <a:t>oba typy DG w</a:t>
            </a:r>
            <a:r>
              <a:rPr lang="pl-PL" sz="2400" dirty="0">
                <a:latin typeface="Arial" panose="020B0604020202020204" pitchFamily="34" charset="0"/>
                <a:cs typeface="Arial" panose="020B0604020202020204" pitchFamily="34" charset="0"/>
              </a:rPr>
              <a:t>ymagają nominacji przez Ministra Zdrowia  wyłącznie 1 </a:t>
            </a:r>
            <a:r>
              <a:rPr lang="pl-PL" sz="2400" dirty="0" err="1">
                <a:latin typeface="Arial" panose="020B0604020202020204" pitchFamily="34" charset="0"/>
                <a:cs typeface="Arial" panose="020B0604020202020204" pitchFamily="34" charset="0"/>
              </a:rPr>
              <a:t>competent</a:t>
            </a:r>
            <a:r>
              <a:rPr lang="pl-PL" sz="2400" dirty="0">
                <a:latin typeface="Arial" panose="020B0604020202020204" pitchFamily="34" charset="0"/>
                <a:cs typeface="Arial" panose="020B0604020202020204" pitchFamily="34" charset="0"/>
              </a:rPr>
              <a:t> authority</a:t>
            </a:r>
          </a:p>
          <a:p>
            <a:pPr lvl="3">
              <a:lnSpc>
                <a:spcPct val="150000"/>
              </a:lnSpc>
            </a:pPr>
            <a:r>
              <a:rPr lang="pl-PL" sz="2400" b="1" dirty="0">
                <a:latin typeface="Arial" panose="020B0604020202020204" pitchFamily="34" charset="0"/>
                <a:cs typeface="Arial" panose="020B0604020202020204" pitchFamily="34" charset="0"/>
              </a:rPr>
              <a:t>Direct </a:t>
            </a:r>
            <a:r>
              <a:rPr lang="pl-PL" sz="2400" b="1" dirty="0" err="1">
                <a:latin typeface="Arial" panose="020B0604020202020204" pitchFamily="34" charset="0"/>
                <a:cs typeface="Arial" panose="020B0604020202020204" pitchFamily="34" charset="0"/>
              </a:rPr>
              <a:t>grants</a:t>
            </a:r>
            <a:r>
              <a:rPr lang="pl-PL" sz="2400" b="1" dirty="0">
                <a:latin typeface="Arial" panose="020B0604020202020204" pitchFamily="34" charset="0"/>
                <a:cs typeface="Arial" panose="020B0604020202020204" pitchFamily="34" charset="0"/>
              </a:rPr>
              <a:t> to </a:t>
            </a:r>
            <a:r>
              <a:rPr lang="pl-PL" sz="2400" dirty="0">
                <a:latin typeface="Arial" panose="020B0604020202020204" pitchFamily="34" charset="0"/>
                <a:cs typeface="Arial" panose="020B0604020202020204" pitchFamily="34" charset="0"/>
              </a:rPr>
              <a:t>…..instytucji np. ECDC, WHO</a:t>
            </a:r>
          </a:p>
          <a:p>
            <a:pPr lvl="3">
              <a:lnSpc>
                <a:spcPct val="150000"/>
              </a:lnSpc>
            </a:pPr>
            <a:r>
              <a:rPr lang="pl-PL" sz="2400" b="1" dirty="0">
                <a:latin typeface="Arial" panose="020B0604020202020204" pitchFamily="34" charset="0"/>
                <a:cs typeface="Arial" panose="020B0604020202020204" pitchFamily="34" charset="0"/>
              </a:rPr>
              <a:t>Operating </a:t>
            </a:r>
            <a:r>
              <a:rPr lang="pl-PL" sz="2400" b="1" dirty="0" err="1">
                <a:latin typeface="Arial" panose="020B0604020202020204" pitchFamily="34" charset="0"/>
                <a:cs typeface="Arial" panose="020B0604020202020204" pitchFamily="34" charset="0"/>
              </a:rPr>
              <a:t>grants</a:t>
            </a:r>
            <a:r>
              <a:rPr lang="pl-PL" sz="2400" b="1" dirty="0">
                <a:latin typeface="Arial" panose="020B0604020202020204" pitchFamily="34" charset="0"/>
                <a:cs typeface="Arial" panose="020B0604020202020204" pitchFamily="34" charset="0"/>
              </a:rPr>
              <a:t> to </a:t>
            </a:r>
            <a:r>
              <a:rPr lang="pl-PL" sz="2400" b="1" dirty="0" err="1">
                <a:latin typeface="Arial" panose="020B0604020202020204" pitchFamily="34" charset="0"/>
                <a:cs typeface="Arial" panose="020B0604020202020204" pitchFamily="34" charset="0"/>
              </a:rPr>
              <a:t>ngo’s</a:t>
            </a:r>
            <a:r>
              <a:rPr lang="pl-PL" sz="2400" b="1" dirty="0">
                <a:latin typeface="Arial" panose="020B0604020202020204" pitchFamily="34" charset="0"/>
                <a:cs typeface="Arial" panose="020B0604020202020204" pitchFamily="34" charset="0"/>
              </a:rPr>
              <a:t> </a:t>
            </a:r>
            <a:r>
              <a:rPr lang="pl-PL" sz="2400" dirty="0">
                <a:latin typeface="Arial" panose="020B0604020202020204" pitchFamily="34" charset="0"/>
                <a:cs typeface="Arial" panose="020B0604020202020204" pitchFamily="34" charset="0"/>
              </a:rPr>
              <a:t>– Open </a:t>
            </a:r>
            <a:r>
              <a:rPr lang="pl-PL" sz="2400" dirty="0" err="1">
                <a:latin typeface="Arial" panose="020B0604020202020204" pitchFamily="34" charset="0"/>
                <a:cs typeface="Arial" panose="020B0604020202020204" pitchFamily="34" charset="0"/>
              </a:rPr>
              <a:t>call</a:t>
            </a:r>
            <a:r>
              <a:rPr lang="pl-PL" sz="2400" dirty="0">
                <a:latin typeface="Arial" panose="020B0604020202020204" pitchFamily="34" charset="0"/>
                <a:cs typeface="Arial" panose="020B0604020202020204" pitchFamily="34" charset="0"/>
              </a:rPr>
              <a:t> for  </a:t>
            </a:r>
            <a:r>
              <a:rPr lang="pl-PL" sz="2400" dirty="0" err="1">
                <a:latin typeface="Arial" panose="020B0604020202020204" pitchFamily="34" charset="0"/>
                <a:cs typeface="Arial" panose="020B0604020202020204" pitchFamily="34" charset="0"/>
              </a:rPr>
              <a:t>proposals</a:t>
            </a:r>
            <a:endParaRPr lang="pl-PL" sz="2282" dirty="0">
              <a:latin typeface="Arial" panose="020B0604020202020204" pitchFamily="34" charset="0"/>
              <a:cs typeface="Arial" panose="020B0604020202020204" pitchFamily="34" charset="0"/>
            </a:endParaRPr>
          </a:p>
          <a:p>
            <a:pPr lvl="3"/>
            <a:endParaRPr lang="pl-PL" sz="2282"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8</a:t>
            </a:fld>
            <a:endParaRPr lang="pl-PL" dirty="0"/>
          </a:p>
        </p:txBody>
      </p:sp>
    </p:spTree>
    <p:extLst>
      <p:ext uri="{BB962C8B-B14F-4D97-AF65-F5344CB8AC3E}">
        <p14:creationId xmlns:p14="http://schemas.microsoft.com/office/powerpoint/2010/main" val="1537711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763987" y="375192"/>
            <a:ext cx="8837214" cy="621504"/>
          </a:xfrm>
        </p:spPr>
        <p:txBody>
          <a:bodyPr>
            <a:normAutofit fontScale="90000"/>
          </a:bodyPr>
          <a:lstStyle/>
          <a:p>
            <a:r>
              <a:rPr lang="pl-PL" b="1" dirty="0"/>
              <a:t>  </a:t>
            </a:r>
            <a:r>
              <a:rPr lang="pl-PL" sz="3100" b="1" dirty="0">
                <a:latin typeface="Arial" panose="020B0604020202020204" pitchFamily="34" charset="0"/>
                <a:cs typeface="Arial" panose="020B0604020202020204" pitchFamily="34" charset="0"/>
              </a:rPr>
              <a:t>Nominowanie przez Ministra Zdrowia</a:t>
            </a:r>
            <a:br>
              <a:rPr lang="pl-PL" sz="4000" b="1" dirty="0">
                <a:latin typeface="Arial" panose="020B0604020202020204" pitchFamily="34" charset="0"/>
                <a:cs typeface="Arial" panose="020B0604020202020204" pitchFamily="34" charset="0"/>
              </a:rPr>
            </a:br>
            <a:endParaRPr lang="pl-PL" b="1" dirty="0"/>
          </a:p>
        </p:txBody>
      </p:sp>
      <p:sp>
        <p:nvSpPr>
          <p:cNvPr id="4" name="Symbol zastępczy zawartości 3"/>
          <p:cNvSpPr>
            <a:spLocks noGrp="1"/>
          </p:cNvSpPr>
          <p:nvPr>
            <p:ph idx="1"/>
          </p:nvPr>
        </p:nvSpPr>
        <p:spPr>
          <a:xfrm>
            <a:off x="1150724" y="859537"/>
            <a:ext cx="9584531" cy="5069540"/>
          </a:xfrm>
        </p:spPr>
        <p:txBody>
          <a:bodyPr>
            <a:normAutofit lnSpcReduction="10000"/>
          </a:bodyPr>
          <a:lstStyle/>
          <a:p>
            <a:pPr marL="0" indent="0">
              <a:lnSpc>
                <a:spcPct val="150000"/>
              </a:lnSpc>
              <a:buNone/>
            </a:pPr>
            <a:r>
              <a:rPr lang="pl-PL" sz="2000" dirty="0">
                <a:latin typeface="Arial" panose="020B0604020202020204" pitchFamily="34" charset="0"/>
                <a:cs typeface="Arial" panose="020B0604020202020204" pitchFamily="34" charset="0"/>
              </a:rPr>
              <a:t>Podmioty zainteresowane przesyłają pismo do: </a:t>
            </a:r>
          </a:p>
          <a:p>
            <a:pPr marL="789699" lvl="2" indent="0">
              <a:lnSpc>
                <a:spcPct val="100000"/>
              </a:lnSpc>
              <a:buNone/>
            </a:pPr>
            <a:r>
              <a:rPr lang="pl-PL" sz="2000" dirty="0">
                <a:latin typeface="Arial" panose="020B0604020202020204" pitchFamily="34" charset="0"/>
                <a:cs typeface="Arial" panose="020B0604020202020204" pitchFamily="34" charset="0"/>
              </a:rPr>
              <a:t>Katarzyna Drążek –Laskowska</a:t>
            </a:r>
          </a:p>
          <a:p>
            <a:pPr marL="789699" lvl="2" indent="0">
              <a:lnSpc>
                <a:spcPct val="100000"/>
              </a:lnSpc>
              <a:buNone/>
            </a:pPr>
            <a:r>
              <a:rPr lang="pl-PL" sz="2000" dirty="0">
                <a:latin typeface="Arial" panose="020B0604020202020204" pitchFamily="34" charset="0"/>
                <a:cs typeface="Arial" panose="020B0604020202020204" pitchFamily="34" charset="0"/>
              </a:rPr>
              <a:t>Dyrektor, Biuro Współpracy Międzynarodowej MZ</a:t>
            </a:r>
          </a:p>
          <a:p>
            <a:pPr marL="0" indent="0">
              <a:lnSpc>
                <a:spcPct val="100000"/>
              </a:lnSpc>
              <a:buNone/>
            </a:pPr>
            <a:r>
              <a:rPr lang="pl-PL" sz="2000" dirty="0">
                <a:latin typeface="Arial" panose="020B0604020202020204" pitchFamily="34" charset="0"/>
                <a:cs typeface="Arial" panose="020B0604020202020204" pitchFamily="34" charset="0"/>
              </a:rPr>
              <a:t>zawierające informacje </a:t>
            </a:r>
            <a:r>
              <a:rPr lang="pl-PL" sz="2000" b="1" dirty="0">
                <a:latin typeface="Arial" panose="020B0604020202020204" pitchFamily="34" charset="0"/>
                <a:cs typeface="Arial" panose="020B0604020202020204" pitchFamily="34" charset="0"/>
              </a:rPr>
              <a:t>niezbędne</a:t>
            </a:r>
            <a:r>
              <a:rPr lang="pl-PL" sz="2000" dirty="0">
                <a:latin typeface="Arial" panose="020B0604020202020204" pitchFamily="34" charset="0"/>
                <a:cs typeface="Arial" panose="020B0604020202020204" pitchFamily="34" charset="0"/>
              </a:rPr>
              <a:t> dla </a:t>
            </a:r>
            <a:r>
              <a:rPr lang="pl-PL" sz="2000" dirty="0" err="1">
                <a:latin typeface="Arial" panose="020B0604020202020204" pitchFamily="34" charset="0"/>
                <a:cs typeface="Arial" panose="020B0604020202020204" pitchFamily="34" charset="0"/>
              </a:rPr>
              <a:t>HaDEA</a:t>
            </a:r>
            <a:r>
              <a:rPr lang="pl-PL" sz="2000" dirty="0">
                <a:latin typeface="Arial" panose="020B0604020202020204" pitchFamily="34" charset="0"/>
                <a:cs typeface="Arial" panose="020B0604020202020204" pitchFamily="34" charset="0"/>
              </a:rPr>
              <a:t>:</a:t>
            </a:r>
          </a:p>
          <a:p>
            <a:pPr lvl="1">
              <a:lnSpc>
                <a:spcPct val="150000"/>
              </a:lnSpc>
              <a:buFontTx/>
              <a:buChar char="-"/>
            </a:pPr>
            <a:r>
              <a:rPr lang="pl-PL" sz="2000" dirty="0">
                <a:latin typeface="Arial" panose="020B0604020202020204" pitchFamily="34" charset="0"/>
                <a:cs typeface="Arial" panose="020B0604020202020204" pitchFamily="34" charset="0"/>
              </a:rPr>
              <a:t>informację o chęci udziału w określonym zadaniu,</a:t>
            </a:r>
          </a:p>
          <a:p>
            <a:pPr lvl="1">
              <a:lnSpc>
                <a:spcPct val="150000"/>
              </a:lnSpc>
              <a:buFontTx/>
              <a:buChar char="-"/>
            </a:pPr>
            <a:r>
              <a:rPr lang="pl-PL" sz="2000" dirty="0">
                <a:latin typeface="Arial" panose="020B0604020202020204" pitchFamily="34" charset="0"/>
                <a:cs typeface="Arial" panose="020B0604020202020204" pitchFamily="34" charset="0"/>
              </a:rPr>
              <a:t>dokument podpisany przez osobę upoważnioną do podejmowania zobowiązań w jednostce,</a:t>
            </a:r>
          </a:p>
          <a:p>
            <a:pPr lvl="1">
              <a:lnSpc>
                <a:spcPct val="150000"/>
              </a:lnSpc>
              <a:buFontTx/>
              <a:buChar char="-"/>
            </a:pPr>
            <a:r>
              <a:rPr lang="pl-PL" sz="2000" dirty="0">
                <a:latin typeface="Arial" panose="020B0604020202020204" pitchFamily="34" charset="0"/>
                <a:cs typeface="Arial" panose="020B0604020202020204" pitchFamily="34" charset="0"/>
              </a:rPr>
              <a:t>dokument lub link do niego (np. statut) wskazujący, że podmiot można uznać za „</a:t>
            </a:r>
            <a:r>
              <a:rPr lang="pl-PL" sz="2000" dirty="0" err="1">
                <a:latin typeface="Arial" panose="020B0604020202020204" pitchFamily="34" charset="0"/>
                <a:cs typeface="Arial" panose="020B0604020202020204" pitchFamily="34" charset="0"/>
              </a:rPr>
              <a:t>competent</a:t>
            </a:r>
            <a:r>
              <a:rPr lang="pl-PL" sz="2000" dirty="0">
                <a:latin typeface="Arial" panose="020B0604020202020204" pitchFamily="34" charset="0"/>
                <a:cs typeface="Arial" panose="020B0604020202020204" pitchFamily="34" charset="0"/>
              </a:rPr>
              <a:t> authority” w danej dziedzinie,</a:t>
            </a:r>
          </a:p>
          <a:p>
            <a:pPr lvl="1">
              <a:lnSpc>
                <a:spcPct val="150000"/>
              </a:lnSpc>
              <a:buFontTx/>
              <a:buChar char="-"/>
            </a:pPr>
            <a:r>
              <a:rPr lang="pl-PL" sz="2000" dirty="0">
                <a:latin typeface="Arial" panose="020B0604020202020204" pitchFamily="34" charset="0"/>
                <a:cs typeface="Arial" panose="020B0604020202020204" pitchFamily="34" charset="0"/>
              </a:rPr>
              <a:t>przyjętą nazwę jednostki w jęz. angielskim oraz stosowany skrót,</a:t>
            </a:r>
          </a:p>
          <a:p>
            <a:pPr lvl="1">
              <a:lnSpc>
                <a:spcPct val="150000"/>
              </a:lnSpc>
              <a:buFontTx/>
              <a:buChar char="-"/>
            </a:pPr>
            <a:r>
              <a:rPr lang="pl-PL" sz="2000" dirty="0">
                <a:latin typeface="Arial" panose="020B0604020202020204" pitchFamily="34" charset="0"/>
                <a:cs typeface="Arial" panose="020B0604020202020204" pitchFamily="34" charset="0"/>
              </a:rPr>
              <a:t>dane osoby kontaktowej, w tym mail i telefon</a:t>
            </a:r>
          </a:p>
        </p:txBody>
      </p:sp>
      <p:sp>
        <p:nvSpPr>
          <p:cNvPr id="2" name="Symbol zastępczy numeru slajdu 1"/>
          <p:cNvSpPr>
            <a:spLocks noGrp="1"/>
          </p:cNvSpPr>
          <p:nvPr>
            <p:ph type="sldNum" sz="quarter" idx="12"/>
          </p:nvPr>
        </p:nvSpPr>
        <p:spPr/>
        <p:txBody>
          <a:bodyPr/>
          <a:lstStyle/>
          <a:p>
            <a:fld id="{B6EDCDA7-E7E7-4E8B-B189-D4D7001AAA41}" type="slidenum">
              <a:rPr lang="pl-PL" smtClean="0"/>
              <a:pPr/>
              <a:t>9</a:t>
            </a:fld>
            <a:endParaRPr lang="pl-PL" dirty="0"/>
          </a:p>
        </p:txBody>
      </p:sp>
    </p:spTree>
    <p:extLst>
      <p:ext uri="{BB962C8B-B14F-4D97-AF65-F5344CB8AC3E}">
        <p14:creationId xmlns:p14="http://schemas.microsoft.com/office/powerpoint/2010/main" val="4284708241"/>
      </p:ext>
    </p:extLst>
  </p:cSld>
  <p:clrMapOvr>
    <a:masterClrMapping/>
  </p:clrMapOvr>
</p:sld>
</file>

<file path=ppt/theme/theme1.xml><?xml version="1.0" encoding="utf-8"?>
<a:theme xmlns:a="http://schemas.openxmlformats.org/drawingml/2006/main" name="Motyw pakietu Office">
  <a:themeElements>
    <a:clrScheme name="mz">
      <a:dk1>
        <a:srgbClr val="3B3838"/>
      </a:dk1>
      <a:lt1>
        <a:sysClr val="window" lastClr="FFFFFF"/>
      </a:lt1>
      <a:dk2>
        <a:srgbClr val="767171"/>
      </a:dk2>
      <a:lt2>
        <a:srgbClr val="D1D1D1"/>
      </a:lt2>
      <a:accent1>
        <a:srgbClr val="3BCCFF"/>
      </a:accent1>
      <a:accent2>
        <a:srgbClr val="F5E901"/>
      </a:accent2>
      <a:accent3>
        <a:srgbClr val="FF0000"/>
      </a:accent3>
      <a:accent4>
        <a:srgbClr val="00DEC7"/>
      </a:accent4>
      <a:accent5>
        <a:srgbClr val="00AEEF"/>
      </a:accent5>
      <a:accent6>
        <a:srgbClr val="0079A4"/>
      </a:accent6>
      <a:hlink>
        <a:srgbClr val="00918E"/>
      </a:hlink>
      <a:folHlink>
        <a:srgbClr val="767171"/>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40213_Szablon_MZ_niebieski_SM" id="{CDDF4776-4DEE-42B1-A0F5-AD029EC68053}" vid="{EA52FC65-EAFB-4A88-8CA6-3DBD01B86EE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11715</TotalTime>
  <Words>2892</Words>
  <Application>Microsoft Office PowerPoint</Application>
  <PresentationFormat>Niestandardowy</PresentationFormat>
  <Paragraphs>351</Paragraphs>
  <Slides>38</Slides>
  <Notes>37</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38</vt:i4>
      </vt:variant>
    </vt:vector>
  </HeadingPairs>
  <TitlesOfParts>
    <vt:vector size="44" baseType="lpstr">
      <vt:lpstr>Arial</vt:lpstr>
      <vt:lpstr>Calibri</vt:lpstr>
      <vt:lpstr>Calibri Light</vt:lpstr>
      <vt:lpstr>Roboto</vt:lpstr>
      <vt:lpstr>Wingdings</vt:lpstr>
      <vt:lpstr>Motyw pakietu Office</vt:lpstr>
      <vt:lpstr>Prezentacja programu PowerPoint</vt:lpstr>
      <vt:lpstr> Program</vt:lpstr>
      <vt:lpstr>Rozporządzenie Parlamentu Europejskiego i Rady  2021/522 w sprawie ustanowienia Programu działań Unii  w dziedzinie zdrowia na lata 2021-2027 z dnia 24.03.2021</vt:lpstr>
      <vt:lpstr>EU4Health</vt:lpstr>
      <vt:lpstr>EU4Health</vt:lpstr>
      <vt:lpstr>EU4Health</vt:lpstr>
      <vt:lpstr>EU4Health</vt:lpstr>
      <vt:lpstr>EU4Health</vt:lpstr>
      <vt:lpstr>  Nominowanie przez Ministra Zdrowia </vt:lpstr>
      <vt:lpstr>Program EU4Health</vt:lpstr>
      <vt:lpstr>Program EU4Health  Cele ogólne</vt:lpstr>
      <vt:lpstr>Program EU4Health</vt:lpstr>
      <vt:lpstr>Programy Pracy Programu EU4Health</vt:lpstr>
      <vt:lpstr>Program Pracy 2022</vt:lpstr>
      <vt:lpstr>Granty na projekty 2022</vt:lpstr>
      <vt:lpstr>Granty na projekty 2022</vt:lpstr>
      <vt:lpstr>Granty na projekty 2022</vt:lpstr>
      <vt:lpstr>Granty na projekty 2022</vt:lpstr>
      <vt:lpstr>Przyszłe granty na projekty 2022</vt:lpstr>
      <vt:lpstr>Wspólne działania (JA) 2022</vt:lpstr>
      <vt:lpstr>Wspólne działania 2022</vt:lpstr>
      <vt:lpstr>Wspólne działania 2022</vt:lpstr>
      <vt:lpstr>Wspólne działania 2022</vt:lpstr>
      <vt:lpstr>Direct grants to MS - Tura 1</vt:lpstr>
      <vt:lpstr>Direct grants to MS - Tura 1</vt:lpstr>
      <vt:lpstr>Direct grants to MS  - terminy</vt:lpstr>
      <vt:lpstr>Direct grants to MS 2022  - Tura 2</vt:lpstr>
      <vt:lpstr>Direct grants to MS 2022 – Tura 2</vt:lpstr>
      <vt:lpstr>Direct grants to MS – Tura 3</vt:lpstr>
      <vt:lpstr>Operating grants - zakończone</vt:lpstr>
      <vt:lpstr>Procurement</vt:lpstr>
      <vt:lpstr>Procurement</vt:lpstr>
      <vt:lpstr>Procurement</vt:lpstr>
      <vt:lpstr>Procurement</vt:lpstr>
      <vt:lpstr>Procurement</vt:lpstr>
      <vt:lpstr>EU4Health</vt:lpstr>
      <vt:lpstr>Best practice portal</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DAS</dc:creator>
  <cp:lastModifiedBy>Drogoń Krystyna</cp:lastModifiedBy>
  <cp:revision>975</cp:revision>
  <cp:lastPrinted>2022-04-12T06:41:00Z</cp:lastPrinted>
  <dcterms:created xsi:type="dcterms:W3CDTF">2014-02-13T12:22:17Z</dcterms:created>
  <dcterms:modified xsi:type="dcterms:W3CDTF">2022-04-12T11:30:01Z</dcterms:modified>
</cp:coreProperties>
</file>