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3" r:id="rId1"/>
  </p:sldMasterIdLst>
  <p:notesMasterIdLst>
    <p:notesMasterId r:id="rId35"/>
  </p:notesMasterIdLst>
  <p:handoutMasterIdLst>
    <p:handoutMasterId r:id="rId36"/>
  </p:handoutMasterIdLst>
  <p:sldIdLst>
    <p:sldId id="467" r:id="rId2"/>
    <p:sldId id="400" r:id="rId3"/>
    <p:sldId id="439" r:id="rId4"/>
    <p:sldId id="474" r:id="rId5"/>
    <p:sldId id="484" r:id="rId6"/>
    <p:sldId id="485" r:id="rId7"/>
    <p:sldId id="416" r:id="rId8"/>
    <p:sldId id="423" r:id="rId9"/>
    <p:sldId id="469" r:id="rId10"/>
    <p:sldId id="476" r:id="rId11"/>
    <p:sldId id="424" r:id="rId12"/>
    <p:sldId id="470" r:id="rId13"/>
    <p:sldId id="468" r:id="rId14"/>
    <p:sldId id="425" r:id="rId15"/>
    <p:sldId id="471" r:id="rId16"/>
    <p:sldId id="472" r:id="rId17"/>
    <p:sldId id="426" r:id="rId18"/>
    <p:sldId id="478" r:id="rId19"/>
    <p:sldId id="427" r:id="rId20"/>
    <p:sldId id="475" r:id="rId21"/>
    <p:sldId id="428" r:id="rId22"/>
    <p:sldId id="429" r:id="rId23"/>
    <p:sldId id="481" r:id="rId24"/>
    <p:sldId id="482" r:id="rId25"/>
    <p:sldId id="483" r:id="rId26"/>
    <p:sldId id="486" r:id="rId27"/>
    <p:sldId id="487" r:id="rId28"/>
    <p:sldId id="488" r:id="rId29"/>
    <p:sldId id="489" r:id="rId30"/>
    <p:sldId id="457" r:id="rId31"/>
    <p:sldId id="479" r:id="rId32"/>
    <p:sldId id="480" r:id="rId33"/>
    <p:sldId id="477" r:id="rId34"/>
  </p:sldIdLst>
  <p:sldSz cx="9144000" cy="6858000" type="screen4x3"/>
  <p:notesSz cx="6797675" cy="9926638"/>
  <p:defaultTextStyle>
    <a:defPPr>
      <a:defRPr lang="pl-P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66"/>
    <a:srgbClr val="E9EDF4"/>
    <a:srgbClr val="376092"/>
    <a:srgbClr val="33CCFF"/>
    <a:srgbClr val="99CCFF"/>
    <a:srgbClr val="D0D8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326" autoAdjust="0"/>
    <p:restoredTop sz="91931" autoAdjust="0"/>
  </p:normalViewPr>
  <p:slideViewPr>
    <p:cSldViewPr>
      <p:cViewPr varScale="1">
        <p:scale>
          <a:sx n="84" d="100"/>
          <a:sy n="84" d="100"/>
        </p:scale>
        <p:origin x="1362" y="90"/>
      </p:cViewPr>
      <p:guideLst>
        <p:guide orient="horz" pos="2160"/>
        <p:guide pos="2880"/>
      </p:guideLst>
    </p:cSldViewPr>
  </p:slideViewPr>
  <p:notesTextViewPr>
    <p:cViewPr>
      <p:scale>
        <a:sx n="1" d="1"/>
        <a:sy n="1" d="1"/>
      </p:scale>
      <p:origin x="0" y="0"/>
    </p:cViewPr>
  </p:notesTextViewPr>
  <p:sorterViewPr>
    <p:cViewPr>
      <p:scale>
        <a:sx n="150" d="100"/>
        <a:sy n="150" d="100"/>
      </p:scale>
      <p:origin x="0" y="0"/>
    </p:cViewPr>
  </p:sorterViewPr>
  <p:notesViewPr>
    <p:cSldViewPr>
      <p:cViewPr>
        <p:scale>
          <a:sx n="178" d="100"/>
          <a:sy n="178" d="100"/>
        </p:scale>
        <p:origin x="-906" y="-7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diagrams/_rels/data1.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9.jpg"/><Relationship Id="rId1" Type="http://schemas.openxmlformats.org/officeDocument/2006/relationships/image" Target="../media/image8.jpeg"/><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diagrams/_rels/data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image" Target="../media/image25.jpg"/><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diagrams/_rels/drawing1.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9.jpg"/><Relationship Id="rId1" Type="http://schemas.openxmlformats.org/officeDocument/2006/relationships/image" Target="../media/image8.jpeg"/><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diagrams/_rels/drawing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image" Target="../media/image25.jpg"/><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568DCFB-4747-483B-81FC-97B9D81E651C}" type="doc">
      <dgm:prSet loTypeId="urn:microsoft.com/office/officeart/2005/8/layout/pList1" loCatId="picture" qsTypeId="urn:microsoft.com/office/officeart/2005/8/quickstyle/simple1" qsCatId="simple" csTypeId="urn:microsoft.com/office/officeart/2005/8/colors/accent1_2" csCatId="accent1" phldr="1"/>
      <dgm:spPr/>
      <dgm:t>
        <a:bodyPr/>
        <a:lstStyle/>
        <a:p>
          <a:endParaRPr lang="pl-PL"/>
        </a:p>
      </dgm:t>
    </dgm:pt>
    <dgm:pt modelId="{AE1E1278-B7C7-49C3-B60F-21857D9162A7}">
      <dgm:prSet phldrT="[Tekst]"/>
      <dgm:spPr/>
      <dgm:t>
        <a:bodyPr/>
        <a:lstStyle/>
        <a:p>
          <a:r>
            <a:rPr lang="pl-PL" b="1" dirty="0" smtClean="0">
              <a:solidFill>
                <a:srgbClr val="000066"/>
              </a:solidFill>
              <a:latin typeface="Verdana" panose="020B0604030504040204" pitchFamily="34" charset="0"/>
              <a:ea typeface="Verdana" panose="020B0604030504040204" pitchFamily="34" charset="0"/>
              <a:cs typeface="Verdana" panose="020B0604030504040204" pitchFamily="34" charset="0"/>
            </a:rPr>
            <a:t>Medycyna personalizowana</a:t>
          </a:r>
          <a:endParaRPr lang="pl-PL" b="1" dirty="0">
            <a:solidFill>
              <a:srgbClr val="000066"/>
            </a:solidFill>
            <a:latin typeface="Verdana" panose="020B0604030504040204" pitchFamily="34" charset="0"/>
            <a:ea typeface="Verdana" panose="020B0604030504040204" pitchFamily="34" charset="0"/>
            <a:cs typeface="Verdana" panose="020B0604030504040204" pitchFamily="34" charset="0"/>
          </a:endParaRPr>
        </a:p>
      </dgm:t>
    </dgm:pt>
    <dgm:pt modelId="{2E897509-6981-4A8A-B2EF-E3AADBC90D4C}" type="parTrans" cxnId="{207BD03D-44A1-4F76-BC52-8C08DD3BAE00}">
      <dgm:prSet/>
      <dgm:spPr/>
      <dgm:t>
        <a:bodyPr/>
        <a:lstStyle/>
        <a:p>
          <a:endParaRPr lang="pl-PL"/>
        </a:p>
      </dgm:t>
    </dgm:pt>
    <dgm:pt modelId="{870CCC34-353A-4739-9770-5CD11C2AC257}" type="sibTrans" cxnId="{207BD03D-44A1-4F76-BC52-8C08DD3BAE00}">
      <dgm:prSet/>
      <dgm:spPr/>
      <dgm:t>
        <a:bodyPr/>
        <a:lstStyle/>
        <a:p>
          <a:endParaRPr lang="pl-PL"/>
        </a:p>
      </dgm:t>
    </dgm:pt>
    <dgm:pt modelId="{85964F73-1BB3-4ED2-8AD8-81B7EABD1003}">
      <dgm:prSet phldrT="[Tekst]"/>
      <dgm:spPr/>
      <dgm:t>
        <a:bodyPr/>
        <a:lstStyle/>
        <a:p>
          <a:r>
            <a:rPr lang="pl-PL" b="1" dirty="0" smtClean="0">
              <a:solidFill>
                <a:srgbClr val="000066"/>
              </a:solidFill>
              <a:latin typeface="Verdana" panose="020B0604030504040204" pitchFamily="34" charset="0"/>
              <a:ea typeface="Verdana" panose="020B0604030504040204" pitchFamily="34" charset="0"/>
              <a:cs typeface="Verdana" panose="020B0604030504040204" pitchFamily="34" charset="0"/>
            </a:rPr>
            <a:t>Innowacyjny przemysł medyczny</a:t>
          </a:r>
          <a:endParaRPr lang="pl-PL" b="1" dirty="0">
            <a:solidFill>
              <a:srgbClr val="000066"/>
            </a:solidFill>
            <a:latin typeface="Verdana" panose="020B0604030504040204" pitchFamily="34" charset="0"/>
            <a:ea typeface="Verdana" panose="020B0604030504040204" pitchFamily="34" charset="0"/>
            <a:cs typeface="Verdana" panose="020B0604030504040204" pitchFamily="34" charset="0"/>
          </a:endParaRPr>
        </a:p>
      </dgm:t>
    </dgm:pt>
    <dgm:pt modelId="{142E16D2-9D92-4B52-9880-209416ADBB88}" type="parTrans" cxnId="{56B57A34-A4EC-4ACE-AC65-F19107A4E4A6}">
      <dgm:prSet/>
      <dgm:spPr/>
      <dgm:t>
        <a:bodyPr/>
        <a:lstStyle/>
        <a:p>
          <a:endParaRPr lang="pl-PL"/>
        </a:p>
      </dgm:t>
    </dgm:pt>
    <dgm:pt modelId="{C02D477D-1543-48B2-AE23-F706AA907E79}" type="sibTrans" cxnId="{56B57A34-A4EC-4ACE-AC65-F19107A4E4A6}">
      <dgm:prSet/>
      <dgm:spPr/>
      <dgm:t>
        <a:bodyPr/>
        <a:lstStyle/>
        <a:p>
          <a:endParaRPr lang="pl-PL"/>
        </a:p>
      </dgm:t>
    </dgm:pt>
    <dgm:pt modelId="{1D8305B2-03A6-43D8-AF9A-0575135BA268}">
      <dgm:prSet phldrT="[Tekst]"/>
      <dgm:spPr/>
      <dgm:t>
        <a:bodyPr/>
        <a:lstStyle/>
        <a:p>
          <a:r>
            <a:rPr lang="pl-PL" b="1" dirty="0" smtClean="0">
              <a:solidFill>
                <a:srgbClr val="000066"/>
              </a:solidFill>
              <a:latin typeface="Verdana" panose="020B0604030504040204" pitchFamily="34" charset="0"/>
              <a:ea typeface="Verdana" panose="020B0604030504040204" pitchFamily="34" charset="0"/>
              <a:cs typeface="Verdana" panose="020B0604030504040204" pitchFamily="34" charset="0"/>
            </a:rPr>
            <a:t>Choroby zakaźne</a:t>
          </a:r>
          <a:endParaRPr lang="pl-PL" b="1" dirty="0">
            <a:solidFill>
              <a:srgbClr val="000066"/>
            </a:solidFill>
            <a:latin typeface="Verdana" panose="020B0604030504040204" pitchFamily="34" charset="0"/>
            <a:ea typeface="Verdana" panose="020B0604030504040204" pitchFamily="34" charset="0"/>
            <a:cs typeface="Verdana" panose="020B0604030504040204" pitchFamily="34" charset="0"/>
          </a:endParaRPr>
        </a:p>
      </dgm:t>
    </dgm:pt>
    <dgm:pt modelId="{E12528BF-3019-4A76-8474-970F43211A6C}" type="parTrans" cxnId="{37DA5015-41E3-420B-B2D7-F1417AFDC50A}">
      <dgm:prSet/>
      <dgm:spPr/>
      <dgm:t>
        <a:bodyPr/>
        <a:lstStyle/>
        <a:p>
          <a:endParaRPr lang="pl-PL"/>
        </a:p>
      </dgm:t>
    </dgm:pt>
    <dgm:pt modelId="{4D860B14-1264-45BE-887E-B9373A9D0EB3}" type="sibTrans" cxnId="{37DA5015-41E3-420B-B2D7-F1417AFDC50A}">
      <dgm:prSet/>
      <dgm:spPr/>
      <dgm:t>
        <a:bodyPr/>
        <a:lstStyle/>
        <a:p>
          <a:endParaRPr lang="pl-PL"/>
        </a:p>
      </dgm:t>
    </dgm:pt>
    <dgm:pt modelId="{1EBFB5E6-818D-4C9D-ABDC-12C20EE55693}">
      <dgm:prSet phldrT="[Tekst]"/>
      <dgm:spPr/>
      <dgm:t>
        <a:bodyPr/>
        <a:lstStyle/>
        <a:p>
          <a:r>
            <a:rPr lang="pl-PL" b="1" dirty="0" smtClean="0">
              <a:solidFill>
                <a:srgbClr val="000066"/>
              </a:solidFill>
              <a:latin typeface="Verdana" panose="020B0604030504040204" pitchFamily="34" charset="0"/>
              <a:ea typeface="Verdana" panose="020B0604030504040204" pitchFamily="34" charset="0"/>
              <a:cs typeface="Verdana" panose="020B0604030504040204" pitchFamily="34" charset="0"/>
            </a:rPr>
            <a:t>Wpływ środowiska na zdrowie</a:t>
          </a:r>
          <a:endParaRPr lang="pl-PL" b="1" dirty="0">
            <a:solidFill>
              <a:srgbClr val="000066"/>
            </a:solidFill>
            <a:latin typeface="Verdana" panose="020B0604030504040204" pitchFamily="34" charset="0"/>
            <a:ea typeface="Verdana" panose="020B0604030504040204" pitchFamily="34" charset="0"/>
            <a:cs typeface="Verdana" panose="020B0604030504040204" pitchFamily="34" charset="0"/>
          </a:endParaRPr>
        </a:p>
      </dgm:t>
    </dgm:pt>
    <dgm:pt modelId="{57294D35-FABD-4E60-ADA9-5B5FD4F3CAC6}" type="parTrans" cxnId="{C153D5CA-E8C4-4621-8403-804EDC4742A0}">
      <dgm:prSet/>
      <dgm:spPr/>
      <dgm:t>
        <a:bodyPr/>
        <a:lstStyle/>
        <a:p>
          <a:endParaRPr lang="pl-PL"/>
        </a:p>
      </dgm:t>
    </dgm:pt>
    <dgm:pt modelId="{75222881-E5A4-45A0-87A9-60F460179BAD}" type="sibTrans" cxnId="{C153D5CA-E8C4-4621-8403-804EDC4742A0}">
      <dgm:prSet/>
      <dgm:spPr/>
      <dgm:t>
        <a:bodyPr/>
        <a:lstStyle/>
        <a:p>
          <a:endParaRPr lang="pl-PL"/>
        </a:p>
      </dgm:t>
    </dgm:pt>
    <dgm:pt modelId="{98BD3C5B-1DA2-4393-AE4E-A0DFDD9953ED}">
      <dgm:prSet/>
      <dgm:spPr/>
      <dgm:t>
        <a:bodyPr/>
        <a:lstStyle/>
        <a:p>
          <a:r>
            <a:rPr lang="pl-PL" b="1" dirty="0" smtClean="0">
              <a:solidFill>
                <a:srgbClr val="000066"/>
              </a:solidFill>
              <a:latin typeface="Verdana" panose="020B0604030504040204" pitchFamily="34" charset="0"/>
              <a:ea typeface="Verdana" panose="020B0604030504040204" pitchFamily="34" charset="0"/>
              <a:cs typeface="Verdana" panose="020B0604030504040204" pitchFamily="34" charset="0"/>
            </a:rPr>
            <a:t>Innowacyjne systemy opieki zdrowotnej</a:t>
          </a:r>
          <a:endParaRPr lang="pl-PL" b="1" dirty="0">
            <a:solidFill>
              <a:srgbClr val="000066"/>
            </a:solidFill>
            <a:latin typeface="Verdana" panose="020B0604030504040204" pitchFamily="34" charset="0"/>
            <a:ea typeface="Verdana" panose="020B0604030504040204" pitchFamily="34" charset="0"/>
            <a:cs typeface="Verdana" panose="020B0604030504040204" pitchFamily="34" charset="0"/>
          </a:endParaRPr>
        </a:p>
      </dgm:t>
    </dgm:pt>
    <dgm:pt modelId="{D2C21FFB-473A-4E74-9365-8E755FF9E878}" type="parTrans" cxnId="{18E4DEA6-F2F3-4194-BB61-77701C307B3A}">
      <dgm:prSet/>
      <dgm:spPr/>
      <dgm:t>
        <a:bodyPr/>
        <a:lstStyle/>
        <a:p>
          <a:endParaRPr lang="pl-PL"/>
        </a:p>
      </dgm:t>
    </dgm:pt>
    <dgm:pt modelId="{3E0D4F71-D617-40AB-9F52-78ABDEBE2CF6}" type="sibTrans" cxnId="{18E4DEA6-F2F3-4194-BB61-77701C307B3A}">
      <dgm:prSet/>
      <dgm:spPr/>
      <dgm:t>
        <a:bodyPr/>
        <a:lstStyle/>
        <a:p>
          <a:endParaRPr lang="pl-PL"/>
        </a:p>
      </dgm:t>
    </dgm:pt>
    <dgm:pt modelId="{B2B8A022-1893-4BAA-87F0-584D4F313797}">
      <dgm:prSet/>
      <dgm:spPr/>
      <dgm:t>
        <a:bodyPr/>
        <a:lstStyle/>
        <a:p>
          <a:r>
            <a:rPr lang="pl-PL" b="1" dirty="0" smtClean="0">
              <a:solidFill>
                <a:srgbClr val="000066"/>
              </a:solidFill>
              <a:latin typeface="Verdana" panose="020B0604030504040204" pitchFamily="34" charset="0"/>
              <a:ea typeface="Verdana" panose="020B0604030504040204" pitchFamily="34" charset="0"/>
              <a:cs typeface="Verdana" panose="020B0604030504040204" pitchFamily="34" charset="0"/>
            </a:rPr>
            <a:t>Cyfrowa transformacja w medycynie</a:t>
          </a:r>
          <a:endParaRPr lang="pl-PL" b="1" dirty="0">
            <a:solidFill>
              <a:srgbClr val="000066"/>
            </a:solidFill>
            <a:latin typeface="Verdana" panose="020B0604030504040204" pitchFamily="34" charset="0"/>
            <a:ea typeface="Verdana" panose="020B0604030504040204" pitchFamily="34" charset="0"/>
            <a:cs typeface="Verdana" panose="020B0604030504040204" pitchFamily="34" charset="0"/>
          </a:endParaRPr>
        </a:p>
      </dgm:t>
    </dgm:pt>
    <dgm:pt modelId="{D44E2736-0C76-425B-B1CE-D758F5679F3F}" type="parTrans" cxnId="{14C202C6-2192-4763-9C32-500E593DAA67}">
      <dgm:prSet/>
      <dgm:spPr/>
      <dgm:t>
        <a:bodyPr/>
        <a:lstStyle/>
        <a:p>
          <a:endParaRPr lang="pl-PL"/>
        </a:p>
      </dgm:t>
    </dgm:pt>
    <dgm:pt modelId="{6FAAC751-4A7A-4F83-A126-1FC403A22646}" type="sibTrans" cxnId="{14C202C6-2192-4763-9C32-500E593DAA67}">
      <dgm:prSet/>
      <dgm:spPr/>
      <dgm:t>
        <a:bodyPr/>
        <a:lstStyle/>
        <a:p>
          <a:endParaRPr lang="pl-PL"/>
        </a:p>
      </dgm:t>
    </dgm:pt>
    <dgm:pt modelId="{D2A9E3F8-668E-45D3-B088-44DA31EE4520}">
      <dgm:prSet/>
      <dgm:spPr/>
      <dgm:t>
        <a:bodyPr/>
        <a:lstStyle/>
        <a:p>
          <a:r>
            <a:rPr lang="pl-PL" b="1" dirty="0" smtClean="0">
              <a:solidFill>
                <a:srgbClr val="000066"/>
              </a:solidFill>
              <a:latin typeface="Verdana" panose="020B0604030504040204" pitchFamily="34" charset="0"/>
              <a:ea typeface="Verdana" panose="020B0604030504040204" pitchFamily="34" charset="0"/>
              <a:cs typeface="Verdana" panose="020B0604030504040204" pitchFamily="34" charset="0"/>
            </a:rPr>
            <a:t>Big data i </a:t>
          </a:r>
          <a:r>
            <a:rPr lang="pl-PL" b="1" dirty="0" err="1" smtClean="0">
              <a:solidFill>
                <a:srgbClr val="000066"/>
              </a:solidFill>
              <a:latin typeface="Verdana" panose="020B0604030504040204" pitchFamily="34" charset="0"/>
              <a:ea typeface="Verdana" panose="020B0604030504040204" pitchFamily="34" charset="0"/>
              <a:cs typeface="Verdana" panose="020B0604030504040204" pitchFamily="34" charset="0"/>
            </a:rPr>
            <a:t>cyberbezpieczeństwo</a:t>
          </a:r>
          <a:r>
            <a:rPr lang="pl-PL" b="1" dirty="0" smtClean="0">
              <a:solidFill>
                <a:srgbClr val="000066"/>
              </a:solidFill>
              <a:latin typeface="Verdana" panose="020B0604030504040204" pitchFamily="34" charset="0"/>
              <a:ea typeface="Verdana" panose="020B0604030504040204" pitchFamily="34" charset="0"/>
              <a:cs typeface="Verdana" panose="020B0604030504040204" pitchFamily="34" charset="0"/>
            </a:rPr>
            <a:t> w medycynie</a:t>
          </a:r>
          <a:endParaRPr lang="pl-PL" b="1" dirty="0">
            <a:solidFill>
              <a:srgbClr val="000066"/>
            </a:solidFill>
            <a:latin typeface="Verdana" panose="020B0604030504040204" pitchFamily="34" charset="0"/>
            <a:ea typeface="Verdana" panose="020B0604030504040204" pitchFamily="34" charset="0"/>
            <a:cs typeface="Verdana" panose="020B0604030504040204" pitchFamily="34" charset="0"/>
          </a:endParaRPr>
        </a:p>
      </dgm:t>
    </dgm:pt>
    <dgm:pt modelId="{5B8A41CD-CE86-4603-B8FE-A1BA17A8EDC2}" type="parTrans" cxnId="{D01D51FD-EBA8-41E9-B85F-CA6D526928A0}">
      <dgm:prSet/>
      <dgm:spPr/>
      <dgm:t>
        <a:bodyPr/>
        <a:lstStyle/>
        <a:p>
          <a:endParaRPr lang="pl-PL"/>
        </a:p>
      </dgm:t>
    </dgm:pt>
    <dgm:pt modelId="{CEC3C05C-956C-48F2-A4F0-9CF43B70A139}" type="sibTrans" cxnId="{D01D51FD-EBA8-41E9-B85F-CA6D526928A0}">
      <dgm:prSet/>
      <dgm:spPr/>
      <dgm:t>
        <a:bodyPr/>
        <a:lstStyle/>
        <a:p>
          <a:endParaRPr lang="pl-PL"/>
        </a:p>
      </dgm:t>
    </dgm:pt>
    <dgm:pt modelId="{DDB5BAB5-77C6-488E-9826-9CA3DA0DCB39}" type="pres">
      <dgm:prSet presAssocID="{E568DCFB-4747-483B-81FC-97B9D81E651C}" presName="Name0" presStyleCnt="0">
        <dgm:presLayoutVars>
          <dgm:dir/>
          <dgm:resizeHandles val="exact"/>
        </dgm:presLayoutVars>
      </dgm:prSet>
      <dgm:spPr/>
      <dgm:t>
        <a:bodyPr/>
        <a:lstStyle/>
        <a:p>
          <a:endParaRPr lang="pl-PL"/>
        </a:p>
      </dgm:t>
    </dgm:pt>
    <dgm:pt modelId="{6DF18488-CE98-4946-A749-AFBD4D52C6ED}" type="pres">
      <dgm:prSet presAssocID="{AE1E1278-B7C7-49C3-B60F-21857D9162A7}" presName="compNode" presStyleCnt="0"/>
      <dgm:spPr/>
    </dgm:pt>
    <dgm:pt modelId="{142214B5-2F34-497F-9DFE-C19725862078}" type="pres">
      <dgm:prSet presAssocID="{AE1E1278-B7C7-49C3-B60F-21857D9162A7}" presName="pictRect" presStyleLbl="node1" presStyleIdx="0" presStyleCnt="7"/>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4000" b="-4000"/>
          </a:stretch>
        </a:blipFill>
      </dgm:spPr>
    </dgm:pt>
    <dgm:pt modelId="{1D9A0270-B43B-42AC-AF99-782799FC14CB}" type="pres">
      <dgm:prSet presAssocID="{AE1E1278-B7C7-49C3-B60F-21857D9162A7}" presName="textRect" presStyleLbl="revTx" presStyleIdx="0" presStyleCnt="7">
        <dgm:presLayoutVars>
          <dgm:bulletEnabled val="1"/>
        </dgm:presLayoutVars>
      </dgm:prSet>
      <dgm:spPr/>
      <dgm:t>
        <a:bodyPr/>
        <a:lstStyle/>
        <a:p>
          <a:endParaRPr lang="pl-PL"/>
        </a:p>
      </dgm:t>
    </dgm:pt>
    <dgm:pt modelId="{8BB3F0A5-4591-4C7C-9E60-852907479F19}" type="pres">
      <dgm:prSet presAssocID="{870CCC34-353A-4739-9770-5CD11C2AC257}" presName="sibTrans" presStyleLbl="sibTrans2D1" presStyleIdx="0" presStyleCnt="0"/>
      <dgm:spPr/>
      <dgm:t>
        <a:bodyPr/>
        <a:lstStyle/>
        <a:p>
          <a:endParaRPr lang="pl-PL"/>
        </a:p>
      </dgm:t>
    </dgm:pt>
    <dgm:pt modelId="{DA995B3F-9401-4996-8D20-66D56A2E0DEB}" type="pres">
      <dgm:prSet presAssocID="{85964F73-1BB3-4ED2-8AD8-81B7EABD1003}" presName="compNode" presStyleCnt="0"/>
      <dgm:spPr/>
    </dgm:pt>
    <dgm:pt modelId="{0818D54F-BD72-4D41-BD10-D6821B293722}" type="pres">
      <dgm:prSet presAssocID="{85964F73-1BB3-4ED2-8AD8-81B7EABD1003}" presName="pictRect" presStyleLbl="node1" presStyleIdx="1" presStyleCnt="7"/>
      <dgm:spPr>
        <a:blipFill>
          <a:blip xmlns:r="http://schemas.openxmlformats.org/officeDocument/2006/relationships" r:embed="rId2">
            <a:extLst>
              <a:ext uri="{28A0092B-C50C-407E-A947-70E740481C1C}">
                <a14:useLocalDpi xmlns:a14="http://schemas.microsoft.com/office/drawing/2010/main" val="0"/>
              </a:ext>
            </a:extLst>
          </a:blip>
          <a:srcRect/>
          <a:stretch>
            <a:fillRect l="-12000" r="-12000"/>
          </a:stretch>
        </a:blipFill>
      </dgm:spPr>
    </dgm:pt>
    <dgm:pt modelId="{3D23D202-ED6F-4E58-B4AD-F9DF0D8EDFFA}" type="pres">
      <dgm:prSet presAssocID="{85964F73-1BB3-4ED2-8AD8-81B7EABD1003}" presName="textRect" presStyleLbl="revTx" presStyleIdx="1" presStyleCnt="7">
        <dgm:presLayoutVars>
          <dgm:bulletEnabled val="1"/>
        </dgm:presLayoutVars>
      </dgm:prSet>
      <dgm:spPr/>
      <dgm:t>
        <a:bodyPr/>
        <a:lstStyle/>
        <a:p>
          <a:endParaRPr lang="pl-PL"/>
        </a:p>
      </dgm:t>
    </dgm:pt>
    <dgm:pt modelId="{ED2276A5-7FBD-4F8C-BEBB-A0ABBEDC30BB}" type="pres">
      <dgm:prSet presAssocID="{C02D477D-1543-48B2-AE23-F706AA907E79}" presName="sibTrans" presStyleLbl="sibTrans2D1" presStyleIdx="0" presStyleCnt="0"/>
      <dgm:spPr/>
      <dgm:t>
        <a:bodyPr/>
        <a:lstStyle/>
        <a:p>
          <a:endParaRPr lang="pl-PL"/>
        </a:p>
      </dgm:t>
    </dgm:pt>
    <dgm:pt modelId="{18AE8876-5808-4358-A136-9A230564EBBD}" type="pres">
      <dgm:prSet presAssocID="{1D8305B2-03A6-43D8-AF9A-0575135BA268}" presName="compNode" presStyleCnt="0"/>
      <dgm:spPr/>
    </dgm:pt>
    <dgm:pt modelId="{5F24DC2F-CFF2-4160-A22F-7E3A0D35134D}" type="pres">
      <dgm:prSet presAssocID="{1D8305B2-03A6-43D8-AF9A-0575135BA268}" presName="pictRect" presStyleLbl="node1" presStyleIdx="2" presStyleCnt="7" custLinFactNeighborX="712" custLinFactNeighborY="-1988"/>
      <dgm:spPr>
        <a:blipFill>
          <a:blip xmlns:r="http://schemas.openxmlformats.org/officeDocument/2006/relationships" r:embed="rId3">
            <a:extLst>
              <a:ext uri="{28A0092B-C50C-407E-A947-70E740481C1C}">
                <a14:useLocalDpi xmlns:a14="http://schemas.microsoft.com/office/drawing/2010/main" val="0"/>
              </a:ext>
            </a:extLst>
          </a:blip>
          <a:srcRect/>
          <a:stretch>
            <a:fillRect l="-2000" r="-2000"/>
          </a:stretch>
        </a:blipFill>
      </dgm:spPr>
    </dgm:pt>
    <dgm:pt modelId="{41972349-2DA6-47DC-99E6-99C9054F9B07}" type="pres">
      <dgm:prSet presAssocID="{1D8305B2-03A6-43D8-AF9A-0575135BA268}" presName="textRect" presStyleLbl="revTx" presStyleIdx="2" presStyleCnt="7">
        <dgm:presLayoutVars>
          <dgm:bulletEnabled val="1"/>
        </dgm:presLayoutVars>
      </dgm:prSet>
      <dgm:spPr/>
      <dgm:t>
        <a:bodyPr/>
        <a:lstStyle/>
        <a:p>
          <a:endParaRPr lang="pl-PL"/>
        </a:p>
      </dgm:t>
    </dgm:pt>
    <dgm:pt modelId="{23BEB39C-0B93-4858-9B2C-ADC41423EBA7}" type="pres">
      <dgm:prSet presAssocID="{4D860B14-1264-45BE-887E-B9373A9D0EB3}" presName="sibTrans" presStyleLbl="sibTrans2D1" presStyleIdx="0" presStyleCnt="0"/>
      <dgm:spPr/>
      <dgm:t>
        <a:bodyPr/>
        <a:lstStyle/>
        <a:p>
          <a:endParaRPr lang="pl-PL"/>
        </a:p>
      </dgm:t>
    </dgm:pt>
    <dgm:pt modelId="{6A3046CC-1A72-43F6-8025-8FD755A5FD07}" type="pres">
      <dgm:prSet presAssocID="{98BD3C5B-1DA2-4393-AE4E-A0DFDD9953ED}" presName="compNode" presStyleCnt="0"/>
      <dgm:spPr/>
    </dgm:pt>
    <dgm:pt modelId="{DC7023D0-FE4C-48F1-A9DE-6A80BFB00B30}" type="pres">
      <dgm:prSet presAssocID="{98BD3C5B-1DA2-4393-AE4E-A0DFDD9953ED}" presName="pictRect" presStyleLbl="node1" presStyleIdx="3" presStyleCnt="7"/>
      <dgm:spPr>
        <a:blipFill>
          <a:blip xmlns:r="http://schemas.openxmlformats.org/officeDocument/2006/relationships" r:embed="rId4">
            <a:extLst>
              <a:ext uri="{28A0092B-C50C-407E-A947-70E740481C1C}">
                <a14:useLocalDpi xmlns:a14="http://schemas.microsoft.com/office/drawing/2010/main" val="0"/>
              </a:ext>
            </a:extLst>
          </a:blip>
          <a:srcRect/>
          <a:stretch>
            <a:fillRect t="-3000" b="-3000"/>
          </a:stretch>
        </a:blipFill>
      </dgm:spPr>
    </dgm:pt>
    <dgm:pt modelId="{1E6ECEE6-16A7-4897-84F6-7A06819BA5C2}" type="pres">
      <dgm:prSet presAssocID="{98BD3C5B-1DA2-4393-AE4E-A0DFDD9953ED}" presName="textRect" presStyleLbl="revTx" presStyleIdx="3" presStyleCnt="7">
        <dgm:presLayoutVars>
          <dgm:bulletEnabled val="1"/>
        </dgm:presLayoutVars>
      </dgm:prSet>
      <dgm:spPr/>
      <dgm:t>
        <a:bodyPr/>
        <a:lstStyle/>
        <a:p>
          <a:endParaRPr lang="pl-PL"/>
        </a:p>
      </dgm:t>
    </dgm:pt>
    <dgm:pt modelId="{EEAD4689-C2C3-4DF5-992B-E2316026034A}" type="pres">
      <dgm:prSet presAssocID="{3E0D4F71-D617-40AB-9F52-78ABDEBE2CF6}" presName="sibTrans" presStyleLbl="sibTrans2D1" presStyleIdx="0" presStyleCnt="0"/>
      <dgm:spPr/>
      <dgm:t>
        <a:bodyPr/>
        <a:lstStyle/>
        <a:p>
          <a:endParaRPr lang="pl-PL"/>
        </a:p>
      </dgm:t>
    </dgm:pt>
    <dgm:pt modelId="{1CB4EB71-8646-43D9-AA8C-9DEB6C88E0EB}" type="pres">
      <dgm:prSet presAssocID="{1EBFB5E6-818D-4C9D-ABDC-12C20EE55693}" presName="compNode" presStyleCnt="0"/>
      <dgm:spPr/>
    </dgm:pt>
    <dgm:pt modelId="{62F847F9-2AFF-465B-B1B7-90E8485DB822}" type="pres">
      <dgm:prSet presAssocID="{1EBFB5E6-818D-4C9D-ABDC-12C20EE55693}" presName="pictRect" presStyleLbl="node1" presStyleIdx="4" presStyleCnt="7" custLinFactNeighborX="-1158" custLinFactNeighborY="-1545"/>
      <dgm:spPr>
        <a:blipFill>
          <a:blip xmlns:r="http://schemas.openxmlformats.org/officeDocument/2006/relationships" r:embed="rId5">
            <a:extLst>
              <a:ext uri="{28A0092B-C50C-407E-A947-70E740481C1C}">
                <a14:useLocalDpi xmlns:a14="http://schemas.microsoft.com/office/drawing/2010/main" val="0"/>
              </a:ext>
            </a:extLst>
          </a:blip>
          <a:srcRect/>
          <a:stretch>
            <a:fillRect l="-2000" r="-2000"/>
          </a:stretch>
        </a:blipFill>
      </dgm:spPr>
      <dgm:t>
        <a:bodyPr/>
        <a:lstStyle/>
        <a:p>
          <a:endParaRPr lang="pl-PL"/>
        </a:p>
      </dgm:t>
    </dgm:pt>
    <dgm:pt modelId="{0749C8F5-56B6-4ACA-8C03-15A1619AFD15}" type="pres">
      <dgm:prSet presAssocID="{1EBFB5E6-818D-4C9D-ABDC-12C20EE55693}" presName="textRect" presStyleLbl="revTx" presStyleIdx="4" presStyleCnt="7">
        <dgm:presLayoutVars>
          <dgm:bulletEnabled val="1"/>
        </dgm:presLayoutVars>
      </dgm:prSet>
      <dgm:spPr/>
      <dgm:t>
        <a:bodyPr/>
        <a:lstStyle/>
        <a:p>
          <a:endParaRPr lang="pl-PL"/>
        </a:p>
      </dgm:t>
    </dgm:pt>
    <dgm:pt modelId="{1317C907-CE98-4402-AB75-8FE32E20C797}" type="pres">
      <dgm:prSet presAssocID="{75222881-E5A4-45A0-87A9-60F460179BAD}" presName="sibTrans" presStyleLbl="sibTrans2D1" presStyleIdx="0" presStyleCnt="0"/>
      <dgm:spPr/>
      <dgm:t>
        <a:bodyPr/>
        <a:lstStyle/>
        <a:p>
          <a:endParaRPr lang="pl-PL"/>
        </a:p>
      </dgm:t>
    </dgm:pt>
    <dgm:pt modelId="{CFCE95FF-2E54-45F1-947A-D086E0933A8A}" type="pres">
      <dgm:prSet presAssocID="{B2B8A022-1893-4BAA-87F0-584D4F313797}" presName="compNode" presStyleCnt="0"/>
      <dgm:spPr/>
    </dgm:pt>
    <dgm:pt modelId="{DCC60E02-871B-4CD8-95A3-3EF73906A2D8}" type="pres">
      <dgm:prSet presAssocID="{B2B8A022-1893-4BAA-87F0-584D4F313797}" presName="pictRect" presStyleLbl="node1" presStyleIdx="5" presStyleCnt="7" custLinFactNeighborX="514" custLinFactNeighborY="1036"/>
      <dgm:spPr>
        <a:blipFill>
          <a:blip xmlns:r="http://schemas.openxmlformats.org/officeDocument/2006/relationships" r:embed="rId6">
            <a:extLst>
              <a:ext uri="{28A0092B-C50C-407E-A947-70E740481C1C}">
                <a14:useLocalDpi xmlns:a14="http://schemas.microsoft.com/office/drawing/2010/main" val="0"/>
              </a:ext>
            </a:extLst>
          </a:blip>
          <a:srcRect/>
          <a:stretch>
            <a:fillRect t="-2000" b="-2000"/>
          </a:stretch>
        </a:blipFill>
        <a:ln w="28575">
          <a:solidFill>
            <a:schemeClr val="bg1"/>
          </a:solidFill>
        </a:ln>
        <a:effectLst/>
      </dgm:spPr>
      <dgm:t>
        <a:bodyPr/>
        <a:lstStyle/>
        <a:p>
          <a:endParaRPr lang="pl-PL"/>
        </a:p>
      </dgm:t>
    </dgm:pt>
    <dgm:pt modelId="{68C4003E-FD23-4310-A024-3815A2E5DA1F}" type="pres">
      <dgm:prSet presAssocID="{B2B8A022-1893-4BAA-87F0-584D4F313797}" presName="textRect" presStyleLbl="revTx" presStyleIdx="5" presStyleCnt="7">
        <dgm:presLayoutVars>
          <dgm:bulletEnabled val="1"/>
        </dgm:presLayoutVars>
      </dgm:prSet>
      <dgm:spPr/>
      <dgm:t>
        <a:bodyPr/>
        <a:lstStyle/>
        <a:p>
          <a:endParaRPr lang="pl-PL"/>
        </a:p>
      </dgm:t>
    </dgm:pt>
    <dgm:pt modelId="{AC1E3A13-4D94-4C30-8576-40B7BB7507A9}" type="pres">
      <dgm:prSet presAssocID="{6FAAC751-4A7A-4F83-A126-1FC403A22646}" presName="sibTrans" presStyleLbl="sibTrans2D1" presStyleIdx="0" presStyleCnt="0"/>
      <dgm:spPr/>
      <dgm:t>
        <a:bodyPr/>
        <a:lstStyle/>
        <a:p>
          <a:endParaRPr lang="pl-PL"/>
        </a:p>
      </dgm:t>
    </dgm:pt>
    <dgm:pt modelId="{5B66C86B-D17C-424F-A5FA-BF6AD80A6088}" type="pres">
      <dgm:prSet presAssocID="{D2A9E3F8-668E-45D3-B088-44DA31EE4520}" presName="compNode" presStyleCnt="0"/>
      <dgm:spPr/>
    </dgm:pt>
    <dgm:pt modelId="{1FB9990B-36D2-4F37-B051-AF23AFD98D16}" type="pres">
      <dgm:prSet presAssocID="{D2A9E3F8-668E-45D3-B088-44DA31EE4520}" presName="pictRect" presStyleLbl="node1" presStyleIdx="6" presStyleCnt="7"/>
      <dgm:spPr>
        <a:blipFill>
          <a:blip xmlns:r="http://schemas.openxmlformats.org/officeDocument/2006/relationships" r:embed="rId7">
            <a:extLst>
              <a:ext uri="{28A0092B-C50C-407E-A947-70E740481C1C}">
                <a14:useLocalDpi xmlns:a14="http://schemas.microsoft.com/office/drawing/2010/main" val="0"/>
              </a:ext>
            </a:extLst>
          </a:blip>
          <a:srcRect/>
          <a:stretch>
            <a:fillRect l="-12000" r="-12000"/>
          </a:stretch>
        </a:blipFill>
        <a:ln w="28575">
          <a:solidFill>
            <a:schemeClr val="bg1"/>
          </a:solidFill>
        </a:ln>
        <a:effectLst/>
      </dgm:spPr>
      <dgm:t>
        <a:bodyPr/>
        <a:lstStyle/>
        <a:p>
          <a:endParaRPr lang="pl-PL"/>
        </a:p>
      </dgm:t>
    </dgm:pt>
    <dgm:pt modelId="{859FA2CD-243E-47C9-85A6-5F9DE4CEDBF0}" type="pres">
      <dgm:prSet presAssocID="{D2A9E3F8-668E-45D3-B088-44DA31EE4520}" presName="textRect" presStyleLbl="revTx" presStyleIdx="6" presStyleCnt="7" custScaleX="126730">
        <dgm:presLayoutVars>
          <dgm:bulletEnabled val="1"/>
        </dgm:presLayoutVars>
      </dgm:prSet>
      <dgm:spPr/>
      <dgm:t>
        <a:bodyPr/>
        <a:lstStyle/>
        <a:p>
          <a:endParaRPr lang="pl-PL"/>
        </a:p>
      </dgm:t>
    </dgm:pt>
  </dgm:ptLst>
  <dgm:cxnLst>
    <dgm:cxn modelId="{C153D5CA-E8C4-4621-8403-804EDC4742A0}" srcId="{E568DCFB-4747-483B-81FC-97B9D81E651C}" destId="{1EBFB5E6-818D-4C9D-ABDC-12C20EE55693}" srcOrd="4" destOrd="0" parTransId="{57294D35-FABD-4E60-ADA9-5B5FD4F3CAC6}" sibTransId="{75222881-E5A4-45A0-87A9-60F460179BAD}"/>
    <dgm:cxn modelId="{18E4DEA6-F2F3-4194-BB61-77701C307B3A}" srcId="{E568DCFB-4747-483B-81FC-97B9D81E651C}" destId="{98BD3C5B-1DA2-4393-AE4E-A0DFDD9953ED}" srcOrd="3" destOrd="0" parTransId="{D2C21FFB-473A-4E74-9365-8E755FF9E878}" sibTransId="{3E0D4F71-D617-40AB-9F52-78ABDEBE2CF6}"/>
    <dgm:cxn modelId="{980E2307-B104-46A3-8B57-B37180B136E4}" type="presOf" srcId="{3E0D4F71-D617-40AB-9F52-78ABDEBE2CF6}" destId="{EEAD4689-C2C3-4DF5-992B-E2316026034A}" srcOrd="0" destOrd="0" presId="urn:microsoft.com/office/officeart/2005/8/layout/pList1"/>
    <dgm:cxn modelId="{87CC15AE-4B21-4092-A2BF-ADD878EEDFC6}" type="presOf" srcId="{E568DCFB-4747-483B-81FC-97B9D81E651C}" destId="{DDB5BAB5-77C6-488E-9826-9CA3DA0DCB39}" srcOrd="0" destOrd="0" presId="urn:microsoft.com/office/officeart/2005/8/layout/pList1"/>
    <dgm:cxn modelId="{557B1E5C-ED09-4DD2-91DC-9F2F223E5A19}" type="presOf" srcId="{98BD3C5B-1DA2-4393-AE4E-A0DFDD9953ED}" destId="{1E6ECEE6-16A7-4897-84F6-7A06819BA5C2}" srcOrd="0" destOrd="0" presId="urn:microsoft.com/office/officeart/2005/8/layout/pList1"/>
    <dgm:cxn modelId="{DA426E30-E452-4071-9E4F-87D938AFDC99}" type="presOf" srcId="{85964F73-1BB3-4ED2-8AD8-81B7EABD1003}" destId="{3D23D202-ED6F-4E58-B4AD-F9DF0D8EDFFA}" srcOrd="0" destOrd="0" presId="urn:microsoft.com/office/officeart/2005/8/layout/pList1"/>
    <dgm:cxn modelId="{207BD03D-44A1-4F76-BC52-8C08DD3BAE00}" srcId="{E568DCFB-4747-483B-81FC-97B9D81E651C}" destId="{AE1E1278-B7C7-49C3-B60F-21857D9162A7}" srcOrd="0" destOrd="0" parTransId="{2E897509-6981-4A8A-B2EF-E3AADBC90D4C}" sibTransId="{870CCC34-353A-4739-9770-5CD11C2AC257}"/>
    <dgm:cxn modelId="{78DC7E6F-9516-4760-93FD-2B1F5D162D07}" type="presOf" srcId="{6FAAC751-4A7A-4F83-A126-1FC403A22646}" destId="{AC1E3A13-4D94-4C30-8576-40B7BB7507A9}" srcOrd="0" destOrd="0" presId="urn:microsoft.com/office/officeart/2005/8/layout/pList1"/>
    <dgm:cxn modelId="{F5465803-7334-4888-8E12-090E0C8361CE}" type="presOf" srcId="{75222881-E5A4-45A0-87A9-60F460179BAD}" destId="{1317C907-CE98-4402-AB75-8FE32E20C797}" srcOrd="0" destOrd="0" presId="urn:microsoft.com/office/officeart/2005/8/layout/pList1"/>
    <dgm:cxn modelId="{44D205D6-32A2-4367-AC65-CEAC1E35CF06}" type="presOf" srcId="{AE1E1278-B7C7-49C3-B60F-21857D9162A7}" destId="{1D9A0270-B43B-42AC-AF99-782799FC14CB}" srcOrd="0" destOrd="0" presId="urn:microsoft.com/office/officeart/2005/8/layout/pList1"/>
    <dgm:cxn modelId="{6128172C-9898-423E-AD1E-6ECE13C89101}" type="presOf" srcId="{1D8305B2-03A6-43D8-AF9A-0575135BA268}" destId="{41972349-2DA6-47DC-99E6-99C9054F9B07}" srcOrd="0" destOrd="0" presId="urn:microsoft.com/office/officeart/2005/8/layout/pList1"/>
    <dgm:cxn modelId="{56B57A34-A4EC-4ACE-AC65-F19107A4E4A6}" srcId="{E568DCFB-4747-483B-81FC-97B9D81E651C}" destId="{85964F73-1BB3-4ED2-8AD8-81B7EABD1003}" srcOrd="1" destOrd="0" parTransId="{142E16D2-9D92-4B52-9880-209416ADBB88}" sibTransId="{C02D477D-1543-48B2-AE23-F706AA907E79}"/>
    <dgm:cxn modelId="{14C202C6-2192-4763-9C32-500E593DAA67}" srcId="{E568DCFB-4747-483B-81FC-97B9D81E651C}" destId="{B2B8A022-1893-4BAA-87F0-584D4F313797}" srcOrd="5" destOrd="0" parTransId="{D44E2736-0C76-425B-B1CE-D758F5679F3F}" sibTransId="{6FAAC751-4A7A-4F83-A126-1FC403A22646}"/>
    <dgm:cxn modelId="{8861E6DF-BECF-43F8-9909-6D6359260878}" type="presOf" srcId="{C02D477D-1543-48B2-AE23-F706AA907E79}" destId="{ED2276A5-7FBD-4F8C-BEBB-A0ABBEDC30BB}" srcOrd="0" destOrd="0" presId="urn:microsoft.com/office/officeart/2005/8/layout/pList1"/>
    <dgm:cxn modelId="{D01D51FD-EBA8-41E9-B85F-CA6D526928A0}" srcId="{E568DCFB-4747-483B-81FC-97B9D81E651C}" destId="{D2A9E3F8-668E-45D3-B088-44DA31EE4520}" srcOrd="6" destOrd="0" parTransId="{5B8A41CD-CE86-4603-B8FE-A1BA17A8EDC2}" sibTransId="{CEC3C05C-956C-48F2-A4F0-9CF43B70A139}"/>
    <dgm:cxn modelId="{57155136-5BF7-46C9-9AF5-A89ADE615332}" type="presOf" srcId="{1EBFB5E6-818D-4C9D-ABDC-12C20EE55693}" destId="{0749C8F5-56B6-4ACA-8C03-15A1619AFD15}" srcOrd="0" destOrd="0" presId="urn:microsoft.com/office/officeart/2005/8/layout/pList1"/>
    <dgm:cxn modelId="{6308AB8E-793B-4659-878A-C5A549891CC2}" type="presOf" srcId="{B2B8A022-1893-4BAA-87F0-584D4F313797}" destId="{68C4003E-FD23-4310-A024-3815A2E5DA1F}" srcOrd="0" destOrd="0" presId="urn:microsoft.com/office/officeart/2005/8/layout/pList1"/>
    <dgm:cxn modelId="{EA4F7212-A82B-45F7-864B-88E9E77BDDDF}" type="presOf" srcId="{D2A9E3F8-668E-45D3-B088-44DA31EE4520}" destId="{859FA2CD-243E-47C9-85A6-5F9DE4CEDBF0}" srcOrd="0" destOrd="0" presId="urn:microsoft.com/office/officeart/2005/8/layout/pList1"/>
    <dgm:cxn modelId="{BD84E5E3-92DC-4CC7-89CF-BC41012C21A9}" type="presOf" srcId="{870CCC34-353A-4739-9770-5CD11C2AC257}" destId="{8BB3F0A5-4591-4C7C-9E60-852907479F19}" srcOrd="0" destOrd="0" presId="urn:microsoft.com/office/officeart/2005/8/layout/pList1"/>
    <dgm:cxn modelId="{5015892F-2FFE-4585-AD79-CDBD37C750A1}" type="presOf" srcId="{4D860B14-1264-45BE-887E-B9373A9D0EB3}" destId="{23BEB39C-0B93-4858-9B2C-ADC41423EBA7}" srcOrd="0" destOrd="0" presId="urn:microsoft.com/office/officeart/2005/8/layout/pList1"/>
    <dgm:cxn modelId="{37DA5015-41E3-420B-B2D7-F1417AFDC50A}" srcId="{E568DCFB-4747-483B-81FC-97B9D81E651C}" destId="{1D8305B2-03A6-43D8-AF9A-0575135BA268}" srcOrd="2" destOrd="0" parTransId="{E12528BF-3019-4A76-8474-970F43211A6C}" sibTransId="{4D860B14-1264-45BE-887E-B9373A9D0EB3}"/>
    <dgm:cxn modelId="{00AC52B5-0392-4D3A-8076-D2C9F4989E2E}" type="presParOf" srcId="{DDB5BAB5-77C6-488E-9826-9CA3DA0DCB39}" destId="{6DF18488-CE98-4946-A749-AFBD4D52C6ED}" srcOrd="0" destOrd="0" presId="urn:microsoft.com/office/officeart/2005/8/layout/pList1"/>
    <dgm:cxn modelId="{38A86300-9D83-45A1-A1CE-5B5577AE1B0D}" type="presParOf" srcId="{6DF18488-CE98-4946-A749-AFBD4D52C6ED}" destId="{142214B5-2F34-497F-9DFE-C19725862078}" srcOrd="0" destOrd="0" presId="urn:microsoft.com/office/officeart/2005/8/layout/pList1"/>
    <dgm:cxn modelId="{E4703CC5-6A15-4580-8204-A2D6959F9113}" type="presParOf" srcId="{6DF18488-CE98-4946-A749-AFBD4D52C6ED}" destId="{1D9A0270-B43B-42AC-AF99-782799FC14CB}" srcOrd="1" destOrd="0" presId="urn:microsoft.com/office/officeart/2005/8/layout/pList1"/>
    <dgm:cxn modelId="{2EC99690-7D06-4D3E-B352-9DFF9EC67836}" type="presParOf" srcId="{DDB5BAB5-77C6-488E-9826-9CA3DA0DCB39}" destId="{8BB3F0A5-4591-4C7C-9E60-852907479F19}" srcOrd="1" destOrd="0" presId="urn:microsoft.com/office/officeart/2005/8/layout/pList1"/>
    <dgm:cxn modelId="{DC4CB979-AA3E-4A13-B199-D8D92E81DFB3}" type="presParOf" srcId="{DDB5BAB5-77C6-488E-9826-9CA3DA0DCB39}" destId="{DA995B3F-9401-4996-8D20-66D56A2E0DEB}" srcOrd="2" destOrd="0" presId="urn:microsoft.com/office/officeart/2005/8/layout/pList1"/>
    <dgm:cxn modelId="{858AC97C-AB02-4679-B0C6-94A529891DD9}" type="presParOf" srcId="{DA995B3F-9401-4996-8D20-66D56A2E0DEB}" destId="{0818D54F-BD72-4D41-BD10-D6821B293722}" srcOrd="0" destOrd="0" presId="urn:microsoft.com/office/officeart/2005/8/layout/pList1"/>
    <dgm:cxn modelId="{88C6332E-BC27-4A61-A50F-519C358893F8}" type="presParOf" srcId="{DA995B3F-9401-4996-8D20-66D56A2E0DEB}" destId="{3D23D202-ED6F-4E58-B4AD-F9DF0D8EDFFA}" srcOrd="1" destOrd="0" presId="urn:microsoft.com/office/officeart/2005/8/layout/pList1"/>
    <dgm:cxn modelId="{813F5243-F4FE-4C69-A72A-90932ABF8F74}" type="presParOf" srcId="{DDB5BAB5-77C6-488E-9826-9CA3DA0DCB39}" destId="{ED2276A5-7FBD-4F8C-BEBB-A0ABBEDC30BB}" srcOrd="3" destOrd="0" presId="urn:microsoft.com/office/officeart/2005/8/layout/pList1"/>
    <dgm:cxn modelId="{E4C0F5D1-644C-43C4-806B-BE345CFBC77E}" type="presParOf" srcId="{DDB5BAB5-77C6-488E-9826-9CA3DA0DCB39}" destId="{18AE8876-5808-4358-A136-9A230564EBBD}" srcOrd="4" destOrd="0" presId="urn:microsoft.com/office/officeart/2005/8/layout/pList1"/>
    <dgm:cxn modelId="{ABCBAC14-38A9-46BF-B43F-C17693404406}" type="presParOf" srcId="{18AE8876-5808-4358-A136-9A230564EBBD}" destId="{5F24DC2F-CFF2-4160-A22F-7E3A0D35134D}" srcOrd="0" destOrd="0" presId="urn:microsoft.com/office/officeart/2005/8/layout/pList1"/>
    <dgm:cxn modelId="{0B2A1EF0-2977-43F5-A10E-81FEBD0AE0A7}" type="presParOf" srcId="{18AE8876-5808-4358-A136-9A230564EBBD}" destId="{41972349-2DA6-47DC-99E6-99C9054F9B07}" srcOrd="1" destOrd="0" presId="urn:microsoft.com/office/officeart/2005/8/layout/pList1"/>
    <dgm:cxn modelId="{A9FA14DB-FFC6-4FE3-B951-7B1B037C1DBA}" type="presParOf" srcId="{DDB5BAB5-77C6-488E-9826-9CA3DA0DCB39}" destId="{23BEB39C-0B93-4858-9B2C-ADC41423EBA7}" srcOrd="5" destOrd="0" presId="urn:microsoft.com/office/officeart/2005/8/layout/pList1"/>
    <dgm:cxn modelId="{D44907C7-C2FC-473B-AC3A-C7B259438F31}" type="presParOf" srcId="{DDB5BAB5-77C6-488E-9826-9CA3DA0DCB39}" destId="{6A3046CC-1A72-43F6-8025-8FD755A5FD07}" srcOrd="6" destOrd="0" presId="urn:microsoft.com/office/officeart/2005/8/layout/pList1"/>
    <dgm:cxn modelId="{A1986C7A-470E-496D-ABA8-1C73713FFFD8}" type="presParOf" srcId="{6A3046CC-1A72-43F6-8025-8FD755A5FD07}" destId="{DC7023D0-FE4C-48F1-A9DE-6A80BFB00B30}" srcOrd="0" destOrd="0" presId="urn:microsoft.com/office/officeart/2005/8/layout/pList1"/>
    <dgm:cxn modelId="{810A3F7E-35E0-4C63-BDFC-5EE12883C428}" type="presParOf" srcId="{6A3046CC-1A72-43F6-8025-8FD755A5FD07}" destId="{1E6ECEE6-16A7-4897-84F6-7A06819BA5C2}" srcOrd="1" destOrd="0" presId="urn:microsoft.com/office/officeart/2005/8/layout/pList1"/>
    <dgm:cxn modelId="{1BBAFAD9-D1FF-4F4F-AFD2-A37FBA001450}" type="presParOf" srcId="{DDB5BAB5-77C6-488E-9826-9CA3DA0DCB39}" destId="{EEAD4689-C2C3-4DF5-992B-E2316026034A}" srcOrd="7" destOrd="0" presId="urn:microsoft.com/office/officeart/2005/8/layout/pList1"/>
    <dgm:cxn modelId="{1A0DB95E-E0C9-44DC-AB94-764C5A9949A0}" type="presParOf" srcId="{DDB5BAB5-77C6-488E-9826-9CA3DA0DCB39}" destId="{1CB4EB71-8646-43D9-AA8C-9DEB6C88E0EB}" srcOrd="8" destOrd="0" presId="urn:microsoft.com/office/officeart/2005/8/layout/pList1"/>
    <dgm:cxn modelId="{1670A6E4-3C24-42E0-BF30-89F5F497EC30}" type="presParOf" srcId="{1CB4EB71-8646-43D9-AA8C-9DEB6C88E0EB}" destId="{62F847F9-2AFF-465B-B1B7-90E8485DB822}" srcOrd="0" destOrd="0" presId="urn:microsoft.com/office/officeart/2005/8/layout/pList1"/>
    <dgm:cxn modelId="{BC4CE47F-E67D-47A1-A2BF-6AE775F0BDE4}" type="presParOf" srcId="{1CB4EB71-8646-43D9-AA8C-9DEB6C88E0EB}" destId="{0749C8F5-56B6-4ACA-8C03-15A1619AFD15}" srcOrd="1" destOrd="0" presId="urn:microsoft.com/office/officeart/2005/8/layout/pList1"/>
    <dgm:cxn modelId="{4E139985-390F-4F65-96A3-B30C6E9D4870}" type="presParOf" srcId="{DDB5BAB5-77C6-488E-9826-9CA3DA0DCB39}" destId="{1317C907-CE98-4402-AB75-8FE32E20C797}" srcOrd="9" destOrd="0" presId="urn:microsoft.com/office/officeart/2005/8/layout/pList1"/>
    <dgm:cxn modelId="{42598646-B489-4D54-B30C-822A4DAC5F47}" type="presParOf" srcId="{DDB5BAB5-77C6-488E-9826-9CA3DA0DCB39}" destId="{CFCE95FF-2E54-45F1-947A-D086E0933A8A}" srcOrd="10" destOrd="0" presId="urn:microsoft.com/office/officeart/2005/8/layout/pList1"/>
    <dgm:cxn modelId="{C8C77B02-ECF4-4983-B22B-7AAA1A64CDE3}" type="presParOf" srcId="{CFCE95FF-2E54-45F1-947A-D086E0933A8A}" destId="{DCC60E02-871B-4CD8-95A3-3EF73906A2D8}" srcOrd="0" destOrd="0" presId="urn:microsoft.com/office/officeart/2005/8/layout/pList1"/>
    <dgm:cxn modelId="{119D4AB0-DAA0-4EB0-BC4F-3515216066FB}" type="presParOf" srcId="{CFCE95FF-2E54-45F1-947A-D086E0933A8A}" destId="{68C4003E-FD23-4310-A024-3815A2E5DA1F}" srcOrd="1" destOrd="0" presId="urn:microsoft.com/office/officeart/2005/8/layout/pList1"/>
    <dgm:cxn modelId="{ED7B7687-E94D-41E6-811B-6BD6BDF9BC6F}" type="presParOf" srcId="{DDB5BAB5-77C6-488E-9826-9CA3DA0DCB39}" destId="{AC1E3A13-4D94-4C30-8576-40B7BB7507A9}" srcOrd="11" destOrd="0" presId="urn:microsoft.com/office/officeart/2005/8/layout/pList1"/>
    <dgm:cxn modelId="{9870C562-3AB2-41A1-B496-11386A7EFD21}" type="presParOf" srcId="{DDB5BAB5-77C6-488E-9826-9CA3DA0DCB39}" destId="{5B66C86B-D17C-424F-A5FA-BF6AD80A6088}" srcOrd="12" destOrd="0" presId="urn:microsoft.com/office/officeart/2005/8/layout/pList1"/>
    <dgm:cxn modelId="{707946ED-023A-4C04-9E8B-DED0064CE5C2}" type="presParOf" srcId="{5B66C86B-D17C-424F-A5FA-BF6AD80A6088}" destId="{1FB9990B-36D2-4F37-B051-AF23AFD98D16}" srcOrd="0" destOrd="0" presId="urn:microsoft.com/office/officeart/2005/8/layout/pList1"/>
    <dgm:cxn modelId="{6C84BDE0-D2AC-43A7-A6C0-1DBAF8A780CB}" type="presParOf" srcId="{5B66C86B-D17C-424F-A5FA-BF6AD80A6088}" destId="{859FA2CD-243E-47C9-85A6-5F9DE4CEDBF0}" srcOrd="1" destOrd="0" presId="urn:microsoft.com/office/officeart/2005/8/layout/p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568DCFB-4747-483B-81FC-97B9D81E651C}" type="doc">
      <dgm:prSet loTypeId="urn:microsoft.com/office/officeart/2005/8/layout/pList1" loCatId="picture" qsTypeId="urn:microsoft.com/office/officeart/2005/8/quickstyle/simple1" qsCatId="simple" csTypeId="urn:microsoft.com/office/officeart/2005/8/colors/accent1_2" csCatId="accent1" phldr="1"/>
      <dgm:spPr/>
      <dgm:t>
        <a:bodyPr/>
        <a:lstStyle/>
        <a:p>
          <a:endParaRPr lang="pl-PL"/>
        </a:p>
      </dgm:t>
    </dgm:pt>
    <dgm:pt modelId="{AE1E1278-B7C7-49C3-B60F-21857D9162A7}">
      <dgm:prSet phldrT="[Tekst]" custT="1"/>
      <dgm:spPr/>
      <dgm:t>
        <a:bodyPr/>
        <a:lstStyle/>
        <a:p>
          <a:r>
            <a:rPr lang="pl-PL" sz="1600" b="1" dirty="0" smtClean="0">
              <a:solidFill>
                <a:srgbClr val="000066"/>
              </a:solidFill>
              <a:latin typeface="+mj-lt"/>
              <a:ea typeface="Verdana" panose="020B0604030504040204" pitchFamily="34" charset="0"/>
              <a:cs typeface="Verdana" panose="020B0604030504040204" pitchFamily="34" charset="0"/>
            </a:rPr>
            <a:t>Zdrowie na różnych etapach życia </a:t>
          </a:r>
          <a:endParaRPr lang="pl-PL" sz="1600" b="1" dirty="0">
            <a:solidFill>
              <a:srgbClr val="000066"/>
            </a:solidFill>
            <a:latin typeface="+mj-lt"/>
            <a:ea typeface="Verdana" panose="020B0604030504040204" pitchFamily="34" charset="0"/>
            <a:cs typeface="Verdana" panose="020B0604030504040204" pitchFamily="34" charset="0"/>
          </a:endParaRPr>
        </a:p>
      </dgm:t>
    </dgm:pt>
    <dgm:pt modelId="{2E897509-6981-4A8A-B2EF-E3AADBC90D4C}" type="parTrans" cxnId="{207BD03D-44A1-4F76-BC52-8C08DD3BAE00}">
      <dgm:prSet/>
      <dgm:spPr/>
      <dgm:t>
        <a:bodyPr/>
        <a:lstStyle/>
        <a:p>
          <a:endParaRPr lang="pl-PL"/>
        </a:p>
      </dgm:t>
    </dgm:pt>
    <dgm:pt modelId="{870CCC34-353A-4739-9770-5CD11C2AC257}" type="sibTrans" cxnId="{207BD03D-44A1-4F76-BC52-8C08DD3BAE00}">
      <dgm:prSet/>
      <dgm:spPr/>
      <dgm:t>
        <a:bodyPr/>
        <a:lstStyle/>
        <a:p>
          <a:endParaRPr lang="pl-PL"/>
        </a:p>
      </dgm:t>
    </dgm:pt>
    <dgm:pt modelId="{85964F73-1BB3-4ED2-8AD8-81B7EABD1003}">
      <dgm:prSet phldrT="[Tekst]" custT="1"/>
      <dgm:spPr/>
      <dgm:t>
        <a:bodyPr/>
        <a:lstStyle/>
        <a:p>
          <a:r>
            <a:rPr lang="pl-PL" sz="1600" b="1" dirty="0" smtClean="0">
              <a:solidFill>
                <a:srgbClr val="000066"/>
              </a:solidFill>
            </a:rPr>
            <a:t>Czynniki środowiskowe i społeczne </a:t>
          </a:r>
          <a:endParaRPr lang="pl-PL" sz="1600" b="1" dirty="0">
            <a:solidFill>
              <a:srgbClr val="000066"/>
            </a:solidFill>
          </a:endParaRPr>
        </a:p>
      </dgm:t>
    </dgm:pt>
    <dgm:pt modelId="{142E16D2-9D92-4B52-9880-209416ADBB88}" type="parTrans" cxnId="{56B57A34-A4EC-4ACE-AC65-F19107A4E4A6}">
      <dgm:prSet/>
      <dgm:spPr/>
      <dgm:t>
        <a:bodyPr/>
        <a:lstStyle/>
        <a:p>
          <a:endParaRPr lang="pl-PL"/>
        </a:p>
      </dgm:t>
    </dgm:pt>
    <dgm:pt modelId="{C02D477D-1543-48B2-AE23-F706AA907E79}" type="sibTrans" cxnId="{56B57A34-A4EC-4ACE-AC65-F19107A4E4A6}">
      <dgm:prSet/>
      <dgm:spPr/>
      <dgm:t>
        <a:bodyPr/>
        <a:lstStyle/>
        <a:p>
          <a:endParaRPr lang="pl-PL"/>
        </a:p>
      </dgm:t>
    </dgm:pt>
    <dgm:pt modelId="{1D8305B2-03A6-43D8-AF9A-0575135BA268}">
      <dgm:prSet phldrT="[Tekst]" custT="1"/>
      <dgm:spPr/>
      <dgm:t>
        <a:bodyPr/>
        <a:lstStyle/>
        <a:p>
          <a:r>
            <a:rPr lang="pl-PL" sz="1600" b="1" dirty="0" smtClean="0">
              <a:solidFill>
                <a:srgbClr val="000066"/>
              </a:solidFill>
              <a:latin typeface="+mj-lt"/>
              <a:ea typeface="Verdana" panose="020B0604030504040204" pitchFamily="34" charset="0"/>
              <a:cs typeface="Verdana" panose="020B0604030504040204" pitchFamily="34" charset="0"/>
            </a:rPr>
            <a:t>Choroby nie-zakaźne i choroby rzadkie</a:t>
          </a:r>
          <a:endParaRPr lang="pl-PL" sz="1600" b="1" dirty="0">
            <a:solidFill>
              <a:srgbClr val="000066"/>
            </a:solidFill>
            <a:latin typeface="+mj-lt"/>
            <a:ea typeface="Verdana" panose="020B0604030504040204" pitchFamily="34" charset="0"/>
            <a:cs typeface="Verdana" panose="020B0604030504040204" pitchFamily="34" charset="0"/>
          </a:endParaRPr>
        </a:p>
      </dgm:t>
    </dgm:pt>
    <dgm:pt modelId="{E12528BF-3019-4A76-8474-970F43211A6C}" type="parTrans" cxnId="{37DA5015-41E3-420B-B2D7-F1417AFDC50A}">
      <dgm:prSet/>
      <dgm:spPr/>
      <dgm:t>
        <a:bodyPr/>
        <a:lstStyle/>
        <a:p>
          <a:endParaRPr lang="pl-PL"/>
        </a:p>
      </dgm:t>
    </dgm:pt>
    <dgm:pt modelId="{4D860B14-1264-45BE-887E-B9373A9D0EB3}" type="sibTrans" cxnId="{37DA5015-41E3-420B-B2D7-F1417AFDC50A}">
      <dgm:prSet/>
      <dgm:spPr/>
      <dgm:t>
        <a:bodyPr/>
        <a:lstStyle/>
        <a:p>
          <a:endParaRPr lang="pl-PL"/>
        </a:p>
      </dgm:t>
    </dgm:pt>
    <dgm:pt modelId="{1EBFB5E6-818D-4C9D-ABDC-12C20EE55693}">
      <dgm:prSet phldrT="[Tekst]" custT="1"/>
      <dgm:spPr/>
      <dgm:t>
        <a:bodyPr/>
        <a:lstStyle/>
        <a:p>
          <a:r>
            <a:rPr lang="pl-PL" sz="1600" b="1" dirty="0" smtClean="0">
              <a:solidFill>
                <a:srgbClr val="000066"/>
              </a:solidFill>
              <a:latin typeface="+mj-lt"/>
              <a:ea typeface="Verdana" panose="020B0604030504040204" pitchFamily="34" charset="0"/>
              <a:cs typeface="Verdana" panose="020B0604030504040204" pitchFamily="34" charset="0"/>
            </a:rPr>
            <a:t>Choroby zakaźnie </a:t>
          </a:r>
          <a:endParaRPr lang="pl-PL" sz="1600" b="1" dirty="0">
            <a:solidFill>
              <a:srgbClr val="000066"/>
            </a:solidFill>
            <a:latin typeface="+mj-lt"/>
            <a:ea typeface="Verdana" panose="020B0604030504040204" pitchFamily="34" charset="0"/>
            <a:cs typeface="Verdana" panose="020B0604030504040204" pitchFamily="34" charset="0"/>
          </a:endParaRPr>
        </a:p>
      </dgm:t>
    </dgm:pt>
    <dgm:pt modelId="{57294D35-FABD-4E60-ADA9-5B5FD4F3CAC6}" type="parTrans" cxnId="{C153D5CA-E8C4-4621-8403-804EDC4742A0}">
      <dgm:prSet/>
      <dgm:spPr/>
      <dgm:t>
        <a:bodyPr/>
        <a:lstStyle/>
        <a:p>
          <a:endParaRPr lang="pl-PL"/>
        </a:p>
      </dgm:t>
    </dgm:pt>
    <dgm:pt modelId="{75222881-E5A4-45A0-87A9-60F460179BAD}" type="sibTrans" cxnId="{C153D5CA-E8C4-4621-8403-804EDC4742A0}">
      <dgm:prSet/>
      <dgm:spPr/>
      <dgm:t>
        <a:bodyPr/>
        <a:lstStyle/>
        <a:p>
          <a:endParaRPr lang="pl-PL"/>
        </a:p>
      </dgm:t>
    </dgm:pt>
    <dgm:pt modelId="{B2B8A022-1893-4BAA-87F0-584D4F313797}">
      <dgm:prSet/>
      <dgm:spPr/>
      <dgm:t>
        <a:bodyPr/>
        <a:lstStyle/>
        <a:p>
          <a:r>
            <a:rPr lang="pl-PL" b="1" dirty="0" smtClean="0">
              <a:solidFill>
                <a:srgbClr val="000066"/>
              </a:solidFill>
              <a:latin typeface="+mj-lt"/>
              <a:ea typeface="Verdana" panose="020B0604030504040204" pitchFamily="34" charset="0"/>
              <a:cs typeface="Verdana" panose="020B0604030504040204" pitchFamily="34" charset="0"/>
            </a:rPr>
            <a:t>Narzędzie, technologie i rozwiązania cyfrowe w zdrowiu i opiece </a:t>
          </a:r>
          <a:endParaRPr lang="pl-PL" b="1" dirty="0">
            <a:solidFill>
              <a:srgbClr val="000066"/>
            </a:solidFill>
            <a:latin typeface="+mj-lt"/>
            <a:ea typeface="Verdana" panose="020B0604030504040204" pitchFamily="34" charset="0"/>
            <a:cs typeface="Verdana" panose="020B0604030504040204" pitchFamily="34" charset="0"/>
          </a:endParaRPr>
        </a:p>
      </dgm:t>
    </dgm:pt>
    <dgm:pt modelId="{D44E2736-0C76-425B-B1CE-D758F5679F3F}" type="parTrans" cxnId="{14C202C6-2192-4763-9C32-500E593DAA67}">
      <dgm:prSet/>
      <dgm:spPr/>
      <dgm:t>
        <a:bodyPr/>
        <a:lstStyle/>
        <a:p>
          <a:endParaRPr lang="pl-PL"/>
        </a:p>
      </dgm:t>
    </dgm:pt>
    <dgm:pt modelId="{6FAAC751-4A7A-4F83-A126-1FC403A22646}" type="sibTrans" cxnId="{14C202C6-2192-4763-9C32-500E593DAA67}">
      <dgm:prSet/>
      <dgm:spPr/>
      <dgm:t>
        <a:bodyPr/>
        <a:lstStyle/>
        <a:p>
          <a:endParaRPr lang="pl-PL"/>
        </a:p>
      </dgm:t>
    </dgm:pt>
    <dgm:pt modelId="{D2A9E3F8-668E-45D3-B088-44DA31EE4520}">
      <dgm:prSet custT="1"/>
      <dgm:spPr/>
      <dgm:t>
        <a:bodyPr/>
        <a:lstStyle/>
        <a:p>
          <a:r>
            <a:rPr lang="pl-PL" sz="1600" b="1" dirty="0" smtClean="0">
              <a:solidFill>
                <a:srgbClr val="000066"/>
              </a:solidFill>
              <a:latin typeface="+mj-lt"/>
              <a:ea typeface="Verdana" panose="020B0604030504040204" pitchFamily="34" charset="0"/>
              <a:cs typeface="Verdana" panose="020B0604030504040204" pitchFamily="34" charset="0"/>
            </a:rPr>
            <a:t>Systemy opieki zdrowotnej </a:t>
          </a:r>
          <a:endParaRPr lang="pl-PL" sz="1600" b="1" dirty="0">
            <a:solidFill>
              <a:srgbClr val="000066"/>
            </a:solidFill>
            <a:latin typeface="+mj-lt"/>
            <a:ea typeface="Verdana" panose="020B0604030504040204" pitchFamily="34" charset="0"/>
            <a:cs typeface="Verdana" panose="020B0604030504040204" pitchFamily="34" charset="0"/>
          </a:endParaRPr>
        </a:p>
      </dgm:t>
    </dgm:pt>
    <dgm:pt modelId="{5B8A41CD-CE86-4603-B8FE-A1BA17A8EDC2}" type="parTrans" cxnId="{D01D51FD-EBA8-41E9-B85F-CA6D526928A0}">
      <dgm:prSet/>
      <dgm:spPr/>
      <dgm:t>
        <a:bodyPr/>
        <a:lstStyle/>
        <a:p>
          <a:endParaRPr lang="pl-PL"/>
        </a:p>
      </dgm:t>
    </dgm:pt>
    <dgm:pt modelId="{CEC3C05C-956C-48F2-A4F0-9CF43B70A139}" type="sibTrans" cxnId="{D01D51FD-EBA8-41E9-B85F-CA6D526928A0}">
      <dgm:prSet/>
      <dgm:spPr/>
      <dgm:t>
        <a:bodyPr/>
        <a:lstStyle/>
        <a:p>
          <a:endParaRPr lang="pl-PL"/>
        </a:p>
      </dgm:t>
    </dgm:pt>
    <dgm:pt modelId="{DDB5BAB5-77C6-488E-9826-9CA3DA0DCB39}" type="pres">
      <dgm:prSet presAssocID="{E568DCFB-4747-483B-81FC-97B9D81E651C}" presName="Name0" presStyleCnt="0">
        <dgm:presLayoutVars>
          <dgm:dir/>
          <dgm:resizeHandles val="exact"/>
        </dgm:presLayoutVars>
      </dgm:prSet>
      <dgm:spPr/>
      <dgm:t>
        <a:bodyPr/>
        <a:lstStyle/>
        <a:p>
          <a:endParaRPr lang="pl-PL"/>
        </a:p>
      </dgm:t>
    </dgm:pt>
    <dgm:pt modelId="{6DF18488-CE98-4946-A749-AFBD4D52C6ED}" type="pres">
      <dgm:prSet presAssocID="{AE1E1278-B7C7-49C3-B60F-21857D9162A7}" presName="compNode" presStyleCnt="0"/>
      <dgm:spPr/>
    </dgm:pt>
    <dgm:pt modelId="{142214B5-2F34-497F-9DFE-C19725862078}" type="pres">
      <dgm:prSet presAssocID="{AE1E1278-B7C7-49C3-B60F-21857D9162A7}" presName="pict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Lst>
          </a:blip>
          <a:srcRect/>
          <a:stretch>
            <a:fillRect t="-1000" b="-1000"/>
          </a:stretch>
        </a:blipFill>
      </dgm:spPr>
      <dgm:t>
        <a:bodyPr/>
        <a:lstStyle/>
        <a:p>
          <a:endParaRPr lang="pl-PL"/>
        </a:p>
      </dgm:t>
    </dgm:pt>
    <dgm:pt modelId="{1D9A0270-B43B-42AC-AF99-782799FC14CB}" type="pres">
      <dgm:prSet presAssocID="{AE1E1278-B7C7-49C3-B60F-21857D9162A7}" presName="textRect" presStyleLbl="revTx" presStyleIdx="0" presStyleCnt="6">
        <dgm:presLayoutVars>
          <dgm:bulletEnabled val="1"/>
        </dgm:presLayoutVars>
      </dgm:prSet>
      <dgm:spPr/>
      <dgm:t>
        <a:bodyPr/>
        <a:lstStyle/>
        <a:p>
          <a:endParaRPr lang="pl-PL"/>
        </a:p>
      </dgm:t>
    </dgm:pt>
    <dgm:pt modelId="{8BB3F0A5-4591-4C7C-9E60-852907479F19}" type="pres">
      <dgm:prSet presAssocID="{870CCC34-353A-4739-9770-5CD11C2AC257}" presName="sibTrans" presStyleLbl="sibTrans2D1" presStyleIdx="0" presStyleCnt="0"/>
      <dgm:spPr/>
      <dgm:t>
        <a:bodyPr/>
        <a:lstStyle/>
        <a:p>
          <a:endParaRPr lang="pl-PL"/>
        </a:p>
      </dgm:t>
    </dgm:pt>
    <dgm:pt modelId="{DA995B3F-9401-4996-8D20-66D56A2E0DEB}" type="pres">
      <dgm:prSet presAssocID="{85964F73-1BB3-4ED2-8AD8-81B7EABD1003}" presName="compNode" presStyleCnt="0"/>
      <dgm:spPr/>
    </dgm:pt>
    <dgm:pt modelId="{0818D54F-BD72-4D41-BD10-D6821B293722}" type="pres">
      <dgm:prSet presAssocID="{85964F73-1BB3-4ED2-8AD8-81B7EABD1003}" presName="pictRect" presStyleLbl="node1" presStyleIdx="1" presStyleCnt="6"/>
      <dgm:spPr>
        <a:blipFill>
          <a:blip xmlns:r="http://schemas.openxmlformats.org/officeDocument/2006/relationships" r:embed="rId2">
            <a:extLst>
              <a:ext uri="{28A0092B-C50C-407E-A947-70E740481C1C}">
                <a14:useLocalDpi xmlns:a14="http://schemas.microsoft.com/office/drawing/2010/main" val="0"/>
              </a:ext>
            </a:extLst>
          </a:blip>
          <a:srcRect/>
          <a:stretch>
            <a:fillRect l="-2000" r="-2000"/>
          </a:stretch>
        </a:blipFill>
      </dgm:spPr>
      <dgm:t>
        <a:bodyPr/>
        <a:lstStyle/>
        <a:p>
          <a:endParaRPr lang="pl-PL"/>
        </a:p>
      </dgm:t>
    </dgm:pt>
    <dgm:pt modelId="{3D23D202-ED6F-4E58-B4AD-F9DF0D8EDFFA}" type="pres">
      <dgm:prSet presAssocID="{85964F73-1BB3-4ED2-8AD8-81B7EABD1003}" presName="textRect" presStyleLbl="revTx" presStyleIdx="1" presStyleCnt="6">
        <dgm:presLayoutVars>
          <dgm:bulletEnabled val="1"/>
        </dgm:presLayoutVars>
      </dgm:prSet>
      <dgm:spPr/>
      <dgm:t>
        <a:bodyPr/>
        <a:lstStyle/>
        <a:p>
          <a:endParaRPr lang="pl-PL"/>
        </a:p>
      </dgm:t>
    </dgm:pt>
    <dgm:pt modelId="{ED2276A5-7FBD-4F8C-BEBB-A0ABBEDC30BB}" type="pres">
      <dgm:prSet presAssocID="{C02D477D-1543-48B2-AE23-F706AA907E79}" presName="sibTrans" presStyleLbl="sibTrans2D1" presStyleIdx="0" presStyleCnt="0"/>
      <dgm:spPr/>
      <dgm:t>
        <a:bodyPr/>
        <a:lstStyle/>
        <a:p>
          <a:endParaRPr lang="pl-PL"/>
        </a:p>
      </dgm:t>
    </dgm:pt>
    <dgm:pt modelId="{18AE8876-5808-4358-A136-9A230564EBBD}" type="pres">
      <dgm:prSet presAssocID="{1D8305B2-03A6-43D8-AF9A-0575135BA268}" presName="compNode" presStyleCnt="0"/>
      <dgm:spPr/>
    </dgm:pt>
    <dgm:pt modelId="{5F24DC2F-CFF2-4160-A22F-7E3A0D35134D}" type="pres">
      <dgm:prSet presAssocID="{1D8305B2-03A6-43D8-AF9A-0575135BA268}" presName="pictRect" presStyleLbl="node1" presStyleIdx="2" presStyleCnt="6" custLinFactNeighborX="712" custLinFactNeighborY="-1988"/>
      <dgm:spPr>
        <a:blipFill>
          <a:blip xmlns:r="http://schemas.openxmlformats.org/officeDocument/2006/relationships" r:embed="rId3">
            <a:extLst>
              <a:ext uri="{28A0092B-C50C-407E-A947-70E740481C1C}">
                <a14:useLocalDpi xmlns:a14="http://schemas.microsoft.com/office/drawing/2010/main" val="0"/>
              </a:ext>
            </a:extLst>
          </a:blip>
          <a:srcRect/>
          <a:stretch>
            <a:fillRect t="-28000" b="-28000"/>
          </a:stretch>
        </a:blipFill>
      </dgm:spPr>
      <dgm:t>
        <a:bodyPr/>
        <a:lstStyle/>
        <a:p>
          <a:endParaRPr lang="pl-PL"/>
        </a:p>
      </dgm:t>
    </dgm:pt>
    <dgm:pt modelId="{41972349-2DA6-47DC-99E6-99C9054F9B07}" type="pres">
      <dgm:prSet presAssocID="{1D8305B2-03A6-43D8-AF9A-0575135BA268}" presName="textRect" presStyleLbl="revTx" presStyleIdx="2" presStyleCnt="6" custScaleX="111799">
        <dgm:presLayoutVars>
          <dgm:bulletEnabled val="1"/>
        </dgm:presLayoutVars>
      </dgm:prSet>
      <dgm:spPr/>
      <dgm:t>
        <a:bodyPr/>
        <a:lstStyle/>
        <a:p>
          <a:endParaRPr lang="pl-PL"/>
        </a:p>
      </dgm:t>
    </dgm:pt>
    <dgm:pt modelId="{23BEB39C-0B93-4858-9B2C-ADC41423EBA7}" type="pres">
      <dgm:prSet presAssocID="{4D860B14-1264-45BE-887E-B9373A9D0EB3}" presName="sibTrans" presStyleLbl="sibTrans2D1" presStyleIdx="0" presStyleCnt="0"/>
      <dgm:spPr/>
      <dgm:t>
        <a:bodyPr/>
        <a:lstStyle/>
        <a:p>
          <a:endParaRPr lang="pl-PL"/>
        </a:p>
      </dgm:t>
    </dgm:pt>
    <dgm:pt modelId="{1CB4EB71-8646-43D9-AA8C-9DEB6C88E0EB}" type="pres">
      <dgm:prSet presAssocID="{1EBFB5E6-818D-4C9D-ABDC-12C20EE55693}" presName="compNode" presStyleCnt="0"/>
      <dgm:spPr/>
    </dgm:pt>
    <dgm:pt modelId="{62F847F9-2AFF-465B-B1B7-90E8485DB822}" type="pres">
      <dgm:prSet presAssocID="{1EBFB5E6-818D-4C9D-ABDC-12C20EE55693}" presName="pictRect" presStyleLbl="node1" presStyleIdx="3" presStyleCnt="6" custLinFactNeighborX="-1158" custLinFactNeighborY="-1545"/>
      <dgm:spPr>
        <a:blipFill>
          <a:blip xmlns:r="http://schemas.openxmlformats.org/officeDocument/2006/relationships" r:embed="rId4">
            <a:extLst>
              <a:ext uri="{28A0092B-C50C-407E-A947-70E740481C1C}">
                <a14:useLocalDpi xmlns:a14="http://schemas.microsoft.com/office/drawing/2010/main" val="0"/>
              </a:ext>
            </a:extLst>
          </a:blip>
          <a:srcRect/>
          <a:stretch>
            <a:fillRect l="-2000" r="-2000"/>
          </a:stretch>
        </a:blipFill>
      </dgm:spPr>
      <dgm:t>
        <a:bodyPr/>
        <a:lstStyle/>
        <a:p>
          <a:endParaRPr lang="pl-PL"/>
        </a:p>
      </dgm:t>
    </dgm:pt>
    <dgm:pt modelId="{0749C8F5-56B6-4ACA-8C03-15A1619AFD15}" type="pres">
      <dgm:prSet presAssocID="{1EBFB5E6-818D-4C9D-ABDC-12C20EE55693}" presName="textRect" presStyleLbl="revTx" presStyleIdx="3" presStyleCnt="6">
        <dgm:presLayoutVars>
          <dgm:bulletEnabled val="1"/>
        </dgm:presLayoutVars>
      </dgm:prSet>
      <dgm:spPr/>
      <dgm:t>
        <a:bodyPr/>
        <a:lstStyle/>
        <a:p>
          <a:endParaRPr lang="pl-PL"/>
        </a:p>
      </dgm:t>
    </dgm:pt>
    <dgm:pt modelId="{1317C907-CE98-4402-AB75-8FE32E20C797}" type="pres">
      <dgm:prSet presAssocID="{75222881-E5A4-45A0-87A9-60F460179BAD}" presName="sibTrans" presStyleLbl="sibTrans2D1" presStyleIdx="0" presStyleCnt="0"/>
      <dgm:spPr/>
      <dgm:t>
        <a:bodyPr/>
        <a:lstStyle/>
        <a:p>
          <a:endParaRPr lang="pl-PL"/>
        </a:p>
      </dgm:t>
    </dgm:pt>
    <dgm:pt modelId="{CFCE95FF-2E54-45F1-947A-D086E0933A8A}" type="pres">
      <dgm:prSet presAssocID="{B2B8A022-1893-4BAA-87F0-584D4F313797}" presName="compNode" presStyleCnt="0"/>
      <dgm:spPr/>
    </dgm:pt>
    <dgm:pt modelId="{DCC60E02-871B-4CD8-95A3-3EF73906A2D8}" type="pres">
      <dgm:prSet presAssocID="{B2B8A022-1893-4BAA-87F0-584D4F313797}" presName="pictRect" presStyleLbl="node1" presStyleIdx="4" presStyleCnt="6" custLinFactNeighborX="514" custLinFactNeighborY="1036"/>
      <dgm:spPr>
        <a:blipFill>
          <a:blip xmlns:r="http://schemas.openxmlformats.org/officeDocument/2006/relationships" r:embed="rId5">
            <a:extLst>
              <a:ext uri="{28A0092B-C50C-407E-A947-70E740481C1C}">
                <a14:useLocalDpi xmlns:a14="http://schemas.microsoft.com/office/drawing/2010/main" val="0"/>
              </a:ext>
            </a:extLst>
          </a:blip>
          <a:srcRect/>
          <a:stretch>
            <a:fillRect t="-17000" b="-17000"/>
          </a:stretch>
        </a:blipFill>
        <a:ln w="28575">
          <a:solidFill>
            <a:schemeClr val="bg1"/>
          </a:solidFill>
        </a:ln>
        <a:effectLst/>
      </dgm:spPr>
      <dgm:t>
        <a:bodyPr/>
        <a:lstStyle/>
        <a:p>
          <a:endParaRPr lang="pl-PL"/>
        </a:p>
      </dgm:t>
    </dgm:pt>
    <dgm:pt modelId="{68C4003E-FD23-4310-A024-3815A2E5DA1F}" type="pres">
      <dgm:prSet presAssocID="{B2B8A022-1893-4BAA-87F0-584D4F313797}" presName="textRect" presStyleLbl="revTx" presStyleIdx="4" presStyleCnt="6">
        <dgm:presLayoutVars>
          <dgm:bulletEnabled val="1"/>
        </dgm:presLayoutVars>
      </dgm:prSet>
      <dgm:spPr/>
      <dgm:t>
        <a:bodyPr/>
        <a:lstStyle/>
        <a:p>
          <a:endParaRPr lang="pl-PL"/>
        </a:p>
      </dgm:t>
    </dgm:pt>
    <dgm:pt modelId="{AC1E3A13-4D94-4C30-8576-40B7BB7507A9}" type="pres">
      <dgm:prSet presAssocID="{6FAAC751-4A7A-4F83-A126-1FC403A22646}" presName="sibTrans" presStyleLbl="sibTrans2D1" presStyleIdx="0" presStyleCnt="0"/>
      <dgm:spPr/>
      <dgm:t>
        <a:bodyPr/>
        <a:lstStyle/>
        <a:p>
          <a:endParaRPr lang="pl-PL"/>
        </a:p>
      </dgm:t>
    </dgm:pt>
    <dgm:pt modelId="{5B66C86B-D17C-424F-A5FA-BF6AD80A6088}" type="pres">
      <dgm:prSet presAssocID="{D2A9E3F8-668E-45D3-B088-44DA31EE4520}" presName="compNode" presStyleCnt="0"/>
      <dgm:spPr/>
    </dgm:pt>
    <dgm:pt modelId="{1FB9990B-36D2-4F37-B051-AF23AFD98D16}" type="pres">
      <dgm:prSet presAssocID="{D2A9E3F8-668E-45D3-B088-44DA31EE4520}" presName="pictRect" presStyleLbl="node1" presStyleIdx="5" presStyleCnt="6"/>
      <dgm:spPr>
        <a:blipFill>
          <a:blip xmlns:r="http://schemas.openxmlformats.org/officeDocument/2006/relationships" r:embed="rId6">
            <a:extLst>
              <a:ext uri="{28A0092B-C50C-407E-A947-70E740481C1C}">
                <a14:useLocalDpi xmlns:a14="http://schemas.microsoft.com/office/drawing/2010/main" val="0"/>
              </a:ext>
            </a:extLst>
          </a:blip>
          <a:srcRect/>
          <a:stretch>
            <a:fillRect t="-6000" b="-6000"/>
          </a:stretch>
        </a:blipFill>
        <a:ln w="28575">
          <a:solidFill>
            <a:schemeClr val="bg1"/>
          </a:solidFill>
        </a:ln>
        <a:effectLst/>
      </dgm:spPr>
      <dgm:t>
        <a:bodyPr/>
        <a:lstStyle/>
        <a:p>
          <a:endParaRPr lang="pl-PL"/>
        </a:p>
      </dgm:t>
    </dgm:pt>
    <dgm:pt modelId="{859FA2CD-243E-47C9-85A6-5F9DE4CEDBF0}" type="pres">
      <dgm:prSet presAssocID="{D2A9E3F8-668E-45D3-B088-44DA31EE4520}" presName="textRect" presStyleLbl="revTx" presStyleIdx="5" presStyleCnt="6" custScaleX="133166">
        <dgm:presLayoutVars>
          <dgm:bulletEnabled val="1"/>
        </dgm:presLayoutVars>
      </dgm:prSet>
      <dgm:spPr/>
      <dgm:t>
        <a:bodyPr/>
        <a:lstStyle/>
        <a:p>
          <a:endParaRPr lang="pl-PL"/>
        </a:p>
      </dgm:t>
    </dgm:pt>
  </dgm:ptLst>
  <dgm:cxnLst>
    <dgm:cxn modelId="{D13C158E-7561-4B25-BE2E-70AE3C419540}" type="presOf" srcId="{D2A9E3F8-668E-45D3-B088-44DA31EE4520}" destId="{859FA2CD-243E-47C9-85A6-5F9DE4CEDBF0}" srcOrd="0" destOrd="0" presId="urn:microsoft.com/office/officeart/2005/8/layout/pList1"/>
    <dgm:cxn modelId="{D01D51FD-EBA8-41E9-B85F-CA6D526928A0}" srcId="{E568DCFB-4747-483B-81FC-97B9D81E651C}" destId="{D2A9E3F8-668E-45D3-B088-44DA31EE4520}" srcOrd="5" destOrd="0" parTransId="{5B8A41CD-CE86-4603-B8FE-A1BA17A8EDC2}" sibTransId="{CEC3C05C-956C-48F2-A4F0-9CF43B70A139}"/>
    <dgm:cxn modelId="{0961C72F-2F07-4E2A-B53B-1BDE4B7A6FDA}" type="presOf" srcId="{E568DCFB-4747-483B-81FC-97B9D81E651C}" destId="{DDB5BAB5-77C6-488E-9826-9CA3DA0DCB39}" srcOrd="0" destOrd="0" presId="urn:microsoft.com/office/officeart/2005/8/layout/pList1"/>
    <dgm:cxn modelId="{608378EA-8472-4159-AA01-2AFFB0804690}" type="presOf" srcId="{75222881-E5A4-45A0-87A9-60F460179BAD}" destId="{1317C907-CE98-4402-AB75-8FE32E20C797}" srcOrd="0" destOrd="0" presId="urn:microsoft.com/office/officeart/2005/8/layout/pList1"/>
    <dgm:cxn modelId="{207BD03D-44A1-4F76-BC52-8C08DD3BAE00}" srcId="{E568DCFB-4747-483B-81FC-97B9D81E651C}" destId="{AE1E1278-B7C7-49C3-B60F-21857D9162A7}" srcOrd="0" destOrd="0" parTransId="{2E897509-6981-4A8A-B2EF-E3AADBC90D4C}" sibTransId="{870CCC34-353A-4739-9770-5CD11C2AC257}"/>
    <dgm:cxn modelId="{125EFEA0-7A1B-4ADF-803D-FF50679CC00C}" type="presOf" srcId="{4D860B14-1264-45BE-887E-B9373A9D0EB3}" destId="{23BEB39C-0B93-4858-9B2C-ADC41423EBA7}" srcOrd="0" destOrd="0" presId="urn:microsoft.com/office/officeart/2005/8/layout/pList1"/>
    <dgm:cxn modelId="{373EE160-FA6F-4E2F-A651-05250DB168CA}" type="presOf" srcId="{C02D477D-1543-48B2-AE23-F706AA907E79}" destId="{ED2276A5-7FBD-4F8C-BEBB-A0ABBEDC30BB}" srcOrd="0" destOrd="0" presId="urn:microsoft.com/office/officeart/2005/8/layout/pList1"/>
    <dgm:cxn modelId="{05633A4C-D7CD-4090-87A1-79D642D59AE1}" type="presOf" srcId="{1EBFB5E6-818D-4C9D-ABDC-12C20EE55693}" destId="{0749C8F5-56B6-4ACA-8C03-15A1619AFD15}" srcOrd="0" destOrd="0" presId="urn:microsoft.com/office/officeart/2005/8/layout/pList1"/>
    <dgm:cxn modelId="{4DDEA5CB-857F-44D2-A5C9-630799BBC0BC}" type="presOf" srcId="{1D8305B2-03A6-43D8-AF9A-0575135BA268}" destId="{41972349-2DA6-47DC-99E6-99C9054F9B07}" srcOrd="0" destOrd="0" presId="urn:microsoft.com/office/officeart/2005/8/layout/pList1"/>
    <dgm:cxn modelId="{F1F65EF5-B283-4B1C-AB53-88B8D0893787}" type="presOf" srcId="{6FAAC751-4A7A-4F83-A126-1FC403A22646}" destId="{AC1E3A13-4D94-4C30-8576-40B7BB7507A9}" srcOrd="0" destOrd="0" presId="urn:microsoft.com/office/officeart/2005/8/layout/pList1"/>
    <dgm:cxn modelId="{56B57A34-A4EC-4ACE-AC65-F19107A4E4A6}" srcId="{E568DCFB-4747-483B-81FC-97B9D81E651C}" destId="{85964F73-1BB3-4ED2-8AD8-81B7EABD1003}" srcOrd="1" destOrd="0" parTransId="{142E16D2-9D92-4B52-9880-209416ADBB88}" sibTransId="{C02D477D-1543-48B2-AE23-F706AA907E79}"/>
    <dgm:cxn modelId="{6EC98491-E48F-4459-8097-862801CFE0C1}" type="presOf" srcId="{870CCC34-353A-4739-9770-5CD11C2AC257}" destId="{8BB3F0A5-4591-4C7C-9E60-852907479F19}" srcOrd="0" destOrd="0" presId="urn:microsoft.com/office/officeart/2005/8/layout/pList1"/>
    <dgm:cxn modelId="{8007F862-3590-4B03-A5FC-FF10F884C0A9}" type="presOf" srcId="{B2B8A022-1893-4BAA-87F0-584D4F313797}" destId="{68C4003E-FD23-4310-A024-3815A2E5DA1F}" srcOrd="0" destOrd="0" presId="urn:microsoft.com/office/officeart/2005/8/layout/pList1"/>
    <dgm:cxn modelId="{C153D5CA-E8C4-4621-8403-804EDC4742A0}" srcId="{E568DCFB-4747-483B-81FC-97B9D81E651C}" destId="{1EBFB5E6-818D-4C9D-ABDC-12C20EE55693}" srcOrd="3" destOrd="0" parTransId="{57294D35-FABD-4E60-ADA9-5B5FD4F3CAC6}" sibTransId="{75222881-E5A4-45A0-87A9-60F460179BAD}"/>
    <dgm:cxn modelId="{F3A8499C-10F2-4345-B734-05FF6E9F9069}" type="presOf" srcId="{85964F73-1BB3-4ED2-8AD8-81B7EABD1003}" destId="{3D23D202-ED6F-4E58-B4AD-F9DF0D8EDFFA}" srcOrd="0" destOrd="0" presId="urn:microsoft.com/office/officeart/2005/8/layout/pList1"/>
    <dgm:cxn modelId="{37DA5015-41E3-420B-B2D7-F1417AFDC50A}" srcId="{E568DCFB-4747-483B-81FC-97B9D81E651C}" destId="{1D8305B2-03A6-43D8-AF9A-0575135BA268}" srcOrd="2" destOrd="0" parTransId="{E12528BF-3019-4A76-8474-970F43211A6C}" sibTransId="{4D860B14-1264-45BE-887E-B9373A9D0EB3}"/>
    <dgm:cxn modelId="{14C202C6-2192-4763-9C32-500E593DAA67}" srcId="{E568DCFB-4747-483B-81FC-97B9D81E651C}" destId="{B2B8A022-1893-4BAA-87F0-584D4F313797}" srcOrd="4" destOrd="0" parTransId="{D44E2736-0C76-425B-B1CE-D758F5679F3F}" sibTransId="{6FAAC751-4A7A-4F83-A126-1FC403A22646}"/>
    <dgm:cxn modelId="{AA99D22D-38E4-42F9-91D5-4C59AF7636BE}" type="presOf" srcId="{AE1E1278-B7C7-49C3-B60F-21857D9162A7}" destId="{1D9A0270-B43B-42AC-AF99-782799FC14CB}" srcOrd="0" destOrd="0" presId="urn:microsoft.com/office/officeart/2005/8/layout/pList1"/>
    <dgm:cxn modelId="{8F2EC219-6693-4B70-B3D1-77EDABA90EF8}" type="presParOf" srcId="{DDB5BAB5-77C6-488E-9826-9CA3DA0DCB39}" destId="{6DF18488-CE98-4946-A749-AFBD4D52C6ED}" srcOrd="0" destOrd="0" presId="urn:microsoft.com/office/officeart/2005/8/layout/pList1"/>
    <dgm:cxn modelId="{9710FE0A-C346-4F5C-8292-A4FCCFACEAE8}" type="presParOf" srcId="{6DF18488-CE98-4946-A749-AFBD4D52C6ED}" destId="{142214B5-2F34-497F-9DFE-C19725862078}" srcOrd="0" destOrd="0" presId="urn:microsoft.com/office/officeart/2005/8/layout/pList1"/>
    <dgm:cxn modelId="{B188403D-46B0-4045-B813-C74DAD816EA7}" type="presParOf" srcId="{6DF18488-CE98-4946-A749-AFBD4D52C6ED}" destId="{1D9A0270-B43B-42AC-AF99-782799FC14CB}" srcOrd="1" destOrd="0" presId="urn:microsoft.com/office/officeart/2005/8/layout/pList1"/>
    <dgm:cxn modelId="{838783EF-9474-4629-A547-DAF05AC6E9DF}" type="presParOf" srcId="{DDB5BAB5-77C6-488E-9826-9CA3DA0DCB39}" destId="{8BB3F0A5-4591-4C7C-9E60-852907479F19}" srcOrd="1" destOrd="0" presId="urn:microsoft.com/office/officeart/2005/8/layout/pList1"/>
    <dgm:cxn modelId="{9B9AA292-299F-4D53-AF17-31D14D505F1D}" type="presParOf" srcId="{DDB5BAB5-77C6-488E-9826-9CA3DA0DCB39}" destId="{DA995B3F-9401-4996-8D20-66D56A2E0DEB}" srcOrd="2" destOrd="0" presId="urn:microsoft.com/office/officeart/2005/8/layout/pList1"/>
    <dgm:cxn modelId="{7517F59D-8C9F-4567-B44D-47721B7A7AFB}" type="presParOf" srcId="{DA995B3F-9401-4996-8D20-66D56A2E0DEB}" destId="{0818D54F-BD72-4D41-BD10-D6821B293722}" srcOrd="0" destOrd="0" presId="urn:microsoft.com/office/officeart/2005/8/layout/pList1"/>
    <dgm:cxn modelId="{4F4219E3-4D38-4E31-A6ED-E83728FF4167}" type="presParOf" srcId="{DA995B3F-9401-4996-8D20-66D56A2E0DEB}" destId="{3D23D202-ED6F-4E58-B4AD-F9DF0D8EDFFA}" srcOrd="1" destOrd="0" presId="urn:microsoft.com/office/officeart/2005/8/layout/pList1"/>
    <dgm:cxn modelId="{853226F0-FA33-4E26-8406-48D6254A30D0}" type="presParOf" srcId="{DDB5BAB5-77C6-488E-9826-9CA3DA0DCB39}" destId="{ED2276A5-7FBD-4F8C-BEBB-A0ABBEDC30BB}" srcOrd="3" destOrd="0" presId="urn:microsoft.com/office/officeart/2005/8/layout/pList1"/>
    <dgm:cxn modelId="{E873EF92-AE1E-4932-8337-111F468953D3}" type="presParOf" srcId="{DDB5BAB5-77C6-488E-9826-9CA3DA0DCB39}" destId="{18AE8876-5808-4358-A136-9A230564EBBD}" srcOrd="4" destOrd="0" presId="urn:microsoft.com/office/officeart/2005/8/layout/pList1"/>
    <dgm:cxn modelId="{AA02E63F-6144-4823-B5AE-2C0F2396EE24}" type="presParOf" srcId="{18AE8876-5808-4358-A136-9A230564EBBD}" destId="{5F24DC2F-CFF2-4160-A22F-7E3A0D35134D}" srcOrd="0" destOrd="0" presId="urn:microsoft.com/office/officeart/2005/8/layout/pList1"/>
    <dgm:cxn modelId="{D7841156-F2B9-49C8-8BAC-050F3741274F}" type="presParOf" srcId="{18AE8876-5808-4358-A136-9A230564EBBD}" destId="{41972349-2DA6-47DC-99E6-99C9054F9B07}" srcOrd="1" destOrd="0" presId="urn:microsoft.com/office/officeart/2005/8/layout/pList1"/>
    <dgm:cxn modelId="{FF0D39F2-9CFA-44FE-8DC8-2C831E7DD1E3}" type="presParOf" srcId="{DDB5BAB5-77C6-488E-9826-9CA3DA0DCB39}" destId="{23BEB39C-0B93-4858-9B2C-ADC41423EBA7}" srcOrd="5" destOrd="0" presId="urn:microsoft.com/office/officeart/2005/8/layout/pList1"/>
    <dgm:cxn modelId="{335127F4-8349-4B0A-8B39-A258DB059547}" type="presParOf" srcId="{DDB5BAB5-77C6-488E-9826-9CA3DA0DCB39}" destId="{1CB4EB71-8646-43D9-AA8C-9DEB6C88E0EB}" srcOrd="6" destOrd="0" presId="urn:microsoft.com/office/officeart/2005/8/layout/pList1"/>
    <dgm:cxn modelId="{45C21A5E-94AA-4D9C-89D9-23AA40246C80}" type="presParOf" srcId="{1CB4EB71-8646-43D9-AA8C-9DEB6C88E0EB}" destId="{62F847F9-2AFF-465B-B1B7-90E8485DB822}" srcOrd="0" destOrd="0" presId="urn:microsoft.com/office/officeart/2005/8/layout/pList1"/>
    <dgm:cxn modelId="{1A63C22F-2BDE-4B92-A49B-16863CF68B60}" type="presParOf" srcId="{1CB4EB71-8646-43D9-AA8C-9DEB6C88E0EB}" destId="{0749C8F5-56B6-4ACA-8C03-15A1619AFD15}" srcOrd="1" destOrd="0" presId="urn:microsoft.com/office/officeart/2005/8/layout/pList1"/>
    <dgm:cxn modelId="{67549C46-F419-4EDD-94C0-388B8421FE36}" type="presParOf" srcId="{DDB5BAB5-77C6-488E-9826-9CA3DA0DCB39}" destId="{1317C907-CE98-4402-AB75-8FE32E20C797}" srcOrd="7" destOrd="0" presId="urn:microsoft.com/office/officeart/2005/8/layout/pList1"/>
    <dgm:cxn modelId="{72D419F5-445E-4FAF-8E5E-49D8A0F962CD}" type="presParOf" srcId="{DDB5BAB5-77C6-488E-9826-9CA3DA0DCB39}" destId="{CFCE95FF-2E54-45F1-947A-D086E0933A8A}" srcOrd="8" destOrd="0" presId="urn:microsoft.com/office/officeart/2005/8/layout/pList1"/>
    <dgm:cxn modelId="{ECC8194F-C139-44D1-8761-7963F8F16EC9}" type="presParOf" srcId="{CFCE95FF-2E54-45F1-947A-D086E0933A8A}" destId="{DCC60E02-871B-4CD8-95A3-3EF73906A2D8}" srcOrd="0" destOrd="0" presId="urn:microsoft.com/office/officeart/2005/8/layout/pList1"/>
    <dgm:cxn modelId="{9FB98960-7F48-4401-B1F8-9DD8A6B00E7C}" type="presParOf" srcId="{CFCE95FF-2E54-45F1-947A-D086E0933A8A}" destId="{68C4003E-FD23-4310-A024-3815A2E5DA1F}" srcOrd="1" destOrd="0" presId="urn:microsoft.com/office/officeart/2005/8/layout/pList1"/>
    <dgm:cxn modelId="{AAE0E676-3F82-4E0F-A76A-1DFA57689A26}" type="presParOf" srcId="{DDB5BAB5-77C6-488E-9826-9CA3DA0DCB39}" destId="{AC1E3A13-4D94-4C30-8576-40B7BB7507A9}" srcOrd="9" destOrd="0" presId="urn:microsoft.com/office/officeart/2005/8/layout/pList1"/>
    <dgm:cxn modelId="{30F91D12-987C-4F8B-943A-C504BCECAD9E}" type="presParOf" srcId="{DDB5BAB5-77C6-488E-9826-9CA3DA0DCB39}" destId="{5B66C86B-D17C-424F-A5FA-BF6AD80A6088}" srcOrd="10" destOrd="0" presId="urn:microsoft.com/office/officeart/2005/8/layout/pList1"/>
    <dgm:cxn modelId="{FFAC11FE-F2E1-4988-885B-28550802A81C}" type="presParOf" srcId="{5B66C86B-D17C-424F-A5FA-BF6AD80A6088}" destId="{1FB9990B-36D2-4F37-B051-AF23AFD98D16}" srcOrd="0" destOrd="0" presId="urn:microsoft.com/office/officeart/2005/8/layout/pList1"/>
    <dgm:cxn modelId="{951526C3-94FA-4C84-A125-46B2907259D6}" type="presParOf" srcId="{5B66C86B-D17C-424F-A5FA-BF6AD80A6088}" destId="{859FA2CD-243E-47C9-85A6-5F9DE4CEDBF0}" srcOrd="1" destOrd="0" presId="urn:microsoft.com/office/officeart/2005/8/layout/p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7E6569E-97C7-4E72-90EB-D1057E8F1C37}"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pl-PL"/>
        </a:p>
      </dgm:t>
    </dgm:pt>
    <dgm:pt modelId="{D6A75812-BA7F-41B7-84E4-12DD42A03BEF}">
      <dgm:prSet phldrT="[Tekst]" custT="1"/>
      <dgm:spPr>
        <a:solidFill>
          <a:schemeClr val="tx2">
            <a:lumMod val="60000"/>
            <a:lumOff val="40000"/>
          </a:schemeClr>
        </a:solidFill>
      </dgm:spPr>
      <dgm:t>
        <a:bodyPr/>
        <a:lstStyle/>
        <a:p>
          <a:r>
            <a:rPr lang="pl-PL" sz="2400" b="1" dirty="0" smtClean="0"/>
            <a:t>Bezpłatna oferta </a:t>
          </a:r>
        </a:p>
        <a:p>
          <a:r>
            <a:rPr lang="pl-PL" sz="2400" b="1" dirty="0" smtClean="0"/>
            <a:t>KPK / RPK</a:t>
          </a:r>
          <a:endParaRPr lang="pl-PL" sz="2400" b="1" dirty="0"/>
        </a:p>
      </dgm:t>
    </dgm:pt>
    <dgm:pt modelId="{D200A0FD-7D67-4819-8D76-EC3CDE6A5C49}" type="parTrans" cxnId="{C70C8FF0-7D33-4AFB-A58F-5C6F70558DC4}">
      <dgm:prSet/>
      <dgm:spPr/>
      <dgm:t>
        <a:bodyPr/>
        <a:lstStyle/>
        <a:p>
          <a:endParaRPr lang="pl-PL" sz="2000"/>
        </a:p>
      </dgm:t>
    </dgm:pt>
    <dgm:pt modelId="{472844E9-3823-4978-8904-4D249F966C88}" type="sibTrans" cxnId="{C70C8FF0-7D33-4AFB-A58F-5C6F70558DC4}">
      <dgm:prSet/>
      <dgm:spPr/>
      <dgm:t>
        <a:bodyPr/>
        <a:lstStyle/>
        <a:p>
          <a:endParaRPr lang="pl-PL" sz="2000"/>
        </a:p>
      </dgm:t>
    </dgm:pt>
    <dgm:pt modelId="{44805414-9C09-4AE4-B10E-765A97E05941}">
      <dgm:prSet phldrT="[Tekst]" custT="1"/>
      <dgm:spPr/>
      <dgm:t>
        <a:bodyPr/>
        <a:lstStyle/>
        <a:p>
          <a:pPr algn="l"/>
          <a:r>
            <a:rPr lang="pl-PL" sz="1800" b="1" dirty="0" smtClean="0">
              <a:solidFill>
                <a:srgbClr val="C00000"/>
              </a:solidFill>
            </a:rPr>
            <a:t>Dni Informacyjne</a:t>
          </a:r>
          <a:r>
            <a:rPr lang="pl-PL" sz="1800" b="1" dirty="0" smtClean="0"/>
            <a:t>, </a:t>
          </a:r>
          <a:r>
            <a:rPr lang="pl-PL" sz="1800" b="1" dirty="0" smtClean="0">
              <a:solidFill>
                <a:srgbClr val="C00000"/>
              </a:solidFill>
            </a:rPr>
            <a:t>szkolenia, warsztaty,</a:t>
          </a:r>
          <a:r>
            <a:rPr lang="pl-PL" sz="1800" b="1" dirty="0" smtClean="0"/>
            <a:t> </a:t>
          </a:r>
          <a:r>
            <a:rPr lang="pl-PL" sz="1800" dirty="0" smtClean="0"/>
            <a:t>webinaria, portal H2020</a:t>
          </a:r>
          <a:endParaRPr lang="pl-PL" sz="1800" dirty="0"/>
        </a:p>
      </dgm:t>
    </dgm:pt>
    <dgm:pt modelId="{B0562917-1E25-47F3-800D-2CDF71829C71}" type="parTrans" cxnId="{7CBB4325-CE55-474D-9FF4-F0DE680E921E}">
      <dgm:prSet/>
      <dgm:spPr/>
      <dgm:t>
        <a:bodyPr/>
        <a:lstStyle/>
        <a:p>
          <a:endParaRPr lang="pl-PL" sz="2000"/>
        </a:p>
      </dgm:t>
    </dgm:pt>
    <dgm:pt modelId="{027823EA-D0B7-4EFB-AE00-387AB625B7A2}" type="sibTrans" cxnId="{7CBB4325-CE55-474D-9FF4-F0DE680E921E}">
      <dgm:prSet/>
      <dgm:spPr/>
      <dgm:t>
        <a:bodyPr/>
        <a:lstStyle/>
        <a:p>
          <a:endParaRPr lang="pl-PL" sz="2000"/>
        </a:p>
      </dgm:t>
    </dgm:pt>
    <dgm:pt modelId="{97C213D2-4432-44E2-862D-63B48165A070}">
      <dgm:prSet phldrT="[Tekst]" custT="1"/>
      <dgm:spPr>
        <a:solidFill>
          <a:srgbClr val="FFC000">
            <a:alpha val="90000"/>
          </a:srgbClr>
        </a:solidFill>
      </dgm:spPr>
      <dgm:t>
        <a:bodyPr/>
        <a:lstStyle/>
        <a:p>
          <a:pPr algn="l"/>
          <a:r>
            <a:rPr lang="pl-PL" sz="1800" b="1" dirty="0" smtClean="0">
              <a:solidFill>
                <a:srgbClr val="C00000"/>
              </a:solidFill>
            </a:rPr>
            <a:t>Konsultacje</a:t>
          </a:r>
          <a:r>
            <a:rPr lang="pl-PL" sz="1800" dirty="0" smtClean="0"/>
            <a:t> na etapie aplikowania i realizacji projektów; </a:t>
          </a:r>
          <a:r>
            <a:rPr lang="pl-PL" sz="1800" b="1" dirty="0" smtClean="0">
              <a:solidFill>
                <a:srgbClr val="C00000"/>
              </a:solidFill>
            </a:rPr>
            <a:t>mentoring</a:t>
          </a:r>
        </a:p>
      </dgm:t>
    </dgm:pt>
    <dgm:pt modelId="{0229EE60-BCEB-4CFF-8AD4-E05A51E96A58}" type="parTrans" cxnId="{C014C0E1-E18A-4C27-82D7-40A23DD78F45}">
      <dgm:prSet/>
      <dgm:spPr/>
      <dgm:t>
        <a:bodyPr/>
        <a:lstStyle/>
        <a:p>
          <a:endParaRPr lang="pl-PL" sz="2000"/>
        </a:p>
      </dgm:t>
    </dgm:pt>
    <dgm:pt modelId="{2353EC4C-A44D-422D-B0E7-D030309BBD75}" type="sibTrans" cxnId="{C014C0E1-E18A-4C27-82D7-40A23DD78F45}">
      <dgm:prSet/>
      <dgm:spPr/>
      <dgm:t>
        <a:bodyPr/>
        <a:lstStyle/>
        <a:p>
          <a:endParaRPr lang="pl-PL" sz="2000"/>
        </a:p>
      </dgm:t>
    </dgm:pt>
    <dgm:pt modelId="{56F57A1F-D418-4F5A-B92C-2CFC07D3EDEF}">
      <dgm:prSet custT="1"/>
      <dgm:spPr>
        <a:solidFill>
          <a:srgbClr val="FFC000">
            <a:alpha val="90000"/>
          </a:srgbClr>
        </a:solidFill>
      </dgm:spPr>
      <dgm:t>
        <a:bodyPr/>
        <a:lstStyle/>
        <a:p>
          <a:pPr algn="l"/>
          <a:r>
            <a:rPr lang="pl-PL" sz="1800" b="1" i="0" dirty="0" err="1" smtClean="0">
              <a:solidFill>
                <a:srgbClr val="C00000"/>
              </a:solidFill>
            </a:rPr>
            <a:t>Pre</a:t>
          </a:r>
          <a:r>
            <a:rPr lang="pl-PL" sz="1800" b="1" i="0" dirty="0" smtClean="0">
              <a:solidFill>
                <a:srgbClr val="C00000"/>
              </a:solidFill>
            </a:rPr>
            <a:t>-screening</a:t>
          </a:r>
          <a:r>
            <a:rPr lang="pl-PL" sz="1800" b="1" i="0" dirty="0" smtClean="0"/>
            <a:t> </a:t>
          </a:r>
          <a:r>
            <a:rPr lang="pl-PL" sz="1800" dirty="0" smtClean="0"/>
            <a:t>wniosków przed wysłaniem do KE</a:t>
          </a:r>
          <a:endParaRPr lang="pl-PL" sz="1800" dirty="0"/>
        </a:p>
      </dgm:t>
    </dgm:pt>
    <dgm:pt modelId="{C88C1DF7-5C12-40C8-B83A-3C63819816A9}" type="parTrans" cxnId="{926B4DFC-B263-4E58-8462-C3B5865E2E52}">
      <dgm:prSet/>
      <dgm:spPr/>
      <dgm:t>
        <a:bodyPr/>
        <a:lstStyle/>
        <a:p>
          <a:endParaRPr lang="pl-PL"/>
        </a:p>
      </dgm:t>
    </dgm:pt>
    <dgm:pt modelId="{43AB6A84-3995-4814-A15D-23C7825663B6}" type="sibTrans" cxnId="{926B4DFC-B263-4E58-8462-C3B5865E2E52}">
      <dgm:prSet/>
      <dgm:spPr/>
      <dgm:t>
        <a:bodyPr/>
        <a:lstStyle/>
        <a:p>
          <a:endParaRPr lang="pl-PL"/>
        </a:p>
      </dgm:t>
    </dgm:pt>
    <dgm:pt modelId="{9AF0568B-A003-4243-9B2A-D15761EB17BD}">
      <dgm:prSet custT="1"/>
      <dgm:spPr/>
      <dgm:t>
        <a:bodyPr/>
        <a:lstStyle/>
        <a:p>
          <a:pPr algn="l"/>
          <a:r>
            <a:rPr lang="pl-PL" sz="1800" dirty="0" smtClean="0"/>
            <a:t>Pomoc zagranicznym  naukowcom - </a:t>
          </a:r>
          <a:r>
            <a:rPr lang="pl-PL" sz="1800" b="1" dirty="0" smtClean="0">
              <a:solidFill>
                <a:srgbClr val="C00000"/>
              </a:solidFill>
            </a:rPr>
            <a:t>EURAXESS</a:t>
          </a:r>
          <a:endParaRPr lang="pl-PL" sz="1800" b="1" dirty="0">
            <a:solidFill>
              <a:srgbClr val="C00000"/>
            </a:solidFill>
          </a:endParaRPr>
        </a:p>
      </dgm:t>
    </dgm:pt>
    <dgm:pt modelId="{1A10E3F3-A2A0-48E3-8C46-45FE23CF1FCF}" type="parTrans" cxnId="{BB1C1190-E08C-4CA7-A2F5-5BBAC42E954F}">
      <dgm:prSet/>
      <dgm:spPr/>
      <dgm:t>
        <a:bodyPr/>
        <a:lstStyle/>
        <a:p>
          <a:endParaRPr lang="pl-PL"/>
        </a:p>
      </dgm:t>
    </dgm:pt>
    <dgm:pt modelId="{F03EC0EC-80EF-491F-9420-61B191D21EFA}" type="sibTrans" cxnId="{BB1C1190-E08C-4CA7-A2F5-5BBAC42E954F}">
      <dgm:prSet/>
      <dgm:spPr/>
      <dgm:t>
        <a:bodyPr/>
        <a:lstStyle/>
        <a:p>
          <a:endParaRPr lang="pl-PL"/>
        </a:p>
      </dgm:t>
    </dgm:pt>
    <dgm:pt modelId="{F80509DE-557A-4203-AB8F-7489A2393524}">
      <dgm:prSet custT="1"/>
      <dgm:spPr/>
      <dgm:t>
        <a:bodyPr/>
        <a:lstStyle/>
        <a:p>
          <a:pPr algn="l"/>
          <a:r>
            <a:rPr lang="pl-PL" sz="1800" dirty="0" smtClean="0"/>
            <a:t>Poszukiwanie partnerów do konsorcjów, </a:t>
          </a:r>
          <a:r>
            <a:rPr lang="pl-PL" sz="1800" b="1" dirty="0" smtClean="0">
              <a:solidFill>
                <a:srgbClr val="C00000"/>
              </a:solidFill>
            </a:rPr>
            <a:t>spotkania brokerskie</a:t>
          </a:r>
          <a:r>
            <a:rPr lang="pl-PL" sz="1800" b="1" dirty="0" smtClean="0"/>
            <a:t> </a:t>
          </a:r>
          <a:endParaRPr lang="pl-PL" sz="1800" dirty="0"/>
        </a:p>
      </dgm:t>
    </dgm:pt>
    <dgm:pt modelId="{180905CA-6B4D-4E01-9E5E-D87C39D818D2}" type="parTrans" cxnId="{71964080-EB4C-4B25-9442-16A85825367A}">
      <dgm:prSet/>
      <dgm:spPr/>
      <dgm:t>
        <a:bodyPr/>
        <a:lstStyle/>
        <a:p>
          <a:endParaRPr lang="pl-PL"/>
        </a:p>
      </dgm:t>
    </dgm:pt>
    <dgm:pt modelId="{E7E85C52-ACC6-4E8D-97D2-04DAECC0BE11}" type="sibTrans" cxnId="{71964080-EB4C-4B25-9442-16A85825367A}">
      <dgm:prSet/>
      <dgm:spPr/>
      <dgm:t>
        <a:bodyPr/>
        <a:lstStyle/>
        <a:p>
          <a:endParaRPr lang="pl-PL"/>
        </a:p>
      </dgm:t>
    </dgm:pt>
    <dgm:pt modelId="{393B57F0-991B-4A3D-A097-FBD87C0BCF4D}" type="pres">
      <dgm:prSet presAssocID="{C7E6569E-97C7-4E72-90EB-D1057E8F1C37}" presName="diagram" presStyleCnt="0">
        <dgm:presLayoutVars>
          <dgm:chPref val="1"/>
          <dgm:dir/>
          <dgm:animOne val="branch"/>
          <dgm:animLvl val="lvl"/>
          <dgm:resizeHandles/>
        </dgm:presLayoutVars>
      </dgm:prSet>
      <dgm:spPr/>
      <dgm:t>
        <a:bodyPr/>
        <a:lstStyle/>
        <a:p>
          <a:endParaRPr lang="pl-PL"/>
        </a:p>
      </dgm:t>
    </dgm:pt>
    <dgm:pt modelId="{EAD0BC1E-DF78-40F4-9061-99F18E467509}" type="pres">
      <dgm:prSet presAssocID="{D6A75812-BA7F-41B7-84E4-12DD42A03BEF}" presName="root" presStyleCnt="0"/>
      <dgm:spPr/>
    </dgm:pt>
    <dgm:pt modelId="{BD815EA2-B95F-47E4-B4DB-61D4CD183273}" type="pres">
      <dgm:prSet presAssocID="{D6A75812-BA7F-41B7-84E4-12DD42A03BEF}" presName="rootComposite" presStyleCnt="0"/>
      <dgm:spPr/>
    </dgm:pt>
    <dgm:pt modelId="{D73D60D8-51AB-4FD9-84B1-E5BB325D4606}" type="pres">
      <dgm:prSet presAssocID="{D6A75812-BA7F-41B7-84E4-12DD42A03BEF}" presName="rootText" presStyleLbl="node1" presStyleIdx="0" presStyleCnt="1" custScaleX="196838" custLinFactNeighborX="-67509" custLinFactNeighborY="-14164"/>
      <dgm:spPr/>
      <dgm:t>
        <a:bodyPr/>
        <a:lstStyle/>
        <a:p>
          <a:endParaRPr lang="pl-PL"/>
        </a:p>
      </dgm:t>
    </dgm:pt>
    <dgm:pt modelId="{75A7BBF2-354D-41E8-88A7-30B215B74F42}" type="pres">
      <dgm:prSet presAssocID="{D6A75812-BA7F-41B7-84E4-12DD42A03BEF}" presName="rootConnector" presStyleLbl="node1" presStyleIdx="0" presStyleCnt="1"/>
      <dgm:spPr/>
      <dgm:t>
        <a:bodyPr/>
        <a:lstStyle/>
        <a:p>
          <a:endParaRPr lang="pl-PL"/>
        </a:p>
      </dgm:t>
    </dgm:pt>
    <dgm:pt modelId="{306765D3-A40F-4242-9C50-A413C84BD8DD}" type="pres">
      <dgm:prSet presAssocID="{D6A75812-BA7F-41B7-84E4-12DD42A03BEF}" presName="childShape" presStyleCnt="0"/>
      <dgm:spPr/>
    </dgm:pt>
    <dgm:pt modelId="{014C23DA-5414-40A0-882A-E400B3994A1E}" type="pres">
      <dgm:prSet presAssocID="{B0562917-1E25-47F3-800D-2CDF71829C71}" presName="Name13" presStyleLbl="parChTrans1D2" presStyleIdx="0" presStyleCnt="5"/>
      <dgm:spPr/>
      <dgm:t>
        <a:bodyPr/>
        <a:lstStyle/>
        <a:p>
          <a:endParaRPr lang="pl-PL"/>
        </a:p>
      </dgm:t>
    </dgm:pt>
    <dgm:pt modelId="{2791DAF5-F5ED-49A2-8290-C819CC0A43FB}" type="pres">
      <dgm:prSet presAssocID="{44805414-9C09-4AE4-B10E-765A97E05941}" presName="childText" presStyleLbl="bgAcc1" presStyleIdx="0" presStyleCnt="5" custScaleX="238461" custScaleY="85012" custLinFactNeighborX="-12382" custLinFactNeighborY="-3251">
        <dgm:presLayoutVars>
          <dgm:bulletEnabled val="1"/>
        </dgm:presLayoutVars>
      </dgm:prSet>
      <dgm:spPr/>
      <dgm:t>
        <a:bodyPr/>
        <a:lstStyle/>
        <a:p>
          <a:endParaRPr lang="pl-PL"/>
        </a:p>
      </dgm:t>
    </dgm:pt>
    <dgm:pt modelId="{C66BA88A-C869-40EC-AC33-C46A41EEFFCA}" type="pres">
      <dgm:prSet presAssocID="{0229EE60-BCEB-4CFF-8AD4-E05A51E96A58}" presName="Name13" presStyleLbl="parChTrans1D2" presStyleIdx="1" presStyleCnt="5"/>
      <dgm:spPr/>
      <dgm:t>
        <a:bodyPr/>
        <a:lstStyle/>
        <a:p>
          <a:endParaRPr lang="pl-PL"/>
        </a:p>
      </dgm:t>
    </dgm:pt>
    <dgm:pt modelId="{BF46D456-69C6-4BAA-A581-133BCAB5C0CE}" type="pres">
      <dgm:prSet presAssocID="{97C213D2-4432-44E2-862D-63B48165A070}" presName="childText" presStyleLbl="bgAcc1" presStyleIdx="1" presStyleCnt="5" custScaleX="260930" custScaleY="75423" custLinFactNeighborX="-12382" custLinFactNeighborY="-7670">
        <dgm:presLayoutVars>
          <dgm:bulletEnabled val="1"/>
        </dgm:presLayoutVars>
      </dgm:prSet>
      <dgm:spPr/>
      <dgm:t>
        <a:bodyPr/>
        <a:lstStyle/>
        <a:p>
          <a:endParaRPr lang="pl-PL"/>
        </a:p>
      </dgm:t>
    </dgm:pt>
    <dgm:pt modelId="{D2CFDF8B-8A39-4EB4-A401-AEAC2E525720}" type="pres">
      <dgm:prSet presAssocID="{180905CA-6B4D-4E01-9E5E-D87C39D818D2}" presName="Name13" presStyleLbl="parChTrans1D2" presStyleIdx="2" presStyleCnt="5"/>
      <dgm:spPr/>
      <dgm:t>
        <a:bodyPr/>
        <a:lstStyle/>
        <a:p>
          <a:endParaRPr lang="pl-PL"/>
        </a:p>
      </dgm:t>
    </dgm:pt>
    <dgm:pt modelId="{3F911B2C-71F2-49DC-9041-F0C1AA18D36F}" type="pres">
      <dgm:prSet presAssocID="{F80509DE-557A-4203-AB8F-7489A2393524}" presName="childText" presStyleLbl="bgAcc1" presStyleIdx="2" presStyleCnt="5" custScaleX="271090" custScaleY="70214" custLinFactNeighborX="-12382" custLinFactNeighborY="-5425">
        <dgm:presLayoutVars>
          <dgm:bulletEnabled val="1"/>
        </dgm:presLayoutVars>
      </dgm:prSet>
      <dgm:spPr/>
      <dgm:t>
        <a:bodyPr/>
        <a:lstStyle/>
        <a:p>
          <a:endParaRPr lang="pl-PL"/>
        </a:p>
      </dgm:t>
    </dgm:pt>
    <dgm:pt modelId="{FB217DE4-6D91-413F-9990-37D989931E1B}" type="pres">
      <dgm:prSet presAssocID="{C88C1DF7-5C12-40C8-B83A-3C63819816A9}" presName="Name13" presStyleLbl="parChTrans1D2" presStyleIdx="3" presStyleCnt="5"/>
      <dgm:spPr/>
      <dgm:t>
        <a:bodyPr/>
        <a:lstStyle/>
        <a:p>
          <a:endParaRPr lang="pl-PL"/>
        </a:p>
      </dgm:t>
    </dgm:pt>
    <dgm:pt modelId="{5BBD75F1-1ECD-4F70-836B-81EEAB561244}" type="pres">
      <dgm:prSet presAssocID="{56F57A1F-D418-4F5A-B92C-2CFC07D3EDEF}" presName="childText" presStyleLbl="bgAcc1" presStyleIdx="3" presStyleCnt="5" custScaleX="207475" custScaleY="65164" custLinFactNeighborX="-7387" custLinFactNeighborY="-21350">
        <dgm:presLayoutVars>
          <dgm:bulletEnabled val="1"/>
        </dgm:presLayoutVars>
      </dgm:prSet>
      <dgm:spPr/>
      <dgm:t>
        <a:bodyPr/>
        <a:lstStyle/>
        <a:p>
          <a:endParaRPr lang="pl-PL"/>
        </a:p>
      </dgm:t>
    </dgm:pt>
    <dgm:pt modelId="{588C8FF2-2B44-480A-9123-E9ECF90E175F}" type="pres">
      <dgm:prSet presAssocID="{1A10E3F3-A2A0-48E3-8C46-45FE23CF1FCF}" presName="Name13" presStyleLbl="parChTrans1D2" presStyleIdx="4" presStyleCnt="5"/>
      <dgm:spPr/>
      <dgm:t>
        <a:bodyPr/>
        <a:lstStyle/>
        <a:p>
          <a:endParaRPr lang="pl-PL"/>
        </a:p>
      </dgm:t>
    </dgm:pt>
    <dgm:pt modelId="{8B466E52-ACCA-4A92-8C1B-A213673F0015}" type="pres">
      <dgm:prSet presAssocID="{9AF0568B-A003-4243-9B2A-D15761EB17BD}" presName="childText" presStyleLbl="bgAcc1" presStyleIdx="4" presStyleCnt="5" custScaleX="245393" custScaleY="60906" custLinFactNeighborX="-7387" custLinFactNeighborY="-27887">
        <dgm:presLayoutVars>
          <dgm:bulletEnabled val="1"/>
        </dgm:presLayoutVars>
      </dgm:prSet>
      <dgm:spPr/>
      <dgm:t>
        <a:bodyPr/>
        <a:lstStyle/>
        <a:p>
          <a:endParaRPr lang="pl-PL"/>
        </a:p>
      </dgm:t>
    </dgm:pt>
  </dgm:ptLst>
  <dgm:cxnLst>
    <dgm:cxn modelId="{C70C8FF0-7D33-4AFB-A58F-5C6F70558DC4}" srcId="{C7E6569E-97C7-4E72-90EB-D1057E8F1C37}" destId="{D6A75812-BA7F-41B7-84E4-12DD42A03BEF}" srcOrd="0" destOrd="0" parTransId="{D200A0FD-7D67-4819-8D76-EC3CDE6A5C49}" sibTransId="{472844E9-3823-4978-8904-4D249F966C88}"/>
    <dgm:cxn modelId="{926B4DFC-B263-4E58-8462-C3B5865E2E52}" srcId="{D6A75812-BA7F-41B7-84E4-12DD42A03BEF}" destId="{56F57A1F-D418-4F5A-B92C-2CFC07D3EDEF}" srcOrd="3" destOrd="0" parTransId="{C88C1DF7-5C12-40C8-B83A-3C63819816A9}" sibTransId="{43AB6A84-3995-4814-A15D-23C7825663B6}"/>
    <dgm:cxn modelId="{7CBB4325-CE55-474D-9FF4-F0DE680E921E}" srcId="{D6A75812-BA7F-41B7-84E4-12DD42A03BEF}" destId="{44805414-9C09-4AE4-B10E-765A97E05941}" srcOrd="0" destOrd="0" parTransId="{B0562917-1E25-47F3-800D-2CDF71829C71}" sibTransId="{027823EA-D0B7-4EFB-AE00-387AB625B7A2}"/>
    <dgm:cxn modelId="{BD07F659-3415-4FA7-AF9D-020B826BB5E9}" type="presOf" srcId="{B0562917-1E25-47F3-800D-2CDF71829C71}" destId="{014C23DA-5414-40A0-882A-E400B3994A1E}" srcOrd="0" destOrd="0" presId="urn:microsoft.com/office/officeart/2005/8/layout/hierarchy3"/>
    <dgm:cxn modelId="{5CA756FB-6B83-4CB9-84F2-E9A26CC09416}" type="presOf" srcId="{1A10E3F3-A2A0-48E3-8C46-45FE23CF1FCF}" destId="{588C8FF2-2B44-480A-9123-E9ECF90E175F}" srcOrd="0" destOrd="0" presId="urn:microsoft.com/office/officeart/2005/8/layout/hierarchy3"/>
    <dgm:cxn modelId="{4B95963A-774F-4AC5-BF41-E80C3E834A77}" type="presOf" srcId="{44805414-9C09-4AE4-B10E-765A97E05941}" destId="{2791DAF5-F5ED-49A2-8290-C819CC0A43FB}" srcOrd="0" destOrd="0" presId="urn:microsoft.com/office/officeart/2005/8/layout/hierarchy3"/>
    <dgm:cxn modelId="{98B2B948-32A6-467E-8B05-D7C936A1EBBE}" type="presOf" srcId="{0229EE60-BCEB-4CFF-8AD4-E05A51E96A58}" destId="{C66BA88A-C869-40EC-AC33-C46A41EEFFCA}" srcOrd="0" destOrd="0" presId="urn:microsoft.com/office/officeart/2005/8/layout/hierarchy3"/>
    <dgm:cxn modelId="{BB1C1190-E08C-4CA7-A2F5-5BBAC42E954F}" srcId="{D6A75812-BA7F-41B7-84E4-12DD42A03BEF}" destId="{9AF0568B-A003-4243-9B2A-D15761EB17BD}" srcOrd="4" destOrd="0" parTransId="{1A10E3F3-A2A0-48E3-8C46-45FE23CF1FCF}" sibTransId="{F03EC0EC-80EF-491F-9420-61B191D21EFA}"/>
    <dgm:cxn modelId="{C014C0E1-E18A-4C27-82D7-40A23DD78F45}" srcId="{D6A75812-BA7F-41B7-84E4-12DD42A03BEF}" destId="{97C213D2-4432-44E2-862D-63B48165A070}" srcOrd="1" destOrd="0" parTransId="{0229EE60-BCEB-4CFF-8AD4-E05A51E96A58}" sibTransId="{2353EC4C-A44D-422D-B0E7-D030309BBD75}"/>
    <dgm:cxn modelId="{E0562BDC-0BE0-4DA7-949B-3D831E0A05A4}" type="presOf" srcId="{D6A75812-BA7F-41B7-84E4-12DD42A03BEF}" destId="{D73D60D8-51AB-4FD9-84B1-E5BB325D4606}" srcOrd="0" destOrd="0" presId="urn:microsoft.com/office/officeart/2005/8/layout/hierarchy3"/>
    <dgm:cxn modelId="{62152DD0-D8CC-4055-8820-8FF8BA700B23}" type="presOf" srcId="{F80509DE-557A-4203-AB8F-7489A2393524}" destId="{3F911B2C-71F2-49DC-9041-F0C1AA18D36F}" srcOrd="0" destOrd="0" presId="urn:microsoft.com/office/officeart/2005/8/layout/hierarchy3"/>
    <dgm:cxn modelId="{FFE6E60D-BE9C-4845-B96B-5E27157DCAA3}" type="presOf" srcId="{56F57A1F-D418-4F5A-B92C-2CFC07D3EDEF}" destId="{5BBD75F1-1ECD-4F70-836B-81EEAB561244}" srcOrd="0" destOrd="0" presId="urn:microsoft.com/office/officeart/2005/8/layout/hierarchy3"/>
    <dgm:cxn modelId="{6127F61B-1B6D-4DE6-BDEC-A6784F141EE3}" type="presOf" srcId="{D6A75812-BA7F-41B7-84E4-12DD42A03BEF}" destId="{75A7BBF2-354D-41E8-88A7-30B215B74F42}" srcOrd="1" destOrd="0" presId="urn:microsoft.com/office/officeart/2005/8/layout/hierarchy3"/>
    <dgm:cxn modelId="{1377A82E-9596-4083-AECA-EC1AB4AE98D0}" type="presOf" srcId="{C88C1DF7-5C12-40C8-B83A-3C63819816A9}" destId="{FB217DE4-6D91-413F-9990-37D989931E1B}" srcOrd="0" destOrd="0" presId="urn:microsoft.com/office/officeart/2005/8/layout/hierarchy3"/>
    <dgm:cxn modelId="{62DFF950-0D29-4DCD-A7BA-0D2D6793E161}" type="presOf" srcId="{C7E6569E-97C7-4E72-90EB-D1057E8F1C37}" destId="{393B57F0-991B-4A3D-A097-FBD87C0BCF4D}" srcOrd="0" destOrd="0" presId="urn:microsoft.com/office/officeart/2005/8/layout/hierarchy3"/>
    <dgm:cxn modelId="{B76A450A-93EF-492E-9A30-29070EC14A21}" type="presOf" srcId="{97C213D2-4432-44E2-862D-63B48165A070}" destId="{BF46D456-69C6-4BAA-A581-133BCAB5C0CE}" srcOrd="0" destOrd="0" presId="urn:microsoft.com/office/officeart/2005/8/layout/hierarchy3"/>
    <dgm:cxn modelId="{E31F9484-291B-4684-B7A6-BCFB354B6F4F}" type="presOf" srcId="{9AF0568B-A003-4243-9B2A-D15761EB17BD}" destId="{8B466E52-ACCA-4A92-8C1B-A213673F0015}" srcOrd="0" destOrd="0" presId="urn:microsoft.com/office/officeart/2005/8/layout/hierarchy3"/>
    <dgm:cxn modelId="{71964080-EB4C-4B25-9442-16A85825367A}" srcId="{D6A75812-BA7F-41B7-84E4-12DD42A03BEF}" destId="{F80509DE-557A-4203-AB8F-7489A2393524}" srcOrd="2" destOrd="0" parTransId="{180905CA-6B4D-4E01-9E5E-D87C39D818D2}" sibTransId="{E7E85C52-ACC6-4E8D-97D2-04DAECC0BE11}"/>
    <dgm:cxn modelId="{D0D17950-8D07-44DF-ACFF-AD3290C0AB0D}" type="presOf" srcId="{180905CA-6B4D-4E01-9E5E-D87C39D818D2}" destId="{D2CFDF8B-8A39-4EB4-A401-AEAC2E525720}" srcOrd="0" destOrd="0" presId="urn:microsoft.com/office/officeart/2005/8/layout/hierarchy3"/>
    <dgm:cxn modelId="{FAF631F0-C100-4AE2-BA0F-BC4D935E0B88}" type="presParOf" srcId="{393B57F0-991B-4A3D-A097-FBD87C0BCF4D}" destId="{EAD0BC1E-DF78-40F4-9061-99F18E467509}" srcOrd="0" destOrd="0" presId="urn:microsoft.com/office/officeart/2005/8/layout/hierarchy3"/>
    <dgm:cxn modelId="{61E0D61C-2CD1-40F0-BF64-1E1F167D5401}" type="presParOf" srcId="{EAD0BC1E-DF78-40F4-9061-99F18E467509}" destId="{BD815EA2-B95F-47E4-B4DB-61D4CD183273}" srcOrd="0" destOrd="0" presId="urn:microsoft.com/office/officeart/2005/8/layout/hierarchy3"/>
    <dgm:cxn modelId="{F3412EFA-2BD1-43ED-8CA7-7C8CA95B39F3}" type="presParOf" srcId="{BD815EA2-B95F-47E4-B4DB-61D4CD183273}" destId="{D73D60D8-51AB-4FD9-84B1-E5BB325D4606}" srcOrd="0" destOrd="0" presId="urn:microsoft.com/office/officeart/2005/8/layout/hierarchy3"/>
    <dgm:cxn modelId="{16FAEF32-AAFE-4C66-B18E-477D49A5AD61}" type="presParOf" srcId="{BD815EA2-B95F-47E4-B4DB-61D4CD183273}" destId="{75A7BBF2-354D-41E8-88A7-30B215B74F42}" srcOrd="1" destOrd="0" presId="urn:microsoft.com/office/officeart/2005/8/layout/hierarchy3"/>
    <dgm:cxn modelId="{8BFBC74E-68B8-49C4-9FDF-2AF41277009F}" type="presParOf" srcId="{EAD0BC1E-DF78-40F4-9061-99F18E467509}" destId="{306765D3-A40F-4242-9C50-A413C84BD8DD}" srcOrd="1" destOrd="0" presId="urn:microsoft.com/office/officeart/2005/8/layout/hierarchy3"/>
    <dgm:cxn modelId="{A90E60B3-0949-4BC0-BE17-713221D24ED3}" type="presParOf" srcId="{306765D3-A40F-4242-9C50-A413C84BD8DD}" destId="{014C23DA-5414-40A0-882A-E400B3994A1E}" srcOrd="0" destOrd="0" presId="urn:microsoft.com/office/officeart/2005/8/layout/hierarchy3"/>
    <dgm:cxn modelId="{D7A6BE35-7CB5-4F88-9BCD-87E7B22506E1}" type="presParOf" srcId="{306765D3-A40F-4242-9C50-A413C84BD8DD}" destId="{2791DAF5-F5ED-49A2-8290-C819CC0A43FB}" srcOrd="1" destOrd="0" presId="urn:microsoft.com/office/officeart/2005/8/layout/hierarchy3"/>
    <dgm:cxn modelId="{E90AB913-3E2B-433E-869E-C33F8A8F9E42}" type="presParOf" srcId="{306765D3-A40F-4242-9C50-A413C84BD8DD}" destId="{C66BA88A-C869-40EC-AC33-C46A41EEFFCA}" srcOrd="2" destOrd="0" presId="urn:microsoft.com/office/officeart/2005/8/layout/hierarchy3"/>
    <dgm:cxn modelId="{A86CEB87-7C8A-42C4-A842-3A99A7B555FA}" type="presParOf" srcId="{306765D3-A40F-4242-9C50-A413C84BD8DD}" destId="{BF46D456-69C6-4BAA-A581-133BCAB5C0CE}" srcOrd="3" destOrd="0" presId="urn:microsoft.com/office/officeart/2005/8/layout/hierarchy3"/>
    <dgm:cxn modelId="{D1BF13A8-175D-4FDD-B740-83D116643961}" type="presParOf" srcId="{306765D3-A40F-4242-9C50-A413C84BD8DD}" destId="{D2CFDF8B-8A39-4EB4-A401-AEAC2E525720}" srcOrd="4" destOrd="0" presId="urn:microsoft.com/office/officeart/2005/8/layout/hierarchy3"/>
    <dgm:cxn modelId="{9864E090-E556-4F00-93B9-2C13850901CB}" type="presParOf" srcId="{306765D3-A40F-4242-9C50-A413C84BD8DD}" destId="{3F911B2C-71F2-49DC-9041-F0C1AA18D36F}" srcOrd="5" destOrd="0" presId="urn:microsoft.com/office/officeart/2005/8/layout/hierarchy3"/>
    <dgm:cxn modelId="{7B4D31B7-CDC4-43E8-BCE4-AB83A93953B1}" type="presParOf" srcId="{306765D3-A40F-4242-9C50-A413C84BD8DD}" destId="{FB217DE4-6D91-413F-9990-37D989931E1B}" srcOrd="6" destOrd="0" presId="urn:microsoft.com/office/officeart/2005/8/layout/hierarchy3"/>
    <dgm:cxn modelId="{2BDA9A97-D1A6-4FCC-8BC6-0739468223A0}" type="presParOf" srcId="{306765D3-A40F-4242-9C50-A413C84BD8DD}" destId="{5BBD75F1-1ECD-4F70-836B-81EEAB561244}" srcOrd="7" destOrd="0" presId="urn:microsoft.com/office/officeart/2005/8/layout/hierarchy3"/>
    <dgm:cxn modelId="{93248380-DFC0-434B-8BFA-9D790AAE4565}" type="presParOf" srcId="{306765D3-A40F-4242-9C50-A413C84BD8DD}" destId="{588C8FF2-2B44-480A-9123-E9ECF90E175F}" srcOrd="8" destOrd="0" presId="urn:microsoft.com/office/officeart/2005/8/layout/hierarchy3"/>
    <dgm:cxn modelId="{8A76D2CD-EEA1-4EDD-96E2-542E3209EEE5}" type="presParOf" srcId="{306765D3-A40F-4242-9C50-A413C84BD8DD}" destId="{8B466E52-ACCA-4A92-8C1B-A213673F0015}" srcOrd="9"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2214B5-2F34-497F-9DFE-C19725862078}">
      <dsp:nvSpPr>
        <dsp:cNvPr id="0" name=""/>
        <dsp:cNvSpPr/>
      </dsp:nvSpPr>
      <dsp:spPr>
        <a:xfrm>
          <a:off x="3972" y="385931"/>
          <a:ext cx="1890400" cy="1302485"/>
        </a:xfrm>
        <a:prstGeom prst="round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4000" b="-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D9A0270-B43B-42AC-AF99-782799FC14CB}">
      <dsp:nvSpPr>
        <dsp:cNvPr id="0" name=""/>
        <dsp:cNvSpPr/>
      </dsp:nvSpPr>
      <dsp:spPr>
        <a:xfrm>
          <a:off x="3972" y="1688417"/>
          <a:ext cx="1890400" cy="7013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0" numCol="1" spcCol="1270" anchor="t" anchorCtr="0">
          <a:noAutofit/>
        </a:bodyPr>
        <a:lstStyle/>
        <a:p>
          <a:pPr lvl="0" algn="ctr" defTabSz="577850">
            <a:lnSpc>
              <a:spcPct val="90000"/>
            </a:lnSpc>
            <a:spcBef>
              <a:spcPct val="0"/>
            </a:spcBef>
            <a:spcAft>
              <a:spcPct val="35000"/>
            </a:spcAft>
          </a:pPr>
          <a:r>
            <a:rPr lang="pl-PL" sz="1300" b="1" kern="1200" dirty="0" smtClean="0">
              <a:solidFill>
                <a:srgbClr val="000066"/>
              </a:solidFill>
              <a:latin typeface="Verdana" panose="020B0604030504040204" pitchFamily="34" charset="0"/>
              <a:ea typeface="Verdana" panose="020B0604030504040204" pitchFamily="34" charset="0"/>
              <a:cs typeface="Verdana" panose="020B0604030504040204" pitchFamily="34" charset="0"/>
            </a:rPr>
            <a:t>Medycyna personalizowana</a:t>
          </a:r>
          <a:endParaRPr lang="pl-PL" sz="1300" b="1" kern="1200" dirty="0">
            <a:solidFill>
              <a:srgbClr val="000066"/>
            </a:solidFill>
            <a:latin typeface="Verdana" panose="020B0604030504040204" pitchFamily="34" charset="0"/>
            <a:ea typeface="Verdana" panose="020B0604030504040204" pitchFamily="34" charset="0"/>
            <a:cs typeface="Verdana" panose="020B0604030504040204" pitchFamily="34" charset="0"/>
          </a:endParaRPr>
        </a:p>
      </dsp:txBody>
      <dsp:txXfrm>
        <a:off x="3972" y="1688417"/>
        <a:ext cx="1890400" cy="701338"/>
      </dsp:txXfrm>
    </dsp:sp>
    <dsp:sp modelId="{0818D54F-BD72-4D41-BD10-D6821B293722}">
      <dsp:nvSpPr>
        <dsp:cNvPr id="0" name=""/>
        <dsp:cNvSpPr/>
      </dsp:nvSpPr>
      <dsp:spPr>
        <a:xfrm>
          <a:off x="2083492" y="385931"/>
          <a:ext cx="1890400" cy="1302485"/>
        </a:xfrm>
        <a:prstGeom prst="round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2000" r="-1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D23D202-ED6F-4E58-B4AD-F9DF0D8EDFFA}">
      <dsp:nvSpPr>
        <dsp:cNvPr id="0" name=""/>
        <dsp:cNvSpPr/>
      </dsp:nvSpPr>
      <dsp:spPr>
        <a:xfrm>
          <a:off x="2083492" y="1688417"/>
          <a:ext cx="1890400" cy="7013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0" numCol="1" spcCol="1270" anchor="t" anchorCtr="0">
          <a:noAutofit/>
        </a:bodyPr>
        <a:lstStyle/>
        <a:p>
          <a:pPr lvl="0" algn="ctr" defTabSz="577850">
            <a:lnSpc>
              <a:spcPct val="90000"/>
            </a:lnSpc>
            <a:spcBef>
              <a:spcPct val="0"/>
            </a:spcBef>
            <a:spcAft>
              <a:spcPct val="35000"/>
            </a:spcAft>
          </a:pPr>
          <a:r>
            <a:rPr lang="pl-PL" sz="1300" b="1" kern="1200" dirty="0" smtClean="0">
              <a:solidFill>
                <a:srgbClr val="000066"/>
              </a:solidFill>
              <a:latin typeface="Verdana" panose="020B0604030504040204" pitchFamily="34" charset="0"/>
              <a:ea typeface="Verdana" panose="020B0604030504040204" pitchFamily="34" charset="0"/>
              <a:cs typeface="Verdana" panose="020B0604030504040204" pitchFamily="34" charset="0"/>
            </a:rPr>
            <a:t>Innowacyjny przemysł medyczny</a:t>
          </a:r>
          <a:endParaRPr lang="pl-PL" sz="1300" b="1" kern="1200" dirty="0">
            <a:solidFill>
              <a:srgbClr val="000066"/>
            </a:solidFill>
            <a:latin typeface="Verdana" panose="020B0604030504040204" pitchFamily="34" charset="0"/>
            <a:ea typeface="Verdana" panose="020B0604030504040204" pitchFamily="34" charset="0"/>
            <a:cs typeface="Verdana" panose="020B0604030504040204" pitchFamily="34" charset="0"/>
          </a:endParaRPr>
        </a:p>
      </dsp:txBody>
      <dsp:txXfrm>
        <a:off x="2083492" y="1688417"/>
        <a:ext cx="1890400" cy="701338"/>
      </dsp:txXfrm>
    </dsp:sp>
    <dsp:sp modelId="{5F24DC2F-CFF2-4160-A22F-7E3A0D35134D}">
      <dsp:nvSpPr>
        <dsp:cNvPr id="0" name=""/>
        <dsp:cNvSpPr/>
      </dsp:nvSpPr>
      <dsp:spPr>
        <a:xfrm>
          <a:off x="4176471" y="360038"/>
          <a:ext cx="1890400" cy="1302485"/>
        </a:xfrm>
        <a:prstGeom prst="round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2000" r="-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1972349-2DA6-47DC-99E6-99C9054F9B07}">
      <dsp:nvSpPr>
        <dsp:cNvPr id="0" name=""/>
        <dsp:cNvSpPr/>
      </dsp:nvSpPr>
      <dsp:spPr>
        <a:xfrm>
          <a:off x="4163011" y="1688417"/>
          <a:ext cx="1890400" cy="7013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0" numCol="1" spcCol="1270" anchor="t" anchorCtr="0">
          <a:noAutofit/>
        </a:bodyPr>
        <a:lstStyle/>
        <a:p>
          <a:pPr lvl="0" algn="ctr" defTabSz="577850">
            <a:lnSpc>
              <a:spcPct val="90000"/>
            </a:lnSpc>
            <a:spcBef>
              <a:spcPct val="0"/>
            </a:spcBef>
            <a:spcAft>
              <a:spcPct val="35000"/>
            </a:spcAft>
          </a:pPr>
          <a:r>
            <a:rPr lang="pl-PL" sz="1300" b="1" kern="1200" dirty="0" smtClean="0">
              <a:solidFill>
                <a:srgbClr val="000066"/>
              </a:solidFill>
              <a:latin typeface="Verdana" panose="020B0604030504040204" pitchFamily="34" charset="0"/>
              <a:ea typeface="Verdana" panose="020B0604030504040204" pitchFamily="34" charset="0"/>
              <a:cs typeface="Verdana" panose="020B0604030504040204" pitchFamily="34" charset="0"/>
            </a:rPr>
            <a:t>Choroby zakaźne</a:t>
          </a:r>
          <a:endParaRPr lang="pl-PL" sz="1300" b="1" kern="1200" dirty="0">
            <a:solidFill>
              <a:srgbClr val="000066"/>
            </a:solidFill>
            <a:latin typeface="Verdana" panose="020B0604030504040204" pitchFamily="34" charset="0"/>
            <a:ea typeface="Verdana" panose="020B0604030504040204" pitchFamily="34" charset="0"/>
            <a:cs typeface="Verdana" panose="020B0604030504040204" pitchFamily="34" charset="0"/>
          </a:endParaRPr>
        </a:p>
      </dsp:txBody>
      <dsp:txXfrm>
        <a:off x="4163011" y="1688417"/>
        <a:ext cx="1890400" cy="701338"/>
      </dsp:txXfrm>
    </dsp:sp>
    <dsp:sp modelId="{DC7023D0-FE4C-48F1-A9DE-6A80BFB00B30}">
      <dsp:nvSpPr>
        <dsp:cNvPr id="0" name=""/>
        <dsp:cNvSpPr/>
      </dsp:nvSpPr>
      <dsp:spPr>
        <a:xfrm>
          <a:off x="6242531" y="385931"/>
          <a:ext cx="1890400" cy="1302485"/>
        </a:xfrm>
        <a:prstGeom prst="roundRect">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3000" b="-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E6ECEE6-16A7-4897-84F6-7A06819BA5C2}">
      <dsp:nvSpPr>
        <dsp:cNvPr id="0" name=""/>
        <dsp:cNvSpPr/>
      </dsp:nvSpPr>
      <dsp:spPr>
        <a:xfrm>
          <a:off x="6242531" y="1688417"/>
          <a:ext cx="1890400" cy="7013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0" numCol="1" spcCol="1270" anchor="t" anchorCtr="0">
          <a:noAutofit/>
        </a:bodyPr>
        <a:lstStyle/>
        <a:p>
          <a:pPr lvl="0" algn="ctr" defTabSz="577850">
            <a:lnSpc>
              <a:spcPct val="90000"/>
            </a:lnSpc>
            <a:spcBef>
              <a:spcPct val="0"/>
            </a:spcBef>
            <a:spcAft>
              <a:spcPct val="35000"/>
            </a:spcAft>
          </a:pPr>
          <a:r>
            <a:rPr lang="pl-PL" sz="1300" b="1" kern="1200" dirty="0" smtClean="0">
              <a:solidFill>
                <a:srgbClr val="000066"/>
              </a:solidFill>
              <a:latin typeface="Verdana" panose="020B0604030504040204" pitchFamily="34" charset="0"/>
              <a:ea typeface="Verdana" panose="020B0604030504040204" pitchFamily="34" charset="0"/>
              <a:cs typeface="Verdana" panose="020B0604030504040204" pitchFamily="34" charset="0"/>
            </a:rPr>
            <a:t>Innowacyjne systemy opieki zdrowotnej</a:t>
          </a:r>
          <a:endParaRPr lang="pl-PL" sz="1300" b="1" kern="1200" dirty="0">
            <a:solidFill>
              <a:srgbClr val="000066"/>
            </a:solidFill>
            <a:latin typeface="Verdana" panose="020B0604030504040204" pitchFamily="34" charset="0"/>
            <a:ea typeface="Verdana" panose="020B0604030504040204" pitchFamily="34" charset="0"/>
            <a:cs typeface="Verdana" panose="020B0604030504040204" pitchFamily="34" charset="0"/>
          </a:endParaRPr>
        </a:p>
      </dsp:txBody>
      <dsp:txXfrm>
        <a:off x="6242531" y="1688417"/>
        <a:ext cx="1890400" cy="701338"/>
      </dsp:txXfrm>
    </dsp:sp>
    <dsp:sp modelId="{62F847F9-2AFF-465B-B1B7-90E8485DB822}">
      <dsp:nvSpPr>
        <dsp:cNvPr id="0" name=""/>
        <dsp:cNvSpPr/>
      </dsp:nvSpPr>
      <dsp:spPr>
        <a:xfrm>
          <a:off x="769189" y="2558672"/>
          <a:ext cx="1890400" cy="1302485"/>
        </a:xfrm>
        <a:prstGeom prst="roundRect">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2000" r="-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749C8F5-56B6-4ACA-8C03-15A1619AFD15}">
      <dsp:nvSpPr>
        <dsp:cNvPr id="0" name=""/>
        <dsp:cNvSpPr/>
      </dsp:nvSpPr>
      <dsp:spPr>
        <a:xfrm>
          <a:off x="791080" y="3881281"/>
          <a:ext cx="1890400" cy="7013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0" numCol="1" spcCol="1270" anchor="t" anchorCtr="0">
          <a:noAutofit/>
        </a:bodyPr>
        <a:lstStyle/>
        <a:p>
          <a:pPr lvl="0" algn="ctr" defTabSz="577850">
            <a:lnSpc>
              <a:spcPct val="90000"/>
            </a:lnSpc>
            <a:spcBef>
              <a:spcPct val="0"/>
            </a:spcBef>
            <a:spcAft>
              <a:spcPct val="35000"/>
            </a:spcAft>
          </a:pPr>
          <a:r>
            <a:rPr lang="pl-PL" sz="1300" b="1" kern="1200" dirty="0" smtClean="0">
              <a:solidFill>
                <a:srgbClr val="000066"/>
              </a:solidFill>
              <a:latin typeface="Verdana" panose="020B0604030504040204" pitchFamily="34" charset="0"/>
              <a:ea typeface="Verdana" panose="020B0604030504040204" pitchFamily="34" charset="0"/>
              <a:cs typeface="Verdana" panose="020B0604030504040204" pitchFamily="34" charset="0"/>
            </a:rPr>
            <a:t>Wpływ środowiska na zdrowie</a:t>
          </a:r>
          <a:endParaRPr lang="pl-PL" sz="1300" b="1" kern="1200" dirty="0">
            <a:solidFill>
              <a:srgbClr val="000066"/>
            </a:solidFill>
            <a:latin typeface="Verdana" panose="020B0604030504040204" pitchFamily="34" charset="0"/>
            <a:ea typeface="Verdana" panose="020B0604030504040204" pitchFamily="34" charset="0"/>
            <a:cs typeface="Verdana" panose="020B0604030504040204" pitchFamily="34" charset="0"/>
          </a:endParaRPr>
        </a:p>
      </dsp:txBody>
      <dsp:txXfrm>
        <a:off x="791080" y="3881281"/>
        <a:ext cx="1890400" cy="701338"/>
      </dsp:txXfrm>
    </dsp:sp>
    <dsp:sp modelId="{DCC60E02-871B-4CD8-95A3-3EF73906A2D8}">
      <dsp:nvSpPr>
        <dsp:cNvPr id="0" name=""/>
        <dsp:cNvSpPr/>
      </dsp:nvSpPr>
      <dsp:spPr>
        <a:xfrm>
          <a:off x="2880316" y="2592289"/>
          <a:ext cx="1890400" cy="1302485"/>
        </a:xfrm>
        <a:prstGeom prst="roundRect">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t="-2000" b="-2000"/>
          </a:stretch>
        </a:blipFill>
        <a:ln w="28575"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sp>
    <dsp:sp modelId="{68C4003E-FD23-4310-A024-3815A2E5DA1F}">
      <dsp:nvSpPr>
        <dsp:cNvPr id="0" name=""/>
        <dsp:cNvSpPr/>
      </dsp:nvSpPr>
      <dsp:spPr>
        <a:xfrm>
          <a:off x="2870599" y="3881281"/>
          <a:ext cx="1890400" cy="7013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0" numCol="1" spcCol="1270" anchor="t" anchorCtr="0">
          <a:noAutofit/>
        </a:bodyPr>
        <a:lstStyle/>
        <a:p>
          <a:pPr lvl="0" algn="ctr" defTabSz="577850">
            <a:lnSpc>
              <a:spcPct val="90000"/>
            </a:lnSpc>
            <a:spcBef>
              <a:spcPct val="0"/>
            </a:spcBef>
            <a:spcAft>
              <a:spcPct val="35000"/>
            </a:spcAft>
          </a:pPr>
          <a:r>
            <a:rPr lang="pl-PL" sz="1300" b="1" kern="1200" dirty="0" smtClean="0">
              <a:solidFill>
                <a:srgbClr val="000066"/>
              </a:solidFill>
              <a:latin typeface="Verdana" panose="020B0604030504040204" pitchFamily="34" charset="0"/>
              <a:ea typeface="Verdana" panose="020B0604030504040204" pitchFamily="34" charset="0"/>
              <a:cs typeface="Verdana" panose="020B0604030504040204" pitchFamily="34" charset="0"/>
            </a:rPr>
            <a:t>Cyfrowa transformacja w medycynie</a:t>
          </a:r>
          <a:endParaRPr lang="pl-PL" sz="1300" b="1" kern="1200" dirty="0">
            <a:solidFill>
              <a:srgbClr val="000066"/>
            </a:solidFill>
            <a:latin typeface="Verdana" panose="020B0604030504040204" pitchFamily="34" charset="0"/>
            <a:ea typeface="Verdana" panose="020B0604030504040204" pitchFamily="34" charset="0"/>
            <a:cs typeface="Verdana" panose="020B0604030504040204" pitchFamily="34" charset="0"/>
          </a:endParaRPr>
        </a:p>
      </dsp:txBody>
      <dsp:txXfrm>
        <a:off x="2870599" y="3881281"/>
        <a:ext cx="1890400" cy="701338"/>
      </dsp:txXfrm>
    </dsp:sp>
    <dsp:sp modelId="{1FB9990B-36D2-4F37-B051-AF23AFD98D16}">
      <dsp:nvSpPr>
        <dsp:cNvPr id="0" name=""/>
        <dsp:cNvSpPr/>
      </dsp:nvSpPr>
      <dsp:spPr>
        <a:xfrm>
          <a:off x="5202771" y="2578796"/>
          <a:ext cx="1890400" cy="1302485"/>
        </a:xfrm>
        <a:prstGeom prst="roundRect">
          <a:avLst/>
        </a:prstGeom>
        <a:blipFill>
          <a:blip xmlns:r="http://schemas.openxmlformats.org/officeDocument/2006/relationships" r:embed="rId7">
            <a:extLst>
              <a:ext uri="{28A0092B-C50C-407E-A947-70E740481C1C}">
                <a14:useLocalDpi xmlns:a14="http://schemas.microsoft.com/office/drawing/2010/main" val="0"/>
              </a:ext>
            </a:extLst>
          </a:blip>
          <a:srcRect/>
          <a:stretch>
            <a:fillRect l="-12000" r="-12000"/>
          </a:stretch>
        </a:blipFill>
        <a:ln w="28575"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sp>
    <dsp:sp modelId="{859FA2CD-243E-47C9-85A6-5F9DE4CEDBF0}">
      <dsp:nvSpPr>
        <dsp:cNvPr id="0" name=""/>
        <dsp:cNvSpPr/>
      </dsp:nvSpPr>
      <dsp:spPr>
        <a:xfrm>
          <a:off x="4950119" y="3881281"/>
          <a:ext cx="2395704" cy="7013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0" numCol="1" spcCol="1270" anchor="t" anchorCtr="0">
          <a:noAutofit/>
        </a:bodyPr>
        <a:lstStyle/>
        <a:p>
          <a:pPr lvl="0" algn="ctr" defTabSz="577850">
            <a:lnSpc>
              <a:spcPct val="90000"/>
            </a:lnSpc>
            <a:spcBef>
              <a:spcPct val="0"/>
            </a:spcBef>
            <a:spcAft>
              <a:spcPct val="35000"/>
            </a:spcAft>
          </a:pPr>
          <a:r>
            <a:rPr lang="pl-PL" sz="1300" b="1" kern="1200" dirty="0" smtClean="0">
              <a:solidFill>
                <a:srgbClr val="000066"/>
              </a:solidFill>
              <a:latin typeface="Verdana" panose="020B0604030504040204" pitchFamily="34" charset="0"/>
              <a:ea typeface="Verdana" panose="020B0604030504040204" pitchFamily="34" charset="0"/>
              <a:cs typeface="Verdana" panose="020B0604030504040204" pitchFamily="34" charset="0"/>
            </a:rPr>
            <a:t>Big data i </a:t>
          </a:r>
          <a:r>
            <a:rPr lang="pl-PL" sz="1300" b="1" kern="1200" dirty="0" err="1" smtClean="0">
              <a:solidFill>
                <a:srgbClr val="000066"/>
              </a:solidFill>
              <a:latin typeface="Verdana" panose="020B0604030504040204" pitchFamily="34" charset="0"/>
              <a:ea typeface="Verdana" panose="020B0604030504040204" pitchFamily="34" charset="0"/>
              <a:cs typeface="Verdana" panose="020B0604030504040204" pitchFamily="34" charset="0"/>
            </a:rPr>
            <a:t>cyberbezpieczeństwo</a:t>
          </a:r>
          <a:r>
            <a:rPr lang="pl-PL" sz="1300" b="1" kern="1200" dirty="0" smtClean="0">
              <a:solidFill>
                <a:srgbClr val="000066"/>
              </a:solidFill>
              <a:latin typeface="Verdana" panose="020B0604030504040204" pitchFamily="34" charset="0"/>
              <a:ea typeface="Verdana" panose="020B0604030504040204" pitchFamily="34" charset="0"/>
              <a:cs typeface="Verdana" panose="020B0604030504040204" pitchFamily="34" charset="0"/>
            </a:rPr>
            <a:t> w medycynie</a:t>
          </a:r>
          <a:endParaRPr lang="pl-PL" sz="1300" b="1" kern="1200" dirty="0">
            <a:solidFill>
              <a:srgbClr val="000066"/>
            </a:solidFill>
            <a:latin typeface="Verdana" panose="020B0604030504040204" pitchFamily="34" charset="0"/>
            <a:ea typeface="Verdana" panose="020B0604030504040204" pitchFamily="34" charset="0"/>
            <a:cs typeface="Verdana" panose="020B0604030504040204" pitchFamily="34" charset="0"/>
          </a:endParaRPr>
        </a:p>
      </dsp:txBody>
      <dsp:txXfrm>
        <a:off x="4950119" y="3881281"/>
        <a:ext cx="2395704" cy="70133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2214B5-2F34-497F-9DFE-C19725862078}">
      <dsp:nvSpPr>
        <dsp:cNvPr id="0" name=""/>
        <dsp:cNvSpPr/>
      </dsp:nvSpPr>
      <dsp:spPr>
        <a:xfrm>
          <a:off x="358987" y="2410"/>
          <a:ext cx="2235914" cy="1540545"/>
        </a:xfrm>
        <a:prstGeom prst="round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000" b="-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D9A0270-B43B-42AC-AF99-782799FC14CB}">
      <dsp:nvSpPr>
        <dsp:cNvPr id="0" name=""/>
        <dsp:cNvSpPr/>
      </dsp:nvSpPr>
      <dsp:spPr>
        <a:xfrm>
          <a:off x="358987" y="1542955"/>
          <a:ext cx="2235914" cy="8295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lvl="0" algn="ctr" defTabSz="711200">
            <a:lnSpc>
              <a:spcPct val="90000"/>
            </a:lnSpc>
            <a:spcBef>
              <a:spcPct val="0"/>
            </a:spcBef>
            <a:spcAft>
              <a:spcPct val="35000"/>
            </a:spcAft>
          </a:pPr>
          <a:r>
            <a:rPr lang="pl-PL" sz="1600" b="1" kern="1200" dirty="0" smtClean="0">
              <a:solidFill>
                <a:srgbClr val="000066"/>
              </a:solidFill>
              <a:latin typeface="+mj-lt"/>
              <a:ea typeface="Verdana" panose="020B0604030504040204" pitchFamily="34" charset="0"/>
              <a:cs typeface="Verdana" panose="020B0604030504040204" pitchFamily="34" charset="0"/>
            </a:rPr>
            <a:t>Zdrowie na różnych etapach życia </a:t>
          </a:r>
          <a:endParaRPr lang="pl-PL" sz="1600" b="1" kern="1200" dirty="0">
            <a:solidFill>
              <a:srgbClr val="000066"/>
            </a:solidFill>
            <a:latin typeface="+mj-lt"/>
            <a:ea typeface="Verdana" panose="020B0604030504040204" pitchFamily="34" charset="0"/>
            <a:cs typeface="Verdana" panose="020B0604030504040204" pitchFamily="34" charset="0"/>
          </a:endParaRPr>
        </a:p>
      </dsp:txBody>
      <dsp:txXfrm>
        <a:off x="358987" y="1542955"/>
        <a:ext cx="2235914" cy="829524"/>
      </dsp:txXfrm>
    </dsp:sp>
    <dsp:sp modelId="{0818D54F-BD72-4D41-BD10-D6821B293722}">
      <dsp:nvSpPr>
        <dsp:cNvPr id="0" name=""/>
        <dsp:cNvSpPr/>
      </dsp:nvSpPr>
      <dsp:spPr>
        <a:xfrm>
          <a:off x="2818586" y="2410"/>
          <a:ext cx="2235914" cy="1540545"/>
        </a:xfrm>
        <a:prstGeom prst="round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000" r="-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D23D202-ED6F-4E58-B4AD-F9DF0D8EDFFA}">
      <dsp:nvSpPr>
        <dsp:cNvPr id="0" name=""/>
        <dsp:cNvSpPr/>
      </dsp:nvSpPr>
      <dsp:spPr>
        <a:xfrm>
          <a:off x="2818586" y="1542955"/>
          <a:ext cx="2235914" cy="8295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lvl="0" algn="ctr" defTabSz="711200">
            <a:lnSpc>
              <a:spcPct val="90000"/>
            </a:lnSpc>
            <a:spcBef>
              <a:spcPct val="0"/>
            </a:spcBef>
            <a:spcAft>
              <a:spcPct val="35000"/>
            </a:spcAft>
          </a:pPr>
          <a:r>
            <a:rPr lang="pl-PL" sz="1600" b="1" kern="1200" dirty="0" smtClean="0">
              <a:solidFill>
                <a:srgbClr val="000066"/>
              </a:solidFill>
            </a:rPr>
            <a:t>Czynniki środowiskowe i społeczne </a:t>
          </a:r>
          <a:endParaRPr lang="pl-PL" sz="1600" b="1" kern="1200" dirty="0">
            <a:solidFill>
              <a:srgbClr val="000066"/>
            </a:solidFill>
          </a:endParaRPr>
        </a:p>
      </dsp:txBody>
      <dsp:txXfrm>
        <a:off x="2818586" y="1542955"/>
        <a:ext cx="2235914" cy="829524"/>
      </dsp:txXfrm>
    </dsp:sp>
    <dsp:sp modelId="{5F24DC2F-CFF2-4160-A22F-7E3A0D35134D}">
      <dsp:nvSpPr>
        <dsp:cNvPr id="0" name=""/>
        <dsp:cNvSpPr/>
      </dsp:nvSpPr>
      <dsp:spPr>
        <a:xfrm>
          <a:off x="5426014" y="0"/>
          <a:ext cx="2235914" cy="1540545"/>
        </a:xfrm>
        <a:prstGeom prst="round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28000" b="-28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1972349-2DA6-47DC-99E6-99C9054F9B07}">
      <dsp:nvSpPr>
        <dsp:cNvPr id="0" name=""/>
        <dsp:cNvSpPr/>
      </dsp:nvSpPr>
      <dsp:spPr>
        <a:xfrm>
          <a:off x="5278186" y="1542955"/>
          <a:ext cx="2499730" cy="8295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lvl="0" algn="ctr" defTabSz="711200">
            <a:lnSpc>
              <a:spcPct val="90000"/>
            </a:lnSpc>
            <a:spcBef>
              <a:spcPct val="0"/>
            </a:spcBef>
            <a:spcAft>
              <a:spcPct val="35000"/>
            </a:spcAft>
          </a:pPr>
          <a:r>
            <a:rPr lang="pl-PL" sz="1600" b="1" kern="1200" dirty="0" smtClean="0">
              <a:solidFill>
                <a:srgbClr val="000066"/>
              </a:solidFill>
              <a:latin typeface="+mj-lt"/>
              <a:ea typeface="Verdana" panose="020B0604030504040204" pitchFamily="34" charset="0"/>
              <a:cs typeface="Verdana" panose="020B0604030504040204" pitchFamily="34" charset="0"/>
            </a:rPr>
            <a:t>Choroby nie-zakaźne i choroby rzadkie</a:t>
          </a:r>
          <a:endParaRPr lang="pl-PL" sz="1600" b="1" kern="1200" dirty="0">
            <a:solidFill>
              <a:srgbClr val="000066"/>
            </a:solidFill>
            <a:latin typeface="+mj-lt"/>
            <a:ea typeface="Verdana" panose="020B0604030504040204" pitchFamily="34" charset="0"/>
            <a:cs typeface="Verdana" panose="020B0604030504040204" pitchFamily="34" charset="0"/>
          </a:endParaRPr>
        </a:p>
      </dsp:txBody>
      <dsp:txXfrm>
        <a:off x="5278186" y="1542955"/>
        <a:ext cx="2499730" cy="829524"/>
      </dsp:txXfrm>
    </dsp:sp>
    <dsp:sp modelId="{62F847F9-2AFF-465B-B1B7-90E8485DB822}">
      <dsp:nvSpPr>
        <dsp:cNvPr id="0" name=""/>
        <dsp:cNvSpPr/>
      </dsp:nvSpPr>
      <dsp:spPr>
        <a:xfrm>
          <a:off x="94221" y="2572270"/>
          <a:ext cx="2235914" cy="1540545"/>
        </a:xfrm>
        <a:prstGeom prst="roundRect">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2000" r="-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749C8F5-56B6-4ACA-8C03-15A1619AFD15}">
      <dsp:nvSpPr>
        <dsp:cNvPr id="0" name=""/>
        <dsp:cNvSpPr/>
      </dsp:nvSpPr>
      <dsp:spPr>
        <a:xfrm>
          <a:off x="120113" y="4136616"/>
          <a:ext cx="2235914" cy="8295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lvl="0" algn="ctr" defTabSz="711200">
            <a:lnSpc>
              <a:spcPct val="90000"/>
            </a:lnSpc>
            <a:spcBef>
              <a:spcPct val="0"/>
            </a:spcBef>
            <a:spcAft>
              <a:spcPct val="35000"/>
            </a:spcAft>
          </a:pPr>
          <a:r>
            <a:rPr lang="pl-PL" sz="1600" b="1" kern="1200" dirty="0" smtClean="0">
              <a:solidFill>
                <a:srgbClr val="000066"/>
              </a:solidFill>
              <a:latin typeface="+mj-lt"/>
              <a:ea typeface="Verdana" panose="020B0604030504040204" pitchFamily="34" charset="0"/>
              <a:cs typeface="Verdana" panose="020B0604030504040204" pitchFamily="34" charset="0"/>
            </a:rPr>
            <a:t>Choroby zakaźnie </a:t>
          </a:r>
          <a:endParaRPr lang="pl-PL" sz="1600" b="1" kern="1200" dirty="0">
            <a:solidFill>
              <a:srgbClr val="000066"/>
            </a:solidFill>
            <a:latin typeface="+mj-lt"/>
            <a:ea typeface="Verdana" panose="020B0604030504040204" pitchFamily="34" charset="0"/>
            <a:cs typeface="Verdana" panose="020B0604030504040204" pitchFamily="34" charset="0"/>
          </a:endParaRPr>
        </a:p>
      </dsp:txBody>
      <dsp:txXfrm>
        <a:off x="120113" y="4136616"/>
        <a:ext cx="2235914" cy="829524"/>
      </dsp:txXfrm>
    </dsp:sp>
    <dsp:sp modelId="{DCC60E02-871B-4CD8-95A3-3EF73906A2D8}">
      <dsp:nvSpPr>
        <dsp:cNvPr id="0" name=""/>
        <dsp:cNvSpPr/>
      </dsp:nvSpPr>
      <dsp:spPr>
        <a:xfrm>
          <a:off x="2591205" y="2612031"/>
          <a:ext cx="2235914" cy="1540545"/>
        </a:xfrm>
        <a:prstGeom prst="roundRect">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t="-17000" b="-17000"/>
          </a:stretch>
        </a:blipFill>
        <a:ln w="28575"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sp>
    <dsp:sp modelId="{68C4003E-FD23-4310-A024-3815A2E5DA1F}">
      <dsp:nvSpPr>
        <dsp:cNvPr id="0" name=""/>
        <dsp:cNvSpPr/>
      </dsp:nvSpPr>
      <dsp:spPr>
        <a:xfrm>
          <a:off x="2579713" y="4136616"/>
          <a:ext cx="2235914" cy="8295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0" numCol="1" spcCol="1270" anchor="t" anchorCtr="0">
          <a:noAutofit/>
        </a:bodyPr>
        <a:lstStyle/>
        <a:p>
          <a:pPr lvl="0" algn="ctr" defTabSz="622300">
            <a:lnSpc>
              <a:spcPct val="90000"/>
            </a:lnSpc>
            <a:spcBef>
              <a:spcPct val="0"/>
            </a:spcBef>
            <a:spcAft>
              <a:spcPct val="35000"/>
            </a:spcAft>
          </a:pPr>
          <a:r>
            <a:rPr lang="pl-PL" sz="1400" b="1" kern="1200" dirty="0" smtClean="0">
              <a:solidFill>
                <a:srgbClr val="000066"/>
              </a:solidFill>
              <a:latin typeface="+mj-lt"/>
              <a:ea typeface="Verdana" panose="020B0604030504040204" pitchFamily="34" charset="0"/>
              <a:cs typeface="Verdana" panose="020B0604030504040204" pitchFamily="34" charset="0"/>
            </a:rPr>
            <a:t>Narzędzie, technologie i rozwiązania cyfrowe w zdrowiu i opiece </a:t>
          </a:r>
          <a:endParaRPr lang="pl-PL" sz="1400" b="1" kern="1200" dirty="0">
            <a:solidFill>
              <a:srgbClr val="000066"/>
            </a:solidFill>
            <a:latin typeface="+mj-lt"/>
            <a:ea typeface="Verdana" panose="020B0604030504040204" pitchFamily="34" charset="0"/>
            <a:cs typeface="Verdana" panose="020B0604030504040204" pitchFamily="34" charset="0"/>
          </a:endParaRPr>
        </a:p>
      </dsp:txBody>
      <dsp:txXfrm>
        <a:off x="2579713" y="4136616"/>
        <a:ext cx="2235914" cy="829524"/>
      </dsp:txXfrm>
    </dsp:sp>
    <dsp:sp modelId="{1FB9990B-36D2-4F37-B051-AF23AFD98D16}">
      <dsp:nvSpPr>
        <dsp:cNvPr id="0" name=""/>
        <dsp:cNvSpPr/>
      </dsp:nvSpPr>
      <dsp:spPr>
        <a:xfrm>
          <a:off x="5410094" y="2596071"/>
          <a:ext cx="2235914" cy="1540545"/>
        </a:xfrm>
        <a:prstGeom prst="roundRect">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t="-6000" b="-6000"/>
          </a:stretch>
        </a:blipFill>
        <a:ln w="28575"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sp>
    <dsp:sp modelId="{859FA2CD-243E-47C9-85A6-5F9DE4CEDBF0}">
      <dsp:nvSpPr>
        <dsp:cNvPr id="0" name=""/>
        <dsp:cNvSpPr/>
      </dsp:nvSpPr>
      <dsp:spPr>
        <a:xfrm>
          <a:off x="5039312" y="4136616"/>
          <a:ext cx="2977477" cy="8295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lvl="0" algn="ctr" defTabSz="711200">
            <a:lnSpc>
              <a:spcPct val="90000"/>
            </a:lnSpc>
            <a:spcBef>
              <a:spcPct val="0"/>
            </a:spcBef>
            <a:spcAft>
              <a:spcPct val="35000"/>
            </a:spcAft>
          </a:pPr>
          <a:r>
            <a:rPr lang="pl-PL" sz="1600" b="1" kern="1200" dirty="0" smtClean="0">
              <a:solidFill>
                <a:srgbClr val="000066"/>
              </a:solidFill>
              <a:latin typeface="+mj-lt"/>
              <a:ea typeface="Verdana" panose="020B0604030504040204" pitchFamily="34" charset="0"/>
              <a:cs typeface="Verdana" panose="020B0604030504040204" pitchFamily="34" charset="0"/>
            </a:rPr>
            <a:t>Systemy opieki zdrowotnej </a:t>
          </a:r>
          <a:endParaRPr lang="pl-PL" sz="1600" b="1" kern="1200" dirty="0">
            <a:solidFill>
              <a:srgbClr val="000066"/>
            </a:solidFill>
            <a:latin typeface="+mj-lt"/>
            <a:ea typeface="Verdana" panose="020B0604030504040204" pitchFamily="34" charset="0"/>
            <a:cs typeface="Verdana" panose="020B0604030504040204" pitchFamily="34" charset="0"/>
          </a:endParaRPr>
        </a:p>
      </dsp:txBody>
      <dsp:txXfrm>
        <a:off x="5039312" y="4136616"/>
        <a:ext cx="2977477" cy="82952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3D60D8-51AB-4FD9-84B1-E5BB325D4606}">
      <dsp:nvSpPr>
        <dsp:cNvPr id="0" name=""/>
        <dsp:cNvSpPr/>
      </dsp:nvSpPr>
      <dsp:spPr>
        <a:xfrm>
          <a:off x="386512" y="0"/>
          <a:ext cx="3994509" cy="1014669"/>
        </a:xfrm>
        <a:prstGeom prst="roundRect">
          <a:avLst>
            <a:gd name="adj" fmla="val 10000"/>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pl-PL" sz="2400" b="1" kern="1200" dirty="0" smtClean="0"/>
            <a:t>Bezpłatna oferta </a:t>
          </a:r>
        </a:p>
        <a:p>
          <a:pPr lvl="0" algn="ctr" defTabSz="1066800">
            <a:lnSpc>
              <a:spcPct val="90000"/>
            </a:lnSpc>
            <a:spcBef>
              <a:spcPct val="0"/>
            </a:spcBef>
            <a:spcAft>
              <a:spcPct val="35000"/>
            </a:spcAft>
          </a:pPr>
          <a:r>
            <a:rPr lang="pl-PL" sz="2400" b="1" kern="1200" dirty="0" smtClean="0"/>
            <a:t>KPK / RPK</a:t>
          </a:r>
          <a:endParaRPr lang="pl-PL" sz="2400" b="1" kern="1200" dirty="0"/>
        </a:p>
      </dsp:txBody>
      <dsp:txXfrm>
        <a:off x="416231" y="29719"/>
        <a:ext cx="3935071" cy="955231"/>
      </dsp:txXfrm>
    </dsp:sp>
    <dsp:sp modelId="{014C23DA-5414-40A0-882A-E400B3994A1E}">
      <dsp:nvSpPr>
        <dsp:cNvPr id="0" name=""/>
        <dsp:cNvSpPr/>
      </dsp:nvSpPr>
      <dsp:spPr>
        <a:xfrm>
          <a:off x="785963" y="1014669"/>
          <a:ext cx="1568419" cy="653041"/>
        </a:xfrm>
        <a:custGeom>
          <a:avLst/>
          <a:gdLst/>
          <a:ahLst/>
          <a:cxnLst/>
          <a:rect l="0" t="0" r="0" b="0"/>
          <a:pathLst>
            <a:path>
              <a:moveTo>
                <a:pt x="0" y="0"/>
              </a:moveTo>
              <a:lnTo>
                <a:pt x="0" y="653041"/>
              </a:lnTo>
              <a:lnTo>
                <a:pt x="1568419" y="65304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791DAF5-F5ED-49A2-8290-C819CC0A43FB}">
      <dsp:nvSpPr>
        <dsp:cNvPr id="0" name=""/>
        <dsp:cNvSpPr/>
      </dsp:nvSpPr>
      <dsp:spPr>
        <a:xfrm>
          <a:off x="2354383" y="1236415"/>
          <a:ext cx="3871345" cy="86259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l" defTabSz="800100">
            <a:lnSpc>
              <a:spcPct val="90000"/>
            </a:lnSpc>
            <a:spcBef>
              <a:spcPct val="0"/>
            </a:spcBef>
            <a:spcAft>
              <a:spcPct val="35000"/>
            </a:spcAft>
          </a:pPr>
          <a:r>
            <a:rPr lang="pl-PL" sz="1800" b="1" kern="1200" dirty="0" smtClean="0">
              <a:solidFill>
                <a:srgbClr val="C00000"/>
              </a:solidFill>
            </a:rPr>
            <a:t>Dni Informacyjne</a:t>
          </a:r>
          <a:r>
            <a:rPr lang="pl-PL" sz="1800" b="1" kern="1200" dirty="0" smtClean="0"/>
            <a:t>, </a:t>
          </a:r>
          <a:r>
            <a:rPr lang="pl-PL" sz="1800" b="1" kern="1200" dirty="0" smtClean="0">
              <a:solidFill>
                <a:srgbClr val="C00000"/>
              </a:solidFill>
            </a:rPr>
            <a:t>szkolenia, warsztaty,</a:t>
          </a:r>
          <a:r>
            <a:rPr lang="pl-PL" sz="1800" b="1" kern="1200" dirty="0" smtClean="0"/>
            <a:t> </a:t>
          </a:r>
          <a:r>
            <a:rPr lang="pl-PL" sz="1800" kern="1200" dirty="0" smtClean="0"/>
            <a:t>webinaria, portal H2020</a:t>
          </a:r>
          <a:endParaRPr lang="pl-PL" sz="1800" kern="1200" dirty="0"/>
        </a:p>
      </dsp:txBody>
      <dsp:txXfrm>
        <a:off x="2379647" y="1261679"/>
        <a:ext cx="3820817" cy="812062"/>
      </dsp:txXfrm>
    </dsp:sp>
    <dsp:sp modelId="{C66BA88A-C869-40EC-AC33-C46A41EEFFCA}">
      <dsp:nvSpPr>
        <dsp:cNvPr id="0" name=""/>
        <dsp:cNvSpPr/>
      </dsp:nvSpPr>
      <dsp:spPr>
        <a:xfrm>
          <a:off x="785963" y="1014669"/>
          <a:ext cx="1568419" cy="1675813"/>
        </a:xfrm>
        <a:custGeom>
          <a:avLst/>
          <a:gdLst/>
          <a:ahLst/>
          <a:cxnLst/>
          <a:rect l="0" t="0" r="0" b="0"/>
          <a:pathLst>
            <a:path>
              <a:moveTo>
                <a:pt x="0" y="0"/>
              </a:moveTo>
              <a:lnTo>
                <a:pt x="0" y="1675813"/>
              </a:lnTo>
              <a:lnTo>
                <a:pt x="1568419" y="167581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F46D456-69C6-4BAA-A581-133BCAB5C0CE}">
      <dsp:nvSpPr>
        <dsp:cNvPr id="0" name=""/>
        <dsp:cNvSpPr/>
      </dsp:nvSpPr>
      <dsp:spPr>
        <a:xfrm>
          <a:off x="2354383" y="2307835"/>
          <a:ext cx="4236122" cy="765294"/>
        </a:xfrm>
        <a:prstGeom prst="roundRect">
          <a:avLst>
            <a:gd name="adj" fmla="val 10000"/>
          </a:avLst>
        </a:prstGeom>
        <a:solidFill>
          <a:srgbClr val="FFC00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l" defTabSz="800100">
            <a:lnSpc>
              <a:spcPct val="90000"/>
            </a:lnSpc>
            <a:spcBef>
              <a:spcPct val="0"/>
            </a:spcBef>
            <a:spcAft>
              <a:spcPct val="35000"/>
            </a:spcAft>
          </a:pPr>
          <a:r>
            <a:rPr lang="pl-PL" sz="1800" b="1" kern="1200" dirty="0" smtClean="0">
              <a:solidFill>
                <a:srgbClr val="C00000"/>
              </a:solidFill>
            </a:rPr>
            <a:t>Konsultacje</a:t>
          </a:r>
          <a:r>
            <a:rPr lang="pl-PL" sz="1800" kern="1200" dirty="0" smtClean="0"/>
            <a:t> na etapie aplikowania i realizacji projektów; </a:t>
          </a:r>
          <a:r>
            <a:rPr lang="pl-PL" sz="1800" b="1" kern="1200" dirty="0" smtClean="0">
              <a:solidFill>
                <a:srgbClr val="C00000"/>
              </a:solidFill>
            </a:rPr>
            <a:t>mentoring</a:t>
          </a:r>
        </a:p>
      </dsp:txBody>
      <dsp:txXfrm>
        <a:off x="2376798" y="2330250"/>
        <a:ext cx="4191292" cy="720464"/>
      </dsp:txXfrm>
    </dsp:sp>
    <dsp:sp modelId="{D2CFDF8B-8A39-4EB4-A401-AEAC2E525720}">
      <dsp:nvSpPr>
        <dsp:cNvPr id="0" name=""/>
        <dsp:cNvSpPr/>
      </dsp:nvSpPr>
      <dsp:spPr>
        <a:xfrm>
          <a:off x="785963" y="1014669"/>
          <a:ext cx="1568419" cy="2691126"/>
        </a:xfrm>
        <a:custGeom>
          <a:avLst/>
          <a:gdLst/>
          <a:ahLst/>
          <a:cxnLst/>
          <a:rect l="0" t="0" r="0" b="0"/>
          <a:pathLst>
            <a:path>
              <a:moveTo>
                <a:pt x="0" y="0"/>
              </a:moveTo>
              <a:lnTo>
                <a:pt x="0" y="2691126"/>
              </a:lnTo>
              <a:lnTo>
                <a:pt x="1568419" y="269112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F911B2C-71F2-49DC-9041-F0C1AA18D36F}">
      <dsp:nvSpPr>
        <dsp:cNvPr id="0" name=""/>
        <dsp:cNvSpPr/>
      </dsp:nvSpPr>
      <dsp:spPr>
        <a:xfrm>
          <a:off x="2354383" y="3349576"/>
          <a:ext cx="4401067" cy="71243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l" defTabSz="800100">
            <a:lnSpc>
              <a:spcPct val="90000"/>
            </a:lnSpc>
            <a:spcBef>
              <a:spcPct val="0"/>
            </a:spcBef>
            <a:spcAft>
              <a:spcPct val="35000"/>
            </a:spcAft>
          </a:pPr>
          <a:r>
            <a:rPr lang="pl-PL" sz="1800" kern="1200" dirty="0" smtClean="0"/>
            <a:t>Poszukiwanie partnerów do konsorcjów, </a:t>
          </a:r>
          <a:r>
            <a:rPr lang="pl-PL" sz="1800" b="1" kern="1200" dirty="0" smtClean="0">
              <a:solidFill>
                <a:srgbClr val="C00000"/>
              </a:solidFill>
            </a:rPr>
            <a:t>spotkania brokerskie</a:t>
          </a:r>
          <a:r>
            <a:rPr lang="pl-PL" sz="1800" b="1" kern="1200" dirty="0" smtClean="0"/>
            <a:t> </a:t>
          </a:r>
          <a:endParaRPr lang="pl-PL" sz="1800" kern="1200" dirty="0"/>
        </a:p>
      </dsp:txBody>
      <dsp:txXfrm>
        <a:off x="2375250" y="3370443"/>
        <a:ext cx="4359333" cy="670705"/>
      </dsp:txXfrm>
    </dsp:sp>
    <dsp:sp modelId="{FB217DE4-6D91-413F-9990-37D989931E1B}">
      <dsp:nvSpPr>
        <dsp:cNvPr id="0" name=""/>
        <dsp:cNvSpPr/>
      </dsp:nvSpPr>
      <dsp:spPr>
        <a:xfrm>
          <a:off x="785963" y="1014669"/>
          <a:ext cx="1649511" cy="3470027"/>
        </a:xfrm>
        <a:custGeom>
          <a:avLst/>
          <a:gdLst/>
          <a:ahLst/>
          <a:cxnLst/>
          <a:rect l="0" t="0" r="0" b="0"/>
          <a:pathLst>
            <a:path>
              <a:moveTo>
                <a:pt x="0" y="0"/>
              </a:moveTo>
              <a:lnTo>
                <a:pt x="0" y="3470027"/>
              </a:lnTo>
              <a:lnTo>
                <a:pt x="1649511" y="347002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BBD75F1-1ECD-4F70-836B-81EEAB561244}">
      <dsp:nvSpPr>
        <dsp:cNvPr id="0" name=""/>
        <dsp:cNvSpPr/>
      </dsp:nvSpPr>
      <dsp:spPr>
        <a:xfrm>
          <a:off x="2435475" y="4154097"/>
          <a:ext cx="3368296" cy="661199"/>
        </a:xfrm>
        <a:prstGeom prst="roundRect">
          <a:avLst>
            <a:gd name="adj" fmla="val 10000"/>
          </a:avLst>
        </a:prstGeom>
        <a:solidFill>
          <a:srgbClr val="FFC00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l" defTabSz="800100">
            <a:lnSpc>
              <a:spcPct val="90000"/>
            </a:lnSpc>
            <a:spcBef>
              <a:spcPct val="0"/>
            </a:spcBef>
            <a:spcAft>
              <a:spcPct val="35000"/>
            </a:spcAft>
          </a:pPr>
          <a:r>
            <a:rPr lang="pl-PL" sz="1800" b="1" i="0" kern="1200" dirty="0" err="1" smtClean="0">
              <a:solidFill>
                <a:srgbClr val="C00000"/>
              </a:solidFill>
            </a:rPr>
            <a:t>Pre</a:t>
          </a:r>
          <a:r>
            <a:rPr lang="pl-PL" sz="1800" b="1" i="0" kern="1200" dirty="0" smtClean="0">
              <a:solidFill>
                <a:srgbClr val="C00000"/>
              </a:solidFill>
            </a:rPr>
            <a:t>-screening</a:t>
          </a:r>
          <a:r>
            <a:rPr lang="pl-PL" sz="1800" b="1" i="0" kern="1200" dirty="0" smtClean="0"/>
            <a:t> </a:t>
          </a:r>
          <a:r>
            <a:rPr lang="pl-PL" sz="1800" kern="1200" dirty="0" smtClean="0"/>
            <a:t>wniosków przed wysłaniem do KE</a:t>
          </a:r>
          <a:endParaRPr lang="pl-PL" sz="1800" kern="1200" dirty="0"/>
        </a:p>
      </dsp:txBody>
      <dsp:txXfrm>
        <a:off x="2454841" y="4173463"/>
        <a:ext cx="3329564" cy="622467"/>
      </dsp:txXfrm>
    </dsp:sp>
    <dsp:sp modelId="{588C8FF2-2B44-480A-9123-E9ECF90E175F}">
      <dsp:nvSpPr>
        <dsp:cNvPr id="0" name=""/>
        <dsp:cNvSpPr/>
      </dsp:nvSpPr>
      <dsp:spPr>
        <a:xfrm>
          <a:off x="785963" y="1014669"/>
          <a:ext cx="1649511" cy="4296962"/>
        </a:xfrm>
        <a:custGeom>
          <a:avLst/>
          <a:gdLst/>
          <a:ahLst/>
          <a:cxnLst/>
          <a:rect l="0" t="0" r="0" b="0"/>
          <a:pathLst>
            <a:path>
              <a:moveTo>
                <a:pt x="0" y="0"/>
              </a:moveTo>
              <a:lnTo>
                <a:pt x="0" y="4296962"/>
              </a:lnTo>
              <a:lnTo>
                <a:pt x="1649511" y="429696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B466E52-ACCA-4A92-8C1B-A213673F0015}">
      <dsp:nvSpPr>
        <dsp:cNvPr id="0" name=""/>
        <dsp:cNvSpPr/>
      </dsp:nvSpPr>
      <dsp:spPr>
        <a:xfrm>
          <a:off x="2435475" y="5002634"/>
          <a:ext cx="3983884" cy="61799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l" defTabSz="800100">
            <a:lnSpc>
              <a:spcPct val="90000"/>
            </a:lnSpc>
            <a:spcBef>
              <a:spcPct val="0"/>
            </a:spcBef>
            <a:spcAft>
              <a:spcPct val="35000"/>
            </a:spcAft>
          </a:pPr>
          <a:r>
            <a:rPr lang="pl-PL" sz="1800" kern="1200" dirty="0" smtClean="0"/>
            <a:t>Pomoc zagranicznym  naukowcom - </a:t>
          </a:r>
          <a:r>
            <a:rPr lang="pl-PL" sz="1800" b="1" kern="1200" dirty="0" smtClean="0">
              <a:solidFill>
                <a:srgbClr val="C00000"/>
              </a:solidFill>
            </a:rPr>
            <a:t>EURAXESS</a:t>
          </a:r>
          <a:endParaRPr lang="pl-PL" sz="1800" b="1" kern="1200" dirty="0">
            <a:solidFill>
              <a:srgbClr val="C00000"/>
            </a:solidFill>
          </a:endParaRPr>
        </a:p>
      </dsp:txBody>
      <dsp:txXfrm>
        <a:off x="2453575" y="5020734"/>
        <a:ext cx="3947684" cy="581794"/>
      </dsp:txXfrm>
    </dsp:sp>
  </dsp:spTree>
</dsp:drawing>
</file>

<file path=ppt/diagrams/layout1.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F3BDFF3C-9251-462F-9847-C8A391E4BEF3}" type="datetimeFigureOut">
              <a:rPr lang="pl-PL" smtClean="0"/>
              <a:t>2019-05-27</a:t>
            </a:fld>
            <a:endParaRPr lang="pl-PL"/>
          </a:p>
        </p:txBody>
      </p:sp>
      <p:sp>
        <p:nvSpPr>
          <p:cNvPr id="4" name="Symbol zastępczy stopki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pl-PL"/>
          </a:p>
        </p:txBody>
      </p:sp>
      <p:sp>
        <p:nvSpPr>
          <p:cNvPr id="5" name="Symbol zastępczy numeru slajdu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DB9FC9AB-FE58-47BF-89B3-0DF2F940C41C}" type="slidenum">
              <a:rPr lang="pl-PL" smtClean="0"/>
              <a:t>‹#›</a:t>
            </a:fld>
            <a:endParaRPr lang="pl-PL"/>
          </a:p>
        </p:txBody>
      </p:sp>
    </p:spTree>
    <p:extLst>
      <p:ext uri="{BB962C8B-B14F-4D97-AF65-F5344CB8AC3E}">
        <p14:creationId xmlns:p14="http://schemas.microsoft.com/office/powerpoint/2010/main" val="18498626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45659" cy="496332"/>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pl-PL"/>
          </a:p>
        </p:txBody>
      </p:sp>
      <p:sp>
        <p:nvSpPr>
          <p:cNvPr id="3" name="Symbol zastępczy daty 2"/>
          <p:cNvSpPr>
            <a:spLocks noGrp="1"/>
          </p:cNvSpPr>
          <p:nvPr>
            <p:ph type="dt" idx="1"/>
          </p:nvPr>
        </p:nvSpPr>
        <p:spPr>
          <a:xfrm>
            <a:off x="3850443" y="0"/>
            <a:ext cx="2945659" cy="496332"/>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282C16AA-19C4-4BBB-8204-430AD16BF179}" type="datetimeFigureOut">
              <a:rPr lang="pl-PL"/>
              <a:pPr>
                <a:defRPr/>
              </a:pPr>
              <a:t>2019-05-27</a:t>
            </a:fld>
            <a:endParaRPr lang="pl-PL"/>
          </a:p>
        </p:txBody>
      </p:sp>
      <p:sp>
        <p:nvSpPr>
          <p:cNvPr id="4" name="Symbol zastępczy obrazu slajdu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pl-PL" noProof="0"/>
          </a:p>
        </p:txBody>
      </p:sp>
      <p:sp>
        <p:nvSpPr>
          <p:cNvPr id="5" name="Symbol zastępczy notatek 4"/>
          <p:cNvSpPr>
            <a:spLocks noGrp="1"/>
          </p:cNvSpPr>
          <p:nvPr>
            <p:ph type="body" sz="quarter" idx="3"/>
          </p:nvPr>
        </p:nvSpPr>
        <p:spPr>
          <a:xfrm>
            <a:off x="679768" y="4715153"/>
            <a:ext cx="5438140" cy="4466987"/>
          </a:xfrm>
          <a:prstGeom prst="rect">
            <a:avLst/>
          </a:prstGeom>
        </p:spPr>
        <p:txBody>
          <a:bodyPr vert="horz" wrap="square" lIns="91440" tIns="45720" rIns="91440" bIns="45720" numCol="1" anchor="t" anchorCtr="0" compatLnSpc="1">
            <a:prstTxWarp prst="textNoShape">
              <a:avLst/>
            </a:prstTxWarp>
          </a:bodyPr>
          <a:lstStyle/>
          <a:p>
            <a:pPr lvl="0"/>
            <a:r>
              <a:rPr lang="pl-PL" altLang="pl-PL" smtClean="0"/>
              <a:t>Kliknij, aby edytować style wzorca tekstu</a:t>
            </a:r>
          </a:p>
          <a:p>
            <a:pPr lvl="1"/>
            <a:r>
              <a:rPr lang="pl-PL" altLang="pl-PL" smtClean="0"/>
              <a:t>Drugi poziom</a:t>
            </a:r>
          </a:p>
          <a:p>
            <a:pPr lvl="2"/>
            <a:r>
              <a:rPr lang="pl-PL" altLang="pl-PL" smtClean="0"/>
              <a:t>Trzeci poziom</a:t>
            </a:r>
          </a:p>
          <a:p>
            <a:pPr lvl="3"/>
            <a:r>
              <a:rPr lang="pl-PL" altLang="pl-PL" smtClean="0"/>
              <a:t>Czwarty poziom</a:t>
            </a:r>
          </a:p>
          <a:p>
            <a:pPr lvl="4"/>
            <a:r>
              <a:rPr lang="pl-PL" altLang="pl-PL" smtClean="0"/>
              <a:t>Piąty poziom</a:t>
            </a:r>
          </a:p>
        </p:txBody>
      </p:sp>
      <p:sp>
        <p:nvSpPr>
          <p:cNvPr id="6" name="Symbol zastępczy stopki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pl-PL"/>
          </a:p>
        </p:txBody>
      </p:sp>
      <p:sp>
        <p:nvSpPr>
          <p:cNvPr id="7" name="Symbol zastępczy numeru slajdu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4177B619-3FD7-4399-BE95-F357C302E660}" type="slidenum">
              <a:rPr lang="pl-PL"/>
              <a:pPr>
                <a:defRPr/>
              </a:pPr>
              <a:t>‹#›</a:t>
            </a:fld>
            <a:endParaRPr lang="pl-PL"/>
          </a:p>
        </p:txBody>
      </p:sp>
    </p:spTree>
    <p:extLst>
      <p:ext uri="{BB962C8B-B14F-4D97-AF65-F5344CB8AC3E}">
        <p14:creationId xmlns:p14="http://schemas.microsoft.com/office/powerpoint/2010/main" val="282933793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Symbol zastępczy obrazu slajd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4"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pl-PL" altLang="pl-PL" sz="1800" dirty="0" smtClean="0">
              <a:cs typeface="Arial" charset="0"/>
            </a:endParaRPr>
          </a:p>
        </p:txBody>
      </p:sp>
      <p:sp>
        <p:nvSpPr>
          <p:cNvPr id="8195" name="Symbol zastępczy numeru slajd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fontAlgn="base">
              <a:spcBef>
                <a:spcPct val="0"/>
              </a:spcBef>
              <a:spcAft>
                <a:spcPct val="0"/>
              </a:spcAft>
              <a:defRPr>
                <a:solidFill>
                  <a:schemeClr val="tx1"/>
                </a:solidFill>
                <a:latin typeface="Calibri" pitchFamily="34" charset="0"/>
                <a:cs typeface="Arial" charset="0"/>
              </a:defRPr>
            </a:lvl6pPr>
            <a:lvl7pPr marL="2971800" indent="-228600" fontAlgn="base">
              <a:spcBef>
                <a:spcPct val="0"/>
              </a:spcBef>
              <a:spcAft>
                <a:spcPct val="0"/>
              </a:spcAft>
              <a:defRPr>
                <a:solidFill>
                  <a:schemeClr val="tx1"/>
                </a:solidFill>
                <a:latin typeface="Calibri" pitchFamily="34" charset="0"/>
                <a:cs typeface="Arial" charset="0"/>
              </a:defRPr>
            </a:lvl7pPr>
            <a:lvl8pPr marL="3429000" indent="-228600" fontAlgn="base">
              <a:spcBef>
                <a:spcPct val="0"/>
              </a:spcBef>
              <a:spcAft>
                <a:spcPct val="0"/>
              </a:spcAft>
              <a:defRPr>
                <a:solidFill>
                  <a:schemeClr val="tx1"/>
                </a:solidFill>
                <a:latin typeface="Calibri" pitchFamily="34" charset="0"/>
                <a:cs typeface="Arial" charset="0"/>
              </a:defRPr>
            </a:lvl8pPr>
            <a:lvl9pPr marL="3886200" indent="-228600" fontAlgn="base">
              <a:spcBef>
                <a:spcPct val="0"/>
              </a:spcBef>
              <a:spcAft>
                <a:spcPct val="0"/>
              </a:spcAft>
              <a:defRPr>
                <a:solidFill>
                  <a:schemeClr val="tx1"/>
                </a:solidFill>
                <a:latin typeface="Calibri" pitchFamily="34" charset="0"/>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D6B2E0D-FC8D-41D0-BF96-F69056BF152B}" type="slidenum">
              <a:rPr kumimoji="0" lang="pl-PL" altLang="pl-PL" sz="1200" b="0" i="0" u="none" strike="noStrike" kern="1200" cap="none" spc="0" normalizeH="0" baseline="0" noProof="0">
                <a:ln>
                  <a:noFill/>
                </a:ln>
                <a:solidFill>
                  <a:prstClr val="black"/>
                </a:solidFill>
                <a:effectLst/>
                <a:uLnTx/>
                <a:uFillTx/>
                <a:latin typeface="Calibri"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pl-PL" altLang="pl-PL" sz="12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11177239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pPr>
              <a:defRPr/>
            </a:pPr>
            <a:fld id="{4177B619-3FD7-4399-BE95-F357C302E660}" type="slidenum">
              <a:rPr lang="pl-PL" smtClean="0"/>
              <a:pPr>
                <a:defRPr/>
              </a:pPr>
              <a:t>11</a:t>
            </a:fld>
            <a:endParaRPr lang="pl-PL"/>
          </a:p>
        </p:txBody>
      </p:sp>
    </p:spTree>
    <p:extLst>
      <p:ext uri="{BB962C8B-B14F-4D97-AF65-F5344CB8AC3E}">
        <p14:creationId xmlns:p14="http://schemas.microsoft.com/office/powerpoint/2010/main" val="20287547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pPr>
              <a:defRPr/>
            </a:pPr>
            <a:fld id="{4177B619-3FD7-4399-BE95-F357C302E660}" type="slidenum">
              <a:rPr lang="pl-PL" smtClean="0"/>
              <a:pPr>
                <a:defRPr/>
              </a:pPr>
              <a:t>12</a:t>
            </a:fld>
            <a:endParaRPr lang="pl-PL"/>
          </a:p>
        </p:txBody>
      </p:sp>
    </p:spTree>
    <p:extLst>
      <p:ext uri="{BB962C8B-B14F-4D97-AF65-F5344CB8AC3E}">
        <p14:creationId xmlns:p14="http://schemas.microsoft.com/office/powerpoint/2010/main" val="18460372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pPr>
              <a:defRPr/>
            </a:pPr>
            <a:fld id="{4177B619-3FD7-4399-BE95-F357C302E660}" type="slidenum">
              <a:rPr lang="pl-PL" smtClean="0"/>
              <a:pPr>
                <a:defRPr/>
              </a:pPr>
              <a:t>13</a:t>
            </a:fld>
            <a:endParaRPr lang="pl-PL"/>
          </a:p>
        </p:txBody>
      </p:sp>
    </p:spTree>
    <p:extLst>
      <p:ext uri="{BB962C8B-B14F-4D97-AF65-F5344CB8AC3E}">
        <p14:creationId xmlns:p14="http://schemas.microsoft.com/office/powerpoint/2010/main" val="31983858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dirty="0" smtClean="0"/>
              <a:t>CCC – </a:t>
            </a:r>
            <a:r>
              <a:rPr lang="pl-PL" dirty="0" err="1" smtClean="0"/>
              <a:t>complex</a:t>
            </a:r>
            <a:r>
              <a:rPr lang="pl-PL" dirty="0" smtClean="0"/>
              <a:t> </a:t>
            </a:r>
            <a:r>
              <a:rPr lang="pl-PL" dirty="0" err="1" smtClean="0"/>
              <a:t>chronic</a:t>
            </a:r>
            <a:r>
              <a:rPr lang="pl-PL" dirty="0" smtClean="0"/>
              <a:t> </a:t>
            </a:r>
            <a:r>
              <a:rPr lang="pl-PL" dirty="0" err="1" smtClean="0"/>
              <a:t>conditions</a:t>
            </a:r>
            <a:endParaRPr lang="pl-PL" dirty="0"/>
          </a:p>
        </p:txBody>
      </p:sp>
      <p:sp>
        <p:nvSpPr>
          <p:cNvPr id="4" name="Symbol zastępczy numeru slajdu 3"/>
          <p:cNvSpPr>
            <a:spLocks noGrp="1"/>
          </p:cNvSpPr>
          <p:nvPr>
            <p:ph type="sldNum" sz="quarter" idx="10"/>
          </p:nvPr>
        </p:nvSpPr>
        <p:spPr/>
        <p:txBody>
          <a:bodyPr/>
          <a:lstStyle/>
          <a:p>
            <a:pPr>
              <a:defRPr/>
            </a:pPr>
            <a:fld id="{4177B619-3FD7-4399-BE95-F357C302E660}" type="slidenum">
              <a:rPr lang="pl-PL" smtClean="0"/>
              <a:pPr>
                <a:defRPr/>
              </a:pPr>
              <a:t>19</a:t>
            </a:fld>
            <a:endParaRPr lang="pl-PL"/>
          </a:p>
        </p:txBody>
      </p:sp>
    </p:spTree>
    <p:extLst>
      <p:ext uri="{BB962C8B-B14F-4D97-AF65-F5344CB8AC3E}">
        <p14:creationId xmlns:p14="http://schemas.microsoft.com/office/powerpoint/2010/main" val="25055093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323528" y="404665"/>
            <a:ext cx="8496944" cy="504056"/>
          </a:xfrm>
        </p:spPr>
        <p:txBody>
          <a:bodyPr>
            <a:normAutofit/>
          </a:bodyPr>
          <a:lstStyle>
            <a:lvl1pPr>
              <a:defRPr sz="2400" b="1">
                <a:solidFill>
                  <a:schemeClr val="accent1">
                    <a:lumMod val="75000"/>
                  </a:schemeClr>
                </a:solidFill>
              </a:defRPr>
            </a:lvl1pPr>
          </a:lstStyle>
          <a:p>
            <a:r>
              <a:rPr lang="pl-PL" dirty="0" smtClean="0"/>
              <a:t>Kliknij, aby edytować styl</a:t>
            </a:r>
            <a:endParaRPr lang="pl-PL" dirty="0"/>
          </a:p>
        </p:txBody>
      </p:sp>
      <p:sp>
        <p:nvSpPr>
          <p:cNvPr id="3" name="Podtytuł 2"/>
          <p:cNvSpPr>
            <a:spLocks noGrp="1"/>
          </p:cNvSpPr>
          <p:nvPr>
            <p:ph type="subTitle" idx="1"/>
          </p:nvPr>
        </p:nvSpPr>
        <p:spPr>
          <a:xfrm>
            <a:off x="323528" y="980728"/>
            <a:ext cx="8496944" cy="4968552"/>
          </a:xfrm>
        </p:spPr>
        <p:txBody>
          <a:bodyPr>
            <a:normAutofit/>
          </a:bodyPr>
          <a:lstStyle>
            <a:lvl1pPr marL="0" indent="0" algn="just">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dirty="0" smtClean="0"/>
              <a:t>Kliknij, aby edytować styl wzorca podtytułu</a:t>
            </a:r>
            <a:endParaRPr lang="pl-PL" dirty="0"/>
          </a:p>
        </p:txBody>
      </p:sp>
      <p:sp>
        <p:nvSpPr>
          <p:cNvPr id="4" name="Symbol zastępczy numeru slajdu 5"/>
          <p:cNvSpPr>
            <a:spLocks noGrp="1"/>
          </p:cNvSpPr>
          <p:nvPr>
            <p:ph type="sldNum" sz="quarter" idx="10"/>
          </p:nvPr>
        </p:nvSpPr>
        <p:spPr/>
        <p:txBody>
          <a:bodyPr/>
          <a:lstStyle>
            <a:lvl1pPr>
              <a:defRPr/>
            </a:lvl1pPr>
          </a:lstStyle>
          <a:p>
            <a:pPr>
              <a:defRPr/>
            </a:pPr>
            <a:fld id="{A97ACF7C-061D-44F6-99B1-F673BB3A4E2C}" type="slidenum">
              <a:rPr lang="pl-PL"/>
              <a:pPr>
                <a:defRPr/>
              </a:pPr>
              <a:t>‹#›</a:t>
            </a:fld>
            <a:endParaRPr lang="pl-PL"/>
          </a:p>
        </p:txBody>
      </p:sp>
    </p:spTree>
    <p:extLst>
      <p:ext uri="{BB962C8B-B14F-4D97-AF65-F5344CB8AC3E}">
        <p14:creationId xmlns:p14="http://schemas.microsoft.com/office/powerpoint/2010/main" val="285703888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raz z podpisem">
    <p:spTree>
      <p:nvGrpSpPr>
        <p:cNvPr id="1" name=""/>
        <p:cNvGrpSpPr/>
        <p:nvPr/>
      </p:nvGrpSpPr>
      <p:grpSpPr>
        <a:xfrm>
          <a:off x="0" y="0"/>
          <a:ext cx="0" cy="0"/>
          <a:chOff x="0" y="0"/>
          <a:chExt cx="0" cy="0"/>
        </a:xfrm>
      </p:grpSpPr>
      <p:sp>
        <p:nvSpPr>
          <p:cNvPr id="6" name="Tytuł 1"/>
          <p:cNvSpPr>
            <a:spLocks noGrp="1"/>
          </p:cNvSpPr>
          <p:nvPr>
            <p:ph type="ctrTitle"/>
          </p:nvPr>
        </p:nvSpPr>
        <p:spPr>
          <a:xfrm>
            <a:off x="323528" y="404665"/>
            <a:ext cx="8496944" cy="504056"/>
          </a:xfrm>
        </p:spPr>
        <p:txBody>
          <a:bodyPr>
            <a:normAutofit/>
          </a:bodyPr>
          <a:lstStyle>
            <a:lvl1pPr>
              <a:defRPr sz="2400" b="1">
                <a:solidFill>
                  <a:schemeClr val="accent1">
                    <a:lumMod val="75000"/>
                  </a:schemeClr>
                </a:solidFill>
              </a:defRPr>
            </a:lvl1pPr>
          </a:lstStyle>
          <a:p>
            <a:r>
              <a:rPr lang="pl-PL" dirty="0" smtClean="0"/>
              <a:t>Kliknij, aby edytować styl</a:t>
            </a:r>
            <a:endParaRPr lang="pl-PL" dirty="0"/>
          </a:p>
        </p:txBody>
      </p:sp>
      <p:sp>
        <p:nvSpPr>
          <p:cNvPr id="8" name="Podtytuł 2"/>
          <p:cNvSpPr>
            <a:spLocks noGrp="1"/>
          </p:cNvSpPr>
          <p:nvPr>
            <p:ph type="subTitle" idx="1"/>
          </p:nvPr>
        </p:nvSpPr>
        <p:spPr>
          <a:xfrm>
            <a:off x="323528" y="980728"/>
            <a:ext cx="8496944" cy="4968552"/>
          </a:xfrm>
        </p:spPr>
        <p:txBody>
          <a:bodyPr>
            <a:normAutofit/>
          </a:bodyPr>
          <a:lstStyle>
            <a:lvl1pPr marL="0" indent="0" algn="just">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dirty="0" smtClean="0"/>
              <a:t>Kliknij, aby edytować styl wzorca podtytułu</a:t>
            </a:r>
            <a:endParaRPr lang="pl-PL" dirty="0"/>
          </a:p>
        </p:txBody>
      </p:sp>
      <p:sp>
        <p:nvSpPr>
          <p:cNvPr id="4" name="Symbol zastępczy numeru slajdu 5"/>
          <p:cNvSpPr>
            <a:spLocks noGrp="1"/>
          </p:cNvSpPr>
          <p:nvPr>
            <p:ph type="sldNum" sz="quarter" idx="10"/>
          </p:nvPr>
        </p:nvSpPr>
        <p:spPr/>
        <p:txBody>
          <a:bodyPr/>
          <a:lstStyle>
            <a:lvl1pPr>
              <a:defRPr/>
            </a:lvl1pPr>
          </a:lstStyle>
          <a:p>
            <a:pPr>
              <a:defRPr/>
            </a:pPr>
            <a:fld id="{183FA705-6E0F-4F59-841B-710A7297B16D}" type="slidenum">
              <a:rPr lang="pl-PL"/>
              <a:pPr>
                <a:defRPr/>
              </a:pPr>
              <a:t>‹#›</a:t>
            </a:fld>
            <a:endParaRPr lang="pl-PL"/>
          </a:p>
        </p:txBody>
      </p:sp>
    </p:spTree>
    <p:extLst>
      <p:ext uri="{BB962C8B-B14F-4D97-AF65-F5344CB8AC3E}">
        <p14:creationId xmlns:p14="http://schemas.microsoft.com/office/powerpoint/2010/main" val="263901200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ytuł i zawartość">
    <p:spTree>
      <p:nvGrpSpPr>
        <p:cNvPr id="1" name=""/>
        <p:cNvGrpSpPr/>
        <p:nvPr/>
      </p:nvGrpSpPr>
      <p:grpSpPr>
        <a:xfrm>
          <a:off x="0" y="0"/>
          <a:ext cx="0" cy="0"/>
          <a:chOff x="0" y="0"/>
          <a:chExt cx="0" cy="0"/>
        </a:xfrm>
      </p:grpSpPr>
      <p:sp>
        <p:nvSpPr>
          <p:cNvPr id="7" name="Tytuł 1"/>
          <p:cNvSpPr>
            <a:spLocks noGrp="1"/>
          </p:cNvSpPr>
          <p:nvPr>
            <p:ph type="ctrTitle"/>
          </p:nvPr>
        </p:nvSpPr>
        <p:spPr>
          <a:xfrm>
            <a:off x="323528" y="404665"/>
            <a:ext cx="8496944" cy="504056"/>
          </a:xfrm>
        </p:spPr>
        <p:txBody>
          <a:bodyPr>
            <a:normAutofit/>
          </a:bodyPr>
          <a:lstStyle>
            <a:lvl1pPr>
              <a:defRPr sz="2400" b="1">
                <a:solidFill>
                  <a:schemeClr val="accent1">
                    <a:lumMod val="75000"/>
                  </a:schemeClr>
                </a:solidFill>
              </a:defRPr>
            </a:lvl1pPr>
          </a:lstStyle>
          <a:p>
            <a:r>
              <a:rPr lang="pl-PL" smtClean="0"/>
              <a:t>Kliknij, aby edytować styl</a:t>
            </a:r>
            <a:endParaRPr lang="pl-PL" dirty="0"/>
          </a:p>
        </p:txBody>
      </p:sp>
      <p:sp>
        <p:nvSpPr>
          <p:cNvPr id="8" name="Podtytuł 2"/>
          <p:cNvSpPr>
            <a:spLocks noGrp="1"/>
          </p:cNvSpPr>
          <p:nvPr>
            <p:ph type="subTitle" idx="1"/>
          </p:nvPr>
        </p:nvSpPr>
        <p:spPr>
          <a:xfrm>
            <a:off x="323528" y="980728"/>
            <a:ext cx="8496944" cy="4968552"/>
          </a:xfrm>
        </p:spPr>
        <p:txBody>
          <a:bodyPr>
            <a:normAutofit/>
          </a:bodyPr>
          <a:lstStyle>
            <a:lvl1pPr marL="0" indent="0" algn="just">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dirty="0"/>
          </a:p>
        </p:txBody>
      </p:sp>
      <p:sp>
        <p:nvSpPr>
          <p:cNvPr id="4" name="Symbol zastępczy numeru slajdu 5"/>
          <p:cNvSpPr>
            <a:spLocks noGrp="1"/>
          </p:cNvSpPr>
          <p:nvPr>
            <p:ph type="sldNum" sz="quarter" idx="10"/>
          </p:nvPr>
        </p:nvSpPr>
        <p:spPr/>
        <p:txBody>
          <a:bodyPr/>
          <a:lstStyle>
            <a:lvl1pPr>
              <a:defRPr/>
            </a:lvl1pPr>
          </a:lstStyle>
          <a:p>
            <a:pPr>
              <a:defRPr/>
            </a:pPr>
            <a:fld id="{CBD7B207-2078-4F40-9D77-7017DB6FD05F}" type="slidenum">
              <a:rPr lang="pl-PL"/>
              <a:pPr>
                <a:defRPr/>
              </a:pPr>
              <a:t>‹#›</a:t>
            </a:fld>
            <a:endParaRPr lang="pl-PL"/>
          </a:p>
        </p:txBody>
      </p:sp>
    </p:spTree>
    <p:extLst>
      <p:ext uri="{BB962C8B-B14F-4D97-AF65-F5344CB8AC3E}">
        <p14:creationId xmlns:p14="http://schemas.microsoft.com/office/powerpoint/2010/main" val="410225133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ylko tytuł">
    <p:spTree>
      <p:nvGrpSpPr>
        <p:cNvPr id="1" name=""/>
        <p:cNvGrpSpPr/>
        <p:nvPr/>
      </p:nvGrpSpPr>
      <p:grpSpPr>
        <a:xfrm>
          <a:off x="0" y="0"/>
          <a:ext cx="0" cy="0"/>
          <a:chOff x="0" y="0"/>
          <a:chExt cx="0" cy="0"/>
        </a:xfrm>
      </p:grpSpPr>
      <p:sp>
        <p:nvSpPr>
          <p:cNvPr id="6" name="Tytuł 5"/>
          <p:cNvSpPr>
            <a:spLocks noGrp="1"/>
          </p:cNvSpPr>
          <p:nvPr>
            <p:ph type="title"/>
          </p:nvPr>
        </p:nvSpPr>
        <p:spPr/>
        <p:txBody>
          <a:bodyPr/>
          <a:lstStyle/>
          <a:p>
            <a:r>
              <a:rPr lang="pl-PL"/>
              <a:t>Kliknij, aby edytować styl</a:t>
            </a:r>
          </a:p>
        </p:txBody>
      </p:sp>
    </p:spTree>
    <p:extLst>
      <p:ext uri="{BB962C8B-B14F-4D97-AF65-F5344CB8AC3E}">
        <p14:creationId xmlns:p14="http://schemas.microsoft.com/office/powerpoint/2010/main" val="1143163295"/>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57433" y="1406933"/>
            <a:ext cx="3529209" cy="243143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135501" y="1406933"/>
            <a:ext cx="3530759" cy="243143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Rectangle 6"/>
          <p:cNvSpPr>
            <a:spLocks noGrp="1" noChangeArrowheads="1"/>
          </p:cNvSpPr>
          <p:nvPr>
            <p:ph type="sldNum" sz="quarter" idx="10"/>
          </p:nvPr>
        </p:nvSpPr>
        <p:spPr>
          <a:xfrm>
            <a:off x="211138" y="6461125"/>
            <a:ext cx="1406525" cy="296863"/>
          </a:xfrm>
          <a:prstGeom prst="rect">
            <a:avLst/>
          </a:prstGeom>
        </p:spPr>
        <p:txBody>
          <a:bodyPr/>
          <a:lstStyle>
            <a:lvl1pPr>
              <a:defRPr>
                <a:latin typeface="Arial" charset="0"/>
                <a:cs typeface="Arial" charset="0"/>
              </a:defRPr>
            </a:lvl1pPr>
          </a:lstStyle>
          <a:p>
            <a:pPr>
              <a:defRPr/>
            </a:pPr>
            <a:fld id="{52D5A92D-C384-4E83-B4BE-AE11AB8F6B78}" type="slidenum">
              <a:rPr lang="el-GR"/>
              <a:pPr>
                <a:defRPr/>
              </a:pPr>
              <a:t>‹#›</a:t>
            </a:fld>
            <a:endParaRPr lang="el-GR"/>
          </a:p>
        </p:txBody>
      </p:sp>
    </p:spTree>
    <p:extLst>
      <p:ext uri="{BB962C8B-B14F-4D97-AF65-F5344CB8AC3E}">
        <p14:creationId xmlns:p14="http://schemas.microsoft.com/office/powerpoint/2010/main" val="1601863871"/>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GB"/>
          </a:p>
        </p:txBody>
      </p:sp>
      <p:sp>
        <p:nvSpPr>
          <p:cNvPr id="3"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7120E874-6736-491E-A54C-87618762146E}" type="slidenum">
              <a:rPr lang="en-GB"/>
              <a:pPr>
                <a:defRPr/>
              </a:pPr>
              <a:t>‹#›</a:t>
            </a:fld>
            <a:endParaRPr lang="en-GB"/>
          </a:p>
        </p:txBody>
      </p:sp>
    </p:spTree>
    <p:extLst>
      <p:ext uri="{BB962C8B-B14F-4D97-AF65-F5344CB8AC3E}">
        <p14:creationId xmlns:p14="http://schemas.microsoft.com/office/powerpoint/2010/main" val="15059026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8"/>
          <a:srcRect/>
          <a:stretch>
            <a:fillRect/>
          </a:stretch>
        </a:blipFill>
        <a:effectLst/>
      </p:bgPr>
    </p:bg>
    <p:spTree>
      <p:nvGrpSpPr>
        <p:cNvPr id="1" name=""/>
        <p:cNvGrpSpPr/>
        <p:nvPr/>
      </p:nvGrpSpPr>
      <p:grpSpPr>
        <a:xfrm>
          <a:off x="0" y="0"/>
          <a:ext cx="0" cy="0"/>
          <a:chOff x="0" y="0"/>
          <a:chExt cx="0" cy="0"/>
        </a:xfrm>
      </p:grpSpPr>
      <p:sp>
        <p:nvSpPr>
          <p:cNvPr id="17410" name="Symbol zastępczy tytułu 1"/>
          <p:cNvSpPr>
            <a:spLocks noGrp="1"/>
          </p:cNvSpPr>
          <p:nvPr>
            <p:ph type="title"/>
          </p:nvPr>
        </p:nvSpPr>
        <p:spPr bwMode="auto">
          <a:xfrm>
            <a:off x="457200" y="274638"/>
            <a:ext cx="8229600" cy="4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l-PL" altLang="pl-PL" dirty="0" smtClean="0"/>
              <a:t>Kliknij, aby edytować styl</a:t>
            </a:r>
          </a:p>
        </p:txBody>
      </p:sp>
      <p:sp>
        <p:nvSpPr>
          <p:cNvPr id="17411" name="Symbol zastępczy tekstu 2"/>
          <p:cNvSpPr>
            <a:spLocks noGrp="1"/>
          </p:cNvSpPr>
          <p:nvPr>
            <p:ph type="body" idx="1"/>
          </p:nvPr>
        </p:nvSpPr>
        <p:spPr bwMode="auto">
          <a:xfrm>
            <a:off x="457200" y="836613"/>
            <a:ext cx="8291513" cy="528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l-PL" altLang="pl-PL" dirty="0" smtClean="0"/>
              <a:t>Kliknij, aby edytować style wzorca tekstu</a:t>
            </a:r>
          </a:p>
          <a:p>
            <a:pPr lvl="1"/>
            <a:r>
              <a:rPr lang="pl-PL" altLang="pl-PL" dirty="0" smtClean="0"/>
              <a:t>Drugi poziom</a:t>
            </a:r>
          </a:p>
          <a:p>
            <a:pPr lvl="2"/>
            <a:r>
              <a:rPr lang="pl-PL" altLang="pl-PL" dirty="0" smtClean="0"/>
              <a:t>Trzeci poziom</a:t>
            </a:r>
          </a:p>
          <a:p>
            <a:pPr lvl="3"/>
            <a:r>
              <a:rPr lang="pl-PL" altLang="pl-PL" dirty="0" smtClean="0"/>
              <a:t>Czwarty poziom</a:t>
            </a:r>
          </a:p>
          <a:p>
            <a:pPr lvl="4"/>
            <a:r>
              <a:rPr lang="pl-PL" altLang="pl-PL" dirty="0" smtClean="0"/>
              <a:t>Piąty poziom</a:t>
            </a:r>
          </a:p>
        </p:txBody>
      </p:sp>
      <p:sp>
        <p:nvSpPr>
          <p:cNvPr id="5" name="Symbol zastępczy numeru slajdu 5"/>
          <p:cNvSpPr>
            <a:spLocks noGrp="1"/>
          </p:cNvSpPr>
          <p:nvPr>
            <p:ph type="sldNum" sz="quarter" idx="4"/>
          </p:nvPr>
        </p:nvSpPr>
        <p:spPr>
          <a:xfrm>
            <a:off x="6875463" y="6092825"/>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Calibri" panose="020F0502020204030204" pitchFamily="34" charset="0"/>
                <a:cs typeface="+mn-cs"/>
              </a:defRPr>
            </a:lvl1pPr>
          </a:lstStyle>
          <a:p>
            <a:pPr>
              <a:defRPr/>
            </a:pPr>
            <a:fld id="{C955D5C9-6313-474F-A16E-C07B276330C1}" type="slidenum">
              <a:rPr lang="pl-PL" smtClean="0"/>
              <a:pPr>
                <a:defRPr/>
              </a:pPr>
              <a:t>‹#›</a:t>
            </a:fld>
            <a:endParaRPr lang="pl-PL" dirty="0"/>
          </a:p>
        </p:txBody>
      </p:sp>
    </p:spTree>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9" r:id="rId4"/>
    <p:sldLayoutId id="2147483660" r:id="rId5"/>
    <p:sldLayoutId id="2147483661" r:id="rId6"/>
  </p:sldLayoutIdLst>
  <p:timing>
    <p:tnLst>
      <p:par>
        <p:cTn id="1" dur="indefinite" restart="never" nodeType="tmRoot"/>
      </p:par>
    </p:tnLst>
  </p:timing>
  <p:hf hdr="0" ftr="0" dt="0"/>
  <p:txStyles>
    <p:titleStyle>
      <a:lvl1pPr algn="ctr" rtl="0" eaLnBrk="1" fontAlgn="base" hangingPunct="1">
        <a:spcBef>
          <a:spcPct val="0"/>
        </a:spcBef>
        <a:spcAft>
          <a:spcPct val="0"/>
        </a:spcAft>
        <a:defRPr sz="2400" b="1" kern="1200">
          <a:solidFill>
            <a:srgbClr val="376092"/>
          </a:solidFill>
          <a:latin typeface="Calibri" panose="020F0502020204030204" pitchFamily="34" charset="0"/>
          <a:ea typeface="+mj-ea"/>
          <a:cs typeface="+mj-cs"/>
        </a:defRPr>
      </a:lvl1pPr>
      <a:lvl2pPr algn="ctr" rtl="0" eaLnBrk="1" fontAlgn="base" hangingPunct="1">
        <a:spcBef>
          <a:spcPct val="0"/>
        </a:spcBef>
        <a:spcAft>
          <a:spcPct val="0"/>
        </a:spcAft>
        <a:defRPr sz="2400" b="1">
          <a:solidFill>
            <a:srgbClr val="376092"/>
          </a:solidFill>
          <a:latin typeface="Calibri" pitchFamily="34" charset="0"/>
        </a:defRPr>
      </a:lvl2pPr>
      <a:lvl3pPr algn="ctr" rtl="0" eaLnBrk="1" fontAlgn="base" hangingPunct="1">
        <a:spcBef>
          <a:spcPct val="0"/>
        </a:spcBef>
        <a:spcAft>
          <a:spcPct val="0"/>
        </a:spcAft>
        <a:defRPr sz="2400" b="1">
          <a:solidFill>
            <a:srgbClr val="376092"/>
          </a:solidFill>
          <a:latin typeface="Calibri" pitchFamily="34" charset="0"/>
        </a:defRPr>
      </a:lvl3pPr>
      <a:lvl4pPr algn="ctr" rtl="0" eaLnBrk="1" fontAlgn="base" hangingPunct="1">
        <a:spcBef>
          <a:spcPct val="0"/>
        </a:spcBef>
        <a:spcAft>
          <a:spcPct val="0"/>
        </a:spcAft>
        <a:defRPr sz="2400" b="1">
          <a:solidFill>
            <a:srgbClr val="376092"/>
          </a:solidFill>
          <a:latin typeface="Calibri" pitchFamily="34" charset="0"/>
        </a:defRPr>
      </a:lvl4pPr>
      <a:lvl5pPr algn="ctr" rtl="0" eaLnBrk="1" fontAlgn="base" hangingPunct="1">
        <a:spcBef>
          <a:spcPct val="0"/>
        </a:spcBef>
        <a:spcAft>
          <a:spcPct val="0"/>
        </a:spcAft>
        <a:defRPr sz="2400" b="1">
          <a:solidFill>
            <a:srgbClr val="376092"/>
          </a:solidFill>
          <a:latin typeface="Calibri" pitchFamily="34" charset="0"/>
        </a:defRPr>
      </a:lvl5pPr>
      <a:lvl6pPr marL="457200" algn="ctr" rtl="0" eaLnBrk="1" fontAlgn="base" hangingPunct="1">
        <a:spcBef>
          <a:spcPct val="0"/>
        </a:spcBef>
        <a:spcAft>
          <a:spcPct val="0"/>
        </a:spcAft>
        <a:defRPr sz="2400" b="1">
          <a:solidFill>
            <a:srgbClr val="376092"/>
          </a:solidFill>
          <a:latin typeface="Calibri" pitchFamily="34" charset="0"/>
        </a:defRPr>
      </a:lvl6pPr>
      <a:lvl7pPr marL="914400" algn="ctr" rtl="0" eaLnBrk="1" fontAlgn="base" hangingPunct="1">
        <a:spcBef>
          <a:spcPct val="0"/>
        </a:spcBef>
        <a:spcAft>
          <a:spcPct val="0"/>
        </a:spcAft>
        <a:defRPr sz="2400" b="1">
          <a:solidFill>
            <a:srgbClr val="376092"/>
          </a:solidFill>
          <a:latin typeface="Calibri" pitchFamily="34" charset="0"/>
        </a:defRPr>
      </a:lvl7pPr>
      <a:lvl8pPr marL="1371600" algn="ctr" rtl="0" eaLnBrk="1" fontAlgn="base" hangingPunct="1">
        <a:spcBef>
          <a:spcPct val="0"/>
        </a:spcBef>
        <a:spcAft>
          <a:spcPct val="0"/>
        </a:spcAft>
        <a:defRPr sz="2400" b="1">
          <a:solidFill>
            <a:srgbClr val="376092"/>
          </a:solidFill>
          <a:latin typeface="Calibri" pitchFamily="34" charset="0"/>
        </a:defRPr>
      </a:lvl8pPr>
      <a:lvl9pPr marL="1828800" algn="ctr" rtl="0" eaLnBrk="1" fontAlgn="base" hangingPunct="1">
        <a:spcBef>
          <a:spcPct val="0"/>
        </a:spcBef>
        <a:spcAft>
          <a:spcPct val="0"/>
        </a:spcAft>
        <a:defRPr sz="2400" b="1">
          <a:solidFill>
            <a:srgbClr val="376092"/>
          </a:solidFill>
          <a:latin typeface="Calibri" pitchFamily="34" charset="0"/>
        </a:defRPr>
      </a:lvl9pPr>
    </p:titleStyle>
    <p:bodyStyle>
      <a:lvl1pPr algn="l" rtl="0" eaLnBrk="1" fontAlgn="base" hangingPunct="1">
        <a:spcBef>
          <a:spcPct val="20000"/>
        </a:spcBef>
        <a:spcAft>
          <a:spcPct val="0"/>
        </a:spcAft>
        <a:defRPr sz="2200" kern="1200">
          <a:solidFill>
            <a:srgbClr val="376092"/>
          </a:solidFill>
          <a:latin typeface="Calibri" panose="020F0502020204030204" pitchFamily="34" charset="0"/>
          <a:ea typeface="+mn-ea"/>
          <a:cs typeface="+mn-cs"/>
        </a:defRPr>
      </a:lvl1pPr>
      <a:lvl2pPr marL="742950" indent="-285750" algn="l" rtl="0" eaLnBrk="1" fontAlgn="base" hangingPunct="1">
        <a:spcBef>
          <a:spcPct val="20000"/>
        </a:spcBef>
        <a:spcAft>
          <a:spcPct val="0"/>
        </a:spcAft>
        <a:buFont typeface="Arial" charset="0"/>
        <a:buChar char="–"/>
        <a:defRPr sz="2200" kern="1200">
          <a:solidFill>
            <a:srgbClr val="376092"/>
          </a:solidFill>
          <a:latin typeface="Calibri" panose="020F0502020204030204" pitchFamily="34" charset="0"/>
          <a:ea typeface="+mn-ea"/>
          <a:cs typeface="+mn-cs"/>
        </a:defRPr>
      </a:lvl2pPr>
      <a:lvl3pPr marL="1143000" indent="-228600" algn="l" rtl="0" eaLnBrk="1" fontAlgn="base" hangingPunct="1">
        <a:spcBef>
          <a:spcPct val="20000"/>
        </a:spcBef>
        <a:spcAft>
          <a:spcPct val="0"/>
        </a:spcAft>
        <a:buFont typeface="Arial" charset="0"/>
        <a:buChar char="•"/>
        <a:defRPr sz="2200" kern="1200">
          <a:solidFill>
            <a:srgbClr val="376092"/>
          </a:solidFill>
          <a:latin typeface="Calibri" panose="020F0502020204030204" pitchFamily="34" charset="0"/>
          <a:ea typeface="+mn-ea"/>
          <a:cs typeface="+mn-cs"/>
        </a:defRPr>
      </a:lvl3pPr>
      <a:lvl4pPr marL="1600200" indent="-228600" algn="l" rtl="0" eaLnBrk="1" fontAlgn="base" hangingPunct="1">
        <a:spcBef>
          <a:spcPct val="20000"/>
        </a:spcBef>
        <a:spcAft>
          <a:spcPct val="0"/>
        </a:spcAft>
        <a:buFont typeface="Arial" charset="0"/>
        <a:buChar char="–"/>
        <a:defRPr kern="1200">
          <a:solidFill>
            <a:srgbClr val="376092"/>
          </a:solidFill>
          <a:latin typeface="Calibri" panose="020F0502020204030204" pitchFamily="34" charset="0"/>
          <a:ea typeface="+mn-ea"/>
          <a:cs typeface="+mn-cs"/>
        </a:defRPr>
      </a:lvl4pPr>
      <a:lvl5pPr marL="2057400" indent="-228600" algn="l" rtl="0" eaLnBrk="1" fontAlgn="base" hangingPunct="1">
        <a:spcBef>
          <a:spcPct val="20000"/>
        </a:spcBef>
        <a:spcAft>
          <a:spcPct val="0"/>
        </a:spcAft>
        <a:buFont typeface="Arial" charset="0"/>
        <a:buChar char="»"/>
        <a:defRPr kern="1200">
          <a:solidFill>
            <a:srgbClr val="376092"/>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hyperlink" Target="https://twitter.com/kpk_pl"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www.linkedin.com/company/405781?trk=tyah&amp;trkInfo=clickedVertical:company,clickedEntityId:405781,idx:2-1-3,tarId:1447691762474,tas:national%20contact%20point" TargetMode="External"/><Relationship Id="rId5" Type="http://schemas.openxmlformats.org/officeDocument/2006/relationships/hyperlink" Target="http://www.youtube.com/user/kpkpbue" TargetMode="External"/><Relationship Id="rId4" Type="http://schemas.openxmlformats.org/officeDocument/2006/relationships/hyperlink" Target="https://www.facebook.com/Krajowy-Punkt-Kontaktowy-Program%C3%B3w-Badawczych-UE-408143559349465/"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s://healthbe2019.b2match.io/" TargetMode="External"/><Relationship Id="rId2" Type="http://schemas.openxmlformats.org/officeDocument/2006/relationships/image" Target="../media/image20.jpeg"/><Relationship Id="rId1" Type="http://schemas.openxmlformats.org/officeDocument/2006/relationships/slideLayout" Target="../slideLayouts/slideLayout3.xml"/><Relationship Id="rId4" Type="http://schemas.openxmlformats.org/officeDocument/2006/relationships/hyperlink" Target="http://www.kpk.gov.pl/?event=dzien-informacyjny-zdrowie-h2020-3-lipca-2019-bruksela"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ec.europa.eu/info/funding-tenders/opportunities/portal/screen/home" TargetMode="Externa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ec.europa.eu/info/funding-tenders/opportunities/portal/screen/work-as-an-expert" TargetMode="Externa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hyperlink" Target="http://www.kpk.gov.pl/?p=48227"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http://ec.europa.eu/research/participants/data/ref/h2020/wp/2018-2020/main/h2020-wp1820-health_en.pdf" TargetMode="External"/><Relationship Id="rId2" Type="http://schemas.openxmlformats.org/officeDocument/2006/relationships/hyperlink" Target="https://ec.europa.eu/info/funding-tenders/opportunities/portal/screen/home" TargetMode="External"/><Relationship Id="rId1" Type="http://schemas.openxmlformats.org/officeDocument/2006/relationships/slideLayout" Target="../slideLayouts/slideLayout2.xml"/><Relationship Id="rId5" Type="http://schemas.openxmlformats.org/officeDocument/2006/relationships/hyperlink" Target="https://ec.europa.eu/info/designing-next-research-and-innovation-framework-programme/what-shapes-next-framework-programme_en" TargetMode="External"/><Relationship Id="rId4" Type="http://schemas.openxmlformats.org/officeDocument/2006/relationships/hyperlink" Target="https://www.healthncp.net/" TargetMode="Externa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www.facebook.com/Krajowy-Punkt-Kontaktowy-Program%C3%B3w-Badawczych-UE-408143559349465/" TargetMode="External"/><Relationship Id="rId7" Type="http://schemas.openxmlformats.org/officeDocument/2006/relationships/image" Target="../media/image32.png"/><Relationship Id="rId2" Type="http://schemas.openxmlformats.org/officeDocument/2006/relationships/hyperlink" Target="mailto:Ewa.szkiladz@kpk.gov.pl" TargetMode="External"/><Relationship Id="rId1" Type="http://schemas.openxmlformats.org/officeDocument/2006/relationships/slideLayout" Target="../slideLayouts/slideLayout3.xml"/><Relationship Id="rId6" Type="http://schemas.openxmlformats.org/officeDocument/2006/relationships/hyperlink" Target="https://twitter.com/kpk_pl" TargetMode="External"/><Relationship Id="rId5" Type="http://schemas.openxmlformats.org/officeDocument/2006/relationships/hyperlink" Target="https://www.linkedin.com/company/405781?trk=tyah&amp;trkInfo=clickedVertical:company,clickedEntityId:405781,idx:2-1-3,tarId:1447691762474,tas:national%20contact%20point" TargetMode="External"/><Relationship Id="rId4" Type="http://schemas.openxmlformats.org/officeDocument/2006/relationships/hyperlink" Target="http://www.youtube.com/user/kpkpbue"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6.jpeg"/><Relationship Id="rId1" Type="http://schemas.openxmlformats.org/officeDocument/2006/relationships/slideLayout" Target="../slideLayouts/slideLayout3.xml"/><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7170" name="Tytuł 1"/>
          <p:cNvSpPr>
            <a:spLocks noGrp="1"/>
          </p:cNvSpPr>
          <p:nvPr>
            <p:ph type="ctrTitle"/>
          </p:nvPr>
        </p:nvSpPr>
        <p:spPr>
          <a:xfrm>
            <a:off x="1886149" y="548680"/>
            <a:ext cx="5614789" cy="790575"/>
          </a:xfrm>
        </p:spPr>
        <p:txBody>
          <a:bodyPr>
            <a:noAutofit/>
          </a:bodyPr>
          <a:lstStyle/>
          <a:p>
            <a:r>
              <a:rPr lang="pl-PL" sz="1400" i="1" dirty="0" smtClean="0">
                <a:solidFill>
                  <a:srgbClr val="376092"/>
                </a:solidFill>
              </a:rPr>
              <a:t/>
            </a:r>
            <a:br>
              <a:rPr lang="pl-PL" sz="1400" i="1" dirty="0" smtClean="0">
                <a:solidFill>
                  <a:srgbClr val="376092"/>
                </a:solidFill>
              </a:rPr>
            </a:br>
            <a:r>
              <a:rPr lang="pl-PL" sz="1400" i="1" dirty="0" smtClean="0">
                <a:solidFill>
                  <a:srgbClr val="376092"/>
                </a:solidFill>
              </a:rPr>
              <a:t>Dzień Informacyjny 3. Programu Zdrowie</a:t>
            </a:r>
            <a:r>
              <a:rPr lang="pl-PL" sz="1400" dirty="0" smtClean="0"/>
              <a:t/>
            </a:r>
            <a:br>
              <a:rPr lang="pl-PL" sz="1400" dirty="0" smtClean="0"/>
            </a:br>
            <a:r>
              <a:rPr lang="pl-PL" sz="1400" dirty="0" smtClean="0"/>
              <a:t>Warszawa</a:t>
            </a:r>
            <a:r>
              <a:rPr lang="pl-PL" sz="1400" i="1" dirty="0" smtClean="0">
                <a:solidFill>
                  <a:srgbClr val="376092"/>
                </a:solidFill>
              </a:rPr>
              <a:t>, 28 maja 2019</a:t>
            </a:r>
            <a:r>
              <a:rPr lang="pl-PL" sz="1600" i="1" dirty="0">
                <a:solidFill>
                  <a:srgbClr val="376092"/>
                </a:solidFill>
              </a:rPr>
              <a:t/>
            </a:r>
            <a:br>
              <a:rPr lang="pl-PL" sz="1600" i="1" dirty="0">
                <a:solidFill>
                  <a:srgbClr val="376092"/>
                </a:solidFill>
              </a:rPr>
            </a:br>
            <a:endParaRPr lang="pl-PL" altLang="pl-PL" sz="1600" i="1" dirty="0" smtClean="0">
              <a:solidFill>
                <a:srgbClr val="376092"/>
              </a:solidFill>
            </a:endParaRPr>
          </a:p>
        </p:txBody>
      </p:sp>
      <p:sp>
        <p:nvSpPr>
          <p:cNvPr id="3" name="Podtytuł 2"/>
          <p:cNvSpPr>
            <a:spLocks noGrp="1"/>
          </p:cNvSpPr>
          <p:nvPr>
            <p:ph type="subTitle" idx="1"/>
          </p:nvPr>
        </p:nvSpPr>
        <p:spPr>
          <a:xfrm>
            <a:off x="-1" y="2276413"/>
            <a:ext cx="9144001" cy="1332607"/>
          </a:xfrm>
        </p:spPr>
        <p:txBody>
          <a:bodyPr rtlCol="0">
            <a:normAutofit/>
          </a:bodyPr>
          <a:lstStyle/>
          <a:p>
            <a:pPr algn="ctr" fontAlgn="auto">
              <a:spcAft>
                <a:spcPts val="0"/>
              </a:spcAft>
              <a:defRPr/>
            </a:pPr>
            <a:r>
              <a:rPr lang="pl-PL" sz="3200" b="1" dirty="0">
                <a:solidFill>
                  <a:srgbClr val="FF0000"/>
                </a:solidFill>
              </a:rPr>
              <a:t>Finansowanie badań medycznych w ostatnich konkursach programu Horyzontu </a:t>
            </a:r>
            <a:r>
              <a:rPr lang="pl-PL" sz="3200" b="1" dirty="0" smtClean="0">
                <a:solidFill>
                  <a:srgbClr val="FF0000"/>
                </a:solidFill>
              </a:rPr>
              <a:t>2020</a:t>
            </a:r>
            <a:endParaRPr lang="pl-PL" sz="3200" b="1" dirty="0">
              <a:solidFill>
                <a:srgbClr val="FF0000"/>
              </a:solidFill>
            </a:endParaRPr>
          </a:p>
        </p:txBody>
      </p:sp>
      <p:sp>
        <p:nvSpPr>
          <p:cNvPr id="6" name="Podtytuł 2"/>
          <p:cNvSpPr txBox="1">
            <a:spLocks/>
          </p:cNvSpPr>
          <p:nvPr/>
        </p:nvSpPr>
        <p:spPr>
          <a:xfrm>
            <a:off x="863688" y="3212976"/>
            <a:ext cx="7416625" cy="792088"/>
          </a:xfrm>
          <a:prstGeom prst="rect">
            <a:avLst/>
          </a:prstGeom>
        </p:spPr>
        <p:txBody>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pl-PL" sz="2800" b="1" i="0" u="none" strike="noStrike" kern="1200" cap="none" spc="0" normalizeH="0" baseline="0" noProof="0" dirty="0">
              <a:ln>
                <a:noFill/>
              </a:ln>
              <a:solidFill>
                <a:srgbClr val="4F81BD">
                  <a:lumMod val="75000"/>
                </a:srgbClr>
              </a:solidFill>
              <a:effectLst/>
              <a:uLnTx/>
              <a:uFillTx/>
              <a:latin typeface="Calibri" panose="020F0502020204030204" pitchFamily="34" charset="0"/>
              <a:ea typeface="+mn-ea"/>
              <a:cs typeface="+mn-cs"/>
            </a:endParaRPr>
          </a:p>
        </p:txBody>
      </p:sp>
      <p:sp>
        <p:nvSpPr>
          <p:cNvPr id="9" name="Prostokąt 8"/>
          <p:cNvSpPr/>
          <p:nvPr/>
        </p:nvSpPr>
        <p:spPr>
          <a:xfrm>
            <a:off x="107949" y="4925445"/>
            <a:ext cx="5057775" cy="1600438"/>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600" b="1" i="0" u="none" strike="noStrike" kern="1200" cap="none" spc="0" normalizeH="0" baseline="0" noProof="0" dirty="0" smtClean="0">
                <a:ln>
                  <a:noFill/>
                </a:ln>
                <a:solidFill>
                  <a:srgbClr val="4F81BD">
                    <a:lumMod val="75000"/>
                  </a:srgbClr>
                </a:solidFill>
                <a:effectLst/>
                <a:uLnTx/>
                <a:uFillTx/>
                <a:latin typeface="Calibri" panose="020F0502020204030204" pitchFamily="34" charset="0"/>
                <a:ea typeface="+mn-ea"/>
                <a:cs typeface="Arial" charset="0"/>
              </a:rPr>
              <a:t>Ewa Szkiłądź</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600" b="0" i="0" u="none" strike="noStrike" kern="1200" cap="none" spc="0" normalizeH="0" baseline="0" noProof="0" dirty="0" smtClean="0">
                <a:ln>
                  <a:noFill/>
                </a:ln>
                <a:solidFill>
                  <a:srgbClr val="4F81BD">
                    <a:lumMod val="75000"/>
                  </a:srgbClr>
                </a:solidFill>
                <a:effectLst/>
                <a:uLnTx/>
                <a:uFillTx/>
                <a:latin typeface="Calibri" panose="020F0502020204030204" pitchFamily="34" charset="0"/>
                <a:ea typeface="+mn-ea"/>
                <a:cs typeface="Arial" charset="0"/>
              </a:rPr>
              <a:t>Koordynator  priorytetu Zdrowie</a:t>
            </a:r>
            <a:endParaRPr kumimoji="0" lang="pl-PL" sz="1600" b="0" i="0" u="none" strike="noStrike" kern="1200" cap="none" spc="0" normalizeH="0" baseline="0" noProof="0" dirty="0">
              <a:ln>
                <a:noFill/>
              </a:ln>
              <a:solidFill>
                <a:srgbClr val="4F81BD">
                  <a:lumMod val="75000"/>
                </a:srgbClr>
              </a:solidFill>
              <a:effectLst/>
              <a:uLnTx/>
              <a:uFillTx/>
              <a:latin typeface="Calibri" panose="020F0502020204030204" pitchFamily="34" charset="0"/>
              <a:ea typeface="+mn-ea"/>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600" b="0" i="0" u="none" strike="noStrike" kern="1200" cap="none" spc="0" normalizeH="0" baseline="0" noProof="0" dirty="0">
              <a:ln>
                <a:noFill/>
              </a:ln>
              <a:solidFill>
                <a:srgbClr val="4F81BD">
                  <a:lumMod val="75000"/>
                </a:srgbClr>
              </a:solidFill>
              <a:effectLst/>
              <a:uLnTx/>
              <a:uFillTx/>
              <a:latin typeface="Calibri" panose="020F0502020204030204" pitchFamily="34" charset="0"/>
              <a:ea typeface="+mn-ea"/>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600" b="1" i="0" u="none" strike="noStrike" kern="1200" cap="none" spc="0" normalizeH="0" baseline="0" noProof="0" dirty="0">
                <a:ln>
                  <a:noFill/>
                </a:ln>
                <a:solidFill>
                  <a:srgbClr val="4F81BD">
                    <a:lumMod val="75000"/>
                  </a:srgbClr>
                </a:solidFill>
                <a:effectLst/>
                <a:uLnTx/>
                <a:uFillTx/>
                <a:latin typeface="Calibri" panose="020F0502020204030204" pitchFamily="34" charset="0"/>
                <a:ea typeface="+mn-ea"/>
                <a:cs typeface="Arial" charset="0"/>
              </a:rPr>
              <a:t>Krajowy Punkt Kontaktowy Programów Badawczych UE</a:t>
            </a:r>
            <a:br>
              <a:rPr kumimoji="0" lang="pl-PL" sz="1600" b="1" i="0" u="none" strike="noStrike" kern="1200" cap="none" spc="0" normalizeH="0" baseline="0" noProof="0" dirty="0">
                <a:ln>
                  <a:noFill/>
                </a:ln>
                <a:solidFill>
                  <a:srgbClr val="4F81BD">
                    <a:lumMod val="75000"/>
                  </a:srgbClr>
                </a:solidFill>
                <a:effectLst/>
                <a:uLnTx/>
                <a:uFillTx/>
                <a:latin typeface="Calibri" panose="020F0502020204030204" pitchFamily="34" charset="0"/>
                <a:ea typeface="+mn-ea"/>
                <a:cs typeface="Arial" charset="0"/>
              </a:rPr>
            </a:br>
            <a:r>
              <a:rPr kumimoji="0" lang="pl-PL" sz="1600" b="0" i="0" u="none" strike="noStrike" kern="1200" cap="none" spc="0" normalizeH="0" baseline="0" noProof="0" dirty="0">
                <a:ln>
                  <a:noFill/>
                </a:ln>
                <a:solidFill>
                  <a:srgbClr val="4F81BD">
                    <a:lumMod val="75000"/>
                  </a:srgbClr>
                </a:solidFill>
                <a:effectLst/>
                <a:uLnTx/>
                <a:uFillTx/>
                <a:latin typeface="Calibri" panose="020F0502020204030204" pitchFamily="34" charset="0"/>
                <a:ea typeface="+mn-ea"/>
                <a:cs typeface="Arial" charset="0"/>
              </a:rPr>
              <a:t>Instytut Podstawowych Problemów Techniki PAN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800" b="0" i="0" u="none" strike="noStrike" kern="1200" cap="none" spc="0" normalizeH="0" baseline="0" noProof="0" dirty="0">
                <a:ln>
                  <a:noFill/>
                </a:ln>
                <a:solidFill>
                  <a:srgbClr val="FF0000"/>
                </a:solidFill>
                <a:effectLst/>
                <a:uLnTx/>
                <a:uFillTx/>
                <a:latin typeface="Calibri" panose="020F0502020204030204" pitchFamily="34" charset="0"/>
                <a:ea typeface="+mn-ea"/>
                <a:cs typeface="Arial" charset="0"/>
              </a:rPr>
              <a:t>www.kpk.gov.pl</a:t>
            </a:r>
          </a:p>
        </p:txBody>
      </p:sp>
      <p:sp>
        <p:nvSpPr>
          <p:cNvPr id="4" name="Rectangle 1"/>
          <p:cNvSpPr>
            <a:spLocks noChangeArrowheads="1"/>
          </p:cNvSpPr>
          <p:nvPr/>
        </p:nvSpPr>
        <p:spPr bwMode="auto">
          <a:xfrm>
            <a:off x="123825" y="6593186"/>
            <a:ext cx="6167438" cy="246062"/>
          </a:xfrm>
          <a:prstGeom prst="rect">
            <a:avLst/>
          </a:prstGeom>
          <a:noFill/>
          <a:ln>
            <a:noFill/>
          </a:ln>
          <a:effectLs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pl-PL" sz="1000" b="1" i="0" u="none" strike="noStrike" kern="1200" cap="none" spc="0" normalizeH="0" baseline="0" noProof="0" dirty="0">
                <a:ln>
                  <a:noFill/>
                </a:ln>
                <a:solidFill>
                  <a:srgbClr val="4F81BD">
                    <a:lumMod val="75000"/>
                  </a:srgbClr>
                </a:solidFill>
                <a:effectLst/>
                <a:uLnTx/>
                <a:uFillTx/>
                <a:latin typeface="Calibri" panose="020F0502020204030204" pitchFamily="34" charset="0"/>
                <a:ea typeface="Times New Roman" pitchFamily="18" charset="0"/>
                <a:cs typeface="Helvetica"/>
              </a:rPr>
              <a:t>W niniejszej prezentacji wykorzystano materiały udostępnione m.in. przez KE i/lub Ministerstwa oraz Agendy RP</a:t>
            </a:r>
            <a:endParaRPr kumimoji="0" lang="pl-PL" sz="1000" b="1" i="0" u="none" strike="noStrike" kern="1200" cap="none" spc="0" normalizeH="0" baseline="0" noProof="0" dirty="0">
              <a:ln>
                <a:noFill/>
              </a:ln>
              <a:solidFill>
                <a:srgbClr val="4F81BD">
                  <a:lumMod val="75000"/>
                </a:srgbClr>
              </a:solidFill>
              <a:effectLst/>
              <a:uLnTx/>
              <a:uFillTx/>
              <a:latin typeface="Calibri" panose="020F0502020204030204" pitchFamily="34" charset="0"/>
              <a:ea typeface="+mn-ea"/>
              <a:cs typeface="Arial" pitchFamily="34" charset="0"/>
            </a:endParaRPr>
          </a:p>
        </p:txBody>
      </p:sp>
      <p:sp>
        <p:nvSpPr>
          <p:cNvPr id="7" name="Prostokąt 6">
            <a:hlinkClick r:id="rId4"/>
          </p:cNvPr>
          <p:cNvSpPr/>
          <p:nvPr/>
        </p:nvSpPr>
        <p:spPr>
          <a:xfrm>
            <a:off x="6731000" y="6165850"/>
            <a:ext cx="431800" cy="4333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mn-lt"/>
              <a:ea typeface="+mn-ea"/>
              <a:cs typeface="+mn-cs"/>
            </a:endParaRPr>
          </a:p>
        </p:txBody>
      </p:sp>
      <p:sp>
        <p:nvSpPr>
          <p:cNvPr id="8" name="Prostokąt 7">
            <a:hlinkClick r:id="rId5"/>
          </p:cNvPr>
          <p:cNvSpPr/>
          <p:nvPr/>
        </p:nvSpPr>
        <p:spPr>
          <a:xfrm>
            <a:off x="7285038" y="6142038"/>
            <a:ext cx="431800" cy="4349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mn-lt"/>
              <a:ea typeface="+mn-ea"/>
              <a:cs typeface="+mn-cs"/>
            </a:endParaRPr>
          </a:p>
        </p:txBody>
      </p:sp>
      <p:sp>
        <p:nvSpPr>
          <p:cNvPr id="10" name="Prostokąt 9">
            <a:hlinkClick r:id="rId6"/>
          </p:cNvPr>
          <p:cNvSpPr/>
          <p:nvPr/>
        </p:nvSpPr>
        <p:spPr>
          <a:xfrm>
            <a:off x="7740650" y="6161088"/>
            <a:ext cx="431800" cy="4333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mn-lt"/>
              <a:ea typeface="+mn-ea"/>
              <a:cs typeface="+mn-cs"/>
            </a:endParaRPr>
          </a:p>
        </p:txBody>
      </p:sp>
      <p:sp>
        <p:nvSpPr>
          <p:cNvPr id="11" name="Prostokąt 10">
            <a:hlinkClick r:id="rId7"/>
          </p:cNvPr>
          <p:cNvSpPr/>
          <p:nvPr/>
        </p:nvSpPr>
        <p:spPr>
          <a:xfrm>
            <a:off x="8172450" y="6135688"/>
            <a:ext cx="431800" cy="431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mn-lt"/>
              <a:ea typeface="+mn-ea"/>
              <a:cs typeface="+mn-cs"/>
            </a:endParaRPr>
          </a:p>
        </p:txBody>
      </p:sp>
    </p:spTree>
    <p:extLst>
      <p:ext uri="{BB962C8B-B14F-4D97-AF65-F5344CB8AC3E}">
        <p14:creationId xmlns:p14="http://schemas.microsoft.com/office/powerpoint/2010/main" val="5485326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p:cNvSpPr>
            <a:spLocks noGrp="1"/>
          </p:cNvSpPr>
          <p:nvPr>
            <p:ph type="ctrTitle"/>
          </p:nvPr>
        </p:nvSpPr>
        <p:spPr/>
        <p:txBody>
          <a:bodyPr>
            <a:noAutofit/>
          </a:bodyPr>
          <a:lstStyle/>
          <a:p>
            <a:r>
              <a:rPr lang="pl-PL" sz="2800" dirty="0" smtClean="0"/>
              <a:t>Informacje o konkursie Zdrowie 2020</a:t>
            </a:r>
            <a:endParaRPr lang="pl-PL" sz="2800" dirty="0"/>
          </a:p>
        </p:txBody>
      </p:sp>
      <p:sp>
        <p:nvSpPr>
          <p:cNvPr id="3" name="Podtytuł 2"/>
          <p:cNvSpPr>
            <a:spLocks noGrp="1"/>
          </p:cNvSpPr>
          <p:nvPr>
            <p:ph type="subTitle" idx="1"/>
          </p:nvPr>
        </p:nvSpPr>
        <p:spPr/>
        <p:txBody>
          <a:bodyPr/>
          <a:lstStyle/>
          <a:p>
            <a:endParaRPr lang="pl-PL" dirty="0">
              <a:solidFill>
                <a:srgbClr val="000066"/>
              </a:solidFill>
            </a:endParaRPr>
          </a:p>
          <a:p>
            <a:r>
              <a:rPr lang="pl-PL" sz="2400" b="1" dirty="0" smtClean="0">
                <a:solidFill>
                  <a:srgbClr val="000066"/>
                </a:solidFill>
              </a:rPr>
              <a:t>Ogłoszenie konkursów: </a:t>
            </a:r>
            <a:r>
              <a:rPr lang="pl-PL" sz="2400" dirty="0" smtClean="0">
                <a:solidFill>
                  <a:srgbClr val="000066"/>
                </a:solidFill>
              </a:rPr>
              <a:t>czerwiec/lipiec 2019</a:t>
            </a:r>
          </a:p>
          <a:p>
            <a:endParaRPr lang="pl-PL" sz="2400" dirty="0">
              <a:solidFill>
                <a:srgbClr val="000066"/>
              </a:solidFill>
            </a:endParaRPr>
          </a:p>
          <a:p>
            <a:r>
              <a:rPr lang="pl-PL" sz="2400" b="1" dirty="0" smtClean="0">
                <a:solidFill>
                  <a:srgbClr val="000066"/>
                </a:solidFill>
              </a:rPr>
              <a:t>Terminy składania wniosków:</a:t>
            </a:r>
          </a:p>
          <a:p>
            <a:r>
              <a:rPr lang="pl-PL" sz="2400" dirty="0" smtClean="0">
                <a:solidFill>
                  <a:srgbClr val="000066"/>
                </a:solidFill>
              </a:rPr>
              <a:t>Dwuetapowy: 1. etap – </a:t>
            </a:r>
            <a:r>
              <a:rPr lang="pl-PL" sz="2400" b="1" dirty="0" smtClean="0">
                <a:solidFill>
                  <a:srgbClr val="C00000"/>
                </a:solidFill>
              </a:rPr>
              <a:t>24</a:t>
            </a:r>
            <a:r>
              <a:rPr lang="pl-PL" sz="2400" dirty="0" smtClean="0">
                <a:solidFill>
                  <a:srgbClr val="000066"/>
                </a:solidFill>
              </a:rPr>
              <a:t> </a:t>
            </a:r>
            <a:r>
              <a:rPr lang="pl-PL" sz="2400" b="1" dirty="0" smtClean="0">
                <a:solidFill>
                  <a:srgbClr val="C00000"/>
                </a:solidFill>
              </a:rPr>
              <a:t>września 2019</a:t>
            </a:r>
          </a:p>
          <a:p>
            <a:r>
              <a:rPr lang="pl-PL" sz="2400" dirty="0">
                <a:solidFill>
                  <a:srgbClr val="000066"/>
                </a:solidFill>
              </a:rPr>
              <a:t>	 </a:t>
            </a:r>
            <a:r>
              <a:rPr lang="pl-PL" sz="2400" dirty="0" smtClean="0">
                <a:solidFill>
                  <a:srgbClr val="000066"/>
                </a:solidFill>
              </a:rPr>
              <a:t>            2. etap – 7 kwietnia 2020</a:t>
            </a:r>
          </a:p>
          <a:p>
            <a:r>
              <a:rPr lang="pl-PL" sz="2400" dirty="0" smtClean="0">
                <a:solidFill>
                  <a:srgbClr val="000066"/>
                </a:solidFill>
              </a:rPr>
              <a:t>Jednoetapowy: 7 kwietnia 2020</a:t>
            </a:r>
          </a:p>
          <a:p>
            <a:r>
              <a:rPr lang="pl-PL" sz="2400" dirty="0" smtClean="0">
                <a:solidFill>
                  <a:srgbClr val="000066"/>
                </a:solidFill>
              </a:rPr>
              <a:t>                            22 kwietnia 2020</a:t>
            </a:r>
            <a:endParaRPr lang="pl-PL" sz="2400" dirty="0">
              <a:solidFill>
                <a:srgbClr val="000066"/>
              </a:solidFill>
            </a:endParaRPr>
          </a:p>
        </p:txBody>
      </p:sp>
      <p:sp>
        <p:nvSpPr>
          <p:cNvPr id="4" name="Symbol zastępczy numeru slajdu 3"/>
          <p:cNvSpPr>
            <a:spLocks noGrp="1"/>
          </p:cNvSpPr>
          <p:nvPr>
            <p:ph type="sldNum" sz="quarter" idx="10"/>
          </p:nvPr>
        </p:nvSpPr>
        <p:spPr/>
        <p:txBody>
          <a:bodyPr/>
          <a:lstStyle/>
          <a:p>
            <a:pPr>
              <a:defRPr/>
            </a:pPr>
            <a:fld id="{CBD7B207-2078-4F40-9D77-7017DB6FD05F}" type="slidenum">
              <a:rPr lang="pl-PL" smtClean="0"/>
              <a:pPr>
                <a:defRPr/>
              </a:pPr>
              <a:t>10</a:t>
            </a:fld>
            <a:endParaRPr lang="pl-PL"/>
          </a:p>
        </p:txBody>
      </p:sp>
      <p:pic>
        <p:nvPicPr>
          <p:cNvPr id="8" name="Obraz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8144" y="2276872"/>
            <a:ext cx="2857500" cy="1600200"/>
          </a:xfrm>
          <a:prstGeom prst="rect">
            <a:avLst/>
          </a:prstGeom>
        </p:spPr>
      </p:pic>
    </p:spTree>
    <p:extLst>
      <p:ext uri="{BB962C8B-B14F-4D97-AF65-F5344CB8AC3E}">
        <p14:creationId xmlns:p14="http://schemas.microsoft.com/office/powerpoint/2010/main" val="30373473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a:noAutofit/>
          </a:bodyPr>
          <a:lstStyle/>
          <a:p>
            <a:r>
              <a:rPr lang="pl-PL" sz="2800" dirty="0">
                <a:solidFill>
                  <a:srgbClr val="376092"/>
                </a:solidFill>
              </a:rPr>
              <a:t>Konkurs </a:t>
            </a:r>
            <a:r>
              <a:rPr lang="pl-PL" sz="2800" dirty="0" smtClean="0">
                <a:solidFill>
                  <a:srgbClr val="376092"/>
                </a:solidFill>
              </a:rPr>
              <a:t>„Lepsze </a:t>
            </a:r>
            <a:r>
              <a:rPr lang="pl-PL" sz="2800" dirty="0">
                <a:solidFill>
                  <a:srgbClr val="376092"/>
                </a:solidFill>
              </a:rPr>
              <a:t>zdrowie i </a:t>
            </a:r>
            <a:r>
              <a:rPr lang="pl-PL" sz="2800" dirty="0" smtClean="0">
                <a:solidFill>
                  <a:srgbClr val="376092"/>
                </a:solidFill>
              </a:rPr>
              <a:t>opieka” – 2020 r.</a:t>
            </a:r>
            <a:endParaRPr lang="pl-PL" sz="2800" dirty="0"/>
          </a:p>
        </p:txBody>
      </p:sp>
      <p:sp>
        <p:nvSpPr>
          <p:cNvPr id="3" name="Podtytuł 2"/>
          <p:cNvSpPr>
            <a:spLocks noGrp="1"/>
          </p:cNvSpPr>
          <p:nvPr>
            <p:ph type="subTitle" idx="1"/>
          </p:nvPr>
        </p:nvSpPr>
        <p:spPr>
          <a:xfrm>
            <a:off x="323528" y="1016497"/>
            <a:ext cx="8496944" cy="4968552"/>
          </a:xfrm>
        </p:spPr>
        <p:txBody>
          <a:bodyPr>
            <a:normAutofit/>
          </a:bodyPr>
          <a:lstStyle/>
          <a:p>
            <a:r>
              <a:rPr lang="pl-PL" sz="2200" b="1" dirty="0">
                <a:solidFill>
                  <a:srgbClr val="C00000"/>
                </a:solidFill>
              </a:rPr>
              <a:t>1.1 Medycyna </a:t>
            </a:r>
            <a:r>
              <a:rPr lang="pl-PL" sz="2200" b="1" dirty="0" err="1" smtClean="0">
                <a:solidFill>
                  <a:srgbClr val="C00000"/>
                </a:solidFill>
              </a:rPr>
              <a:t>personalizowna</a:t>
            </a:r>
            <a:endParaRPr lang="pl-PL" sz="2200" b="1" dirty="0" smtClean="0">
              <a:solidFill>
                <a:srgbClr val="C00000"/>
              </a:solidFill>
            </a:endParaRPr>
          </a:p>
          <a:p>
            <a:endParaRPr lang="pl-PL" sz="800" b="1" dirty="0">
              <a:solidFill>
                <a:srgbClr val="C00000"/>
              </a:solidFill>
            </a:endParaRPr>
          </a:p>
          <a:p>
            <a:pPr marL="285750" indent="-285750">
              <a:buClr>
                <a:srgbClr val="C00000"/>
              </a:buClr>
              <a:buFont typeface="Wingdings" panose="05000000000000000000" pitchFamily="2" charset="2"/>
              <a:buChar char="ü"/>
            </a:pPr>
            <a:r>
              <a:rPr lang="en-US" b="1" i="1" dirty="0">
                <a:solidFill>
                  <a:srgbClr val="376092"/>
                </a:solidFill>
              </a:rPr>
              <a:t>Digital diagnostics – Clinical decisions tools – </a:t>
            </a:r>
            <a:r>
              <a:rPr lang="en-US" b="1" i="1" dirty="0" smtClean="0">
                <a:solidFill>
                  <a:srgbClr val="376092"/>
                </a:solidFill>
              </a:rPr>
              <a:t>Data</a:t>
            </a:r>
            <a:endParaRPr lang="pl-PL" b="1" dirty="0" smtClean="0">
              <a:solidFill>
                <a:srgbClr val="376092"/>
              </a:solidFill>
            </a:endParaRPr>
          </a:p>
          <a:p>
            <a:pPr>
              <a:buClr>
                <a:srgbClr val="C00000"/>
              </a:buClr>
            </a:pPr>
            <a:r>
              <a:rPr lang="pl-PL" sz="1800" dirty="0">
                <a:solidFill>
                  <a:srgbClr val="000066"/>
                </a:solidFill>
              </a:rPr>
              <a:t>Narzędzia wspierające podejmowanie decyzji przez lekarzy, medycyna personalizowana (cyfrowa diagnostyka – </a:t>
            </a:r>
            <a:r>
              <a:rPr lang="pl-PL" sz="1800" dirty="0" err="1">
                <a:solidFill>
                  <a:srgbClr val="000066"/>
                </a:solidFill>
              </a:rPr>
              <a:t>bioinformatyka</a:t>
            </a:r>
            <a:r>
              <a:rPr lang="pl-PL" sz="1800" dirty="0">
                <a:solidFill>
                  <a:srgbClr val="000066"/>
                </a:solidFill>
              </a:rPr>
              <a:t>, biostatystyka, AI</a:t>
            </a:r>
            <a:r>
              <a:rPr lang="pl-PL" sz="1800" dirty="0" smtClean="0">
                <a:solidFill>
                  <a:srgbClr val="000066"/>
                </a:solidFill>
              </a:rPr>
              <a:t>)</a:t>
            </a:r>
          </a:p>
          <a:p>
            <a:pPr>
              <a:buClr>
                <a:srgbClr val="C00000"/>
              </a:buClr>
            </a:pPr>
            <a:r>
              <a:rPr lang="pl-PL" sz="1800" dirty="0" smtClean="0">
                <a:solidFill>
                  <a:srgbClr val="000066"/>
                </a:solidFill>
              </a:rPr>
              <a:t>Opracowanie narzędzi, platform czy serwisów zbierających informacje np. diagnostyczne – efekt: dokładna ocena stanu zdrowia pacjenta.  Integracja danych z różnych źródeł; testowanie w warunkach rzeczywistych. </a:t>
            </a:r>
          </a:p>
          <a:p>
            <a:r>
              <a:rPr lang="pl-PL" sz="1800" dirty="0" smtClean="0">
                <a:solidFill>
                  <a:srgbClr val="000066"/>
                </a:solidFill>
              </a:rPr>
              <a:t>Cel: poprawa jakości służby zdrowia poprzez lepszą diagnostykę i leczenie personalizowane</a:t>
            </a:r>
          </a:p>
          <a:p>
            <a:r>
              <a:rPr lang="pl-PL" sz="1800" i="1" dirty="0" smtClean="0">
                <a:solidFill>
                  <a:srgbClr val="000066"/>
                </a:solidFill>
              </a:rPr>
              <a:t>Typ projektu: działania badawczo-innowacyjne (RIA)          Budżet projektu: 10-15 mln€</a:t>
            </a:r>
          </a:p>
          <a:p>
            <a:endParaRPr lang="pl-PL" sz="900" dirty="0">
              <a:solidFill>
                <a:srgbClr val="000066"/>
              </a:solidFill>
            </a:endParaRPr>
          </a:p>
          <a:p>
            <a:endParaRPr lang="pl-PL" sz="900" dirty="0">
              <a:solidFill>
                <a:srgbClr val="000066"/>
              </a:solidFill>
            </a:endParaRPr>
          </a:p>
          <a:p>
            <a:endParaRPr lang="pl-PL" sz="1800" dirty="0" smtClean="0">
              <a:solidFill>
                <a:srgbClr val="000066"/>
              </a:solidFill>
            </a:endParaRPr>
          </a:p>
          <a:p>
            <a:endParaRPr lang="pl-PL" sz="900" dirty="0" smtClean="0">
              <a:solidFill>
                <a:srgbClr val="000066"/>
              </a:solidFill>
            </a:endParaRPr>
          </a:p>
          <a:p>
            <a:endParaRPr lang="pl-PL" sz="1800" dirty="0">
              <a:solidFill>
                <a:srgbClr val="000066"/>
              </a:solidFill>
            </a:endParaRPr>
          </a:p>
          <a:p>
            <a:pPr marL="171450" indent="-171450">
              <a:buFont typeface="Arial" panose="020B0604020202020204" pitchFamily="34" charset="0"/>
              <a:buChar char="•"/>
            </a:pPr>
            <a:endParaRPr lang="pl-PL" sz="800" b="1" dirty="0">
              <a:solidFill>
                <a:srgbClr val="C00000"/>
              </a:solidFill>
            </a:endParaRPr>
          </a:p>
          <a:p>
            <a:endParaRPr lang="pl-PL" sz="800" dirty="0">
              <a:solidFill>
                <a:srgbClr val="000066"/>
              </a:solidFill>
            </a:endParaRPr>
          </a:p>
          <a:p>
            <a:endParaRPr lang="pl-PL" sz="1800" dirty="0">
              <a:solidFill>
                <a:srgbClr val="000066"/>
              </a:solidFill>
            </a:endParaRPr>
          </a:p>
          <a:p>
            <a:endParaRPr lang="pl-PL" sz="1800" dirty="0">
              <a:solidFill>
                <a:srgbClr val="000066"/>
              </a:solidFill>
            </a:endParaRPr>
          </a:p>
        </p:txBody>
      </p:sp>
      <p:sp>
        <p:nvSpPr>
          <p:cNvPr id="4" name="Symbol zastępczy numeru slajdu 3"/>
          <p:cNvSpPr>
            <a:spLocks noGrp="1"/>
          </p:cNvSpPr>
          <p:nvPr>
            <p:ph type="sldNum" sz="quarter" idx="10"/>
          </p:nvPr>
        </p:nvSpPr>
        <p:spPr/>
        <p:txBody>
          <a:bodyPr/>
          <a:lstStyle/>
          <a:p>
            <a:pPr>
              <a:defRPr/>
            </a:pPr>
            <a:fld id="{CBD7B207-2078-4F40-9D77-7017DB6FD05F}" type="slidenum">
              <a:rPr lang="pl-PL" smtClean="0"/>
              <a:pPr>
                <a:defRPr/>
              </a:pPr>
              <a:t>11</a:t>
            </a:fld>
            <a:endParaRPr lang="pl-PL"/>
          </a:p>
        </p:txBody>
      </p:sp>
    </p:spTree>
    <p:extLst>
      <p:ext uri="{BB962C8B-B14F-4D97-AF65-F5344CB8AC3E}">
        <p14:creationId xmlns:p14="http://schemas.microsoft.com/office/powerpoint/2010/main" val="510930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a:noAutofit/>
          </a:bodyPr>
          <a:lstStyle/>
          <a:p>
            <a:r>
              <a:rPr lang="pl-PL" sz="2800" dirty="0">
                <a:solidFill>
                  <a:srgbClr val="376092"/>
                </a:solidFill>
              </a:rPr>
              <a:t>Konkurs </a:t>
            </a:r>
            <a:r>
              <a:rPr lang="pl-PL" sz="2800" dirty="0" smtClean="0">
                <a:solidFill>
                  <a:srgbClr val="376092"/>
                </a:solidFill>
              </a:rPr>
              <a:t>„Lepsze </a:t>
            </a:r>
            <a:r>
              <a:rPr lang="pl-PL" sz="2800" dirty="0">
                <a:solidFill>
                  <a:srgbClr val="376092"/>
                </a:solidFill>
              </a:rPr>
              <a:t>zdrowie i </a:t>
            </a:r>
            <a:r>
              <a:rPr lang="pl-PL" sz="2800" dirty="0" smtClean="0">
                <a:solidFill>
                  <a:srgbClr val="376092"/>
                </a:solidFill>
              </a:rPr>
              <a:t>opieka” – 2020 r.</a:t>
            </a:r>
            <a:endParaRPr lang="pl-PL" sz="2800" dirty="0"/>
          </a:p>
        </p:txBody>
      </p:sp>
      <p:sp>
        <p:nvSpPr>
          <p:cNvPr id="3" name="Podtytuł 2"/>
          <p:cNvSpPr>
            <a:spLocks noGrp="1"/>
          </p:cNvSpPr>
          <p:nvPr>
            <p:ph type="subTitle" idx="1"/>
          </p:nvPr>
        </p:nvSpPr>
        <p:spPr>
          <a:xfrm>
            <a:off x="323528" y="1016497"/>
            <a:ext cx="8496944" cy="4968552"/>
          </a:xfrm>
        </p:spPr>
        <p:txBody>
          <a:bodyPr>
            <a:normAutofit lnSpcReduction="10000"/>
          </a:bodyPr>
          <a:lstStyle/>
          <a:p>
            <a:r>
              <a:rPr lang="pl-PL" sz="2200" b="1" dirty="0">
                <a:solidFill>
                  <a:srgbClr val="C00000"/>
                </a:solidFill>
              </a:rPr>
              <a:t>1.1 Medycyna </a:t>
            </a:r>
            <a:r>
              <a:rPr lang="pl-PL" sz="2200" b="1" dirty="0" err="1" smtClean="0">
                <a:solidFill>
                  <a:srgbClr val="C00000"/>
                </a:solidFill>
              </a:rPr>
              <a:t>personalizowna</a:t>
            </a:r>
            <a:endParaRPr lang="pl-PL" sz="2200" b="1" dirty="0" smtClean="0">
              <a:solidFill>
                <a:srgbClr val="C00000"/>
              </a:solidFill>
            </a:endParaRPr>
          </a:p>
          <a:p>
            <a:endParaRPr lang="pl-PL" sz="800" b="1" dirty="0">
              <a:solidFill>
                <a:srgbClr val="C00000"/>
              </a:solidFill>
            </a:endParaRPr>
          </a:p>
          <a:p>
            <a:pPr marL="285750" indent="-285750">
              <a:buClr>
                <a:srgbClr val="C00000"/>
              </a:buClr>
              <a:buFont typeface="Wingdings" panose="05000000000000000000" pitchFamily="2" charset="2"/>
              <a:buChar char="ü"/>
            </a:pPr>
            <a:r>
              <a:rPr lang="en-GB" b="1" i="1" dirty="0">
                <a:solidFill>
                  <a:srgbClr val="376092"/>
                </a:solidFill>
              </a:rPr>
              <a:t>Support for low performing countries</a:t>
            </a:r>
            <a:endParaRPr lang="pl-PL" b="1" dirty="0">
              <a:solidFill>
                <a:srgbClr val="376092"/>
              </a:solidFill>
            </a:endParaRPr>
          </a:p>
          <a:p>
            <a:pPr>
              <a:buClr>
                <a:srgbClr val="C00000"/>
              </a:buClr>
            </a:pPr>
            <a:r>
              <a:rPr lang="pl-PL" sz="1800" dirty="0">
                <a:solidFill>
                  <a:srgbClr val="000066"/>
                </a:solidFill>
              </a:rPr>
              <a:t>Wsparcie dla organizacji (medycznych) z krajów „</a:t>
            </a:r>
            <a:r>
              <a:rPr lang="pl-PL" sz="1800" dirty="0" err="1">
                <a:solidFill>
                  <a:srgbClr val="000066"/>
                </a:solidFill>
              </a:rPr>
              <a:t>wiedening</a:t>
            </a:r>
            <a:r>
              <a:rPr lang="pl-PL" sz="1800" dirty="0">
                <a:solidFill>
                  <a:srgbClr val="000066"/>
                </a:solidFill>
              </a:rPr>
              <a:t>” pragnących przeprowadzić wewnętrzne reformy. </a:t>
            </a:r>
          </a:p>
          <a:p>
            <a:pPr>
              <a:buClr>
                <a:srgbClr val="C00000"/>
              </a:buClr>
            </a:pPr>
            <a:r>
              <a:rPr lang="pl-PL" sz="1800" dirty="0">
                <a:solidFill>
                  <a:srgbClr val="000066"/>
                </a:solidFill>
              </a:rPr>
              <a:t>Cel:  wzrost liczby instytucji „</a:t>
            </a:r>
            <a:r>
              <a:rPr lang="pl-PL" sz="1800" dirty="0" err="1">
                <a:solidFill>
                  <a:srgbClr val="000066"/>
                </a:solidFill>
              </a:rPr>
              <a:t>widening</a:t>
            </a:r>
            <a:r>
              <a:rPr lang="pl-PL" sz="1800" dirty="0">
                <a:solidFill>
                  <a:srgbClr val="000066"/>
                </a:solidFill>
              </a:rPr>
              <a:t>” wśród najlepszych światowych organizacji typu R&amp;I oraz ich  wzrost uczestnictwa w PR.</a:t>
            </a:r>
          </a:p>
          <a:p>
            <a:r>
              <a:rPr lang="pl-PL" sz="1600" i="1" dirty="0">
                <a:solidFill>
                  <a:srgbClr val="000066"/>
                </a:solidFill>
              </a:rPr>
              <a:t>Typ projektu: </a:t>
            </a:r>
            <a:r>
              <a:rPr lang="pl-PL" sz="1600" i="1" dirty="0" smtClean="0">
                <a:solidFill>
                  <a:srgbClr val="000066"/>
                </a:solidFill>
              </a:rPr>
              <a:t>działania koordynacyjne i wspierające (</a:t>
            </a:r>
            <a:r>
              <a:rPr lang="pl-PL" sz="1600" i="1" dirty="0">
                <a:solidFill>
                  <a:srgbClr val="000066"/>
                </a:solidFill>
              </a:rPr>
              <a:t>CSA</a:t>
            </a:r>
            <a:r>
              <a:rPr lang="pl-PL" sz="1600" i="1" dirty="0" smtClean="0">
                <a:solidFill>
                  <a:srgbClr val="000066"/>
                </a:solidFill>
              </a:rPr>
              <a:t>)            Budżet projektu: 1,5 – 2 mln€</a:t>
            </a:r>
          </a:p>
          <a:p>
            <a:endParaRPr lang="pl-PL" sz="1900" b="1" i="1" dirty="0" smtClean="0">
              <a:solidFill>
                <a:srgbClr val="376092"/>
              </a:solidFill>
            </a:endParaRPr>
          </a:p>
          <a:p>
            <a:pPr marL="285750" indent="-285750">
              <a:buClr>
                <a:srgbClr val="C00000"/>
              </a:buClr>
              <a:buFont typeface="Wingdings" panose="05000000000000000000" pitchFamily="2" charset="2"/>
              <a:buChar char="ü"/>
            </a:pPr>
            <a:r>
              <a:rPr lang="pl-PL" b="1" i="1" dirty="0" smtClean="0">
                <a:solidFill>
                  <a:srgbClr val="376092"/>
                </a:solidFill>
              </a:rPr>
              <a:t>ERA-NET: współpraca w obszarze badań nad rakiem </a:t>
            </a:r>
          </a:p>
          <a:p>
            <a:pPr marL="285750" indent="-285750">
              <a:buClr>
                <a:srgbClr val="C00000"/>
              </a:buClr>
              <a:buFont typeface="Wingdings" panose="05000000000000000000" pitchFamily="2" charset="2"/>
              <a:buChar char="ü"/>
            </a:pPr>
            <a:r>
              <a:rPr lang="pl-PL" b="1" i="1" dirty="0" smtClean="0">
                <a:solidFill>
                  <a:srgbClr val="376092"/>
                </a:solidFill>
              </a:rPr>
              <a:t>ERA-NET: współpraca w obszarze badań w dziedzinie chorób mózgu i układu nerwowego </a:t>
            </a:r>
            <a:endParaRPr lang="pl-PL" b="1" dirty="0" smtClean="0">
              <a:solidFill>
                <a:srgbClr val="376092"/>
              </a:solidFill>
            </a:endParaRPr>
          </a:p>
          <a:p>
            <a:pPr>
              <a:buClr>
                <a:srgbClr val="C00000"/>
              </a:buClr>
            </a:pPr>
            <a:r>
              <a:rPr lang="pl-PL" sz="1800" dirty="0" smtClean="0">
                <a:solidFill>
                  <a:srgbClr val="000066"/>
                </a:solidFill>
              </a:rPr>
              <a:t>Projekty typu ERA-NET: uczestniczą krajowe/regionalne agencje finansujące badania</a:t>
            </a:r>
          </a:p>
          <a:p>
            <a:pPr>
              <a:buClr>
                <a:srgbClr val="C00000"/>
              </a:buClr>
            </a:pPr>
            <a:r>
              <a:rPr lang="pl-PL" sz="1800" dirty="0" smtClean="0">
                <a:solidFill>
                  <a:srgbClr val="000066"/>
                </a:solidFill>
              </a:rPr>
              <a:t>Efekt: ogłaszanie wspólnych konkursów i finansowanie międzynarodowych projektów badawczych w danym obszarze. Uczestnicy finansowani przez agencje na zasadach krajowych.  </a:t>
            </a:r>
            <a:endParaRPr lang="pl-PL" sz="1800" dirty="0">
              <a:solidFill>
                <a:srgbClr val="000066"/>
              </a:solidFill>
            </a:endParaRPr>
          </a:p>
          <a:p>
            <a:endParaRPr lang="pl-PL" sz="900" dirty="0">
              <a:solidFill>
                <a:srgbClr val="000066"/>
              </a:solidFill>
            </a:endParaRPr>
          </a:p>
          <a:p>
            <a:endParaRPr lang="pl-PL" sz="1800" dirty="0" smtClean="0">
              <a:solidFill>
                <a:srgbClr val="000066"/>
              </a:solidFill>
            </a:endParaRPr>
          </a:p>
          <a:p>
            <a:endParaRPr lang="pl-PL" sz="900" dirty="0" smtClean="0">
              <a:solidFill>
                <a:srgbClr val="000066"/>
              </a:solidFill>
            </a:endParaRPr>
          </a:p>
          <a:p>
            <a:endParaRPr lang="pl-PL" sz="1800" dirty="0">
              <a:solidFill>
                <a:srgbClr val="000066"/>
              </a:solidFill>
            </a:endParaRPr>
          </a:p>
          <a:p>
            <a:pPr marL="171450" indent="-171450">
              <a:buFont typeface="Arial" panose="020B0604020202020204" pitchFamily="34" charset="0"/>
              <a:buChar char="•"/>
            </a:pPr>
            <a:endParaRPr lang="pl-PL" sz="800" b="1" dirty="0">
              <a:solidFill>
                <a:srgbClr val="C00000"/>
              </a:solidFill>
            </a:endParaRPr>
          </a:p>
          <a:p>
            <a:endParaRPr lang="pl-PL" sz="800" dirty="0">
              <a:solidFill>
                <a:srgbClr val="000066"/>
              </a:solidFill>
            </a:endParaRPr>
          </a:p>
          <a:p>
            <a:endParaRPr lang="pl-PL" sz="1800" dirty="0">
              <a:solidFill>
                <a:srgbClr val="000066"/>
              </a:solidFill>
            </a:endParaRPr>
          </a:p>
          <a:p>
            <a:endParaRPr lang="pl-PL" sz="1800" dirty="0">
              <a:solidFill>
                <a:srgbClr val="000066"/>
              </a:solidFill>
            </a:endParaRPr>
          </a:p>
        </p:txBody>
      </p:sp>
      <p:sp>
        <p:nvSpPr>
          <p:cNvPr id="4" name="Symbol zastępczy numeru slajdu 3"/>
          <p:cNvSpPr>
            <a:spLocks noGrp="1"/>
          </p:cNvSpPr>
          <p:nvPr>
            <p:ph type="sldNum" sz="quarter" idx="10"/>
          </p:nvPr>
        </p:nvSpPr>
        <p:spPr/>
        <p:txBody>
          <a:bodyPr/>
          <a:lstStyle/>
          <a:p>
            <a:pPr>
              <a:defRPr/>
            </a:pPr>
            <a:fld id="{CBD7B207-2078-4F40-9D77-7017DB6FD05F}" type="slidenum">
              <a:rPr lang="pl-PL" smtClean="0"/>
              <a:pPr>
                <a:defRPr/>
              </a:pPr>
              <a:t>12</a:t>
            </a:fld>
            <a:endParaRPr lang="pl-PL"/>
          </a:p>
        </p:txBody>
      </p:sp>
    </p:spTree>
    <p:extLst>
      <p:ext uri="{BB962C8B-B14F-4D97-AF65-F5344CB8AC3E}">
        <p14:creationId xmlns:p14="http://schemas.microsoft.com/office/powerpoint/2010/main" val="33868578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a:noAutofit/>
          </a:bodyPr>
          <a:lstStyle/>
          <a:p>
            <a:r>
              <a:rPr lang="pl-PL" sz="2800" dirty="0">
                <a:solidFill>
                  <a:srgbClr val="376092"/>
                </a:solidFill>
              </a:rPr>
              <a:t>Konkurs </a:t>
            </a:r>
            <a:r>
              <a:rPr lang="pl-PL" sz="2800" dirty="0" smtClean="0">
                <a:solidFill>
                  <a:srgbClr val="376092"/>
                </a:solidFill>
              </a:rPr>
              <a:t>„Lepsze </a:t>
            </a:r>
            <a:r>
              <a:rPr lang="pl-PL" sz="2800" dirty="0">
                <a:solidFill>
                  <a:srgbClr val="376092"/>
                </a:solidFill>
              </a:rPr>
              <a:t>zdrowie i </a:t>
            </a:r>
            <a:r>
              <a:rPr lang="pl-PL" sz="2800" dirty="0" smtClean="0">
                <a:solidFill>
                  <a:srgbClr val="376092"/>
                </a:solidFill>
              </a:rPr>
              <a:t>opieka” – 2020 r.</a:t>
            </a:r>
            <a:endParaRPr lang="pl-PL" sz="2800" dirty="0"/>
          </a:p>
        </p:txBody>
      </p:sp>
      <p:sp>
        <p:nvSpPr>
          <p:cNvPr id="3" name="Podtytuł 2"/>
          <p:cNvSpPr>
            <a:spLocks noGrp="1"/>
          </p:cNvSpPr>
          <p:nvPr>
            <p:ph type="subTitle" idx="1"/>
          </p:nvPr>
        </p:nvSpPr>
        <p:spPr>
          <a:xfrm>
            <a:off x="379854" y="908721"/>
            <a:ext cx="8496944" cy="4968552"/>
          </a:xfrm>
        </p:spPr>
        <p:txBody>
          <a:bodyPr>
            <a:normAutofit fontScale="92500" lnSpcReduction="10000"/>
          </a:bodyPr>
          <a:lstStyle/>
          <a:p>
            <a:endParaRPr lang="pl-PL" sz="900" dirty="0">
              <a:solidFill>
                <a:srgbClr val="000066"/>
              </a:solidFill>
            </a:endParaRPr>
          </a:p>
          <a:p>
            <a:r>
              <a:rPr lang="pl-PL" sz="2400" b="1" dirty="0">
                <a:solidFill>
                  <a:srgbClr val="C00000"/>
                </a:solidFill>
              </a:rPr>
              <a:t>1.2 Innowacyjny przemysł </a:t>
            </a:r>
            <a:r>
              <a:rPr lang="pl-PL" sz="2400" b="1" dirty="0" smtClean="0">
                <a:solidFill>
                  <a:srgbClr val="C00000"/>
                </a:solidFill>
              </a:rPr>
              <a:t>medyczny</a:t>
            </a:r>
          </a:p>
          <a:p>
            <a:endParaRPr lang="pl-PL" sz="900" b="1" dirty="0">
              <a:solidFill>
                <a:srgbClr val="C00000"/>
              </a:solidFill>
            </a:endParaRPr>
          </a:p>
          <a:p>
            <a:pPr marL="285750" indent="-285750">
              <a:buClr>
                <a:srgbClr val="C00000"/>
              </a:buClr>
              <a:buFont typeface="Wingdings" panose="05000000000000000000" pitchFamily="2" charset="2"/>
              <a:buChar char="ü"/>
            </a:pPr>
            <a:r>
              <a:rPr lang="en-US" sz="2200" b="1" i="1" dirty="0">
                <a:solidFill>
                  <a:srgbClr val="376092"/>
                </a:solidFill>
              </a:rPr>
              <a:t>Clinical trials – Non Communicable </a:t>
            </a:r>
            <a:r>
              <a:rPr lang="en-US" sz="2200" b="1" i="1" dirty="0" smtClean="0">
                <a:solidFill>
                  <a:srgbClr val="376092"/>
                </a:solidFill>
              </a:rPr>
              <a:t>diseases</a:t>
            </a:r>
            <a:endParaRPr lang="pl-PL" sz="2200" dirty="0" smtClean="0">
              <a:solidFill>
                <a:srgbClr val="000066"/>
              </a:solidFill>
            </a:endParaRPr>
          </a:p>
          <a:p>
            <a:pPr>
              <a:buClr>
                <a:srgbClr val="C00000"/>
              </a:buClr>
            </a:pPr>
            <a:r>
              <a:rPr lang="pl-PL" sz="1900" dirty="0">
                <a:solidFill>
                  <a:srgbClr val="000066"/>
                </a:solidFill>
              </a:rPr>
              <a:t>Opracowanie nowych terapii (</a:t>
            </a:r>
            <a:r>
              <a:rPr lang="pl-PL" sz="1900" dirty="0" smtClean="0">
                <a:solidFill>
                  <a:srgbClr val="000066"/>
                </a:solidFill>
              </a:rPr>
              <a:t>farmakologicznych i nie-farmakologicznych) </a:t>
            </a:r>
            <a:r>
              <a:rPr lang="pl-PL" sz="1900" dirty="0">
                <a:solidFill>
                  <a:srgbClr val="000066"/>
                </a:solidFill>
              </a:rPr>
              <a:t>lub poprawa istniejących; badania </a:t>
            </a:r>
            <a:r>
              <a:rPr lang="pl-PL" sz="1900" dirty="0" smtClean="0">
                <a:solidFill>
                  <a:srgbClr val="000066"/>
                </a:solidFill>
              </a:rPr>
              <a:t>kliniczne.</a:t>
            </a:r>
          </a:p>
          <a:p>
            <a:pPr>
              <a:buClr>
                <a:srgbClr val="C00000"/>
              </a:buClr>
            </a:pPr>
            <a:r>
              <a:rPr lang="pl-PL" sz="1900" dirty="0" smtClean="0">
                <a:solidFill>
                  <a:srgbClr val="000066"/>
                </a:solidFill>
              </a:rPr>
              <a:t>Przeprowadzenie wczesnych badań klinicznych walidujących nowe lub ulepszone interwencje skierowane do pacjentów z chorobami niezakaźnymi (</a:t>
            </a:r>
            <a:r>
              <a:rPr lang="pl-PL" sz="1900" u="sng" dirty="0" smtClean="0">
                <a:solidFill>
                  <a:srgbClr val="000066"/>
                </a:solidFill>
              </a:rPr>
              <a:t>choroby rzadkie i medycyna regeneracyjna</a:t>
            </a:r>
            <a:r>
              <a:rPr lang="pl-PL" sz="1900" dirty="0" smtClean="0">
                <a:solidFill>
                  <a:srgbClr val="000066"/>
                </a:solidFill>
              </a:rPr>
              <a:t> są wyłączone).</a:t>
            </a:r>
            <a:endParaRPr lang="pl-PL" sz="1900" dirty="0">
              <a:solidFill>
                <a:srgbClr val="000066"/>
              </a:solidFill>
            </a:endParaRPr>
          </a:p>
          <a:p>
            <a:pPr>
              <a:buClr>
                <a:srgbClr val="C00000"/>
              </a:buClr>
            </a:pPr>
            <a:r>
              <a:rPr lang="pl-PL" sz="1900" dirty="0" smtClean="0">
                <a:solidFill>
                  <a:srgbClr val="000066"/>
                </a:solidFill>
              </a:rPr>
              <a:t>Cel: wartościowe interwencje do testowania w dalszych badaniach klinicznych</a:t>
            </a:r>
          </a:p>
          <a:p>
            <a:pPr>
              <a:buClr>
                <a:srgbClr val="C00000"/>
              </a:buClr>
            </a:pPr>
            <a:r>
              <a:rPr lang="pl-PL" sz="1900" i="1" dirty="0">
                <a:solidFill>
                  <a:srgbClr val="000066"/>
                </a:solidFill>
              </a:rPr>
              <a:t>Typ projektu: </a:t>
            </a:r>
            <a:r>
              <a:rPr lang="pl-PL" i="1" dirty="0">
                <a:solidFill>
                  <a:srgbClr val="000066"/>
                </a:solidFill>
              </a:rPr>
              <a:t>działania badawczo-innowacyjne </a:t>
            </a:r>
            <a:r>
              <a:rPr lang="pl-PL" sz="1900" i="1" dirty="0" smtClean="0">
                <a:solidFill>
                  <a:srgbClr val="000066"/>
                </a:solidFill>
              </a:rPr>
              <a:t>(RIA)             </a:t>
            </a:r>
            <a:r>
              <a:rPr lang="pl-PL" sz="1900" i="1" dirty="0">
                <a:solidFill>
                  <a:srgbClr val="000066"/>
                </a:solidFill>
              </a:rPr>
              <a:t>Budżet projektu: </a:t>
            </a:r>
            <a:r>
              <a:rPr lang="pl-PL" sz="1900" i="1" dirty="0" smtClean="0">
                <a:solidFill>
                  <a:srgbClr val="000066"/>
                </a:solidFill>
              </a:rPr>
              <a:t>4– 6 </a:t>
            </a:r>
            <a:r>
              <a:rPr lang="pl-PL" sz="1900" i="1" dirty="0">
                <a:solidFill>
                  <a:srgbClr val="000066"/>
                </a:solidFill>
              </a:rPr>
              <a:t>mln€</a:t>
            </a:r>
          </a:p>
          <a:p>
            <a:pPr>
              <a:buClr>
                <a:srgbClr val="C00000"/>
              </a:buClr>
            </a:pPr>
            <a:endParaRPr lang="pl-PL" sz="900" dirty="0">
              <a:solidFill>
                <a:srgbClr val="000066"/>
              </a:solidFill>
            </a:endParaRPr>
          </a:p>
          <a:p>
            <a:pPr marL="285750" indent="-285750">
              <a:buClr>
                <a:srgbClr val="C00000"/>
              </a:buClr>
              <a:buFont typeface="Wingdings" panose="05000000000000000000" pitchFamily="2" charset="2"/>
              <a:buChar char="ü"/>
            </a:pPr>
            <a:r>
              <a:rPr lang="en-US" sz="2200" b="1" i="1" dirty="0">
                <a:solidFill>
                  <a:srgbClr val="376092"/>
                </a:solidFill>
              </a:rPr>
              <a:t>Chemical safety assessment – Non-animal </a:t>
            </a:r>
            <a:r>
              <a:rPr lang="en-US" sz="2200" b="1" i="1" dirty="0" smtClean="0">
                <a:solidFill>
                  <a:srgbClr val="376092"/>
                </a:solidFill>
              </a:rPr>
              <a:t>testing</a:t>
            </a:r>
            <a:endParaRPr lang="pl-PL" sz="2200" b="1" dirty="0" smtClean="0">
              <a:solidFill>
                <a:srgbClr val="376092"/>
              </a:solidFill>
            </a:endParaRPr>
          </a:p>
          <a:p>
            <a:pPr>
              <a:buClr>
                <a:srgbClr val="C00000"/>
              </a:buClr>
            </a:pPr>
            <a:r>
              <a:rPr lang="pl-PL" sz="1900" dirty="0" smtClean="0">
                <a:solidFill>
                  <a:srgbClr val="000066"/>
                </a:solidFill>
              </a:rPr>
              <a:t>Lepsze </a:t>
            </a:r>
            <a:r>
              <a:rPr lang="pl-PL" sz="1900" dirty="0">
                <a:solidFill>
                  <a:srgbClr val="000066"/>
                </a:solidFill>
              </a:rPr>
              <a:t>zrozumienie procesów biologicznych w celu dalszego rozwoju i wdrożenia rutynowego stosowania testów bez użycia </a:t>
            </a:r>
            <a:r>
              <a:rPr lang="pl-PL" sz="1900" dirty="0" smtClean="0">
                <a:solidFill>
                  <a:srgbClr val="000066"/>
                </a:solidFill>
              </a:rPr>
              <a:t>zwierząt (narzędzia in-</a:t>
            </a:r>
            <a:r>
              <a:rPr lang="pl-PL" sz="1900" dirty="0" err="1" smtClean="0">
                <a:solidFill>
                  <a:srgbClr val="000066"/>
                </a:solidFill>
              </a:rPr>
              <a:t>silico</a:t>
            </a:r>
            <a:r>
              <a:rPr lang="pl-PL" sz="1900" dirty="0" smtClean="0">
                <a:solidFill>
                  <a:srgbClr val="000066"/>
                </a:solidFill>
              </a:rPr>
              <a:t> i </a:t>
            </a:r>
            <a:r>
              <a:rPr lang="pl-PL" sz="1900" dirty="0" err="1" smtClean="0">
                <a:solidFill>
                  <a:srgbClr val="000066"/>
                </a:solidFill>
              </a:rPr>
              <a:t>bioinformatyczne</a:t>
            </a:r>
            <a:r>
              <a:rPr lang="pl-PL" sz="1900" dirty="0" smtClean="0">
                <a:solidFill>
                  <a:srgbClr val="000066"/>
                </a:solidFill>
              </a:rPr>
              <a:t> w toksykologii)</a:t>
            </a:r>
            <a:endParaRPr lang="pl-PL" sz="1900" dirty="0">
              <a:solidFill>
                <a:srgbClr val="000066"/>
              </a:solidFill>
            </a:endParaRPr>
          </a:p>
          <a:p>
            <a:r>
              <a:rPr lang="pl-PL" sz="1900" dirty="0">
                <a:solidFill>
                  <a:srgbClr val="000066"/>
                </a:solidFill>
              </a:rPr>
              <a:t>Cel: komercyjne wykorzystanie </a:t>
            </a:r>
            <a:r>
              <a:rPr lang="pl-PL" sz="1900" dirty="0" smtClean="0">
                <a:solidFill>
                  <a:srgbClr val="000066"/>
                </a:solidFill>
              </a:rPr>
              <a:t>testów</a:t>
            </a:r>
          </a:p>
          <a:p>
            <a:r>
              <a:rPr lang="pl-PL" sz="1900" i="1" dirty="0">
                <a:solidFill>
                  <a:srgbClr val="000066"/>
                </a:solidFill>
              </a:rPr>
              <a:t>Typ projektu: </a:t>
            </a:r>
            <a:r>
              <a:rPr lang="pl-PL" i="1" dirty="0">
                <a:solidFill>
                  <a:srgbClr val="000066"/>
                </a:solidFill>
              </a:rPr>
              <a:t>działania badawczo-innowacyjne </a:t>
            </a:r>
            <a:r>
              <a:rPr lang="pl-PL" sz="1900" i="1" dirty="0" smtClean="0">
                <a:solidFill>
                  <a:srgbClr val="000066"/>
                </a:solidFill>
              </a:rPr>
              <a:t>(</a:t>
            </a:r>
            <a:r>
              <a:rPr lang="pl-PL" sz="1900" i="1" dirty="0">
                <a:solidFill>
                  <a:srgbClr val="000066"/>
                </a:solidFill>
              </a:rPr>
              <a:t>RIA) </a:t>
            </a:r>
            <a:r>
              <a:rPr lang="pl-PL" sz="1900" i="1" dirty="0" smtClean="0">
                <a:solidFill>
                  <a:srgbClr val="000066"/>
                </a:solidFill>
              </a:rPr>
              <a:t>          </a:t>
            </a:r>
            <a:r>
              <a:rPr lang="pl-PL" sz="1900" i="1" dirty="0">
                <a:solidFill>
                  <a:srgbClr val="000066"/>
                </a:solidFill>
              </a:rPr>
              <a:t>Budżet projektu: </a:t>
            </a:r>
            <a:r>
              <a:rPr lang="pl-PL" sz="1900" i="1" dirty="0" smtClean="0">
                <a:solidFill>
                  <a:srgbClr val="000066"/>
                </a:solidFill>
              </a:rPr>
              <a:t>10– 20 </a:t>
            </a:r>
            <a:r>
              <a:rPr lang="pl-PL" sz="1900" i="1" dirty="0">
                <a:solidFill>
                  <a:srgbClr val="000066"/>
                </a:solidFill>
              </a:rPr>
              <a:t>mln€</a:t>
            </a:r>
          </a:p>
          <a:p>
            <a:endParaRPr lang="pl-PL" sz="1800" dirty="0" smtClean="0">
              <a:solidFill>
                <a:srgbClr val="000066"/>
              </a:solidFill>
            </a:endParaRPr>
          </a:p>
          <a:p>
            <a:endParaRPr lang="pl-PL" sz="900" dirty="0">
              <a:solidFill>
                <a:srgbClr val="000066"/>
              </a:solidFill>
            </a:endParaRPr>
          </a:p>
          <a:p>
            <a:endParaRPr lang="pl-PL" sz="1800" dirty="0" smtClean="0">
              <a:solidFill>
                <a:srgbClr val="000066"/>
              </a:solidFill>
            </a:endParaRPr>
          </a:p>
          <a:p>
            <a:endParaRPr lang="pl-PL" sz="900" dirty="0" smtClean="0">
              <a:solidFill>
                <a:srgbClr val="000066"/>
              </a:solidFill>
            </a:endParaRPr>
          </a:p>
          <a:p>
            <a:endParaRPr lang="pl-PL" sz="1800" dirty="0">
              <a:solidFill>
                <a:srgbClr val="000066"/>
              </a:solidFill>
            </a:endParaRPr>
          </a:p>
          <a:p>
            <a:pPr marL="171450" indent="-171450">
              <a:buFont typeface="Arial" panose="020B0604020202020204" pitchFamily="34" charset="0"/>
              <a:buChar char="•"/>
            </a:pPr>
            <a:endParaRPr lang="pl-PL" sz="800" b="1" dirty="0">
              <a:solidFill>
                <a:srgbClr val="C00000"/>
              </a:solidFill>
            </a:endParaRPr>
          </a:p>
          <a:p>
            <a:endParaRPr lang="pl-PL" sz="800" dirty="0">
              <a:solidFill>
                <a:srgbClr val="000066"/>
              </a:solidFill>
            </a:endParaRPr>
          </a:p>
          <a:p>
            <a:endParaRPr lang="pl-PL" sz="1800" dirty="0">
              <a:solidFill>
                <a:srgbClr val="000066"/>
              </a:solidFill>
            </a:endParaRPr>
          </a:p>
          <a:p>
            <a:endParaRPr lang="pl-PL" sz="1800" dirty="0">
              <a:solidFill>
                <a:srgbClr val="000066"/>
              </a:solidFill>
            </a:endParaRPr>
          </a:p>
        </p:txBody>
      </p:sp>
      <p:sp>
        <p:nvSpPr>
          <p:cNvPr id="4" name="Symbol zastępczy numeru slajdu 3"/>
          <p:cNvSpPr>
            <a:spLocks noGrp="1"/>
          </p:cNvSpPr>
          <p:nvPr>
            <p:ph type="sldNum" sz="quarter" idx="10"/>
          </p:nvPr>
        </p:nvSpPr>
        <p:spPr/>
        <p:txBody>
          <a:bodyPr/>
          <a:lstStyle/>
          <a:p>
            <a:pPr>
              <a:defRPr/>
            </a:pPr>
            <a:fld id="{CBD7B207-2078-4F40-9D77-7017DB6FD05F}" type="slidenum">
              <a:rPr lang="pl-PL" smtClean="0"/>
              <a:pPr>
                <a:defRPr/>
              </a:pPr>
              <a:t>13</a:t>
            </a:fld>
            <a:endParaRPr lang="pl-PL"/>
          </a:p>
        </p:txBody>
      </p:sp>
      <p:sp>
        <p:nvSpPr>
          <p:cNvPr id="7" name="Strzałka w lewo 6"/>
          <p:cNvSpPr/>
          <p:nvPr/>
        </p:nvSpPr>
        <p:spPr>
          <a:xfrm>
            <a:off x="5868144" y="1484784"/>
            <a:ext cx="1512168" cy="50405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l-PL"/>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pl-PL" sz="1400" b="1" dirty="0" smtClean="0"/>
              <a:t>dwuetapowy</a:t>
            </a:r>
            <a:endParaRPr lang="pl-PL" sz="1400" b="1" dirty="0"/>
          </a:p>
        </p:txBody>
      </p:sp>
      <p:sp>
        <p:nvSpPr>
          <p:cNvPr id="9" name="Strzałka w lewo 8"/>
          <p:cNvSpPr/>
          <p:nvPr/>
        </p:nvSpPr>
        <p:spPr>
          <a:xfrm>
            <a:off x="5004048" y="2348880"/>
            <a:ext cx="3816424" cy="158417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b="1" dirty="0" smtClean="0"/>
              <a:t>Termin składania wniosków – wrzesień 2019</a:t>
            </a:r>
            <a:endParaRPr lang="pl-PL" b="1" dirty="0"/>
          </a:p>
        </p:txBody>
      </p:sp>
    </p:spTree>
    <p:extLst>
      <p:ext uri="{BB962C8B-B14F-4D97-AF65-F5344CB8AC3E}">
        <p14:creationId xmlns:p14="http://schemas.microsoft.com/office/powerpoint/2010/main" val="1578176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323528" y="265262"/>
            <a:ext cx="8496944" cy="504056"/>
          </a:xfrm>
        </p:spPr>
        <p:txBody>
          <a:bodyPr>
            <a:noAutofit/>
          </a:bodyPr>
          <a:lstStyle/>
          <a:p>
            <a:r>
              <a:rPr lang="pl-PL" sz="2800" dirty="0">
                <a:solidFill>
                  <a:srgbClr val="376092"/>
                </a:solidFill>
              </a:rPr>
              <a:t>Konkurs „Lepsze zdrowie i opieka” – 2020 r.</a:t>
            </a:r>
            <a:endParaRPr lang="pl-PL" sz="2800" dirty="0"/>
          </a:p>
        </p:txBody>
      </p:sp>
      <p:sp>
        <p:nvSpPr>
          <p:cNvPr id="3" name="Podtytuł 2"/>
          <p:cNvSpPr>
            <a:spLocks noGrp="1"/>
          </p:cNvSpPr>
          <p:nvPr>
            <p:ph type="subTitle" idx="1"/>
          </p:nvPr>
        </p:nvSpPr>
        <p:spPr>
          <a:xfrm>
            <a:off x="323528" y="908720"/>
            <a:ext cx="8496944" cy="5688632"/>
          </a:xfrm>
        </p:spPr>
        <p:txBody>
          <a:bodyPr>
            <a:normAutofit fontScale="62500" lnSpcReduction="20000"/>
          </a:bodyPr>
          <a:lstStyle/>
          <a:p>
            <a:r>
              <a:rPr lang="en-US" sz="3200" b="1" dirty="0">
                <a:solidFill>
                  <a:srgbClr val="C00000"/>
                </a:solidFill>
              </a:rPr>
              <a:t>1.3</a:t>
            </a:r>
            <a:r>
              <a:rPr lang="pl-PL" sz="3200" b="1" dirty="0">
                <a:solidFill>
                  <a:srgbClr val="C00000"/>
                </a:solidFill>
              </a:rPr>
              <a:t> Choroby zakaźne</a:t>
            </a:r>
            <a:endParaRPr lang="pl-PL" sz="3200" dirty="0">
              <a:solidFill>
                <a:srgbClr val="C00000"/>
              </a:solidFill>
            </a:endParaRPr>
          </a:p>
          <a:p>
            <a:pPr marL="285750" indent="-285750">
              <a:buClr>
                <a:srgbClr val="C00000"/>
              </a:buClr>
              <a:buFont typeface="Wingdings" panose="05000000000000000000" pitchFamily="2" charset="2"/>
              <a:buChar char="ü"/>
            </a:pPr>
            <a:endParaRPr lang="pl-PL" sz="1500" dirty="0" smtClean="0">
              <a:solidFill>
                <a:srgbClr val="000066"/>
              </a:solidFill>
            </a:endParaRPr>
          </a:p>
          <a:p>
            <a:pPr marL="285750" indent="-285750">
              <a:buClr>
                <a:srgbClr val="C00000"/>
              </a:buClr>
              <a:buFont typeface="Wingdings" panose="05000000000000000000" pitchFamily="2" charset="2"/>
              <a:buChar char="ü"/>
            </a:pPr>
            <a:r>
              <a:rPr lang="en-US" sz="2900" b="1" i="1" dirty="0">
                <a:solidFill>
                  <a:srgbClr val="376092"/>
                </a:solidFill>
              </a:rPr>
              <a:t>Cancer prevention and diagnosis – Implementation </a:t>
            </a:r>
            <a:r>
              <a:rPr lang="en-US" sz="2900" b="1" i="1" dirty="0" smtClean="0">
                <a:solidFill>
                  <a:srgbClr val="376092"/>
                </a:solidFill>
              </a:rPr>
              <a:t>research</a:t>
            </a:r>
            <a:endParaRPr lang="pl-PL" sz="2900" b="1" i="1" dirty="0" smtClean="0">
              <a:solidFill>
                <a:srgbClr val="376092"/>
              </a:solidFill>
            </a:endParaRPr>
          </a:p>
          <a:p>
            <a:pPr>
              <a:buClr>
                <a:srgbClr val="C00000"/>
              </a:buClr>
            </a:pPr>
            <a:r>
              <a:rPr lang="pl-PL" sz="2600" dirty="0" smtClean="0">
                <a:solidFill>
                  <a:srgbClr val="000066"/>
                </a:solidFill>
              </a:rPr>
              <a:t>Badania aplikacyjne ukierunkowane na prewencję i wczesną diagnostykę nowotworów w krajach o niskim dochodzie (LMIC) i w obrębie zagrożonych grup społecznych w krajach w wysokim dochodzie (HIC).</a:t>
            </a:r>
          </a:p>
          <a:p>
            <a:pPr>
              <a:buClr>
                <a:srgbClr val="C00000"/>
              </a:buClr>
            </a:pPr>
            <a:r>
              <a:rPr lang="pl-PL" sz="2600" dirty="0" smtClean="0">
                <a:solidFill>
                  <a:srgbClr val="000066"/>
                </a:solidFill>
              </a:rPr>
              <a:t>Cel: poprawa krajowej/regionalnej/lokalnej polityki zdrowotnej</a:t>
            </a:r>
          </a:p>
          <a:p>
            <a:pPr>
              <a:buClr>
                <a:srgbClr val="C00000"/>
              </a:buClr>
            </a:pPr>
            <a:r>
              <a:rPr lang="pl-PL" sz="2600" i="1" dirty="0">
                <a:solidFill>
                  <a:srgbClr val="000066"/>
                </a:solidFill>
              </a:rPr>
              <a:t>Typ projektu: działania badawczo-innowacyjne </a:t>
            </a:r>
            <a:r>
              <a:rPr lang="pl-PL" sz="2600" i="1" dirty="0" smtClean="0">
                <a:solidFill>
                  <a:srgbClr val="000066"/>
                </a:solidFill>
              </a:rPr>
              <a:t>(</a:t>
            </a:r>
            <a:r>
              <a:rPr lang="pl-PL" sz="2600" i="1" dirty="0">
                <a:solidFill>
                  <a:srgbClr val="000066"/>
                </a:solidFill>
              </a:rPr>
              <a:t>RIA)             Budżet </a:t>
            </a:r>
            <a:r>
              <a:rPr lang="pl-PL" sz="2600" i="1" dirty="0" smtClean="0">
                <a:solidFill>
                  <a:srgbClr val="000066"/>
                </a:solidFill>
              </a:rPr>
              <a:t>projektu: 1– 3 </a:t>
            </a:r>
            <a:r>
              <a:rPr lang="pl-PL" sz="2600" i="1" dirty="0">
                <a:solidFill>
                  <a:srgbClr val="000066"/>
                </a:solidFill>
              </a:rPr>
              <a:t>mln€</a:t>
            </a:r>
          </a:p>
          <a:p>
            <a:pPr marL="285750" indent="-285750">
              <a:buClr>
                <a:srgbClr val="C00000"/>
              </a:buClr>
              <a:buFont typeface="Wingdings" panose="05000000000000000000" pitchFamily="2" charset="2"/>
              <a:buChar char="ü"/>
            </a:pPr>
            <a:endParaRPr lang="pl-PL" sz="2400" dirty="0" smtClean="0">
              <a:solidFill>
                <a:srgbClr val="000066"/>
              </a:solidFill>
            </a:endParaRPr>
          </a:p>
          <a:p>
            <a:pPr marL="285750" indent="-285750">
              <a:buClr>
                <a:srgbClr val="C00000"/>
              </a:buClr>
              <a:buFont typeface="Wingdings" panose="05000000000000000000" pitchFamily="2" charset="2"/>
              <a:buChar char="ü"/>
            </a:pPr>
            <a:r>
              <a:rPr lang="pl-PL" sz="2900" b="1" i="1" dirty="0" err="1" smtClean="0">
                <a:solidFill>
                  <a:srgbClr val="376092"/>
                </a:solidFill>
              </a:rPr>
              <a:t>Pre-commercial</a:t>
            </a:r>
            <a:r>
              <a:rPr lang="pl-PL" sz="2900" b="1" i="1" dirty="0" smtClean="0">
                <a:solidFill>
                  <a:srgbClr val="376092"/>
                </a:solidFill>
              </a:rPr>
              <a:t> </a:t>
            </a:r>
            <a:r>
              <a:rPr lang="pl-PL" sz="2900" b="1" i="1" dirty="0" err="1" smtClean="0">
                <a:solidFill>
                  <a:srgbClr val="376092"/>
                </a:solidFill>
              </a:rPr>
              <a:t>procurement</a:t>
            </a:r>
            <a:r>
              <a:rPr lang="pl-PL" sz="2900" b="1" i="1" dirty="0" smtClean="0">
                <a:solidFill>
                  <a:srgbClr val="376092"/>
                </a:solidFill>
              </a:rPr>
              <a:t> (</a:t>
            </a:r>
            <a:r>
              <a:rPr lang="en-US" sz="2900" b="1" i="1" dirty="0" smtClean="0">
                <a:solidFill>
                  <a:srgbClr val="376092"/>
                </a:solidFill>
              </a:rPr>
              <a:t>PCP</a:t>
            </a:r>
            <a:r>
              <a:rPr lang="pl-PL" sz="2900" b="1" i="1" dirty="0" smtClean="0">
                <a:solidFill>
                  <a:srgbClr val="376092"/>
                </a:solidFill>
              </a:rPr>
              <a:t>)</a:t>
            </a:r>
            <a:r>
              <a:rPr lang="en-US" sz="2900" b="1" i="1" dirty="0" smtClean="0">
                <a:solidFill>
                  <a:srgbClr val="376092"/>
                </a:solidFill>
              </a:rPr>
              <a:t> </a:t>
            </a:r>
            <a:r>
              <a:rPr lang="en-US" sz="2900" b="1" i="1" dirty="0">
                <a:solidFill>
                  <a:srgbClr val="376092"/>
                </a:solidFill>
              </a:rPr>
              <a:t>for integrated care solutions</a:t>
            </a:r>
            <a:endParaRPr lang="pl-PL" sz="2900" b="1" dirty="0">
              <a:solidFill>
                <a:srgbClr val="376092"/>
              </a:solidFill>
            </a:endParaRPr>
          </a:p>
          <a:p>
            <a:pPr>
              <a:buClr>
                <a:srgbClr val="C00000"/>
              </a:buClr>
            </a:pPr>
            <a:r>
              <a:rPr lang="pl-PL" sz="2600" dirty="0" smtClean="0">
                <a:solidFill>
                  <a:srgbClr val="000066"/>
                </a:solidFill>
              </a:rPr>
              <a:t>Projekty tworzone przez instytucje zamawiające o wspólnych potrzebach. Cel zamówień </a:t>
            </a:r>
            <a:r>
              <a:rPr lang="pl-PL" sz="2600" dirty="0" err="1" smtClean="0">
                <a:solidFill>
                  <a:srgbClr val="000066"/>
                </a:solidFill>
              </a:rPr>
              <a:t>przedkomercyjnych</a:t>
            </a:r>
            <a:r>
              <a:rPr lang="pl-PL" sz="2600" dirty="0" smtClean="0">
                <a:solidFill>
                  <a:srgbClr val="000066"/>
                </a:solidFill>
              </a:rPr>
              <a:t>: opracowanie rozwiązań modernizujących służbę zdrowia – np. nowe rozwiązania organizacyjne, rozwiązania bazujące na ICT, ..</a:t>
            </a:r>
          </a:p>
          <a:p>
            <a:pPr>
              <a:buClr>
                <a:srgbClr val="C00000"/>
              </a:buClr>
            </a:pPr>
            <a:r>
              <a:rPr lang="pl-PL" sz="2600" i="1" dirty="0">
                <a:solidFill>
                  <a:srgbClr val="000066"/>
                </a:solidFill>
              </a:rPr>
              <a:t>Typ </a:t>
            </a:r>
            <a:r>
              <a:rPr lang="pl-PL" sz="2600" i="1" dirty="0" smtClean="0">
                <a:solidFill>
                  <a:srgbClr val="000066"/>
                </a:solidFill>
              </a:rPr>
              <a:t>projektu: zamówienia </a:t>
            </a:r>
            <a:r>
              <a:rPr lang="pl-PL" sz="2600" i="1" dirty="0" err="1" smtClean="0">
                <a:solidFill>
                  <a:srgbClr val="000066"/>
                </a:solidFill>
              </a:rPr>
              <a:t>przedkomercyjne</a:t>
            </a:r>
            <a:r>
              <a:rPr lang="pl-PL" sz="2600" i="1" dirty="0" smtClean="0">
                <a:solidFill>
                  <a:srgbClr val="000066"/>
                </a:solidFill>
              </a:rPr>
              <a:t> (PCP), Budżet projektu: 5– 6 </a:t>
            </a:r>
            <a:r>
              <a:rPr lang="pl-PL" sz="2600" i="1" dirty="0">
                <a:solidFill>
                  <a:srgbClr val="000066"/>
                </a:solidFill>
              </a:rPr>
              <a:t>mln</a:t>
            </a:r>
            <a:r>
              <a:rPr lang="pl-PL" sz="2600" i="1" dirty="0" smtClean="0">
                <a:solidFill>
                  <a:srgbClr val="000066"/>
                </a:solidFill>
              </a:rPr>
              <a:t>€, </a:t>
            </a:r>
          </a:p>
          <a:p>
            <a:pPr>
              <a:buClr>
                <a:srgbClr val="C00000"/>
              </a:buClr>
            </a:pPr>
            <a:r>
              <a:rPr lang="pl-PL" sz="2600" i="1" dirty="0" smtClean="0">
                <a:solidFill>
                  <a:srgbClr val="000066"/>
                </a:solidFill>
              </a:rPr>
              <a:t>Dofinansowanie KE: 90%</a:t>
            </a:r>
            <a:endParaRPr lang="pl-PL" sz="2600" i="1" dirty="0">
              <a:solidFill>
                <a:srgbClr val="000066"/>
              </a:solidFill>
            </a:endParaRPr>
          </a:p>
          <a:p>
            <a:pPr marL="285750" indent="-285750">
              <a:buClr>
                <a:srgbClr val="C00000"/>
              </a:buClr>
              <a:buFont typeface="Wingdings" panose="05000000000000000000" pitchFamily="2" charset="2"/>
              <a:buChar char="ü"/>
            </a:pPr>
            <a:endParaRPr lang="pl-PL" sz="2400" dirty="0" smtClean="0">
              <a:solidFill>
                <a:srgbClr val="000066"/>
              </a:solidFill>
            </a:endParaRPr>
          </a:p>
          <a:p>
            <a:pPr marL="285750" indent="-285750">
              <a:buClr>
                <a:srgbClr val="C00000"/>
              </a:buClr>
              <a:buFont typeface="Wingdings" panose="05000000000000000000" pitchFamily="2" charset="2"/>
              <a:buChar char="ü"/>
            </a:pPr>
            <a:r>
              <a:rPr lang="en-US" sz="2900" b="1" i="1" dirty="0">
                <a:solidFill>
                  <a:srgbClr val="376092"/>
                </a:solidFill>
              </a:rPr>
              <a:t>Public procurement of innovative solutions (PPI) for diagnostics for infectious </a:t>
            </a:r>
            <a:r>
              <a:rPr lang="en-US" sz="2900" b="1" i="1" dirty="0" smtClean="0">
                <a:solidFill>
                  <a:srgbClr val="376092"/>
                </a:solidFill>
              </a:rPr>
              <a:t>diseases</a:t>
            </a:r>
            <a:endParaRPr lang="pl-PL" sz="2900" b="1" i="1" dirty="0" smtClean="0">
              <a:solidFill>
                <a:srgbClr val="376092"/>
              </a:solidFill>
            </a:endParaRPr>
          </a:p>
          <a:p>
            <a:pPr>
              <a:buClr>
                <a:srgbClr val="C00000"/>
              </a:buClr>
            </a:pPr>
            <a:r>
              <a:rPr lang="pl-PL" sz="2600" dirty="0">
                <a:solidFill>
                  <a:srgbClr val="000066"/>
                </a:solidFill>
              </a:rPr>
              <a:t>Projekty tworzone przez instytucje zamawiające o wspólnych potrzebach. Cel </a:t>
            </a:r>
            <a:r>
              <a:rPr lang="pl-PL" sz="2600" dirty="0" smtClean="0">
                <a:solidFill>
                  <a:srgbClr val="000066"/>
                </a:solidFill>
              </a:rPr>
              <a:t>zamówień publicznych: zmniejszenie </a:t>
            </a:r>
            <a:r>
              <a:rPr lang="pl-PL" sz="2600" dirty="0">
                <a:solidFill>
                  <a:srgbClr val="000066"/>
                </a:solidFill>
              </a:rPr>
              <a:t>ryzyka zakażeń </a:t>
            </a:r>
            <a:r>
              <a:rPr lang="pl-PL" sz="2600" dirty="0" smtClean="0">
                <a:solidFill>
                  <a:srgbClr val="000066"/>
                </a:solidFill>
              </a:rPr>
              <a:t>szpitalnych</a:t>
            </a:r>
          </a:p>
          <a:p>
            <a:pPr>
              <a:buClr>
                <a:srgbClr val="C00000"/>
              </a:buClr>
            </a:pPr>
            <a:r>
              <a:rPr lang="pl-PL" sz="2600" i="1" dirty="0">
                <a:solidFill>
                  <a:srgbClr val="000066"/>
                </a:solidFill>
              </a:rPr>
              <a:t>Typ </a:t>
            </a:r>
            <a:r>
              <a:rPr lang="pl-PL" sz="2600" i="1" dirty="0" smtClean="0">
                <a:solidFill>
                  <a:srgbClr val="000066"/>
                </a:solidFill>
              </a:rPr>
              <a:t>projektu: zamówienia publiczne na innowacyjne rozwiązania (PPI), </a:t>
            </a:r>
            <a:r>
              <a:rPr lang="pl-PL" sz="2600" i="1" dirty="0">
                <a:solidFill>
                  <a:srgbClr val="000066"/>
                </a:solidFill>
              </a:rPr>
              <a:t>Budżet projektu: </a:t>
            </a:r>
            <a:r>
              <a:rPr lang="pl-PL" sz="2600" i="1" dirty="0" smtClean="0">
                <a:solidFill>
                  <a:srgbClr val="000066"/>
                </a:solidFill>
              </a:rPr>
              <a:t>3– 5 </a:t>
            </a:r>
            <a:r>
              <a:rPr lang="pl-PL" sz="2600" i="1" dirty="0">
                <a:solidFill>
                  <a:srgbClr val="000066"/>
                </a:solidFill>
              </a:rPr>
              <a:t>mln€, Dofinansowanie KE: </a:t>
            </a:r>
            <a:r>
              <a:rPr lang="pl-PL" sz="2600" i="1" dirty="0" smtClean="0">
                <a:solidFill>
                  <a:srgbClr val="000066"/>
                </a:solidFill>
              </a:rPr>
              <a:t>35%</a:t>
            </a:r>
            <a:endParaRPr lang="pl-PL" sz="2600" i="1" dirty="0">
              <a:solidFill>
                <a:srgbClr val="000066"/>
              </a:solidFill>
            </a:endParaRPr>
          </a:p>
          <a:p>
            <a:pPr>
              <a:buClr>
                <a:srgbClr val="C00000"/>
              </a:buClr>
            </a:pPr>
            <a:endParaRPr lang="pl-PL" sz="2400" dirty="0" smtClean="0">
              <a:solidFill>
                <a:srgbClr val="000066"/>
              </a:solidFill>
            </a:endParaRPr>
          </a:p>
          <a:p>
            <a:pPr>
              <a:buClr>
                <a:srgbClr val="C00000"/>
              </a:buClr>
            </a:pPr>
            <a:endParaRPr lang="pl-PL" sz="2400" dirty="0">
              <a:solidFill>
                <a:srgbClr val="000066"/>
              </a:solidFill>
            </a:endParaRPr>
          </a:p>
          <a:p>
            <a:endParaRPr lang="pl-PL" dirty="0"/>
          </a:p>
        </p:txBody>
      </p:sp>
      <p:sp>
        <p:nvSpPr>
          <p:cNvPr id="4" name="Symbol zastępczy numeru slajdu 3"/>
          <p:cNvSpPr>
            <a:spLocks noGrp="1"/>
          </p:cNvSpPr>
          <p:nvPr>
            <p:ph type="sldNum" sz="quarter" idx="10"/>
          </p:nvPr>
        </p:nvSpPr>
        <p:spPr/>
        <p:txBody>
          <a:bodyPr/>
          <a:lstStyle/>
          <a:p>
            <a:pPr>
              <a:defRPr/>
            </a:pPr>
            <a:fld id="{CBD7B207-2078-4F40-9D77-7017DB6FD05F}" type="slidenum">
              <a:rPr lang="pl-PL" smtClean="0"/>
              <a:pPr>
                <a:defRPr/>
              </a:pPr>
              <a:t>14</a:t>
            </a:fld>
            <a:endParaRPr lang="pl-PL"/>
          </a:p>
        </p:txBody>
      </p:sp>
    </p:spTree>
    <p:extLst>
      <p:ext uri="{BB962C8B-B14F-4D97-AF65-F5344CB8AC3E}">
        <p14:creationId xmlns:p14="http://schemas.microsoft.com/office/powerpoint/2010/main" val="35327793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300658" y="152872"/>
            <a:ext cx="8496944" cy="504056"/>
          </a:xfrm>
        </p:spPr>
        <p:txBody>
          <a:bodyPr/>
          <a:lstStyle/>
          <a:p>
            <a:r>
              <a:rPr lang="pl-PL" dirty="0">
                <a:solidFill>
                  <a:srgbClr val="376092"/>
                </a:solidFill>
              </a:rPr>
              <a:t>Konkurs „Lepsze zdrowie i opieka” – 2020 r.</a:t>
            </a:r>
            <a:endParaRPr lang="pl-PL" dirty="0"/>
          </a:p>
        </p:txBody>
      </p:sp>
      <p:sp>
        <p:nvSpPr>
          <p:cNvPr id="3" name="Podtytuł 2"/>
          <p:cNvSpPr>
            <a:spLocks noGrp="1"/>
          </p:cNvSpPr>
          <p:nvPr>
            <p:ph type="subTitle" idx="1"/>
          </p:nvPr>
        </p:nvSpPr>
        <p:spPr>
          <a:xfrm>
            <a:off x="308650" y="764704"/>
            <a:ext cx="8496944" cy="5200208"/>
          </a:xfrm>
        </p:spPr>
        <p:txBody>
          <a:bodyPr>
            <a:normAutofit/>
          </a:bodyPr>
          <a:lstStyle/>
          <a:p>
            <a:pPr>
              <a:buClr>
                <a:srgbClr val="C00000"/>
              </a:buClr>
            </a:pPr>
            <a:r>
              <a:rPr lang="en-US" sz="2200" b="1" dirty="0">
                <a:solidFill>
                  <a:srgbClr val="C00000"/>
                </a:solidFill>
              </a:rPr>
              <a:t>1.3</a:t>
            </a:r>
            <a:r>
              <a:rPr lang="pl-PL" sz="2200" b="1" dirty="0">
                <a:solidFill>
                  <a:srgbClr val="C00000"/>
                </a:solidFill>
              </a:rPr>
              <a:t> Choroby zakaźne</a:t>
            </a:r>
            <a:endParaRPr lang="pl-PL" sz="2200" dirty="0">
              <a:solidFill>
                <a:srgbClr val="C00000"/>
              </a:solidFill>
            </a:endParaRPr>
          </a:p>
          <a:p>
            <a:pPr marL="285750" indent="-285750">
              <a:buClr>
                <a:srgbClr val="C00000"/>
              </a:buClr>
              <a:buFont typeface="Wingdings" panose="05000000000000000000" pitchFamily="2" charset="2"/>
              <a:buChar char="ü"/>
            </a:pPr>
            <a:endParaRPr lang="pl-PL" sz="800" dirty="0" smtClean="0">
              <a:solidFill>
                <a:srgbClr val="000066"/>
              </a:solidFill>
            </a:endParaRPr>
          </a:p>
          <a:p>
            <a:pPr marL="285750" indent="-285750">
              <a:buClr>
                <a:srgbClr val="C00000"/>
              </a:buClr>
              <a:buFont typeface="Wingdings" panose="05000000000000000000" pitchFamily="2" charset="2"/>
              <a:buChar char="ü"/>
            </a:pPr>
            <a:r>
              <a:rPr lang="en-US" sz="1800" b="1" i="1" dirty="0">
                <a:solidFill>
                  <a:srgbClr val="376092"/>
                </a:solidFill>
              </a:rPr>
              <a:t>Low vaccine uptake – Recommendations - </a:t>
            </a:r>
            <a:r>
              <a:rPr lang="en-US" sz="1800" b="1" i="1" dirty="0" smtClean="0">
                <a:solidFill>
                  <a:srgbClr val="376092"/>
                </a:solidFill>
              </a:rPr>
              <a:t>Interventions</a:t>
            </a:r>
            <a:endParaRPr lang="pl-PL" sz="1800" b="1" dirty="0">
              <a:solidFill>
                <a:srgbClr val="376092"/>
              </a:solidFill>
            </a:endParaRPr>
          </a:p>
          <a:p>
            <a:pPr>
              <a:buClr>
                <a:srgbClr val="C00000"/>
              </a:buClr>
            </a:pPr>
            <a:r>
              <a:rPr lang="pl-PL" sz="1600" dirty="0" smtClean="0">
                <a:solidFill>
                  <a:srgbClr val="000066"/>
                </a:solidFill>
              </a:rPr>
              <a:t>Zrozumienie </a:t>
            </a:r>
            <a:r>
              <a:rPr lang="pl-PL" sz="1600" dirty="0">
                <a:solidFill>
                  <a:srgbClr val="000066"/>
                </a:solidFill>
              </a:rPr>
              <a:t>czynników wpływających na niską akceptację szczepionek, rozwój strategii </a:t>
            </a:r>
            <a:r>
              <a:rPr lang="pl-PL" sz="1600" dirty="0" smtClean="0">
                <a:solidFill>
                  <a:srgbClr val="000066"/>
                </a:solidFill>
              </a:rPr>
              <a:t>zapobiegawczych.</a:t>
            </a:r>
          </a:p>
          <a:p>
            <a:pPr>
              <a:buClr>
                <a:srgbClr val="C00000"/>
              </a:buClr>
            </a:pPr>
            <a:r>
              <a:rPr lang="pl-PL" sz="1600" dirty="0" smtClean="0">
                <a:solidFill>
                  <a:srgbClr val="000066"/>
                </a:solidFill>
              </a:rPr>
              <a:t>Cel: opracowanie praktycznych i gotowych do wdrożenia zaleceń</a:t>
            </a:r>
          </a:p>
          <a:p>
            <a:pPr>
              <a:buClr>
                <a:srgbClr val="C00000"/>
              </a:buClr>
            </a:pPr>
            <a:r>
              <a:rPr lang="pl-PL" sz="1600" i="1" dirty="0">
                <a:solidFill>
                  <a:srgbClr val="000066"/>
                </a:solidFill>
              </a:rPr>
              <a:t>Typ projektu działania badawczo-innowacyjne (RIA)             Budżet projektu: </a:t>
            </a:r>
            <a:r>
              <a:rPr lang="pl-PL" sz="1600" i="1" dirty="0" smtClean="0">
                <a:solidFill>
                  <a:srgbClr val="000066"/>
                </a:solidFill>
              </a:rPr>
              <a:t>2– 3 </a:t>
            </a:r>
            <a:r>
              <a:rPr lang="pl-PL" sz="1600" i="1" dirty="0">
                <a:solidFill>
                  <a:srgbClr val="000066"/>
                </a:solidFill>
              </a:rPr>
              <a:t>mln€</a:t>
            </a:r>
          </a:p>
          <a:p>
            <a:pPr>
              <a:buClr>
                <a:srgbClr val="C00000"/>
              </a:buClr>
            </a:pPr>
            <a:endParaRPr lang="pl-PL" sz="800" dirty="0">
              <a:solidFill>
                <a:srgbClr val="000066"/>
              </a:solidFill>
            </a:endParaRPr>
          </a:p>
          <a:p>
            <a:pPr marL="171450" indent="-171450">
              <a:buClr>
                <a:srgbClr val="C00000"/>
              </a:buClr>
              <a:buFont typeface="Wingdings" panose="05000000000000000000" pitchFamily="2" charset="2"/>
              <a:buChar char="ü"/>
            </a:pPr>
            <a:r>
              <a:rPr lang="en-US" sz="1800" b="1" i="1" dirty="0">
                <a:solidFill>
                  <a:srgbClr val="376092"/>
                </a:solidFill>
              </a:rPr>
              <a:t>Resistant bacterial infections - Clinical management and </a:t>
            </a:r>
            <a:r>
              <a:rPr lang="en-US" sz="1800" b="1" i="1" dirty="0" smtClean="0">
                <a:solidFill>
                  <a:srgbClr val="376092"/>
                </a:solidFill>
              </a:rPr>
              <a:t>prevention</a:t>
            </a:r>
            <a:endParaRPr lang="pl-PL" sz="1800" b="1" dirty="0">
              <a:solidFill>
                <a:srgbClr val="376092"/>
              </a:solidFill>
            </a:endParaRPr>
          </a:p>
          <a:p>
            <a:pPr>
              <a:buClr>
                <a:srgbClr val="C00000"/>
              </a:buClr>
            </a:pPr>
            <a:r>
              <a:rPr lang="pl-PL" sz="1600" dirty="0">
                <a:solidFill>
                  <a:srgbClr val="000066"/>
                </a:solidFill>
              </a:rPr>
              <a:t>Nowe podejście do lekoopornych infekcji </a:t>
            </a:r>
            <a:r>
              <a:rPr lang="pl-PL" sz="1600" dirty="0" smtClean="0">
                <a:solidFill>
                  <a:srgbClr val="000066"/>
                </a:solidFill>
              </a:rPr>
              <a:t>bakteryjnych.</a:t>
            </a:r>
          </a:p>
          <a:p>
            <a:pPr>
              <a:buClr>
                <a:srgbClr val="C00000"/>
              </a:buClr>
            </a:pPr>
            <a:r>
              <a:rPr lang="pl-PL" sz="1600" dirty="0" smtClean="0">
                <a:solidFill>
                  <a:srgbClr val="000066"/>
                </a:solidFill>
              </a:rPr>
              <a:t>Identyfikacja dobrych praktyk, rozwój i walidacja interwencji, planów prewencji i zarządzania – oporne infekcje bakteryjne.</a:t>
            </a:r>
            <a:endParaRPr lang="pl-PL" sz="1600" dirty="0">
              <a:solidFill>
                <a:srgbClr val="000066"/>
              </a:solidFill>
            </a:endParaRPr>
          </a:p>
          <a:p>
            <a:pPr>
              <a:buClr>
                <a:srgbClr val="C00000"/>
              </a:buClr>
            </a:pPr>
            <a:r>
              <a:rPr lang="pl-PL" sz="1600" i="1" dirty="0">
                <a:solidFill>
                  <a:srgbClr val="000066"/>
                </a:solidFill>
              </a:rPr>
              <a:t>Typ projektu: działania badawczo-innowacyjne (RIA)             Budżet projektu: </a:t>
            </a:r>
            <a:r>
              <a:rPr lang="pl-PL" sz="1600" i="1" dirty="0" smtClean="0">
                <a:solidFill>
                  <a:srgbClr val="000066"/>
                </a:solidFill>
              </a:rPr>
              <a:t>15 mln</a:t>
            </a:r>
            <a:r>
              <a:rPr lang="pl-PL" sz="1600" i="1" dirty="0">
                <a:solidFill>
                  <a:srgbClr val="000066"/>
                </a:solidFill>
              </a:rPr>
              <a:t>€</a:t>
            </a:r>
          </a:p>
          <a:p>
            <a:pPr marL="285750" indent="-285750">
              <a:buClr>
                <a:srgbClr val="C00000"/>
              </a:buClr>
              <a:buFont typeface="Wingdings" panose="05000000000000000000" pitchFamily="2" charset="2"/>
              <a:buChar char="ü"/>
            </a:pPr>
            <a:endParaRPr lang="pl-PL" sz="900" i="1" dirty="0" smtClean="0"/>
          </a:p>
          <a:p>
            <a:pPr marL="285750" indent="-285750">
              <a:buClr>
                <a:srgbClr val="C00000"/>
              </a:buClr>
              <a:buFont typeface="Wingdings" panose="05000000000000000000" pitchFamily="2" charset="2"/>
              <a:buChar char="ü"/>
            </a:pPr>
            <a:r>
              <a:rPr lang="en-US" sz="1800" b="1" i="1" dirty="0" smtClean="0">
                <a:solidFill>
                  <a:srgbClr val="376092"/>
                </a:solidFill>
              </a:rPr>
              <a:t>Large-scale </a:t>
            </a:r>
            <a:r>
              <a:rPr lang="en-US" sz="1800" b="1" i="1" dirty="0">
                <a:solidFill>
                  <a:srgbClr val="376092"/>
                </a:solidFill>
              </a:rPr>
              <a:t>clinical research studies for infectious diseases – European </a:t>
            </a:r>
            <a:r>
              <a:rPr lang="en-US" sz="1800" b="1" i="1" dirty="0" smtClean="0">
                <a:solidFill>
                  <a:srgbClr val="376092"/>
                </a:solidFill>
              </a:rPr>
              <a:t>network</a:t>
            </a:r>
            <a:endParaRPr lang="pl-PL" sz="1800" b="1" dirty="0">
              <a:solidFill>
                <a:srgbClr val="376092"/>
              </a:solidFill>
            </a:endParaRPr>
          </a:p>
          <a:p>
            <a:pPr>
              <a:buClr>
                <a:srgbClr val="C00000"/>
              </a:buClr>
            </a:pPr>
            <a:r>
              <a:rPr lang="pl-PL" sz="1600" dirty="0" smtClean="0">
                <a:solidFill>
                  <a:srgbClr val="000066"/>
                </a:solidFill>
              </a:rPr>
              <a:t>Platforma </a:t>
            </a:r>
            <a:r>
              <a:rPr lang="pl-PL" sz="1600" dirty="0">
                <a:solidFill>
                  <a:srgbClr val="000066"/>
                </a:solidFill>
              </a:rPr>
              <a:t>współpracy umożliwiająca szybkie wykonywanie badań klinicznych</a:t>
            </a:r>
          </a:p>
          <a:p>
            <a:r>
              <a:rPr lang="pl-PL" sz="1600" i="1" dirty="0">
                <a:solidFill>
                  <a:srgbClr val="000066"/>
                </a:solidFill>
              </a:rPr>
              <a:t>Typ projektu: działania badawczo-innowacyjne (RIA)             Budżet projektu: </a:t>
            </a:r>
            <a:r>
              <a:rPr lang="pl-PL" sz="1600" i="1" dirty="0" smtClean="0">
                <a:solidFill>
                  <a:srgbClr val="000066"/>
                </a:solidFill>
              </a:rPr>
              <a:t>25-30 mln</a:t>
            </a:r>
            <a:r>
              <a:rPr lang="pl-PL" sz="1600" i="1" dirty="0">
                <a:solidFill>
                  <a:srgbClr val="000066"/>
                </a:solidFill>
              </a:rPr>
              <a:t>€</a:t>
            </a:r>
          </a:p>
          <a:p>
            <a:endParaRPr lang="pl-PL" sz="800" dirty="0" smtClean="0"/>
          </a:p>
          <a:p>
            <a:pPr marL="342900" indent="-342900">
              <a:buClr>
                <a:srgbClr val="C00000"/>
              </a:buClr>
              <a:buFont typeface="Wingdings" panose="05000000000000000000" pitchFamily="2" charset="2"/>
              <a:buChar char="ü"/>
            </a:pPr>
            <a:r>
              <a:rPr lang="pl-PL" sz="1800" b="1" i="1" dirty="0" smtClean="0">
                <a:solidFill>
                  <a:srgbClr val="376092"/>
                </a:solidFill>
              </a:rPr>
              <a:t>ERA-NET: wsparcie dla JPIAMR</a:t>
            </a:r>
            <a:endParaRPr lang="pl-PL" sz="1800" b="1" i="1" dirty="0">
              <a:solidFill>
                <a:srgbClr val="376092"/>
              </a:solidFill>
            </a:endParaRPr>
          </a:p>
        </p:txBody>
      </p:sp>
      <p:sp>
        <p:nvSpPr>
          <p:cNvPr id="4" name="Symbol zastępczy numeru slajdu 3"/>
          <p:cNvSpPr>
            <a:spLocks noGrp="1"/>
          </p:cNvSpPr>
          <p:nvPr>
            <p:ph type="sldNum" sz="quarter" idx="10"/>
          </p:nvPr>
        </p:nvSpPr>
        <p:spPr/>
        <p:txBody>
          <a:bodyPr/>
          <a:lstStyle/>
          <a:p>
            <a:pPr>
              <a:defRPr/>
            </a:pPr>
            <a:fld id="{CBD7B207-2078-4F40-9D77-7017DB6FD05F}" type="slidenum">
              <a:rPr lang="pl-PL" smtClean="0"/>
              <a:pPr>
                <a:defRPr/>
              </a:pPr>
              <a:t>15</a:t>
            </a:fld>
            <a:endParaRPr lang="pl-PL"/>
          </a:p>
        </p:txBody>
      </p:sp>
    </p:spTree>
    <p:extLst>
      <p:ext uri="{BB962C8B-B14F-4D97-AF65-F5344CB8AC3E}">
        <p14:creationId xmlns:p14="http://schemas.microsoft.com/office/powerpoint/2010/main" val="34961337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323528" y="265139"/>
            <a:ext cx="8496944" cy="504056"/>
          </a:xfrm>
        </p:spPr>
        <p:txBody>
          <a:bodyPr>
            <a:noAutofit/>
          </a:bodyPr>
          <a:lstStyle/>
          <a:p>
            <a:r>
              <a:rPr lang="pl-PL" sz="2800" dirty="0">
                <a:solidFill>
                  <a:srgbClr val="376092"/>
                </a:solidFill>
              </a:rPr>
              <a:t>Konkurs </a:t>
            </a:r>
            <a:r>
              <a:rPr lang="pl-PL" sz="2800" dirty="0" smtClean="0">
                <a:solidFill>
                  <a:srgbClr val="376092"/>
                </a:solidFill>
              </a:rPr>
              <a:t>„Lepsze </a:t>
            </a:r>
            <a:r>
              <a:rPr lang="pl-PL" sz="2800" dirty="0">
                <a:solidFill>
                  <a:srgbClr val="376092"/>
                </a:solidFill>
              </a:rPr>
              <a:t>zdrowie i </a:t>
            </a:r>
            <a:r>
              <a:rPr lang="pl-PL" sz="2800" dirty="0" smtClean="0">
                <a:solidFill>
                  <a:srgbClr val="376092"/>
                </a:solidFill>
              </a:rPr>
              <a:t>opieka” </a:t>
            </a:r>
            <a:r>
              <a:rPr lang="pl-PL" sz="2800" dirty="0">
                <a:solidFill>
                  <a:srgbClr val="376092"/>
                </a:solidFill>
              </a:rPr>
              <a:t>– 2020 r.</a:t>
            </a:r>
            <a:endParaRPr lang="pl-PL" sz="2800" dirty="0"/>
          </a:p>
        </p:txBody>
      </p:sp>
      <p:sp>
        <p:nvSpPr>
          <p:cNvPr id="3" name="Podtytuł 2"/>
          <p:cNvSpPr>
            <a:spLocks noGrp="1"/>
          </p:cNvSpPr>
          <p:nvPr>
            <p:ph type="subTitle" idx="1"/>
          </p:nvPr>
        </p:nvSpPr>
        <p:spPr>
          <a:xfrm>
            <a:off x="323528" y="1016497"/>
            <a:ext cx="8496944" cy="4968552"/>
          </a:xfrm>
        </p:spPr>
        <p:txBody>
          <a:bodyPr>
            <a:normAutofit/>
          </a:bodyPr>
          <a:lstStyle/>
          <a:p>
            <a:r>
              <a:rPr lang="pl-PL" sz="2200" b="1" dirty="0" smtClean="0">
                <a:solidFill>
                  <a:srgbClr val="C00000"/>
                </a:solidFill>
              </a:rPr>
              <a:t>1.4 </a:t>
            </a:r>
            <a:r>
              <a:rPr lang="pl-PL" sz="2200" b="1" dirty="0">
                <a:solidFill>
                  <a:srgbClr val="C00000"/>
                </a:solidFill>
              </a:rPr>
              <a:t>Innowacyjne systemy opieki zdrowotnej</a:t>
            </a:r>
          </a:p>
          <a:p>
            <a:pPr marL="342900" indent="-342900">
              <a:buFont typeface="Arial" panose="020B0604020202020204" pitchFamily="34" charset="0"/>
              <a:buChar char="•"/>
            </a:pPr>
            <a:endParaRPr lang="pl-PL" sz="800" dirty="0">
              <a:solidFill>
                <a:srgbClr val="000066"/>
              </a:solidFill>
            </a:endParaRPr>
          </a:p>
          <a:p>
            <a:pPr marL="342900" indent="-342900">
              <a:buClr>
                <a:srgbClr val="C00000"/>
              </a:buClr>
              <a:buFont typeface="Wingdings" panose="05000000000000000000" pitchFamily="2" charset="2"/>
              <a:buChar char="ü"/>
            </a:pPr>
            <a:r>
              <a:rPr lang="en-US" sz="1800" b="1" i="1" dirty="0" err="1">
                <a:solidFill>
                  <a:srgbClr val="376092"/>
                </a:solidFill>
              </a:rPr>
              <a:t>Multimorbidity</a:t>
            </a:r>
            <a:r>
              <a:rPr lang="en-US" sz="1800" b="1" i="1" dirty="0">
                <a:solidFill>
                  <a:srgbClr val="376092"/>
                </a:solidFill>
              </a:rPr>
              <a:t> management – Patient-</a:t>
            </a:r>
            <a:r>
              <a:rPr lang="en-US" sz="1800" b="1" i="1" dirty="0" err="1">
                <a:solidFill>
                  <a:srgbClr val="376092"/>
                </a:solidFill>
              </a:rPr>
              <a:t>centred</a:t>
            </a:r>
            <a:r>
              <a:rPr lang="en-US" sz="1800" b="1" i="1" dirty="0">
                <a:solidFill>
                  <a:srgbClr val="376092"/>
                </a:solidFill>
              </a:rPr>
              <a:t> </a:t>
            </a:r>
            <a:r>
              <a:rPr lang="en-US" sz="1800" b="1" i="1" dirty="0" smtClean="0">
                <a:solidFill>
                  <a:srgbClr val="376092"/>
                </a:solidFill>
              </a:rPr>
              <a:t>care</a:t>
            </a:r>
            <a:endParaRPr lang="pl-PL" sz="1800" b="1" dirty="0" smtClean="0">
              <a:solidFill>
                <a:srgbClr val="376092"/>
              </a:solidFill>
            </a:endParaRPr>
          </a:p>
          <a:p>
            <a:pPr algn="l">
              <a:buClr>
                <a:srgbClr val="C00000"/>
              </a:buClr>
            </a:pPr>
            <a:r>
              <a:rPr lang="pl-PL" sz="1600" dirty="0" smtClean="0">
                <a:solidFill>
                  <a:srgbClr val="000066"/>
                </a:solidFill>
              </a:rPr>
              <a:t>Główny problem - zarządzanie </a:t>
            </a:r>
            <a:r>
              <a:rPr lang="pl-PL" sz="1600" dirty="0">
                <a:solidFill>
                  <a:srgbClr val="000066"/>
                </a:solidFill>
              </a:rPr>
              <a:t>zdrowiem pacjentów z współwystępującymi </a:t>
            </a:r>
            <a:r>
              <a:rPr lang="pl-PL" sz="1600" dirty="0" smtClean="0">
                <a:solidFill>
                  <a:srgbClr val="000066"/>
                </a:solidFill>
              </a:rPr>
              <a:t>chorobami. Projekty powinny skupić się na efektywnych i skoncentrowanych na pacjencie interwencjach. Podejście </a:t>
            </a:r>
            <a:r>
              <a:rPr lang="pl-PL" sz="1600" dirty="0">
                <a:solidFill>
                  <a:srgbClr val="000066"/>
                </a:solidFill>
              </a:rPr>
              <a:t>holistyczne i </a:t>
            </a:r>
            <a:r>
              <a:rPr lang="pl-PL" sz="1600" dirty="0" err="1">
                <a:solidFill>
                  <a:srgbClr val="000066"/>
                </a:solidFill>
              </a:rPr>
              <a:t>multidyscyplinarne</a:t>
            </a:r>
            <a:r>
              <a:rPr lang="pl-PL" sz="1600" dirty="0">
                <a:solidFill>
                  <a:srgbClr val="000066"/>
                </a:solidFill>
              </a:rPr>
              <a:t>, ukierunkowane na poprawę jakości życie. </a:t>
            </a:r>
            <a:endParaRPr lang="pl-PL" sz="1600" dirty="0" smtClean="0">
              <a:solidFill>
                <a:srgbClr val="000066"/>
              </a:solidFill>
            </a:endParaRPr>
          </a:p>
          <a:p>
            <a:pPr algn="l">
              <a:buClr>
                <a:srgbClr val="C00000"/>
              </a:buClr>
            </a:pPr>
            <a:r>
              <a:rPr lang="pl-PL" sz="1600" dirty="0" smtClean="0">
                <a:solidFill>
                  <a:srgbClr val="000066"/>
                </a:solidFill>
              </a:rPr>
              <a:t>Cel</a:t>
            </a:r>
            <a:r>
              <a:rPr lang="pl-PL" sz="1600" dirty="0">
                <a:solidFill>
                  <a:srgbClr val="000066"/>
                </a:solidFill>
              </a:rPr>
              <a:t>: wytyczne i rekomendacje, </a:t>
            </a:r>
            <a:r>
              <a:rPr lang="pl-PL" sz="1600" dirty="0" smtClean="0">
                <a:solidFill>
                  <a:srgbClr val="000066"/>
                </a:solidFill>
              </a:rPr>
              <a:t>nowe (przetestowane) </a:t>
            </a:r>
            <a:r>
              <a:rPr lang="pl-PL" sz="1600" dirty="0">
                <a:solidFill>
                  <a:srgbClr val="000066"/>
                </a:solidFill>
              </a:rPr>
              <a:t>modele opieki nad </a:t>
            </a:r>
            <a:r>
              <a:rPr lang="pl-PL" sz="1600" dirty="0" smtClean="0">
                <a:solidFill>
                  <a:srgbClr val="000066"/>
                </a:solidFill>
              </a:rPr>
              <a:t>pacjentem</a:t>
            </a:r>
          </a:p>
          <a:p>
            <a:pPr algn="l">
              <a:buClr>
                <a:srgbClr val="C00000"/>
              </a:buClr>
            </a:pPr>
            <a:r>
              <a:rPr lang="pl-PL" sz="1600" i="1" dirty="0">
                <a:solidFill>
                  <a:srgbClr val="000066"/>
                </a:solidFill>
              </a:rPr>
              <a:t>Typ projektu: działania badawczo-innowacyjne (RIA)             Budżet projektu: </a:t>
            </a:r>
            <a:r>
              <a:rPr lang="pl-PL" sz="1600" i="1" dirty="0" smtClean="0">
                <a:solidFill>
                  <a:srgbClr val="000066"/>
                </a:solidFill>
              </a:rPr>
              <a:t>4 - 6 </a:t>
            </a:r>
            <a:r>
              <a:rPr lang="pl-PL" sz="1600" i="1" dirty="0">
                <a:solidFill>
                  <a:srgbClr val="000066"/>
                </a:solidFill>
              </a:rPr>
              <a:t>mln</a:t>
            </a:r>
            <a:r>
              <a:rPr lang="pl-PL" sz="1600" i="1" dirty="0" smtClean="0">
                <a:solidFill>
                  <a:srgbClr val="000066"/>
                </a:solidFill>
              </a:rPr>
              <a:t>€</a:t>
            </a:r>
          </a:p>
          <a:p>
            <a:pPr algn="l">
              <a:buClr>
                <a:srgbClr val="C00000"/>
              </a:buClr>
            </a:pPr>
            <a:endParaRPr lang="pl-PL" sz="800" i="1" dirty="0">
              <a:solidFill>
                <a:srgbClr val="000066"/>
              </a:solidFill>
            </a:endParaRPr>
          </a:p>
          <a:p>
            <a:pPr marL="342900" indent="-342900" algn="l">
              <a:buClr>
                <a:srgbClr val="C00000"/>
              </a:buClr>
              <a:buFont typeface="Wingdings" panose="05000000000000000000" pitchFamily="2" charset="2"/>
              <a:buChar char="ü"/>
            </a:pPr>
            <a:r>
              <a:rPr lang="en-US" sz="1800" b="1" i="1" dirty="0">
                <a:solidFill>
                  <a:srgbClr val="376092"/>
                </a:solidFill>
              </a:rPr>
              <a:t>Methodology research – Clinical trials</a:t>
            </a:r>
            <a:endParaRPr lang="pl-PL" sz="1800" b="1" dirty="0">
              <a:solidFill>
                <a:srgbClr val="376092"/>
              </a:solidFill>
            </a:endParaRPr>
          </a:p>
          <a:p>
            <a:pPr algn="l">
              <a:buClr>
                <a:srgbClr val="C00000"/>
              </a:buClr>
            </a:pPr>
            <a:r>
              <a:rPr lang="pl-PL" sz="1600" dirty="0" smtClean="0">
                <a:solidFill>
                  <a:srgbClr val="000066"/>
                </a:solidFill>
              </a:rPr>
              <a:t>Projekty skoncentrowane na metodologii badań klinicznych, identyfikacja dobrych praktyk. </a:t>
            </a:r>
          </a:p>
          <a:p>
            <a:pPr algn="l">
              <a:buClr>
                <a:srgbClr val="C00000"/>
              </a:buClr>
            </a:pPr>
            <a:r>
              <a:rPr lang="pl-PL" sz="1600" dirty="0" smtClean="0">
                <a:solidFill>
                  <a:srgbClr val="000066"/>
                </a:solidFill>
              </a:rPr>
              <a:t>Cel: poprawa jakości i efektywności badań klinicznych finansowanych ze środków publicznych</a:t>
            </a:r>
          </a:p>
          <a:p>
            <a:pPr algn="l">
              <a:buClr>
                <a:srgbClr val="C00000"/>
              </a:buClr>
            </a:pPr>
            <a:r>
              <a:rPr lang="pl-PL" sz="1600" i="1" dirty="0">
                <a:solidFill>
                  <a:srgbClr val="000066"/>
                </a:solidFill>
              </a:rPr>
              <a:t>Typ projektu: działania badawczo-innowacyjne (RIA)             Budżet projektu: </a:t>
            </a:r>
            <a:r>
              <a:rPr lang="pl-PL" sz="1600" i="1" dirty="0" smtClean="0">
                <a:solidFill>
                  <a:srgbClr val="000066"/>
                </a:solidFill>
              </a:rPr>
              <a:t>2 </a:t>
            </a:r>
            <a:r>
              <a:rPr lang="pl-PL" sz="1600" i="1" dirty="0">
                <a:solidFill>
                  <a:srgbClr val="000066"/>
                </a:solidFill>
              </a:rPr>
              <a:t>- </a:t>
            </a:r>
            <a:r>
              <a:rPr lang="pl-PL" sz="1600" i="1" dirty="0" smtClean="0">
                <a:solidFill>
                  <a:srgbClr val="000066"/>
                </a:solidFill>
              </a:rPr>
              <a:t>3 </a:t>
            </a:r>
            <a:r>
              <a:rPr lang="pl-PL" sz="1600" i="1" dirty="0">
                <a:solidFill>
                  <a:srgbClr val="000066"/>
                </a:solidFill>
              </a:rPr>
              <a:t>mln€</a:t>
            </a:r>
          </a:p>
          <a:p>
            <a:pPr algn="l">
              <a:buClr>
                <a:srgbClr val="C00000"/>
              </a:buClr>
            </a:pPr>
            <a:endParaRPr lang="pl-PL" sz="800" dirty="0">
              <a:solidFill>
                <a:srgbClr val="000066"/>
              </a:solidFill>
            </a:endParaRPr>
          </a:p>
          <a:p>
            <a:pPr marL="342900" indent="-342900">
              <a:buClr>
                <a:srgbClr val="C00000"/>
              </a:buClr>
              <a:buFont typeface="Wingdings" panose="05000000000000000000" pitchFamily="2" charset="2"/>
              <a:buChar char="ü"/>
            </a:pPr>
            <a:r>
              <a:rPr lang="en-US" sz="1800" b="1" i="1" dirty="0">
                <a:solidFill>
                  <a:srgbClr val="376092"/>
                </a:solidFill>
              </a:rPr>
              <a:t>European Reference </a:t>
            </a:r>
            <a:r>
              <a:rPr lang="en-US" sz="1800" b="1" i="1" dirty="0" smtClean="0">
                <a:solidFill>
                  <a:srgbClr val="376092"/>
                </a:solidFill>
              </a:rPr>
              <a:t>Networks</a:t>
            </a:r>
            <a:endParaRPr lang="pl-PL" sz="1800" b="1" dirty="0" smtClean="0">
              <a:solidFill>
                <a:srgbClr val="376092"/>
              </a:solidFill>
            </a:endParaRPr>
          </a:p>
          <a:p>
            <a:pPr>
              <a:buClr>
                <a:srgbClr val="C00000"/>
              </a:buClr>
            </a:pPr>
            <a:r>
              <a:rPr lang="pl-PL" sz="1600" dirty="0" smtClean="0">
                <a:solidFill>
                  <a:srgbClr val="000066"/>
                </a:solidFill>
              </a:rPr>
              <a:t>Koordynacja </a:t>
            </a:r>
            <a:r>
              <a:rPr lang="pl-PL" sz="1600" dirty="0">
                <a:solidFill>
                  <a:srgbClr val="000066"/>
                </a:solidFill>
              </a:rPr>
              <a:t>współpracy dla Europejskich Sieci Referencyjnych (choroby rzadkie)</a:t>
            </a:r>
          </a:p>
          <a:p>
            <a:r>
              <a:rPr lang="pl-PL" sz="1600" i="1" dirty="0">
                <a:solidFill>
                  <a:srgbClr val="000066"/>
                </a:solidFill>
              </a:rPr>
              <a:t>Typ projektu: działania koordynacyjne i wspierające (CSA)            Budżet projektu: 1,5 – 2 mln</a:t>
            </a:r>
            <a:r>
              <a:rPr lang="pl-PL" sz="1600" i="1" dirty="0" smtClean="0">
                <a:solidFill>
                  <a:srgbClr val="000066"/>
                </a:solidFill>
              </a:rPr>
              <a:t>€</a:t>
            </a:r>
            <a:endParaRPr lang="pl-PL" sz="1600" b="1" dirty="0">
              <a:solidFill>
                <a:srgbClr val="C00000"/>
              </a:solidFill>
            </a:endParaRPr>
          </a:p>
          <a:p>
            <a:pPr marL="285750" indent="-285750">
              <a:buFont typeface="Arial" panose="020B0604020202020204" pitchFamily="34" charset="0"/>
              <a:buChar char="•"/>
            </a:pPr>
            <a:endParaRPr lang="pl-PL" dirty="0">
              <a:solidFill>
                <a:srgbClr val="000066"/>
              </a:solidFill>
            </a:endParaRPr>
          </a:p>
          <a:p>
            <a:endParaRPr lang="pl-PL" dirty="0"/>
          </a:p>
        </p:txBody>
      </p:sp>
      <p:sp>
        <p:nvSpPr>
          <p:cNvPr id="4" name="Symbol zastępczy numeru slajdu 3"/>
          <p:cNvSpPr>
            <a:spLocks noGrp="1"/>
          </p:cNvSpPr>
          <p:nvPr>
            <p:ph type="sldNum" sz="quarter" idx="10"/>
          </p:nvPr>
        </p:nvSpPr>
        <p:spPr/>
        <p:txBody>
          <a:bodyPr/>
          <a:lstStyle/>
          <a:p>
            <a:pPr>
              <a:defRPr/>
            </a:pPr>
            <a:fld id="{CBD7B207-2078-4F40-9D77-7017DB6FD05F}" type="slidenum">
              <a:rPr lang="pl-PL" smtClean="0"/>
              <a:pPr>
                <a:defRPr/>
              </a:pPr>
              <a:t>16</a:t>
            </a:fld>
            <a:endParaRPr lang="pl-PL"/>
          </a:p>
        </p:txBody>
      </p:sp>
      <p:sp>
        <p:nvSpPr>
          <p:cNvPr id="7" name="Strzałka w lewo 6"/>
          <p:cNvSpPr/>
          <p:nvPr/>
        </p:nvSpPr>
        <p:spPr>
          <a:xfrm>
            <a:off x="5724128" y="3304362"/>
            <a:ext cx="1512168" cy="50405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l-PL"/>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pl-PL" sz="1400" b="1" dirty="0" smtClean="0"/>
              <a:t>Lump sum</a:t>
            </a:r>
            <a:endParaRPr lang="pl-PL" sz="1400" b="1" dirty="0"/>
          </a:p>
        </p:txBody>
      </p:sp>
      <p:sp>
        <p:nvSpPr>
          <p:cNvPr id="8" name="Strzałka w lewo 7"/>
          <p:cNvSpPr/>
          <p:nvPr/>
        </p:nvSpPr>
        <p:spPr>
          <a:xfrm>
            <a:off x="6228184" y="1511102"/>
            <a:ext cx="1512168" cy="50405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l-PL"/>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pl-PL" sz="1400" b="1" dirty="0" smtClean="0"/>
              <a:t>dwuetapowy</a:t>
            </a:r>
            <a:endParaRPr lang="pl-PL" sz="1400" b="1" dirty="0"/>
          </a:p>
        </p:txBody>
      </p:sp>
    </p:spTree>
    <p:extLst>
      <p:ext uri="{BB962C8B-B14F-4D97-AF65-F5344CB8AC3E}">
        <p14:creationId xmlns:p14="http://schemas.microsoft.com/office/powerpoint/2010/main" val="24799249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a:noAutofit/>
          </a:bodyPr>
          <a:lstStyle/>
          <a:p>
            <a:r>
              <a:rPr lang="pl-PL" sz="2800" dirty="0">
                <a:solidFill>
                  <a:srgbClr val="376092"/>
                </a:solidFill>
              </a:rPr>
              <a:t>Konkurs </a:t>
            </a:r>
            <a:r>
              <a:rPr lang="pl-PL" sz="2800" dirty="0" smtClean="0">
                <a:solidFill>
                  <a:srgbClr val="376092"/>
                </a:solidFill>
              </a:rPr>
              <a:t>„Lepsze </a:t>
            </a:r>
            <a:r>
              <a:rPr lang="pl-PL" sz="2800" dirty="0">
                <a:solidFill>
                  <a:srgbClr val="376092"/>
                </a:solidFill>
              </a:rPr>
              <a:t>zdrowie i </a:t>
            </a:r>
            <a:r>
              <a:rPr lang="pl-PL" sz="2800" dirty="0" smtClean="0">
                <a:solidFill>
                  <a:srgbClr val="376092"/>
                </a:solidFill>
              </a:rPr>
              <a:t>opieka” </a:t>
            </a:r>
            <a:r>
              <a:rPr lang="pl-PL" sz="2800" dirty="0">
                <a:solidFill>
                  <a:srgbClr val="376092"/>
                </a:solidFill>
              </a:rPr>
              <a:t>– 2020 r.</a:t>
            </a:r>
            <a:endParaRPr lang="pl-PL" sz="2800" dirty="0"/>
          </a:p>
        </p:txBody>
      </p:sp>
      <p:sp>
        <p:nvSpPr>
          <p:cNvPr id="3" name="Podtytuł 2"/>
          <p:cNvSpPr>
            <a:spLocks noGrp="1"/>
          </p:cNvSpPr>
          <p:nvPr>
            <p:ph type="subTitle" idx="1"/>
          </p:nvPr>
        </p:nvSpPr>
        <p:spPr>
          <a:xfrm>
            <a:off x="323528" y="1052736"/>
            <a:ext cx="8496944" cy="4968552"/>
          </a:xfrm>
        </p:spPr>
        <p:txBody>
          <a:bodyPr>
            <a:normAutofit fontScale="92500" lnSpcReduction="10000"/>
          </a:bodyPr>
          <a:lstStyle/>
          <a:p>
            <a:pPr marL="285750" indent="-285750">
              <a:buFont typeface="Arial" panose="020B0604020202020204" pitchFamily="34" charset="0"/>
              <a:buChar char="•"/>
            </a:pPr>
            <a:endParaRPr lang="pl-PL" sz="800" dirty="0">
              <a:solidFill>
                <a:srgbClr val="000066"/>
              </a:solidFill>
            </a:endParaRPr>
          </a:p>
          <a:p>
            <a:r>
              <a:rPr lang="pl-PL" sz="2400" b="1" dirty="0" smtClean="0">
                <a:solidFill>
                  <a:srgbClr val="C00000"/>
                </a:solidFill>
              </a:rPr>
              <a:t>1.5 </a:t>
            </a:r>
            <a:r>
              <a:rPr lang="pl-PL" sz="2400" b="1" dirty="0">
                <a:solidFill>
                  <a:srgbClr val="C00000"/>
                </a:solidFill>
              </a:rPr>
              <a:t>Wpływ środowiska na </a:t>
            </a:r>
            <a:r>
              <a:rPr lang="pl-PL" sz="2400" b="1" dirty="0" smtClean="0">
                <a:solidFill>
                  <a:srgbClr val="C00000"/>
                </a:solidFill>
              </a:rPr>
              <a:t>zdrowie</a:t>
            </a:r>
          </a:p>
          <a:p>
            <a:endParaRPr lang="pl-PL" sz="800" b="1" dirty="0">
              <a:solidFill>
                <a:srgbClr val="C00000"/>
              </a:solidFill>
            </a:endParaRPr>
          </a:p>
          <a:p>
            <a:pPr marL="342900" indent="-342900">
              <a:buClr>
                <a:srgbClr val="C00000"/>
              </a:buClr>
              <a:buFont typeface="Wingdings" panose="05000000000000000000" pitchFamily="2" charset="2"/>
              <a:buChar char="ü"/>
            </a:pPr>
            <a:r>
              <a:rPr lang="en-US" b="1" i="1" dirty="0">
                <a:solidFill>
                  <a:srgbClr val="376092"/>
                </a:solidFill>
              </a:rPr>
              <a:t>Improving urban health and </a:t>
            </a:r>
            <a:r>
              <a:rPr lang="en-US" b="1" i="1" dirty="0" smtClean="0">
                <a:solidFill>
                  <a:srgbClr val="376092"/>
                </a:solidFill>
              </a:rPr>
              <a:t>wellbeing</a:t>
            </a:r>
            <a:endParaRPr lang="pl-PL" b="1" dirty="0" smtClean="0">
              <a:solidFill>
                <a:srgbClr val="376092"/>
              </a:solidFill>
            </a:endParaRPr>
          </a:p>
          <a:p>
            <a:pPr>
              <a:buClr>
                <a:srgbClr val="C00000"/>
              </a:buClr>
            </a:pPr>
            <a:r>
              <a:rPr lang="pl-PL" dirty="0" smtClean="0">
                <a:solidFill>
                  <a:srgbClr val="000066"/>
                </a:solidFill>
              </a:rPr>
              <a:t>Poprawa </a:t>
            </a:r>
            <a:r>
              <a:rPr lang="pl-PL" dirty="0">
                <a:solidFill>
                  <a:srgbClr val="000066"/>
                </a:solidFill>
              </a:rPr>
              <a:t>zdrowia w środowisku miejskim – opracowanie i testowanie działań wpływających na poprawę zdrowia w miastach (min. rozwiązania  cyfrowe i analiza danych</a:t>
            </a:r>
            <a:r>
              <a:rPr lang="pl-PL" dirty="0" smtClean="0">
                <a:solidFill>
                  <a:srgbClr val="000066"/>
                </a:solidFill>
              </a:rPr>
              <a:t>). Ukierunkowanie na inne sektory niż służba zdrowia. Istotne jest zaangażowanie różnych grup – biznes, społeczności lokalne, samorządy itp.</a:t>
            </a:r>
            <a:endParaRPr lang="pl-PL" dirty="0">
              <a:solidFill>
                <a:srgbClr val="000066"/>
              </a:solidFill>
            </a:endParaRPr>
          </a:p>
          <a:p>
            <a:r>
              <a:rPr lang="pl-PL" dirty="0">
                <a:solidFill>
                  <a:srgbClr val="000066"/>
                </a:solidFill>
              </a:rPr>
              <a:t>Cel: poprawa zdrowia i zmniejszenie nierówności w środowisku </a:t>
            </a:r>
            <a:r>
              <a:rPr lang="pl-PL" dirty="0" smtClean="0">
                <a:solidFill>
                  <a:srgbClr val="000066"/>
                </a:solidFill>
              </a:rPr>
              <a:t>miejskim</a:t>
            </a:r>
          </a:p>
          <a:p>
            <a:r>
              <a:rPr lang="pl-PL" sz="1800" i="1" dirty="0">
                <a:solidFill>
                  <a:srgbClr val="000066"/>
                </a:solidFill>
              </a:rPr>
              <a:t>Typ projektu: działania badawczo-innowacyjne (RIA)             Budżet projektu: 4 - </a:t>
            </a:r>
            <a:r>
              <a:rPr lang="pl-PL" sz="1800" i="1" dirty="0" smtClean="0">
                <a:solidFill>
                  <a:srgbClr val="000066"/>
                </a:solidFill>
              </a:rPr>
              <a:t>5 </a:t>
            </a:r>
            <a:r>
              <a:rPr lang="pl-PL" sz="1800" i="1" dirty="0">
                <a:solidFill>
                  <a:srgbClr val="000066"/>
                </a:solidFill>
              </a:rPr>
              <a:t>mln€</a:t>
            </a:r>
          </a:p>
          <a:p>
            <a:pPr marL="342900" indent="-342900">
              <a:buClr>
                <a:srgbClr val="C00000"/>
              </a:buClr>
              <a:buFont typeface="Wingdings" panose="05000000000000000000" pitchFamily="2" charset="2"/>
              <a:buChar char="ü"/>
            </a:pPr>
            <a:endParaRPr lang="pl-PL" b="1" i="1" dirty="0" smtClean="0">
              <a:solidFill>
                <a:srgbClr val="376092"/>
              </a:solidFill>
            </a:endParaRPr>
          </a:p>
          <a:p>
            <a:pPr marL="342900" indent="-342900">
              <a:buClr>
                <a:srgbClr val="C00000"/>
              </a:buClr>
              <a:buFont typeface="Wingdings" panose="05000000000000000000" pitchFamily="2" charset="2"/>
              <a:buChar char="ü"/>
            </a:pPr>
            <a:r>
              <a:rPr lang="en-US" b="1" i="1" dirty="0" smtClean="0">
                <a:solidFill>
                  <a:srgbClr val="376092"/>
                </a:solidFill>
              </a:rPr>
              <a:t>Micro- </a:t>
            </a:r>
            <a:r>
              <a:rPr lang="en-US" b="1" i="1" dirty="0">
                <a:solidFill>
                  <a:srgbClr val="376092"/>
                </a:solidFill>
              </a:rPr>
              <a:t>and </a:t>
            </a:r>
            <a:r>
              <a:rPr lang="en-US" b="1" i="1" dirty="0" err="1">
                <a:solidFill>
                  <a:srgbClr val="376092"/>
                </a:solidFill>
              </a:rPr>
              <a:t>nano</a:t>
            </a:r>
            <a:r>
              <a:rPr lang="en-US" b="1" i="1" dirty="0">
                <a:solidFill>
                  <a:srgbClr val="376092"/>
                </a:solidFill>
              </a:rPr>
              <a:t>-plastics – Human </a:t>
            </a:r>
            <a:r>
              <a:rPr lang="en-US" b="1" i="1" dirty="0" smtClean="0">
                <a:solidFill>
                  <a:srgbClr val="376092"/>
                </a:solidFill>
              </a:rPr>
              <a:t>health</a:t>
            </a:r>
            <a:endParaRPr lang="pl-PL" dirty="0" smtClean="0">
              <a:solidFill>
                <a:srgbClr val="000066"/>
              </a:solidFill>
            </a:endParaRPr>
          </a:p>
          <a:p>
            <a:pPr>
              <a:buClr>
                <a:srgbClr val="C00000"/>
              </a:buClr>
            </a:pPr>
            <a:r>
              <a:rPr lang="pl-PL" dirty="0" smtClean="0">
                <a:solidFill>
                  <a:srgbClr val="000066"/>
                </a:solidFill>
              </a:rPr>
              <a:t>Mikro- </a:t>
            </a:r>
            <a:r>
              <a:rPr lang="pl-PL" dirty="0">
                <a:solidFill>
                  <a:srgbClr val="000066"/>
                </a:solidFill>
              </a:rPr>
              <a:t>i </a:t>
            </a:r>
            <a:r>
              <a:rPr lang="pl-PL" dirty="0" err="1">
                <a:solidFill>
                  <a:srgbClr val="000066"/>
                </a:solidFill>
              </a:rPr>
              <a:t>nano</a:t>
            </a:r>
            <a:r>
              <a:rPr lang="pl-PL" dirty="0">
                <a:solidFill>
                  <a:srgbClr val="000066"/>
                </a:solidFill>
              </a:rPr>
              <a:t> </a:t>
            </a:r>
            <a:r>
              <a:rPr lang="pl-PL" dirty="0" smtClean="0">
                <a:solidFill>
                  <a:srgbClr val="000066"/>
                </a:solidFill>
              </a:rPr>
              <a:t>tworzywa sztuczne w środowisku: projekty powinny dostarczyć dane naukowe o ich szkodliwości dla zdrowia. </a:t>
            </a:r>
          </a:p>
          <a:p>
            <a:pPr>
              <a:buClr>
                <a:srgbClr val="C00000"/>
              </a:buClr>
            </a:pPr>
            <a:r>
              <a:rPr lang="pl-PL" dirty="0" smtClean="0">
                <a:solidFill>
                  <a:srgbClr val="000066"/>
                </a:solidFill>
              </a:rPr>
              <a:t>Cel: lepsze zrozumienie wpływu ekspozycji na mikro- i </a:t>
            </a:r>
            <a:r>
              <a:rPr lang="pl-PL" dirty="0" err="1" smtClean="0">
                <a:solidFill>
                  <a:srgbClr val="000066"/>
                </a:solidFill>
              </a:rPr>
              <a:t>nano</a:t>
            </a:r>
            <a:r>
              <a:rPr lang="pl-PL" dirty="0">
                <a:solidFill>
                  <a:srgbClr val="000066"/>
                </a:solidFill>
              </a:rPr>
              <a:t> </a:t>
            </a:r>
            <a:r>
              <a:rPr lang="pl-PL" dirty="0" smtClean="0">
                <a:solidFill>
                  <a:srgbClr val="000066"/>
                </a:solidFill>
              </a:rPr>
              <a:t>tworzywa sztuczne na zdrowie człowieka</a:t>
            </a:r>
            <a:endParaRPr lang="pl-PL" dirty="0">
              <a:solidFill>
                <a:srgbClr val="000066"/>
              </a:solidFill>
            </a:endParaRPr>
          </a:p>
          <a:p>
            <a:r>
              <a:rPr lang="pl-PL" sz="1800" i="1" dirty="0">
                <a:solidFill>
                  <a:srgbClr val="000066"/>
                </a:solidFill>
              </a:rPr>
              <a:t>Typ projektu: działania badawczo-innowacyjne (RIA)             Budżet projektu: 4 - 6 mln€</a:t>
            </a:r>
          </a:p>
          <a:p>
            <a:endParaRPr lang="pl-PL" dirty="0">
              <a:solidFill>
                <a:srgbClr val="000066"/>
              </a:solidFill>
            </a:endParaRPr>
          </a:p>
          <a:p>
            <a:endParaRPr lang="pl-PL" dirty="0"/>
          </a:p>
        </p:txBody>
      </p:sp>
      <p:sp>
        <p:nvSpPr>
          <p:cNvPr id="4" name="Symbol zastępczy numeru slajdu 3"/>
          <p:cNvSpPr>
            <a:spLocks noGrp="1"/>
          </p:cNvSpPr>
          <p:nvPr>
            <p:ph type="sldNum" sz="quarter" idx="10"/>
          </p:nvPr>
        </p:nvSpPr>
        <p:spPr/>
        <p:txBody>
          <a:bodyPr/>
          <a:lstStyle/>
          <a:p>
            <a:pPr>
              <a:defRPr/>
            </a:pPr>
            <a:fld id="{CBD7B207-2078-4F40-9D77-7017DB6FD05F}" type="slidenum">
              <a:rPr lang="pl-PL" smtClean="0"/>
              <a:pPr>
                <a:defRPr/>
              </a:pPr>
              <a:t>17</a:t>
            </a:fld>
            <a:endParaRPr lang="pl-PL"/>
          </a:p>
        </p:txBody>
      </p:sp>
      <p:sp>
        <p:nvSpPr>
          <p:cNvPr id="7" name="Strzałka w lewo 6"/>
          <p:cNvSpPr/>
          <p:nvPr/>
        </p:nvSpPr>
        <p:spPr>
          <a:xfrm>
            <a:off x="5148064" y="3933056"/>
            <a:ext cx="1512168" cy="50405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l-PL"/>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pl-PL" sz="1400" b="1" dirty="0" smtClean="0"/>
              <a:t>dwuetapowy</a:t>
            </a:r>
            <a:endParaRPr lang="pl-PL" sz="1400" b="1" dirty="0"/>
          </a:p>
        </p:txBody>
      </p:sp>
      <p:sp>
        <p:nvSpPr>
          <p:cNvPr id="8" name="Strzałka w lewo 7"/>
          <p:cNvSpPr/>
          <p:nvPr/>
        </p:nvSpPr>
        <p:spPr>
          <a:xfrm>
            <a:off x="5331257" y="1628800"/>
            <a:ext cx="1512168" cy="50405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l-PL"/>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pl-PL" sz="1400" b="1" dirty="0" smtClean="0"/>
              <a:t>dwuetapowy</a:t>
            </a:r>
            <a:endParaRPr lang="pl-PL" sz="1400" b="1" dirty="0"/>
          </a:p>
        </p:txBody>
      </p:sp>
    </p:spTree>
    <p:extLst>
      <p:ext uri="{BB962C8B-B14F-4D97-AF65-F5344CB8AC3E}">
        <p14:creationId xmlns:p14="http://schemas.microsoft.com/office/powerpoint/2010/main" val="38885581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323528" y="332656"/>
            <a:ext cx="8496944" cy="504056"/>
          </a:xfrm>
        </p:spPr>
        <p:txBody>
          <a:bodyPr>
            <a:noAutofit/>
          </a:bodyPr>
          <a:lstStyle/>
          <a:p>
            <a:r>
              <a:rPr lang="pl-PL" sz="2800" dirty="0">
                <a:solidFill>
                  <a:srgbClr val="376092"/>
                </a:solidFill>
              </a:rPr>
              <a:t>Konkurs „Lepsze zdrowie i opieka” – 2020 r.</a:t>
            </a:r>
            <a:endParaRPr lang="pl-PL" sz="2800" dirty="0"/>
          </a:p>
        </p:txBody>
      </p:sp>
      <p:sp>
        <p:nvSpPr>
          <p:cNvPr id="3" name="Podtytuł 2"/>
          <p:cNvSpPr>
            <a:spLocks noGrp="1"/>
          </p:cNvSpPr>
          <p:nvPr>
            <p:ph type="subTitle" idx="1"/>
          </p:nvPr>
        </p:nvSpPr>
        <p:spPr>
          <a:xfrm>
            <a:off x="323528" y="1016497"/>
            <a:ext cx="8496944" cy="4968552"/>
          </a:xfrm>
        </p:spPr>
        <p:txBody>
          <a:bodyPr>
            <a:normAutofit fontScale="92500"/>
          </a:bodyPr>
          <a:lstStyle/>
          <a:p>
            <a:r>
              <a:rPr lang="pl-PL" sz="2400" b="1" dirty="0" smtClean="0">
                <a:solidFill>
                  <a:srgbClr val="C00000"/>
                </a:solidFill>
              </a:rPr>
              <a:t>1.6 Wkład do konkursu „Cyfrowa transformacja w medycynie i opiece”</a:t>
            </a:r>
          </a:p>
          <a:p>
            <a:endParaRPr lang="pl-PL" sz="900" b="1" dirty="0">
              <a:solidFill>
                <a:srgbClr val="C00000"/>
              </a:solidFill>
            </a:endParaRPr>
          </a:p>
          <a:p>
            <a:pPr marL="342900" indent="-342900">
              <a:buClr>
                <a:srgbClr val="C00000"/>
              </a:buClr>
              <a:buFont typeface="Wingdings" panose="05000000000000000000" pitchFamily="2" charset="2"/>
              <a:buChar char="ü"/>
            </a:pPr>
            <a:r>
              <a:rPr lang="en-US" sz="2200" b="1" i="1" dirty="0">
                <a:solidFill>
                  <a:srgbClr val="376092"/>
                </a:solidFill>
              </a:rPr>
              <a:t>Real World Data in complex chronic conditions</a:t>
            </a:r>
            <a:endParaRPr lang="pl-PL" sz="2200" b="1" dirty="0">
              <a:solidFill>
                <a:srgbClr val="376092"/>
              </a:solidFill>
            </a:endParaRPr>
          </a:p>
          <a:p>
            <a:pPr>
              <a:buClr>
                <a:srgbClr val="C00000"/>
              </a:buClr>
            </a:pPr>
            <a:r>
              <a:rPr lang="pl-PL" sz="1900" dirty="0">
                <a:solidFill>
                  <a:srgbClr val="000066"/>
                </a:solidFill>
              </a:rPr>
              <a:t>Wykorzystanie danych rzeczywistych (RWD) do lepszego zarządzania  w złożonych chorobach przewlekłych (CCC). Dane pochodzące z praktyki klinicznej lub zbierane przez pacjenta, nowe lub z już istniejących źródeł.</a:t>
            </a:r>
          </a:p>
          <a:p>
            <a:pPr>
              <a:buClr>
                <a:srgbClr val="C00000"/>
              </a:buClr>
            </a:pPr>
            <a:r>
              <a:rPr lang="pl-PL" i="1" dirty="0">
                <a:solidFill>
                  <a:srgbClr val="000066"/>
                </a:solidFill>
              </a:rPr>
              <a:t>Typ projektu: działania badawczo-innowacyjne (RIA)             Budżet projektu: 4-6 mln</a:t>
            </a:r>
            <a:r>
              <a:rPr lang="pl-PL" i="1" dirty="0" smtClean="0">
                <a:solidFill>
                  <a:srgbClr val="000066"/>
                </a:solidFill>
              </a:rPr>
              <a:t>€</a:t>
            </a:r>
          </a:p>
          <a:p>
            <a:pPr>
              <a:buClr>
                <a:srgbClr val="C00000"/>
              </a:buClr>
            </a:pPr>
            <a:endParaRPr lang="pl-PL" i="1" dirty="0">
              <a:solidFill>
                <a:srgbClr val="000066"/>
              </a:solidFill>
            </a:endParaRPr>
          </a:p>
          <a:p>
            <a:pPr marL="342900" indent="-342900">
              <a:buClr>
                <a:srgbClr val="C00000"/>
              </a:buClr>
              <a:buFont typeface="Wingdings" panose="05000000000000000000" pitchFamily="2" charset="2"/>
              <a:buChar char="ü"/>
            </a:pPr>
            <a:r>
              <a:rPr lang="en-US" sz="2200" b="1" i="1" dirty="0">
                <a:solidFill>
                  <a:srgbClr val="376092"/>
                </a:solidFill>
              </a:rPr>
              <a:t>Innovative digital solutions for people - </a:t>
            </a:r>
            <a:r>
              <a:rPr lang="en-US" sz="2200" b="1" i="1" dirty="0" err="1">
                <a:solidFill>
                  <a:srgbClr val="376092"/>
                </a:solidFill>
              </a:rPr>
              <a:t>Centred</a:t>
            </a:r>
            <a:r>
              <a:rPr lang="en-US" sz="2200" b="1" i="1" dirty="0">
                <a:solidFill>
                  <a:srgbClr val="376092"/>
                </a:solidFill>
              </a:rPr>
              <a:t> care</a:t>
            </a:r>
            <a:r>
              <a:rPr lang="en-US" sz="2200" b="1" dirty="0">
                <a:solidFill>
                  <a:srgbClr val="376092"/>
                </a:solidFill>
              </a:rPr>
              <a:t> </a:t>
            </a:r>
            <a:r>
              <a:rPr lang="en-US" sz="2200" b="1" i="1" dirty="0">
                <a:solidFill>
                  <a:srgbClr val="376092"/>
                </a:solidFill>
              </a:rPr>
              <a:t>- Implementation research</a:t>
            </a:r>
            <a:endParaRPr lang="pl-PL" sz="2200" b="1" dirty="0">
              <a:solidFill>
                <a:srgbClr val="376092"/>
              </a:solidFill>
            </a:endParaRPr>
          </a:p>
          <a:p>
            <a:pPr>
              <a:buClr>
                <a:srgbClr val="C00000"/>
              </a:buClr>
            </a:pPr>
            <a:r>
              <a:rPr lang="pl-PL" sz="1900" dirty="0">
                <a:solidFill>
                  <a:srgbClr val="000066"/>
                </a:solidFill>
              </a:rPr>
              <a:t>Wykorzystanie innowacyjnych narzędzi cyfrowych dla ulepszenia systemów opieki skoncentrowanych na pacjencie – opracowanie strategii wprowadzenia takich rozwiązań. Badania nad zastosowaniem na większą skalę rozwiązań stosujących narzędzia cyfrowe, badania wdrożeniowe.</a:t>
            </a:r>
          </a:p>
          <a:p>
            <a:pPr>
              <a:buClr>
                <a:srgbClr val="C00000"/>
              </a:buClr>
            </a:pPr>
            <a:r>
              <a:rPr lang="pl-PL" sz="1800" i="1" dirty="0">
                <a:solidFill>
                  <a:srgbClr val="000066"/>
                </a:solidFill>
              </a:rPr>
              <a:t>Typ projektu: działania badawczo-innowacyjne (RIA)             Budżet projektu: 3-4 mln€</a:t>
            </a:r>
            <a:endParaRPr lang="pl-PL" sz="1000" dirty="0">
              <a:solidFill>
                <a:srgbClr val="000066"/>
              </a:solidFill>
            </a:endParaRPr>
          </a:p>
          <a:p>
            <a:pPr>
              <a:buClr>
                <a:srgbClr val="C00000"/>
              </a:buClr>
            </a:pPr>
            <a:endParaRPr lang="pl-PL" i="1" dirty="0">
              <a:solidFill>
                <a:srgbClr val="000066"/>
              </a:solidFill>
            </a:endParaRPr>
          </a:p>
          <a:p>
            <a:endParaRPr lang="pl-PL" sz="2200" b="1" dirty="0">
              <a:solidFill>
                <a:srgbClr val="C00000"/>
              </a:solidFill>
            </a:endParaRPr>
          </a:p>
        </p:txBody>
      </p:sp>
      <p:sp>
        <p:nvSpPr>
          <p:cNvPr id="4" name="Symbol zastępczy numeru slajdu 3"/>
          <p:cNvSpPr>
            <a:spLocks noGrp="1"/>
          </p:cNvSpPr>
          <p:nvPr>
            <p:ph type="sldNum" sz="quarter" idx="10"/>
          </p:nvPr>
        </p:nvSpPr>
        <p:spPr/>
        <p:txBody>
          <a:bodyPr/>
          <a:lstStyle/>
          <a:p>
            <a:pPr>
              <a:defRPr/>
            </a:pPr>
            <a:fld id="{CBD7B207-2078-4F40-9D77-7017DB6FD05F}" type="slidenum">
              <a:rPr lang="pl-PL" smtClean="0"/>
              <a:pPr>
                <a:defRPr/>
              </a:pPr>
              <a:t>18</a:t>
            </a:fld>
            <a:endParaRPr lang="pl-PL"/>
          </a:p>
        </p:txBody>
      </p:sp>
      <p:sp>
        <p:nvSpPr>
          <p:cNvPr id="5" name="Strzałka w lewo 4"/>
          <p:cNvSpPr/>
          <p:nvPr/>
        </p:nvSpPr>
        <p:spPr>
          <a:xfrm>
            <a:off x="7478559" y="3789040"/>
            <a:ext cx="1512168" cy="50405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l-PL"/>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pl-PL" sz="1400" b="1" dirty="0" smtClean="0"/>
              <a:t>dwuetapowy</a:t>
            </a:r>
            <a:endParaRPr lang="pl-PL" sz="1400" b="1" dirty="0"/>
          </a:p>
        </p:txBody>
      </p:sp>
    </p:spTree>
    <p:extLst>
      <p:ext uri="{BB962C8B-B14F-4D97-AF65-F5344CB8AC3E}">
        <p14:creationId xmlns:p14="http://schemas.microsoft.com/office/powerpoint/2010/main" val="31228040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a:noAutofit/>
          </a:bodyPr>
          <a:lstStyle/>
          <a:p>
            <a:r>
              <a:rPr lang="pl-PL" dirty="0"/>
              <a:t>Konkurs </a:t>
            </a:r>
            <a:r>
              <a:rPr lang="pl-PL" dirty="0" smtClean="0"/>
              <a:t>„Cyfrowa </a:t>
            </a:r>
            <a:r>
              <a:rPr lang="pl-PL" dirty="0"/>
              <a:t>transformacja w medycynie i </a:t>
            </a:r>
            <a:r>
              <a:rPr lang="pl-PL" dirty="0" smtClean="0"/>
              <a:t>opiece” – 2020 r.</a:t>
            </a:r>
            <a:endParaRPr lang="pl-PL" dirty="0"/>
          </a:p>
        </p:txBody>
      </p:sp>
      <p:sp>
        <p:nvSpPr>
          <p:cNvPr id="3" name="Podtytuł 2"/>
          <p:cNvSpPr>
            <a:spLocks noGrp="1"/>
          </p:cNvSpPr>
          <p:nvPr>
            <p:ph type="subTitle" idx="1"/>
          </p:nvPr>
        </p:nvSpPr>
        <p:spPr>
          <a:xfrm>
            <a:off x="323528" y="1124744"/>
            <a:ext cx="8496944" cy="4968552"/>
          </a:xfrm>
        </p:spPr>
        <p:txBody>
          <a:bodyPr>
            <a:normAutofit/>
          </a:bodyPr>
          <a:lstStyle/>
          <a:p>
            <a:pPr marL="342900" indent="-342900">
              <a:buClr>
                <a:srgbClr val="C00000"/>
              </a:buClr>
              <a:buFont typeface="Wingdings" panose="05000000000000000000" pitchFamily="2" charset="2"/>
              <a:buChar char="ü"/>
            </a:pPr>
            <a:r>
              <a:rPr lang="pl-PL" b="1" dirty="0" smtClean="0">
                <a:solidFill>
                  <a:srgbClr val="000066"/>
                </a:solidFill>
              </a:rPr>
              <a:t> </a:t>
            </a:r>
            <a:r>
              <a:rPr lang="en-GB" b="1" i="1" dirty="0">
                <a:solidFill>
                  <a:srgbClr val="376092"/>
                </a:solidFill>
              </a:rPr>
              <a:t>Personalised risk prediction – ICT solutions –Data integration </a:t>
            </a:r>
            <a:r>
              <a:rPr lang="en-GB" b="1" i="1" dirty="0" smtClean="0">
                <a:solidFill>
                  <a:srgbClr val="376092"/>
                </a:solidFill>
              </a:rPr>
              <a:t>– AI</a:t>
            </a:r>
            <a:r>
              <a:rPr lang="pl-PL" b="1" i="1" dirty="0" smtClean="0">
                <a:solidFill>
                  <a:srgbClr val="376092"/>
                </a:solidFill>
              </a:rPr>
              <a:t> </a:t>
            </a:r>
            <a:endParaRPr lang="pl-PL" sz="800" b="1" dirty="0">
              <a:solidFill>
                <a:srgbClr val="000066"/>
              </a:solidFill>
            </a:endParaRPr>
          </a:p>
          <a:p>
            <a:pPr>
              <a:buClr>
                <a:srgbClr val="C00000"/>
              </a:buClr>
            </a:pPr>
            <a:r>
              <a:rPr lang="pl-PL" sz="1800" dirty="0" smtClean="0">
                <a:solidFill>
                  <a:srgbClr val="000066"/>
                </a:solidFill>
              </a:rPr>
              <a:t>Innowacyjne rozwiązania dla systemów opieki zdrowotnej – wykorzystanie spersonalizowanego modelu przewidywania zagrożeń zdrowotnych, zastosowanie innowacyjnych narzędzi ICT</a:t>
            </a:r>
          </a:p>
          <a:p>
            <a:pPr>
              <a:buClr>
                <a:srgbClr val="C00000"/>
              </a:buClr>
            </a:pPr>
            <a:r>
              <a:rPr lang="pl-PL" sz="1800" i="1" dirty="0">
                <a:solidFill>
                  <a:srgbClr val="000066"/>
                </a:solidFill>
              </a:rPr>
              <a:t>Typ projektu: działania badawczo-innowacyjne (RIA)             Budżet projektu: </a:t>
            </a:r>
            <a:r>
              <a:rPr lang="pl-PL" sz="1800" i="1" dirty="0" smtClean="0">
                <a:solidFill>
                  <a:srgbClr val="000066"/>
                </a:solidFill>
              </a:rPr>
              <a:t>4-6 </a:t>
            </a:r>
            <a:r>
              <a:rPr lang="pl-PL" sz="1800" i="1" dirty="0">
                <a:solidFill>
                  <a:srgbClr val="000066"/>
                </a:solidFill>
              </a:rPr>
              <a:t>mln€</a:t>
            </a:r>
          </a:p>
          <a:p>
            <a:pPr>
              <a:buClr>
                <a:srgbClr val="C00000"/>
              </a:buClr>
            </a:pPr>
            <a:endParaRPr lang="pl-PL" sz="900" dirty="0" smtClean="0">
              <a:solidFill>
                <a:srgbClr val="000066"/>
              </a:solidFill>
            </a:endParaRPr>
          </a:p>
          <a:p>
            <a:pPr marL="342900" indent="-342900">
              <a:buClr>
                <a:srgbClr val="C00000"/>
              </a:buClr>
              <a:buFont typeface="Wingdings" panose="05000000000000000000" pitchFamily="2" charset="2"/>
              <a:buChar char="ü"/>
            </a:pPr>
            <a:r>
              <a:rPr lang="en-GB" b="1" i="1" dirty="0">
                <a:solidFill>
                  <a:srgbClr val="376092"/>
                </a:solidFill>
              </a:rPr>
              <a:t>International cooperation (Japan, Canada) in ICT solutions – Smart living </a:t>
            </a:r>
            <a:r>
              <a:rPr lang="en-GB" b="1" i="1" dirty="0" smtClean="0">
                <a:solidFill>
                  <a:srgbClr val="376092"/>
                </a:solidFill>
              </a:rPr>
              <a:t>environment</a:t>
            </a:r>
            <a:endParaRPr lang="pl-PL" sz="800" dirty="0">
              <a:solidFill>
                <a:srgbClr val="000066"/>
              </a:solidFill>
            </a:endParaRPr>
          </a:p>
          <a:p>
            <a:pPr>
              <a:buClr>
                <a:srgbClr val="C00000"/>
              </a:buClr>
            </a:pPr>
            <a:r>
              <a:rPr lang="pl-PL" sz="1800" dirty="0" smtClean="0">
                <a:solidFill>
                  <a:srgbClr val="000066"/>
                </a:solidFill>
              </a:rPr>
              <a:t>Innowacyjne rozwiązania ICT wspierające niezależne funkcjonowanie – opracowanie i walidacja nowych narzędzi </a:t>
            </a:r>
            <a:r>
              <a:rPr lang="pl-PL" sz="1800" i="1" dirty="0" smtClean="0">
                <a:solidFill>
                  <a:srgbClr val="000066"/>
                </a:solidFill>
              </a:rPr>
              <a:t>smart</a:t>
            </a:r>
            <a:r>
              <a:rPr lang="pl-PL" sz="1800" dirty="0" smtClean="0">
                <a:solidFill>
                  <a:srgbClr val="000066"/>
                </a:solidFill>
              </a:rPr>
              <a:t> wspierających osoby starsze – wykorzystanie AI, </a:t>
            </a:r>
            <a:r>
              <a:rPr lang="pl-PL" sz="1800" dirty="0" err="1" smtClean="0">
                <a:solidFill>
                  <a:srgbClr val="000066"/>
                </a:solidFill>
              </a:rPr>
              <a:t>IoT</a:t>
            </a:r>
            <a:r>
              <a:rPr lang="pl-PL" sz="1800" dirty="0" smtClean="0">
                <a:solidFill>
                  <a:srgbClr val="000066"/>
                </a:solidFill>
              </a:rPr>
              <a:t>, emocjonalnych maszyn. Współpraca z Japonią/Kanadą.</a:t>
            </a:r>
          </a:p>
          <a:p>
            <a:pPr>
              <a:buClr>
                <a:srgbClr val="C00000"/>
              </a:buClr>
            </a:pPr>
            <a:r>
              <a:rPr lang="pl-PL" sz="1800" i="1" dirty="0">
                <a:solidFill>
                  <a:srgbClr val="000066"/>
                </a:solidFill>
              </a:rPr>
              <a:t>Typ projektu: działania badawczo-innowacyjne (RIA)             Budżet projektu: </a:t>
            </a:r>
            <a:r>
              <a:rPr lang="pl-PL" sz="1800" i="1" dirty="0" smtClean="0">
                <a:solidFill>
                  <a:srgbClr val="000066"/>
                </a:solidFill>
              </a:rPr>
              <a:t>3-4 mln</a:t>
            </a:r>
            <a:r>
              <a:rPr lang="pl-PL" sz="1800" i="1" dirty="0">
                <a:solidFill>
                  <a:srgbClr val="000066"/>
                </a:solidFill>
              </a:rPr>
              <a:t>€</a:t>
            </a:r>
          </a:p>
          <a:p>
            <a:pPr>
              <a:buClr>
                <a:srgbClr val="C00000"/>
              </a:buClr>
            </a:pPr>
            <a:endParaRPr lang="pl-PL" sz="800" dirty="0" smtClean="0">
              <a:solidFill>
                <a:srgbClr val="000066"/>
              </a:solidFill>
            </a:endParaRPr>
          </a:p>
          <a:p>
            <a:endParaRPr lang="pl-PL" dirty="0" smtClean="0">
              <a:solidFill>
                <a:srgbClr val="000066"/>
              </a:solidFill>
            </a:endParaRPr>
          </a:p>
          <a:p>
            <a:pPr marL="342900" indent="-342900">
              <a:buFont typeface="Arial" panose="020B0604020202020204" pitchFamily="34" charset="0"/>
              <a:buChar char="•"/>
            </a:pPr>
            <a:endParaRPr lang="pl-PL" dirty="0">
              <a:solidFill>
                <a:srgbClr val="000066"/>
              </a:solidFill>
            </a:endParaRPr>
          </a:p>
          <a:p>
            <a:endParaRPr lang="pl-PL" dirty="0" smtClean="0">
              <a:solidFill>
                <a:srgbClr val="000066"/>
              </a:solidFill>
            </a:endParaRPr>
          </a:p>
          <a:p>
            <a:endParaRPr lang="pl-PL" dirty="0"/>
          </a:p>
        </p:txBody>
      </p:sp>
      <p:sp>
        <p:nvSpPr>
          <p:cNvPr id="4" name="Symbol zastępczy numeru slajdu 3"/>
          <p:cNvSpPr>
            <a:spLocks noGrp="1"/>
          </p:cNvSpPr>
          <p:nvPr>
            <p:ph type="sldNum" sz="quarter" idx="10"/>
          </p:nvPr>
        </p:nvSpPr>
        <p:spPr/>
        <p:txBody>
          <a:bodyPr/>
          <a:lstStyle/>
          <a:p>
            <a:pPr>
              <a:defRPr/>
            </a:pPr>
            <a:fld id="{CBD7B207-2078-4F40-9D77-7017DB6FD05F}" type="slidenum">
              <a:rPr lang="pl-PL" smtClean="0"/>
              <a:pPr>
                <a:defRPr/>
              </a:pPr>
              <a:t>19</a:t>
            </a:fld>
            <a:endParaRPr lang="pl-PL"/>
          </a:p>
        </p:txBody>
      </p:sp>
      <p:pic>
        <p:nvPicPr>
          <p:cNvPr id="5" name="Obraz 4"/>
          <p:cNvPicPr>
            <a:picLocks noChangeAspect="1"/>
          </p:cNvPicPr>
          <p:nvPr/>
        </p:nvPicPr>
        <p:blipFill>
          <a:blip r:embed="rId3"/>
          <a:stretch>
            <a:fillRect/>
          </a:stretch>
        </p:blipFill>
        <p:spPr>
          <a:xfrm>
            <a:off x="6732240" y="4783498"/>
            <a:ext cx="1801974" cy="1201316"/>
          </a:xfrm>
          <a:prstGeom prst="rect">
            <a:avLst/>
          </a:prstGeom>
        </p:spPr>
      </p:pic>
    </p:spTree>
    <p:extLst>
      <p:ext uri="{BB962C8B-B14F-4D97-AF65-F5344CB8AC3E}">
        <p14:creationId xmlns:p14="http://schemas.microsoft.com/office/powerpoint/2010/main" val="20001166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ytuł 4"/>
          <p:cNvSpPr>
            <a:spLocks noGrp="1"/>
          </p:cNvSpPr>
          <p:nvPr>
            <p:ph type="title"/>
          </p:nvPr>
        </p:nvSpPr>
        <p:spPr>
          <a:xfrm>
            <a:off x="263617" y="260648"/>
            <a:ext cx="8496944" cy="504056"/>
          </a:xfrm>
        </p:spPr>
        <p:txBody>
          <a:bodyPr>
            <a:noAutofit/>
          </a:bodyPr>
          <a:lstStyle/>
          <a:p>
            <a:pPr eaLnBrk="1" hangingPunct="1"/>
            <a:r>
              <a:rPr lang="pl-PL" sz="2800" dirty="0" smtClean="0">
                <a:solidFill>
                  <a:srgbClr val="376092"/>
                </a:solidFill>
                <a:effectLst/>
              </a:rPr>
              <a:t>Program Horyzont 2020 (2014 – 2020)</a:t>
            </a:r>
            <a:endParaRPr lang="en-US" sz="2800" dirty="0" smtClean="0">
              <a:solidFill>
                <a:srgbClr val="376092"/>
              </a:solidFill>
              <a:effectLst/>
            </a:endParaRPr>
          </a:p>
        </p:txBody>
      </p:sp>
      <p:sp>
        <p:nvSpPr>
          <p:cNvPr id="6" name="Symbol zastępczy zawartości 5"/>
          <p:cNvSpPr>
            <a:spLocks noGrp="1"/>
          </p:cNvSpPr>
          <p:nvPr>
            <p:ph idx="1"/>
          </p:nvPr>
        </p:nvSpPr>
        <p:spPr>
          <a:xfrm>
            <a:off x="251520" y="908720"/>
            <a:ext cx="8568952" cy="5040560"/>
          </a:xfrm>
        </p:spPr>
        <p:txBody>
          <a:bodyPr/>
          <a:lstStyle/>
          <a:p>
            <a:pPr eaLnBrk="1" hangingPunct="1">
              <a:defRPr/>
            </a:pPr>
            <a:endParaRPr lang="en-US" dirty="0"/>
          </a:p>
        </p:txBody>
      </p:sp>
      <p:sp>
        <p:nvSpPr>
          <p:cNvPr id="7" name="Symbol zastępczy zawartości 3"/>
          <p:cNvSpPr txBox="1">
            <a:spLocks/>
          </p:cNvSpPr>
          <p:nvPr/>
        </p:nvSpPr>
        <p:spPr bwMode="auto">
          <a:xfrm>
            <a:off x="566000" y="908720"/>
            <a:ext cx="8366125" cy="592503"/>
          </a:xfrm>
          <a:prstGeom prst="roundRect">
            <a:avLst/>
          </a:prstGeom>
          <a:solidFill>
            <a:schemeClr val="bg2">
              <a:lumMod val="20000"/>
              <a:lumOff val="80000"/>
            </a:schemeClr>
          </a:solidFill>
          <a:ln w="9525">
            <a:noFill/>
            <a:miter lim="800000"/>
            <a:headEnd/>
            <a:tailEnd/>
          </a:ln>
          <a:effectLst/>
        </p:spPr>
        <p:txBody>
          <a:bodyPr anchor="ctr">
            <a:spAutoFit/>
          </a:bodyPr>
          <a:lstStyle>
            <a:lvl1pPr marL="342900" indent="-342900" algn="l" rtl="0" eaLnBrk="1" fontAlgn="base" hangingPunct="1">
              <a:spcBef>
                <a:spcPct val="20000"/>
              </a:spcBef>
              <a:spcAft>
                <a:spcPct val="0"/>
              </a:spcAft>
              <a:defRPr b="1">
                <a:solidFill>
                  <a:srgbClr val="003399"/>
                </a:solidFill>
                <a:effectLst>
                  <a:outerShdw blurRad="38100" dist="38100" dir="2700000" algn="tl">
                    <a:srgbClr val="C0C0C0"/>
                  </a:outerShdw>
                </a:effectLst>
                <a:latin typeface="+mn-lt"/>
                <a:ea typeface="+mn-ea"/>
                <a:cs typeface="+mn-cs"/>
              </a:defRPr>
            </a:lvl1pPr>
            <a:lvl2pPr marL="742950" indent="-285750" algn="l" rtl="0" eaLnBrk="1" fontAlgn="base" hangingPunct="1">
              <a:spcBef>
                <a:spcPct val="20000"/>
              </a:spcBef>
              <a:spcAft>
                <a:spcPct val="0"/>
              </a:spcAft>
              <a:buFont typeface="Wingdings" pitchFamily="2" charset="2"/>
              <a:buChar char="ü"/>
              <a:defRPr sz="1600" b="1">
                <a:solidFill>
                  <a:srgbClr val="003399"/>
                </a:solidFill>
                <a:latin typeface="+mn-lt"/>
              </a:defRPr>
            </a:lvl2pPr>
            <a:lvl3pPr marL="1143000" indent="-228600" algn="l" rtl="0" eaLnBrk="1" fontAlgn="base" hangingPunct="1">
              <a:spcBef>
                <a:spcPct val="20000"/>
              </a:spcBef>
              <a:spcAft>
                <a:spcPct val="0"/>
              </a:spcAft>
              <a:buFont typeface="Arial" charset="0"/>
              <a:buChar char="•"/>
              <a:defRPr sz="1400" b="1">
                <a:solidFill>
                  <a:srgbClr val="003399"/>
                </a:solidFill>
                <a:latin typeface="+mn-lt"/>
              </a:defRPr>
            </a:lvl3pPr>
            <a:lvl4pPr marL="1600200" indent="-228600" algn="l" rtl="0" eaLnBrk="1" fontAlgn="base" hangingPunct="1">
              <a:spcBef>
                <a:spcPct val="20000"/>
              </a:spcBef>
              <a:spcAft>
                <a:spcPct val="0"/>
              </a:spcAft>
              <a:buChar char="–"/>
              <a:defRPr sz="1200">
                <a:solidFill>
                  <a:srgbClr val="003399"/>
                </a:solidFill>
                <a:latin typeface="+mn-lt"/>
              </a:defRPr>
            </a:lvl4pPr>
            <a:lvl5pPr marL="2057400" indent="-228600" algn="l" rtl="0" eaLnBrk="1" fontAlgn="base" hangingPunct="1">
              <a:spcBef>
                <a:spcPct val="20000"/>
              </a:spcBef>
              <a:spcAft>
                <a:spcPct val="0"/>
              </a:spcAft>
              <a:buChar char="»"/>
              <a:defRPr sz="1200">
                <a:solidFill>
                  <a:srgbClr val="003399"/>
                </a:solidFill>
                <a:latin typeface="+mn-lt"/>
              </a:defRPr>
            </a:lvl5pPr>
            <a:lvl6pPr marL="2514600" indent="-228600" algn="l" rtl="0" eaLnBrk="1" fontAlgn="base" hangingPunct="1">
              <a:spcBef>
                <a:spcPct val="20000"/>
              </a:spcBef>
              <a:spcAft>
                <a:spcPct val="0"/>
              </a:spcAft>
              <a:buChar char="»"/>
              <a:defRPr sz="1200">
                <a:solidFill>
                  <a:srgbClr val="003399"/>
                </a:solidFill>
                <a:latin typeface="+mn-lt"/>
              </a:defRPr>
            </a:lvl6pPr>
            <a:lvl7pPr marL="2971800" indent="-228600" algn="l" rtl="0" eaLnBrk="1" fontAlgn="base" hangingPunct="1">
              <a:spcBef>
                <a:spcPct val="20000"/>
              </a:spcBef>
              <a:spcAft>
                <a:spcPct val="0"/>
              </a:spcAft>
              <a:buChar char="»"/>
              <a:defRPr sz="1200">
                <a:solidFill>
                  <a:srgbClr val="003399"/>
                </a:solidFill>
                <a:latin typeface="+mn-lt"/>
              </a:defRPr>
            </a:lvl7pPr>
            <a:lvl8pPr marL="3429000" indent="-228600" algn="l" rtl="0" eaLnBrk="1" fontAlgn="base" hangingPunct="1">
              <a:spcBef>
                <a:spcPct val="20000"/>
              </a:spcBef>
              <a:spcAft>
                <a:spcPct val="0"/>
              </a:spcAft>
              <a:buChar char="»"/>
              <a:defRPr sz="1200">
                <a:solidFill>
                  <a:srgbClr val="003399"/>
                </a:solidFill>
                <a:latin typeface="+mn-lt"/>
              </a:defRPr>
            </a:lvl8pPr>
            <a:lvl9pPr marL="3886200" indent="-228600" algn="l" rtl="0" eaLnBrk="1" fontAlgn="base" hangingPunct="1">
              <a:spcBef>
                <a:spcPct val="20000"/>
              </a:spcBef>
              <a:spcAft>
                <a:spcPct val="0"/>
              </a:spcAft>
              <a:buChar char="»"/>
              <a:defRPr sz="1200">
                <a:solidFill>
                  <a:srgbClr val="003399"/>
                </a:solidFill>
                <a:latin typeface="+mn-lt"/>
              </a:defRPr>
            </a:lvl9pPr>
          </a:lstStyle>
          <a:p>
            <a:pPr algn="ctr">
              <a:lnSpc>
                <a:spcPct val="80000"/>
              </a:lnSpc>
              <a:defRPr/>
            </a:pPr>
            <a:r>
              <a:rPr lang="pl-PL" dirty="0">
                <a:solidFill>
                  <a:srgbClr val="000066"/>
                </a:solidFill>
                <a:effectLst/>
              </a:rPr>
              <a:t>Horyzont 2020 </a:t>
            </a:r>
            <a:r>
              <a:rPr lang="pl-PL" dirty="0" smtClean="0">
                <a:solidFill>
                  <a:srgbClr val="000066"/>
                </a:solidFill>
                <a:effectLst/>
              </a:rPr>
              <a:t>- największy </a:t>
            </a:r>
            <a:r>
              <a:rPr lang="pl-PL" dirty="0">
                <a:solidFill>
                  <a:srgbClr val="000066"/>
                </a:solidFill>
                <a:effectLst/>
              </a:rPr>
              <a:t>w historii program finansowania badań naukowych i </a:t>
            </a:r>
            <a:r>
              <a:rPr lang="pl-PL" dirty="0">
                <a:solidFill>
                  <a:srgbClr val="FF0000"/>
                </a:solidFill>
                <a:effectLst/>
              </a:rPr>
              <a:t>innowacji</a:t>
            </a:r>
            <a:r>
              <a:rPr lang="pl-PL" dirty="0">
                <a:solidFill>
                  <a:srgbClr val="000066"/>
                </a:solidFill>
                <a:effectLst/>
              </a:rPr>
              <a:t> w Unii Europejskiej</a:t>
            </a:r>
            <a:endParaRPr lang="en-US" u="sng" dirty="0" smtClean="0">
              <a:solidFill>
                <a:srgbClr val="000066"/>
              </a:solidFill>
              <a:effectLst/>
            </a:endParaRP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7283" y="1546333"/>
            <a:ext cx="5883069" cy="47526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Prostokąt zaokrąglony 10"/>
          <p:cNvSpPr/>
          <p:nvPr/>
        </p:nvSpPr>
        <p:spPr>
          <a:xfrm>
            <a:off x="566000" y="4365104"/>
            <a:ext cx="2582566" cy="340519"/>
          </a:xfrm>
          <a:prstGeom prst="roundRect">
            <a:avLst/>
          </a:prstGeom>
          <a:solidFill>
            <a:srgbClr val="FFC000"/>
          </a:solidFill>
        </p:spPr>
        <p:txBody>
          <a:bodyPr wrap="square" anchor="ctr">
            <a:spAutoFit/>
          </a:bodyPr>
          <a:lstStyle/>
          <a:p>
            <a:pPr algn="ctr">
              <a:defRPr/>
            </a:pPr>
            <a:r>
              <a:rPr lang="pl-PL" sz="1400" b="1" dirty="0" smtClean="0">
                <a:latin typeface="+mn-lt"/>
              </a:rPr>
              <a:t>~80 miliardów Euro na 7 lat</a:t>
            </a:r>
            <a:endParaRPr lang="en-US" sz="1400" b="1" dirty="0">
              <a:latin typeface="+mn-lt"/>
            </a:endParaRPr>
          </a:p>
        </p:txBody>
      </p:sp>
      <p:sp>
        <p:nvSpPr>
          <p:cNvPr id="8" name="Strzałka w lewo 7"/>
          <p:cNvSpPr/>
          <p:nvPr/>
        </p:nvSpPr>
        <p:spPr>
          <a:xfrm>
            <a:off x="7688062" y="1913868"/>
            <a:ext cx="1244063" cy="512440"/>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600" b="1" dirty="0" smtClean="0"/>
              <a:t>7,4 mld€</a:t>
            </a:r>
            <a:endParaRPr lang="pl-PL" sz="1600" b="1" dirty="0"/>
          </a:p>
        </p:txBody>
      </p:sp>
    </p:spTree>
    <p:extLst>
      <p:ext uri="{BB962C8B-B14F-4D97-AF65-F5344CB8AC3E}">
        <p14:creationId xmlns:p14="http://schemas.microsoft.com/office/powerpoint/2010/main" val="15894582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323528" y="322883"/>
            <a:ext cx="8496944" cy="504056"/>
          </a:xfrm>
        </p:spPr>
        <p:txBody>
          <a:bodyPr/>
          <a:lstStyle/>
          <a:p>
            <a:r>
              <a:rPr lang="pl-PL" dirty="0"/>
              <a:t>Konkurs „Cyfrowa transformacja w medycynie i opiece” – 2020 r.</a:t>
            </a:r>
          </a:p>
        </p:txBody>
      </p:sp>
      <p:sp>
        <p:nvSpPr>
          <p:cNvPr id="3" name="Podtytuł 2"/>
          <p:cNvSpPr>
            <a:spLocks noGrp="1"/>
          </p:cNvSpPr>
          <p:nvPr>
            <p:ph type="subTitle" idx="1"/>
          </p:nvPr>
        </p:nvSpPr>
        <p:spPr>
          <a:xfrm>
            <a:off x="323528" y="980727"/>
            <a:ext cx="8496944" cy="5112097"/>
          </a:xfrm>
        </p:spPr>
        <p:txBody>
          <a:bodyPr>
            <a:normAutofit/>
          </a:bodyPr>
          <a:lstStyle/>
          <a:p>
            <a:pPr marL="342900" indent="-342900">
              <a:buClr>
                <a:srgbClr val="C00000"/>
              </a:buClr>
              <a:buFont typeface="Wingdings" panose="05000000000000000000" pitchFamily="2" charset="2"/>
              <a:buChar char="ü"/>
            </a:pPr>
            <a:endParaRPr lang="pl-PL" sz="2400" b="1" i="1" dirty="0" smtClean="0">
              <a:solidFill>
                <a:srgbClr val="376092"/>
              </a:solidFill>
            </a:endParaRPr>
          </a:p>
          <a:p>
            <a:pPr marL="342900" indent="-342900">
              <a:buClr>
                <a:srgbClr val="C00000"/>
              </a:buClr>
              <a:buFont typeface="Wingdings" panose="05000000000000000000" pitchFamily="2" charset="2"/>
              <a:buChar char="ü"/>
            </a:pPr>
            <a:r>
              <a:rPr lang="en-GB" b="1" i="1" dirty="0" smtClean="0">
                <a:solidFill>
                  <a:srgbClr val="376092"/>
                </a:solidFill>
              </a:rPr>
              <a:t>Computer </a:t>
            </a:r>
            <a:r>
              <a:rPr lang="en-GB" b="1" i="1" dirty="0">
                <a:solidFill>
                  <a:srgbClr val="376092"/>
                </a:solidFill>
              </a:rPr>
              <a:t>solutions for testing medicines</a:t>
            </a:r>
            <a:endParaRPr lang="pl-PL" dirty="0">
              <a:solidFill>
                <a:srgbClr val="000066"/>
              </a:solidFill>
            </a:endParaRPr>
          </a:p>
          <a:p>
            <a:pPr>
              <a:buClr>
                <a:srgbClr val="C00000"/>
              </a:buClr>
            </a:pPr>
            <a:r>
              <a:rPr lang="pl-PL" sz="1800" dirty="0">
                <a:solidFill>
                  <a:srgbClr val="000066"/>
                </a:solidFill>
              </a:rPr>
              <a:t>Innowacyjne rozwiązania in-</a:t>
            </a:r>
            <a:r>
              <a:rPr lang="pl-PL" sz="1800" dirty="0" err="1">
                <a:solidFill>
                  <a:srgbClr val="000066"/>
                </a:solidFill>
              </a:rPr>
              <a:t>silico</a:t>
            </a:r>
            <a:r>
              <a:rPr lang="pl-PL" sz="1800" dirty="0">
                <a:solidFill>
                  <a:srgbClr val="000066"/>
                </a:solidFill>
              </a:rPr>
              <a:t> do testowania leków i urządzeń medycznych. </a:t>
            </a:r>
          </a:p>
          <a:p>
            <a:pPr>
              <a:buClr>
                <a:srgbClr val="C00000"/>
              </a:buClr>
            </a:pPr>
            <a:r>
              <a:rPr lang="pl-PL" sz="1800" dirty="0">
                <a:solidFill>
                  <a:srgbClr val="000066"/>
                </a:solidFill>
              </a:rPr>
              <a:t>Cel: szybsze wprowadzenie takich metod na rynek.</a:t>
            </a:r>
          </a:p>
          <a:p>
            <a:pPr>
              <a:buClr>
                <a:srgbClr val="C00000"/>
              </a:buClr>
            </a:pPr>
            <a:r>
              <a:rPr lang="pl-PL" sz="1800" i="1" dirty="0">
                <a:solidFill>
                  <a:srgbClr val="000066"/>
                </a:solidFill>
              </a:rPr>
              <a:t>Typ projektu: działania badawczo-innowacyjne (RIA)             Budżet projektu: 6-8 mln</a:t>
            </a:r>
            <a:r>
              <a:rPr lang="pl-PL" sz="1800" i="1" dirty="0" smtClean="0">
                <a:solidFill>
                  <a:srgbClr val="000066"/>
                </a:solidFill>
              </a:rPr>
              <a:t>€</a:t>
            </a:r>
            <a:endParaRPr lang="pl-PL" sz="1800" b="1" i="1" dirty="0">
              <a:solidFill>
                <a:srgbClr val="376092"/>
              </a:solidFill>
            </a:endParaRPr>
          </a:p>
          <a:p>
            <a:pPr marL="342900" indent="-342900">
              <a:buClr>
                <a:srgbClr val="C00000"/>
              </a:buClr>
              <a:buFont typeface="Wingdings" panose="05000000000000000000" pitchFamily="2" charset="2"/>
              <a:buChar char="ü"/>
            </a:pPr>
            <a:endParaRPr lang="pl-PL" sz="2200" b="1" i="1" dirty="0" smtClean="0">
              <a:solidFill>
                <a:srgbClr val="376092"/>
              </a:solidFill>
            </a:endParaRPr>
          </a:p>
          <a:p>
            <a:pPr marL="342900" indent="-342900">
              <a:buClr>
                <a:srgbClr val="C00000"/>
              </a:buClr>
              <a:buFont typeface="Wingdings" panose="05000000000000000000" pitchFamily="2" charset="2"/>
              <a:buChar char="ü"/>
            </a:pPr>
            <a:r>
              <a:rPr lang="en-US" b="1" i="1" dirty="0" smtClean="0">
                <a:solidFill>
                  <a:srgbClr val="376092"/>
                </a:solidFill>
              </a:rPr>
              <a:t>Digital </a:t>
            </a:r>
            <a:r>
              <a:rPr lang="en-US" b="1" i="1" dirty="0">
                <a:solidFill>
                  <a:srgbClr val="376092"/>
                </a:solidFill>
              </a:rPr>
              <a:t>health and care </a:t>
            </a:r>
            <a:r>
              <a:rPr lang="en-US" b="1" i="1" dirty="0" smtClean="0">
                <a:solidFill>
                  <a:srgbClr val="376092"/>
                </a:solidFill>
              </a:rPr>
              <a:t>services</a:t>
            </a:r>
            <a:endParaRPr lang="pl-PL" b="1" dirty="0" smtClean="0">
              <a:solidFill>
                <a:srgbClr val="376092"/>
              </a:solidFill>
            </a:endParaRPr>
          </a:p>
          <a:p>
            <a:pPr>
              <a:buClr>
                <a:srgbClr val="C00000"/>
              </a:buClr>
            </a:pPr>
            <a:r>
              <a:rPr lang="pl-PL" sz="1800" dirty="0" smtClean="0">
                <a:solidFill>
                  <a:srgbClr val="000066"/>
                </a:solidFill>
              </a:rPr>
              <a:t>Zamówienia </a:t>
            </a:r>
            <a:r>
              <a:rPr lang="pl-PL" sz="1800" dirty="0">
                <a:solidFill>
                  <a:srgbClr val="000066"/>
                </a:solidFill>
              </a:rPr>
              <a:t>publiczne – rozwój narzędzi </a:t>
            </a:r>
            <a:r>
              <a:rPr lang="pl-PL" sz="1800" dirty="0" smtClean="0">
                <a:solidFill>
                  <a:srgbClr val="000066"/>
                </a:solidFill>
              </a:rPr>
              <a:t>cyfrowych</a:t>
            </a:r>
          </a:p>
          <a:p>
            <a:pPr>
              <a:buClr>
                <a:srgbClr val="C00000"/>
              </a:buClr>
            </a:pPr>
            <a:r>
              <a:rPr lang="pl-PL" sz="1800" i="1" dirty="0">
                <a:solidFill>
                  <a:srgbClr val="000066"/>
                </a:solidFill>
              </a:rPr>
              <a:t>Typ projektu: zamówienia </a:t>
            </a:r>
            <a:r>
              <a:rPr lang="pl-PL" sz="1800" i="1" dirty="0" err="1">
                <a:solidFill>
                  <a:srgbClr val="000066"/>
                </a:solidFill>
              </a:rPr>
              <a:t>przedkomercyjne</a:t>
            </a:r>
            <a:r>
              <a:rPr lang="pl-PL" sz="1800" i="1" dirty="0">
                <a:solidFill>
                  <a:srgbClr val="000066"/>
                </a:solidFill>
              </a:rPr>
              <a:t> (PCP), </a:t>
            </a:r>
            <a:r>
              <a:rPr lang="pl-PL" sz="1800" i="1" dirty="0" smtClean="0">
                <a:solidFill>
                  <a:srgbClr val="000066"/>
                </a:solidFill>
              </a:rPr>
              <a:t>              Budżet </a:t>
            </a:r>
            <a:r>
              <a:rPr lang="pl-PL" sz="1800" i="1" dirty="0">
                <a:solidFill>
                  <a:srgbClr val="000066"/>
                </a:solidFill>
              </a:rPr>
              <a:t>projektu: 5– 6 mln</a:t>
            </a:r>
            <a:r>
              <a:rPr lang="pl-PL" sz="1800" i="1" dirty="0" smtClean="0">
                <a:solidFill>
                  <a:srgbClr val="000066"/>
                </a:solidFill>
              </a:rPr>
              <a:t>€ </a:t>
            </a:r>
            <a:endParaRPr lang="pl-PL" sz="1800" i="1" dirty="0">
              <a:solidFill>
                <a:srgbClr val="000066"/>
              </a:solidFill>
            </a:endParaRPr>
          </a:p>
          <a:p>
            <a:pPr>
              <a:buClr>
                <a:srgbClr val="C00000"/>
              </a:buClr>
            </a:pPr>
            <a:r>
              <a:rPr lang="pl-PL" sz="1800" i="1" dirty="0">
                <a:solidFill>
                  <a:srgbClr val="000066"/>
                </a:solidFill>
              </a:rPr>
              <a:t>Dofinansowanie KE: 90%</a:t>
            </a:r>
          </a:p>
          <a:p>
            <a:pPr>
              <a:buClr>
                <a:srgbClr val="C00000"/>
              </a:buClr>
            </a:pPr>
            <a:endParaRPr lang="pl-PL" sz="800" dirty="0">
              <a:solidFill>
                <a:srgbClr val="000066"/>
              </a:solidFill>
            </a:endParaRPr>
          </a:p>
          <a:p>
            <a:pPr>
              <a:buClr>
                <a:srgbClr val="C00000"/>
              </a:buClr>
            </a:pPr>
            <a:endParaRPr lang="pl-PL" dirty="0">
              <a:solidFill>
                <a:srgbClr val="000066"/>
              </a:solidFill>
            </a:endParaRPr>
          </a:p>
          <a:p>
            <a:pPr marL="342900" indent="-342900">
              <a:buFont typeface="Arial" panose="020B0604020202020204" pitchFamily="34" charset="0"/>
              <a:buChar char="•"/>
            </a:pPr>
            <a:endParaRPr lang="pl-PL" dirty="0">
              <a:solidFill>
                <a:srgbClr val="000066"/>
              </a:solidFill>
            </a:endParaRPr>
          </a:p>
          <a:p>
            <a:endParaRPr lang="pl-PL" dirty="0"/>
          </a:p>
        </p:txBody>
      </p:sp>
      <p:sp>
        <p:nvSpPr>
          <p:cNvPr id="4" name="Symbol zastępczy numeru slajdu 3"/>
          <p:cNvSpPr>
            <a:spLocks noGrp="1"/>
          </p:cNvSpPr>
          <p:nvPr>
            <p:ph type="sldNum" sz="quarter" idx="10"/>
          </p:nvPr>
        </p:nvSpPr>
        <p:spPr/>
        <p:txBody>
          <a:bodyPr/>
          <a:lstStyle/>
          <a:p>
            <a:pPr>
              <a:defRPr/>
            </a:pPr>
            <a:fld id="{CBD7B207-2078-4F40-9D77-7017DB6FD05F}" type="slidenum">
              <a:rPr lang="pl-PL" smtClean="0"/>
              <a:pPr>
                <a:defRPr/>
              </a:pPr>
              <a:t>20</a:t>
            </a:fld>
            <a:endParaRPr lang="pl-PL"/>
          </a:p>
        </p:txBody>
      </p:sp>
      <p:pic>
        <p:nvPicPr>
          <p:cNvPr id="8" name="Obraz 7"/>
          <p:cNvPicPr>
            <a:picLocks noChangeAspect="1"/>
          </p:cNvPicPr>
          <p:nvPr/>
        </p:nvPicPr>
        <p:blipFill>
          <a:blip r:embed="rId2"/>
          <a:stretch>
            <a:fillRect/>
          </a:stretch>
        </p:blipFill>
        <p:spPr>
          <a:xfrm>
            <a:off x="5796136" y="4365104"/>
            <a:ext cx="2880320" cy="1440160"/>
          </a:xfrm>
          <a:prstGeom prst="rect">
            <a:avLst/>
          </a:prstGeom>
        </p:spPr>
      </p:pic>
    </p:spTree>
    <p:extLst>
      <p:ext uri="{BB962C8B-B14F-4D97-AF65-F5344CB8AC3E}">
        <p14:creationId xmlns:p14="http://schemas.microsoft.com/office/powerpoint/2010/main" val="31903230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a:lstStyle/>
          <a:p>
            <a:r>
              <a:rPr lang="pl-PL" dirty="0" smtClean="0"/>
              <a:t>Konkurs „</a:t>
            </a:r>
            <a:r>
              <a:rPr lang="pl-PL" i="1" dirty="0" smtClean="0">
                <a:solidFill>
                  <a:srgbClr val="376092"/>
                </a:solidFill>
              </a:rPr>
              <a:t>Big </a:t>
            </a:r>
            <a:r>
              <a:rPr lang="pl-PL" i="1" dirty="0">
                <a:solidFill>
                  <a:srgbClr val="376092"/>
                </a:solidFill>
              </a:rPr>
              <a:t>data </a:t>
            </a:r>
            <a:r>
              <a:rPr lang="pl-PL" dirty="0">
                <a:solidFill>
                  <a:srgbClr val="376092"/>
                </a:solidFill>
              </a:rPr>
              <a:t>i </a:t>
            </a:r>
            <a:r>
              <a:rPr lang="pl-PL" dirty="0" err="1">
                <a:solidFill>
                  <a:srgbClr val="376092"/>
                </a:solidFill>
              </a:rPr>
              <a:t>cyberbezpieczeństwo</a:t>
            </a:r>
            <a:r>
              <a:rPr lang="pl-PL" dirty="0">
                <a:solidFill>
                  <a:srgbClr val="376092"/>
                </a:solidFill>
              </a:rPr>
              <a:t> w </a:t>
            </a:r>
            <a:r>
              <a:rPr lang="pl-PL" dirty="0" smtClean="0">
                <a:solidFill>
                  <a:srgbClr val="376092"/>
                </a:solidFill>
              </a:rPr>
              <a:t>medycynie” – 2020 r.</a:t>
            </a:r>
            <a:endParaRPr lang="pl-PL" dirty="0">
              <a:solidFill>
                <a:srgbClr val="376092"/>
              </a:solidFill>
            </a:endParaRPr>
          </a:p>
        </p:txBody>
      </p:sp>
      <p:sp>
        <p:nvSpPr>
          <p:cNvPr id="3" name="Podtytuł 2"/>
          <p:cNvSpPr>
            <a:spLocks noGrp="1"/>
          </p:cNvSpPr>
          <p:nvPr>
            <p:ph type="subTitle" idx="1"/>
          </p:nvPr>
        </p:nvSpPr>
        <p:spPr>
          <a:xfrm>
            <a:off x="323528" y="999337"/>
            <a:ext cx="8496944" cy="4968552"/>
          </a:xfrm>
        </p:spPr>
        <p:txBody>
          <a:bodyPr>
            <a:normAutofit lnSpcReduction="10000"/>
          </a:bodyPr>
          <a:lstStyle/>
          <a:p>
            <a:endParaRPr lang="pl-PL" sz="700" dirty="0">
              <a:solidFill>
                <a:srgbClr val="000066"/>
              </a:solidFill>
            </a:endParaRPr>
          </a:p>
          <a:p>
            <a:pPr marL="342900" indent="-342900">
              <a:buClr>
                <a:srgbClr val="C00000"/>
              </a:buClr>
              <a:buFont typeface="Wingdings" panose="05000000000000000000" pitchFamily="2" charset="2"/>
              <a:buChar char="ü"/>
            </a:pPr>
            <a:r>
              <a:rPr lang="en-GB" b="1" i="1" dirty="0">
                <a:solidFill>
                  <a:srgbClr val="376092"/>
                </a:solidFill>
              </a:rPr>
              <a:t>AI for the smart hospital - Pilot </a:t>
            </a:r>
            <a:r>
              <a:rPr lang="en-GB" b="1" i="1" dirty="0" smtClean="0">
                <a:solidFill>
                  <a:srgbClr val="376092"/>
                </a:solidFill>
              </a:rPr>
              <a:t>demonstration</a:t>
            </a:r>
            <a:endParaRPr lang="pl-PL" b="1" dirty="0" smtClean="0">
              <a:solidFill>
                <a:srgbClr val="376092"/>
              </a:solidFill>
            </a:endParaRPr>
          </a:p>
          <a:p>
            <a:pPr>
              <a:buClr>
                <a:srgbClr val="C00000"/>
              </a:buClr>
            </a:pPr>
            <a:r>
              <a:rPr lang="pl-PL" sz="1800" dirty="0" smtClean="0">
                <a:solidFill>
                  <a:srgbClr val="000066"/>
                </a:solidFill>
              </a:rPr>
              <a:t>Rozwiązania </a:t>
            </a:r>
            <a:r>
              <a:rPr lang="pl-PL" sz="1800" dirty="0">
                <a:solidFill>
                  <a:srgbClr val="000066"/>
                </a:solidFill>
              </a:rPr>
              <a:t>smart dla </a:t>
            </a:r>
            <a:r>
              <a:rPr lang="pl-PL" sz="1800" dirty="0" smtClean="0">
                <a:solidFill>
                  <a:srgbClr val="000066"/>
                </a:solidFill>
              </a:rPr>
              <a:t>szpitala (roboty, big data, uczenie maszynowe, systemy autonomiczne). Wdrożenia w szpitalach, domach opieki, przychodniach.</a:t>
            </a:r>
          </a:p>
          <a:p>
            <a:pPr>
              <a:buClr>
                <a:srgbClr val="C00000"/>
              </a:buClr>
            </a:pPr>
            <a:r>
              <a:rPr lang="pl-PL" sz="1600" i="1" dirty="0">
                <a:solidFill>
                  <a:srgbClr val="000066"/>
                </a:solidFill>
              </a:rPr>
              <a:t>Typ projektu: działania </a:t>
            </a:r>
            <a:r>
              <a:rPr lang="pl-PL" sz="1600" i="1" dirty="0" smtClean="0">
                <a:solidFill>
                  <a:srgbClr val="000066"/>
                </a:solidFill>
              </a:rPr>
              <a:t>innowacyjne (IA</a:t>
            </a:r>
            <a:r>
              <a:rPr lang="pl-PL" sz="1600" i="1">
                <a:solidFill>
                  <a:srgbClr val="000066"/>
                </a:solidFill>
              </a:rPr>
              <a:t>)             </a:t>
            </a:r>
            <a:r>
              <a:rPr lang="pl-PL" sz="1600" i="1" smtClean="0">
                <a:solidFill>
                  <a:srgbClr val="000066"/>
                </a:solidFill>
              </a:rPr>
              <a:t>                      Budżet </a:t>
            </a:r>
            <a:r>
              <a:rPr lang="pl-PL" sz="1600" i="1" dirty="0">
                <a:solidFill>
                  <a:srgbClr val="000066"/>
                </a:solidFill>
              </a:rPr>
              <a:t>projektu: </a:t>
            </a:r>
            <a:r>
              <a:rPr lang="pl-PL" sz="1600" i="1" dirty="0" smtClean="0">
                <a:solidFill>
                  <a:srgbClr val="000066"/>
                </a:solidFill>
              </a:rPr>
              <a:t>7-10 </a:t>
            </a:r>
            <a:r>
              <a:rPr lang="pl-PL" sz="1600" i="1" dirty="0">
                <a:solidFill>
                  <a:srgbClr val="000066"/>
                </a:solidFill>
              </a:rPr>
              <a:t>mln€</a:t>
            </a:r>
          </a:p>
          <a:p>
            <a:pPr>
              <a:buClr>
                <a:srgbClr val="C00000"/>
              </a:buClr>
            </a:pPr>
            <a:endParaRPr lang="pl-PL" sz="1600" dirty="0">
              <a:solidFill>
                <a:srgbClr val="000066"/>
              </a:solidFill>
            </a:endParaRPr>
          </a:p>
          <a:p>
            <a:pPr marL="342900" indent="-342900">
              <a:buClr>
                <a:srgbClr val="C00000"/>
              </a:buClr>
              <a:buFont typeface="Wingdings" panose="05000000000000000000" pitchFamily="2" charset="2"/>
              <a:buChar char="ü"/>
            </a:pPr>
            <a:r>
              <a:rPr lang="en-US" b="1" i="1" dirty="0">
                <a:solidFill>
                  <a:srgbClr val="376092"/>
                </a:solidFill>
              </a:rPr>
              <a:t>AI for Genomics and </a:t>
            </a:r>
            <a:r>
              <a:rPr lang="en-US" b="1" i="1" dirty="0" err="1">
                <a:solidFill>
                  <a:srgbClr val="376092"/>
                </a:solidFill>
              </a:rPr>
              <a:t>Personalised</a:t>
            </a:r>
            <a:r>
              <a:rPr lang="en-US" b="1" i="1" dirty="0">
                <a:solidFill>
                  <a:srgbClr val="376092"/>
                </a:solidFill>
              </a:rPr>
              <a:t> Medicine – Linking Data – Large-scale </a:t>
            </a:r>
            <a:r>
              <a:rPr lang="en-US" b="1" i="1" dirty="0" smtClean="0">
                <a:solidFill>
                  <a:srgbClr val="376092"/>
                </a:solidFill>
              </a:rPr>
              <a:t>repository</a:t>
            </a:r>
            <a:endParaRPr lang="pl-PL" b="1" dirty="0" smtClean="0">
              <a:solidFill>
                <a:srgbClr val="376092"/>
              </a:solidFill>
            </a:endParaRPr>
          </a:p>
          <a:p>
            <a:pPr>
              <a:buClr>
                <a:srgbClr val="C00000"/>
              </a:buClr>
            </a:pPr>
            <a:r>
              <a:rPr lang="pl-PL" sz="1800" dirty="0">
                <a:solidFill>
                  <a:srgbClr val="000066"/>
                </a:solidFill>
              </a:rPr>
              <a:t>S</a:t>
            </a:r>
            <a:r>
              <a:rPr lang="pl-PL" sz="1800" dirty="0" smtClean="0">
                <a:solidFill>
                  <a:srgbClr val="000066"/>
                </a:solidFill>
              </a:rPr>
              <a:t>I dla genomiki i medycyny personalizowanej – wykazanie możliwości i korzyści zastosowania SI w medycynie personalizowanej. Sprzężenie europejskich repozytoriów </a:t>
            </a:r>
            <a:r>
              <a:rPr lang="pl-PL" sz="1800" dirty="0" err="1" smtClean="0">
                <a:solidFill>
                  <a:srgbClr val="000066"/>
                </a:solidFill>
              </a:rPr>
              <a:t>genomicznych</a:t>
            </a:r>
            <a:r>
              <a:rPr lang="pl-PL" sz="1800" dirty="0" smtClean="0">
                <a:solidFill>
                  <a:srgbClr val="000066"/>
                </a:solidFill>
              </a:rPr>
              <a:t> i innych danych medycznych – wsparcie przy podejmowaniu decyzji przez personel medyczny.</a:t>
            </a:r>
          </a:p>
          <a:p>
            <a:pPr>
              <a:buClr>
                <a:srgbClr val="C00000"/>
              </a:buClr>
            </a:pPr>
            <a:r>
              <a:rPr lang="pl-PL" sz="1600" i="1" dirty="0">
                <a:solidFill>
                  <a:srgbClr val="000066"/>
                </a:solidFill>
              </a:rPr>
              <a:t>Typ projektu: działania badawczo-innowacyjne (RIA)             Budżet projektu: 4-6 mln€</a:t>
            </a:r>
          </a:p>
          <a:p>
            <a:pPr>
              <a:buClr>
                <a:srgbClr val="C00000"/>
              </a:buClr>
            </a:pPr>
            <a:endParaRPr lang="pl-PL" sz="800" dirty="0">
              <a:solidFill>
                <a:srgbClr val="000066"/>
              </a:solidFill>
            </a:endParaRPr>
          </a:p>
          <a:p>
            <a:pPr marL="342900" indent="-342900">
              <a:buClr>
                <a:srgbClr val="C00000"/>
              </a:buClr>
              <a:buFont typeface="Wingdings" panose="05000000000000000000" pitchFamily="2" charset="2"/>
              <a:buChar char="ü"/>
            </a:pPr>
            <a:r>
              <a:rPr lang="en-US" b="1" i="1" dirty="0">
                <a:solidFill>
                  <a:srgbClr val="376092"/>
                </a:solidFill>
              </a:rPr>
              <a:t>AI for Health Imaging – Large </a:t>
            </a:r>
            <a:r>
              <a:rPr lang="en-US" b="1" i="1" dirty="0" smtClean="0">
                <a:solidFill>
                  <a:srgbClr val="376092"/>
                </a:solidFill>
              </a:rPr>
              <a:t>repository</a:t>
            </a:r>
            <a:endParaRPr lang="pl-PL" b="1" dirty="0" smtClean="0">
              <a:solidFill>
                <a:srgbClr val="376092"/>
              </a:solidFill>
            </a:endParaRPr>
          </a:p>
          <a:p>
            <a:pPr>
              <a:buClr>
                <a:srgbClr val="C00000"/>
              </a:buClr>
            </a:pPr>
            <a:r>
              <a:rPr lang="pl-PL" sz="1800" dirty="0">
                <a:solidFill>
                  <a:srgbClr val="000066"/>
                </a:solidFill>
              </a:rPr>
              <a:t>S</a:t>
            </a:r>
            <a:r>
              <a:rPr lang="pl-PL" sz="1800" dirty="0" smtClean="0">
                <a:solidFill>
                  <a:srgbClr val="000066"/>
                </a:solidFill>
              </a:rPr>
              <a:t>I dla technik obrazowania w medycynie – wkład do utworzenia repozytorium danych obrazowych – najpopularniejsze nowotwory.</a:t>
            </a:r>
            <a:endParaRPr lang="pl-PL" sz="1800" dirty="0">
              <a:solidFill>
                <a:srgbClr val="000066"/>
              </a:solidFill>
            </a:endParaRPr>
          </a:p>
          <a:p>
            <a:r>
              <a:rPr lang="pl-PL" sz="1600" i="1" dirty="0">
                <a:solidFill>
                  <a:srgbClr val="000066"/>
                </a:solidFill>
              </a:rPr>
              <a:t>Typ projektu: działania badawczo-innowacyjne (RIA)             Budżet projektu: 4-6 mln€</a:t>
            </a:r>
          </a:p>
          <a:p>
            <a:endParaRPr lang="pl-PL" dirty="0"/>
          </a:p>
        </p:txBody>
      </p:sp>
      <p:sp>
        <p:nvSpPr>
          <p:cNvPr id="4" name="Symbol zastępczy numeru slajdu 3"/>
          <p:cNvSpPr>
            <a:spLocks noGrp="1"/>
          </p:cNvSpPr>
          <p:nvPr>
            <p:ph type="sldNum" sz="quarter" idx="10"/>
          </p:nvPr>
        </p:nvSpPr>
        <p:spPr/>
        <p:txBody>
          <a:bodyPr/>
          <a:lstStyle/>
          <a:p>
            <a:pPr>
              <a:defRPr/>
            </a:pPr>
            <a:fld id="{CBD7B207-2078-4F40-9D77-7017DB6FD05F}" type="slidenum">
              <a:rPr lang="pl-PL" smtClean="0"/>
              <a:pPr>
                <a:defRPr/>
              </a:pPr>
              <a:t>21</a:t>
            </a:fld>
            <a:endParaRPr lang="pl-PL"/>
          </a:p>
        </p:txBody>
      </p:sp>
      <p:sp>
        <p:nvSpPr>
          <p:cNvPr id="6" name="AutoShape 2" descr="Znalezione obrazy dla zapytania artificial intelligence"/>
          <p:cNvSpPr>
            <a:spLocks noChangeAspect="1" noChangeArrowheads="1"/>
          </p:cNvSpPr>
          <p:nvPr/>
        </p:nvSpPr>
        <p:spPr bwMode="auto">
          <a:xfrm>
            <a:off x="155575" y="-2103438"/>
            <a:ext cx="7762875" cy="43815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sp>
        <p:nvSpPr>
          <p:cNvPr id="7" name="AutoShape 4" descr="Znalezione obrazy dla zapytania artificial intelligence"/>
          <p:cNvSpPr>
            <a:spLocks noChangeAspect="1" noChangeArrowheads="1"/>
          </p:cNvSpPr>
          <p:nvPr/>
        </p:nvSpPr>
        <p:spPr bwMode="auto">
          <a:xfrm>
            <a:off x="307975" y="-1951038"/>
            <a:ext cx="7762875" cy="43815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spTree>
    <p:extLst>
      <p:ext uri="{BB962C8B-B14F-4D97-AF65-F5344CB8AC3E}">
        <p14:creationId xmlns:p14="http://schemas.microsoft.com/office/powerpoint/2010/main" val="778401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a:noAutofit/>
          </a:bodyPr>
          <a:lstStyle/>
          <a:p>
            <a:r>
              <a:rPr lang="pl-PL" sz="2800" dirty="0" smtClean="0"/>
              <a:t>Ważne wydarzenia</a:t>
            </a:r>
            <a:endParaRPr lang="pl-PL" sz="2800" dirty="0"/>
          </a:p>
        </p:txBody>
      </p:sp>
      <p:sp>
        <p:nvSpPr>
          <p:cNvPr id="3" name="Podtytuł 2"/>
          <p:cNvSpPr>
            <a:spLocks noGrp="1"/>
          </p:cNvSpPr>
          <p:nvPr>
            <p:ph type="subTitle" idx="1"/>
          </p:nvPr>
        </p:nvSpPr>
        <p:spPr>
          <a:xfrm>
            <a:off x="323528" y="834462"/>
            <a:ext cx="8496944" cy="4968552"/>
          </a:xfrm>
        </p:spPr>
        <p:txBody>
          <a:bodyPr>
            <a:normAutofit fontScale="92500" lnSpcReduction="10000"/>
          </a:bodyPr>
          <a:lstStyle/>
          <a:p>
            <a:endParaRPr lang="pl-PL" sz="800" dirty="0" smtClean="0"/>
          </a:p>
          <a:p>
            <a:r>
              <a:rPr lang="pl-PL" sz="2800" b="1" dirty="0" smtClean="0">
                <a:solidFill>
                  <a:srgbClr val="000066"/>
                </a:solidFill>
              </a:rPr>
              <a:t>EC </a:t>
            </a:r>
            <a:r>
              <a:rPr lang="pl-PL" sz="2800" b="1" dirty="0" err="1" smtClean="0">
                <a:solidFill>
                  <a:srgbClr val="000066"/>
                </a:solidFill>
              </a:rPr>
              <a:t>Health</a:t>
            </a:r>
            <a:r>
              <a:rPr lang="pl-PL" sz="2800" b="1" dirty="0" smtClean="0">
                <a:solidFill>
                  <a:srgbClr val="000066"/>
                </a:solidFill>
              </a:rPr>
              <a:t> </a:t>
            </a:r>
            <a:r>
              <a:rPr lang="pl-PL" sz="2800" b="1" dirty="0" err="1" smtClean="0">
                <a:solidFill>
                  <a:srgbClr val="000066"/>
                </a:solidFill>
              </a:rPr>
              <a:t>InfoDay</a:t>
            </a:r>
            <a:r>
              <a:rPr lang="pl-PL" sz="2800" b="1" dirty="0" smtClean="0">
                <a:solidFill>
                  <a:srgbClr val="000066"/>
                </a:solidFill>
              </a:rPr>
              <a:t> – 3 lipca 2019, Bruksela</a:t>
            </a:r>
          </a:p>
          <a:p>
            <a:r>
              <a:rPr lang="pl-PL" sz="2400" dirty="0" smtClean="0">
                <a:solidFill>
                  <a:srgbClr val="000066"/>
                </a:solidFill>
              </a:rPr>
              <a:t>Szczegółowa informacja o konkursach i inicjatywach w 2020 r.</a:t>
            </a:r>
          </a:p>
          <a:p>
            <a:endParaRPr lang="pl-PL" sz="2400" dirty="0" smtClean="0">
              <a:solidFill>
                <a:srgbClr val="000066"/>
              </a:solidFill>
            </a:endParaRPr>
          </a:p>
          <a:p>
            <a:endParaRPr lang="pl-PL" sz="2400" dirty="0">
              <a:solidFill>
                <a:srgbClr val="000066"/>
              </a:solidFill>
            </a:endParaRPr>
          </a:p>
          <a:p>
            <a:endParaRPr lang="pl-PL" sz="2400" dirty="0">
              <a:solidFill>
                <a:srgbClr val="000066"/>
              </a:solidFill>
            </a:endParaRPr>
          </a:p>
          <a:p>
            <a:endParaRPr lang="pl-PL" sz="2800" b="1" dirty="0" smtClean="0">
              <a:solidFill>
                <a:srgbClr val="000066"/>
              </a:solidFill>
            </a:endParaRPr>
          </a:p>
          <a:p>
            <a:endParaRPr lang="pl-PL" sz="2800" b="1" dirty="0">
              <a:solidFill>
                <a:srgbClr val="000066"/>
              </a:solidFill>
            </a:endParaRPr>
          </a:p>
          <a:p>
            <a:r>
              <a:rPr lang="pl-PL" sz="2800" b="1" dirty="0" smtClean="0">
                <a:solidFill>
                  <a:srgbClr val="000066"/>
                </a:solidFill>
              </a:rPr>
              <a:t>HNN2.0 </a:t>
            </a:r>
            <a:r>
              <a:rPr lang="pl-PL" sz="2800" b="1" dirty="0" err="1" smtClean="0">
                <a:solidFill>
                  <a:srgbClr val="000066"/>
                </a:solidFill>
              </a:rPr>
              <a:t>Health</a:t>
            </a:r>
            <a:r>
              <a:rPr lang="pl-PL" sz="2800" b="1" dirty="0" smtClean="0">
                <a:solidFill>
                  <a:srgbClr val="000066"/>
                </a:solidFill>
              </a:rPr>
              <a:t> </a:t>
            </a:r>
            <a:r>
              <a:rPr lang="pl-PL" sz="2800" b="1" dirty="0" err="1" smtClean="0">
                <a:solidFill>
                  <a:srgbClr val="000066"/>
                </a:solidFill>
              </a:rPr>
              <a:t>Partnering</a:t>
            </a:r>
            <a:r>
              <a:rPr lang="pl-PL" sz="2800" b="1" dirty="0" smtClean="0">
                <a:solidFill>
                  <a:srgbClr val="000066"/>
                </a:solidFill>
              </a:rPr>
              <a:t> event – 4 lipca 2019, Bruksela</a:t>
            </a:r>
          </a:p>
          <a:p>
            <a:pPr marL="342900" indent="-342900" algn="l">
              <a:buClr>
                <a:srgbClr val="C00000"/>
              </a:buClr>
              <a:buFont typeface="Courier New" panose="02070309020205020404" pitchFamily="49" charset="0"/>
              <a:buChar char="o"/>
            </a:pPr>
            <a:r>
              <a:rPr lang="pl-PL" sz="2400" dirty="0" smtClean="0">
                <a:solidFill>
                  <a:srgbClr val="000066"/>
                </a:solidFill>
              </a:rPr>
              <a:t>Umówione spotkania bilateralne z potencjalnymi partnerami/koordynatorami</a:t>
            </a:r>
          </a:p>
          <a:p>
            <a:pPr marL="342900" indent="-342900" algn="l">
              <a:buClr>
                <a:srgbClr val="C00000"/>
              </a:buClr>
              <a:buFont typeface="Courier New" panose="02070309020205020404" pitchFamily="49" charset="0"/>
              <a:buChar char="o"/>
            </a:pPr>
            <a:r>
              <a:rPr lang="pl-PL" sz="2400" dirty="0" smtClean="0">
                <a:solidFill>
                  <a:srgbClr val="000066"/>
                </a:solidFill>
              </a:rPr>
              <a:t>Możliwość krótkiego zaprezentowania pomysłu na projekt/kompetencji instytutu</a:t>
            </a:r>
            <a:endParaRPr lang="pl-PL" sz="2400" dirty="0">
              <a:solidFill>
                <a:srgbClr val="000066"/>
              </a:solidFill>
            </a:endParaRPr>
          </a:p>
        </p:txBody>
      </p:sp>
      <p:sp>
        <p:nvSpPr>
          <p:cNvPr id="4" name="Symbol zastępczy numeru slajdu 3"/>
          <p:cNvSpPr>
            <a:spLocks noGrp="1"/>
          </p:cNvSpPr>
          <p:nvPr>
            <p:ph type="sldNum" sz="quarter" idx="10"/>
          </p:nvPr>
        </p:nvSpPr>
        <p:spPr/>
        <p:txBody>
          <a:bodyPr/>
          <a:lstStyle/>
          <a:p>
            <a:pPr>
              <a:defRPr/>
            </a:pPr>
            <a:fld id="{CBD7B207-2078-4F40-9D77-7017DB6FD05F}" type="slidenum">
              <a:rPr lang="pl-PL" smtClean="0"/>
              <a:pPr>
                <a:defRPr/>
              </a:pPr>
              <a:t>22</a:t>
            </a:fld>
            <a:endParaRPr lang="pl-PL"/>
          </a:p>
        </p:txBody>
      </p:sp>
      <p:pic>
        <p:nvPicPr>
          <p:cNvPr id="1026" name="Picture 2" descr="H:\02_SOCIETAL_CHALLENGES\01_HEALTH\08_Projects(H2020)\HNN2.0[zlec.6067]\WP3\T3.1\2019\promotion\B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082" y="2523009"/>
            <a:ext cx="6291064" cy="1127149"/>
          </a:xfrm>
          <a:prstGeom prst="rect">
            <a:avLst/>
          </a:prstGeom>
          <a:noFill/>
          <a:extLst>
            <a:ext uri="{909E8E84-426E-40DD-AFC4-6F175D3DCCD1}">
              <a14:hiddenFill xmlns:a14="http://schemas.microsoft.com/office/drawing/2010/main">
                <a:solidFill>
                  <a:srgbClr val="FFFFFF"/>
                </a:solidFill>
              </a14:hiddenFill>
            </a:ext>
          </a:extLst>
        </p:spPr>
      </p:pic>
      <p:sp>
        <p:nvSpPr>
          <p:cNvPr id="5" name="Prostokąt zaokrąglony 4"/>
          <p:cNvSpPr/>
          <p:nvPr/>
        </p:nvSpPr>
        <p:spPr>
          <a:xfrm>
            <a:off x="5004048" y="5462847"/>
            <a:ext cx="3816424" cy="359569"/>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solidFill>
                  <a:schemeClr val="bg1"/>
                </a:solidFill>
                <a:hlinkClick r:id="rId3"/>
              </a:rPr>
              <a:t>https://healthbe2019.b2match.io</a:t>
            </a:r>
            <a:r>
              <a:rPr lang="pl-PL" dirty="0" smtClean="0">
                <a:solidFill>
                  <a:schemeClr val="bg1"/>
                </a:solidFill>
                <a:hlinkClick r:id="rId3"/>
              </a:rPr>
              <a:t>/</a:t>
            </a:r>
            <a:endParaRPr lang="pl-PL" dirty="0">
              <a:solidFill>
                <a:schemeClr val="bg1"/>
              </a:solidFill>
            </a:endParaRPr>
          </a:p>
        </p:txBody>
      </p:sp>
      <p:sp>
        <p:nvSpPr>
          <p:cNvPr id="6" name="Prostokąt zaokrąglony 5"/>
          <p:cNvSpPr/>
          <p:nvPr/>
        </p:nvSpPr>
        <p:spPr>
          <a:xfrm>
            <a:off x="6804248" y="2690539"/>
            <a:ext cx="2016224"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b="1" dirty="0" smtClean="0"/>
              <a:t>REJESTRACJA</a:t>
            </a:r>
          </a:p>
          <a:p>
            <a:pPr algn="ctr"/>
            <a:r>
              <a:rPr lang="pl-PL" b="1" dirty="0" smtClean="0"/>
              <a:t>OTWARTA</a:t>
            </a:r>
            <a:endParaRPr lang="pl-PL" b="1" dirty="0"/>
          </a:p>
        </p:txBody>
      </p:sp>
      <p:sp>
        <p:nvSpPr>
          <p:cNvPr id="8" name="Prostokąt zaokrąglony 7"/>
          <p:cNvSpPr/>
          <p:nvPr/>
        </p:nvSpPr>
        <p:spPr>
          <a:xfrm>
            <a:off x="467544" y="1913447"/>
            <a:ext cx="8460940" cy="359569"/>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hlinkClick r:id="rId4"/>
              </a:rPr>
              <a:t>http://www.kpk.gov.pl/?</a:t>
            </a:r>
            <a:r>
              <a:rPr lang="pl-PL" sz="1600" dirty="0" smtClean="0">
                <a:hlinkClick r:id="rId4"/>
              </a:rPr>
              <a:t>event=dzien-informacyjny-zdrowie-h2020-3-lipca-2019-bruksela</a:t>
            </a:r>
            <a:endParaRPr lang="pl-PL" sz="1600" dirty="0"/>
          </a:p>
        </p:txBody>
      </p:sp>
    </p:spTree>
    <p:extLst>
      <p:ext uri="{BB962C8B-B14F-4D97-AF65-F5344CB8AC3E}">
        <p14:creationId xmlns:p14="http://schemas.microsoft.com/office/powerpoint/2010/main" val="7750889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a:noAutofit/>
          </a:bodyPr>
          <a:lstStyle/>
          <a:p>
            <a:r>
              <a:rPr lang="pl-PL" sz="2600" dirty="0" smtClean="0"/>
              <a:t>Nowy Portal uczestnika - SEDIA</a:t>
            </a:r>
            <a:endParaRPr lang="en-GB" sz="2600" dirty="0"/>
          </a:p>
        </p:txBody>
      </p:sp>
      <p:sp>
        <p:nvSpPr>
          <p:cNvPr id="3" name="Podtytuł 2"/>
          <p:cNvSpPr>
            <a:spLocks noGrp="1"/>
          </p:cNvSpPr>
          <p:nvPr>
            <p:ph type="subTitle" idx="1"/>
          </p:nvPr>
        </p:nvSpPr>
        <p:spPr/>
        <p:txBody>
          <a:bodyPr/>
          <a:lstStyle/>
          <a:p>
            <a:endParaRPr lang="en-GB" dirty="0"/>
          </a:p>
        </p:txBody>
      </p:sp>
      <p:sp>
        <p:nvSpPr>
          <p:cNvPr id="4" name="Symbol zastępczy numeru slajdu 3"/>
          <p:cNvSpPr>
            <a:spLocks noGrp="1"/>
          </p:cNvSpPr>
          <p:nvPr>
            <p:ph type="sldNum" sz="quarter" idx="10"/>
          </p:nvPr>
        </p:nvSpPr>
        <p:spPr/>
        <p:txBody>
          <a:bodyPr/>
          <a:lstStyle/>
          <a:p>
            <a:pPr>
              <a:defRPr/>
            </a:pPr>
            <a:fld id="{CBD7B207-2078-4F40-9D77-7017DB6FD05F}" type="slidenum">
              <a:rPr lang="pl-PL" smtClean="0"/>
              <a:pPr>
                <a:defRPr/>
              </a:pPr>
              <a:t>23</a:t>
            </a:fld>
            <a:endParaRPr lang="pl-PL"/>
          </a:p>
        </p:txBody>
      </p:sp>
      <p:sp>
        <p:nvSpPr>
          <p:cNvPr id="6" name="Prostokąt zaokrąglony 5"/>
          <p:cNvSpPr/>
          <p:nvPr/>
        </p:nvSpPr>
        <p:spPr>
          <a:xfrm>
            <a:off x="747507" y="5557663"/>
            <a:ext cx="7704856" cy="340519"/>
          </a:xfrm>
          <a:prstGeom prst="roundRect">
            <a:avLst/>
          </a:prstGeom>
          <a:solidFill>
            <a:srgbClr val="FFC000"/>
          </a:solidFill>
        </p:spPr>
        <p:txBody>
          <a:bodyPr wrap="square" rtlCol="0" anchor="ctr">
            <a:spAutoFit/>
          </a:bodyPr>
          <a:lstStyle/>
          <a:p>
            <a:pPr algn="ctr"/>
            <a:r>
              <a:rPr lang="en-US" sz="1400" b="1" u="sng" dirty="0">
                <a:latin typeface="+mn-lt"/>
                <a:hlinkClick r:id="rId2"/>
              </a:rPr>
              <a:t>https://</a:t>
            </a:r>
            <a:r>
              <a:rPr lang="en-US" sz="1400" b="1" u="sng" dirty="0" smtClean="0">
                <a:latin typeface="+mn-lt"/>
                <a:hlinkClick r:id="rId2"/>
              </a:rPr>
              <a:t>ec.europa.eu/info/funding-tenders/opportunities/portal/screen/home</a:t>
            </a:r>
            <a:endParaRPr lang="en-US" sz="1400" b="1" u="sng" dirty="0" smtClean="0">
              <a:latin typeface="+mn-lt"/>
            </a:endParaRPr>
          </a:p>
        </p:txBody>
      </p:sp>
      <p:pic>
        <p:nvPicPr>
          <p:cNvPr id="9" name="Obraz 8"/>
          <p:cNvPicPr/>
          <p:nvPr/>
        </p:nvPicPr>
        <p:blipFill rotWithShape="1">
          <a:blip r:embed="rId3"/>
          <a:srcRect t="14412" b="8823"/>
          <a:stretch/>
        </p:blipFill>
        <p:spPr bwMode="auto">
          <a:xfrm>
            <a:off x="323528" y="908721"/>
            <a:ext cx="8496944" cy="460851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607375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1187660" y="404664"/>
            <a:ext cx="7639050" cy="576262"/>
          </a:xfrm>
        </p:spPr>
        <p:txBody>
          <a:bodyPr/>
          <a:lstStyle/>
          <a:p>
            <a:pPr eaLnBrk="1" hangingPunct="1">
              <a:defRPr/>
            </a:pPr>
            <a:r>
              <a:rPr lang="pl-PL" dirty="0" smtClean="0"/>
              <a:t>Poszukiwanie partnerów: SEDIA</a:t>
            </a:r>
          </a:p>
        </p:txBody>
      </p:sp>
      <p:sp>
        <p:nvSpPr>
          <p:cNvPr id="50183" name="Rectangle 7"/>
          <p:cNvSpPr>
            <a:spLocks noGrp="1" noChangeArrowheads="1"/>
          </p:cNvSpPr>
          <p:nvPr>
            <p:ph type="body" sz="half" idx="2"/>
          </p:nvPr>
        </p:nvSpPr>
        <p:spPr>
          <a:xfrm>
            <a:off x="211138" y="1479550"/>
            <a:ext cx="3235325" cy="3589338"/>
          </a:xfrm>
        </p:spPr>
        <p:txBody>
          <a:bodyPr/>
          <a:lstStyle/>
          <a:p>
            <a:pPr marL="285750" indent="-285750" eaLnBrk="1" hangingPunct="1">
              <a:buClr>
                <a:srgbClr val="003399"/>
              </a:buClr>
              <a:buFont typeface="Wingdings" pitchFamily="2" charset="2"/>
              <a:buChar char="ü"/>
              <a:defRPr/>
            </a:pPr>
            <a:endParaRPr lang="pl-PL" sz="1600" dirty="0" smtClean="0">
              <a:solidFill>
                <a:srgbClr val="25408F"/>
              </a:solidFill>
            </a:endParaRPr>
          </a:p>
          <a:p>
            <a:pPr marL="285750" indent="-285750" eaLnBrk="1" hangingPunct="1">
              <a:buClr>
                <a:srgbClr val="003399"/>
              </a:buClr>
              <a:buFont typeface="Wingdings" pitchFamily="2" charset="2"/>
              <a:buChar char="ü"/>
              <a:defRPr/>
            </a:pPr>
            <a:endParaRPr lang="pl-PL" sz="1600" dirty="0" smtClean="0">
              <a:solidFill>
                <a:srgbClr val="25408F"/>
              </a:solidFill>
            </a:endParaRPr>
          </a:p>
          <a:p>
            <a:pPr marL="285750" indent="-285750" eaLnBrk="1" hangingPunct="1">
              <a:buClr>
                <a:srgbClr val="003399"/>
              </a:buClr>
              <a:buFont typeface="Wingdings" pitchFamily="2" charset="2"/>
              <a:buChar char="ü"/>
              <a:defRPr/>
            </a:pPr>
            <a:endParaRPr lang="pl-PL" sz="1600" dirty="0">
              <a:solidFill>
                <a:srgbClr val="25408F"/>
              </a:solidFill>
            </a:endParaRPr>
          </a:p>
          <a:p>
            <a:pPr marL="285750" indent="-285750" eaLnBrk="1" hangingPunct="1">
              <a:buClr>
                <a:srgbClr val="003399"/>
              </a:buClr>
              <a:buFont typeface="Wingdings" pitchFamily="2" charset="2"/>
              <a:buChar char="ü"/>
              <a:defRPr/>
            </a:pPr>
            <a:endParaRPr lang="pl-PL" sz="1600" dirty="0" smtClean="0">
              <a:solidFill>
                <a:srgbClr val="25408F"/>
              </a:solidFill>
            </a:endParaRPr>
          </a:p>
          <a:p>
            <a:pPr marL="285750" indent="-285750" eaLnBrk="1" hangingPunct="1">
              <a:buClr>
                <a:srgbClr val="003399"/>
              </a:buClr>
              <a:buFont typeface="Wingdings" pitchFamily="2" charset="2"/>
              <a:buChar char="ü"/>
              <a:defRPr/>
            </a:pPr>
            <a:endParaRPr lang="pl-PL" sz="1600" dirty="0">
              <a:solidFill>
                <a:srgbClr val="25408F"/>
              </a:solidFill>
            </a:endParaRPr>
          </a:p>
          <a:p>
            <a:pPr marL="285750" indent="-285750" eaLnBrk="1" hangingPunct="1">
              <a:buClr>
                <a:srgbClr val="003399"/>
              </a:buClr>
              <a:buFont typeface="Wingdings" pitchFamily="2" charset="2"/>
              <a:buChar char="ü"/>
              <a:defRPr/>
            </a:pPr>
            <a:endParaRPr lang="pl-PL" sz="1600" dirty="0" smtClean="0">
              <a:solidFill>
                <a:srgbClr val="25408F"/>
              </a:solidFill>
            </a:endParaRPr>
          </a:p>
          <a:p>
            <a:pPr marL="285750" indent="-285750" eaLnBrk="1" hangingPunct="1">
              <a:buClr>
                <a:srgbClr val="003399"/>
              </a:buClr>
              <a:buFont typeface="Wingdings" pitchFamily="2" charset="2"/>
              <a:buChar char="ü"/>
              <a:defRPr/>
            </a:pPr>
            <a:endParaRPr lang="pl-PL" sz="1600" dirty="0">
              <a:solidFill>
                <a:srgbClr val="25408F"/>
              </a:solidFill>
            </a:endParaRPr>
          </a:p>
          <a:p>
            <a:pPr marL="285750" indent="-285750" eaLnBrk="1" hangingPunct="1">
              <a:buClr>
                <a:srgbClr val="003399"/>
              </a:buClr>
              <a:buFont typeface="Wingdings" pitchFamily="2" charset="2"/>
              <a:buChar char="ü"/>
              <a:defRPr/>
            </a:pPr>
            <a:endParaRPr lang="pl-PL" sz="1600" dirty="0" smtClean="0">
              <a:solidFill>
                <a:srgbClr val="25408F"/>
              </a:solidFill>
            </a:endParaRPr>
          </a:p>
          <a:p>
            <a:pPr marL="285750" indent="-285750" eaLnBrk="1" hangingPunct="1">
              <a:buClr>
                <a:srgbClr val="003399"/>
              </a:buClr>
              <a:buFont typeface="Wingdings" pitchFamily="2" charset="2"/>
              <a:buChar char="ü"/>
              <a:defRPr/>
            </a:pPr>
            <a:endParaRPr lang="pl-PL" sz="1600" dirty="0">
              <a:solidFill>
                <a:srgbClr val="25408F"/>
              </a:solidFill>
            </a:endParaRPr>
          </a:p>
          <a:p>
            <a:pPr marL="285750" indent="-285750" eaLnBrk="1" hangingPunct="1">
              <a:buClr>
                <a:srgbClr val="003399"/>
              </a:buClr>
              <a:buFont typeface="Wingdings" pitchFamily="2" charset="2"/>
              <a:buChar char="ü"/>
              <a:defRPr/>
            </a:pPr>
            <a:endParaRPr lang="pl-PL" sz="1600" dirty="0" smtClean="0">
              <a:solidFill>
                <a:srgbClr val="25408F"/>
              </a:solidFill>
            </a:endParaRPr>
          </a:p>
          <a:p>
            <a:pPr marL="285750" indent="-285750" eaLnBrk="1" hangingPunct="1">
              <a:buClr>
                <a:srgbClr val="003399"/>
              </a:buClr>
              <a:buFont typeface="Wingdings" pitchFamily="2" charset="2"/>
              <a:buChar char="ü"/>
              <a:defRPr/>
            </a:pPr>
            <a:endParaRPr lang="pl-PL" sz="1600" dirty="0">
              <a:solidFill>
                <a:srgbClr val="25408F"/>
              </a:solidFill>
            </a:endParaRPr>
          </a:p>
          <a:p>
            <a:pPr marL="285750" indent="-285750" eaLnBrk="1" hangingPunct="1">
              <a:buClr>
                <a:srgbClr val="003399"/>
              </a:buClr>
              <a:buFont typeface="Wingdings" pitchFamily="2" charset="2"/>
              <a:buChar char="ü"/>
              <a:defRPr/>
            </a:pPr>
            <a:endParaRPr lang="pl-PL" sz="1600" dirty="0" smtClean="0">
              <a:solidFill>
                <a:srgbClr val="25408F"/>
              </a:solidFill>
            </a:endParaRPr>
          </a:p>
        </p:txBody>
      </p:sp>
      <p:sp>
        <p:nvSpPr>
          <p:cNvPr id="2" name="Symbol zastępczy zawartości 1"/>
          <p:cNvSpPr>
            <a:spLocks noGrp="1"/>
          </p:cNvSpPr>
          <p:nvPr>
            <p:ph sz="half" idx="1"/>
          </p:nvPr>
        </p:nvSpPr>
        <p:spPr>
          <a:xfrm>
            <a:off x="411163" y="6176963"/>
            <a:ext cx="3529012" cy="2432050"/>
          </a:xfrm>
        </p:spPr>
        <p:txBody>
          <a:bodyPr/>
          <a:lstStyle/>
          <a:p>
            <a:pPr marL="0" indent="0" eaLnBrk="1" hangingPunct="1">
              <a:defRPr/>
            </a:pPr>
            <a:endParaRPr lang="en-US" smtClean="0"/>
          </a:p>
        </p:txBody>
      </p:sp>
      <p:sp>
        <p:nvSpPr>
          <p:cNvPr id="37894" name="AutoShape 2" descr="data:image/jpeg;base64,/9j/4AAQSkZJRgABAQAAAQABAAD/2wCEAAkGBxQSEhUUEhQWFhUXFBgYGBgYGBgXFxgXFhUXFxcYFxwYHSggGBolHBQUITEiJSkrLi4uFyAzODMsNygtLisBCgoKDg0OGxAQGy8kHyQsNDQvKzcsLCwsLDQsLCwsNCwtLC4sNCwsLCwsLCwsLCwsLCwsLCwsLCwsLCwsLCwsLP/AABEIAOAA4QMBIgACEQEDEQH/xAAcAAABBQEBAQAAAAAAAAAAAAAAAwQFBgcCAQj/xABGEAACAQIDBAcECAQDBgcAAAABAgADEQQhMQUSQVEGEyJhcYGRMqGxwQcUQlJictHwI4Ki4TOS8RZDRFNUYxUkJpOjssL/xAAZAQEAAwEBAAAAAAAAAAAAAAAAAQIDBAX/xAApEQACAgEEAQMDBQEAAAAAAAAAAQIRAwQSITFBE2FxIlGhBTKB0fAz/9oADAMBAAIRAxEAPwDcYQhACEIQAhCEAIQhACE5qOFFyQBzMQFZm9gWH3my9BqfdAHBMS+sA+zdvDT1OU8XDDViWPfp5DSLwBLtHkPf+k9FPmT8PhFIQDncEAg5CdQgHlp7aEIAQhCAEIQgBCEIAQhCAEIQgBCEIAQhCAEIQgBCE8ZgBc5AQD2NqmKud2mN5uJ+yvifkInvNV0utPnozeHIR1SphRZRYCAJU8LnvOd5u/QeA4RxCEAJH7XxL09119kHtDmP3eSESxVHfQrzHv4QBhjMc1OopJvTZcvG3+nrGtPajjCtWc5kncyF93h4/wCkYYrE3pJRIJffK247tsz5C/pO69XruppqMqab7Dh2BkPUD3wCbw+PCogrOoqEDeHec4li8eVrUgGG4wa+lsgxvfyErmFoGpcJSFSqSd+o/spnkB5W0jyvsgq9Kk7lg57R04E7q8gbAecAsdHHU3NlYExA1mWs2869WEva/aBuM/D9Y02lsulTplkUIVGRXL15yNrVizlzqcMCf/jgFjGPpk7u+L+M6xGLRPbYCQS7MprhA+6N8oGL/aJNr58s9I3dzWZAtBarrSTeZ9Bcd5tfWAWZcShXe3hu85w20KYNi63tfWVymSorqV3AKakpwB3tPCdjYYOHVlXfqMAz55sDYlRfIDugFjw+KR/YYGKmQuyOp6zKl1VTdIta2WV8tOUm4B4DPYm2WY04j5idqb5iAewhCAEIQgBCEIAQhPHYAXOQEA8q1AoJJsBGiUzVO84sn2U597fpCkhqkOw7A9hef4j8hHsAIQhACEI0xm0adP2mz5DMyYxcnSIbS7HcJW8T0iY/4agd7Zn0EYPtGs5tvtnwGXwnVHR5H3wYvURXRYhs5RXNYkezYDkT7R8xacbOwSUnqMWU75Fsxko0HvMY0dkbpV6zXBNiuZ10ub85KvhqGSlafcMrzKUIrp3/AAXjJvxQxqbOqKT1FZVU8CL28LGdpsQ7hBqsam9vb54HkByyjl9j0T9i3epI+Ej9obOqUlL0alTL7N75SIwjJ0mS5Nc0evsatVIFesCg+yoI3u4kmL4vZBZ3ZWABpbii2hyzPd2RGFHb5WmCWDtxUrb0IykhgukFJ8iSh/Fp66S0tPkjzRCyxfkc1cETQ6oEX3AtyMsrZ28oyOyKiAGjUCncVWutwbC1xYyZBnswNCCpbEe1TeqhmdLX3dDe9znnH1fAsaaKjlWQCx4GwtmLx/CAROz9mVBU62tUDtaygCwAOuupyEloQgBG5O4fwsf8rH5H4+McTmogYEHQi0A6hG2DqnNG9pcvEcD6RzACEIQAhCEAIxb+K1v92pz/ABMOHgIpjKhNkX2m1P3V4n5RelTCgACwEA7hCEAJ4TGm0dpJRA3zmdANT3+EjKGObFB6Y7AYGzWJsOXieM0jik1u8fco5pOvI02ntt3JWmd1c9PaPnw8pEXl5w2DRF3VUaZ5a+POM6mwaJa9iByBsJ2YtVihwlRzzwzlzZXsBgWq5gXUa5geQvxj36sEK2BUElbvZc9c/wB8JMUtlKhvTLAi5AuStyOIiuIwhqKVdsjyA087ys9VcuOiY4KXuMBuuOrdrAgHP7V+Kk99hGdTZNEsyiqQRqCNL5a+NpO1kREJa26Mzfhpp6CVfH4xHcVASWyurDs66Za2kYHOTe20iciUVyL1cNXw4JFQWHC/C/AGO8N0kQ5VFK8yMx+sXwwq1KVxVRw19U07sjr5SHp9H6rKTkrA23ToRlmCJeLxztZateeitSj+zoQ2tRojtUXBB+znceF/hIsxethXW+8jC2uRtGxM9LEko1dnPLu6oeYDa1Sh7Buv3TmPLlLdsnbVOvkOy/FTr5cxKExiW+QQQSCMwRkQZhn0sMnK4ZpjzOPwarCVno50kFS1KsQH+y3Bu48m+Ms08fJjlB1I7YyUlaCEIShYIQhAGO0DuMtUcOy35T+hj6J4ilvKVPEWjbZFbep2OqndPlAHsIQgBOajhQSdALzqNcR22CcB2m8j2R5ke6Ae4Omc3b2mz8BwHpHMIQAjPam0FoIWbXRRxJ5R07gAk5AC5PcJn219pmvULfZGSDkOfiZ0abB6svYyy5NiPK2Iaq+83aYn9gDlLZV2vSoKqAHJAbAd2njKalcjIG3hlOd6erk0yyUn0jjjkcba7NCwGPSst0Omo4gx1KT0cxG7VHIkDzN/7y7TydRh9KdLo7cU98bCEITA0GO2cEa1Mqpsbg9xtwlVq7ErqL7l/Agy7k2nIqi9prj1rw/Ta5M54VPkrHR9qtOt1THdFixVuN/u9/6S1RvicElQqWGakEHQgiOIzZPUluomEdqobYzGpT9si5vYak25CU96FKqjVesFM7xG5bU3uCPKW/FYZCHNTQrYnkozPhxlD2otFVQUrkntEmxIGYAy48SPCdOk74tMyze4xc58/CJMYFomzT1bOM8czzaf0hYzCFWYU6lA2UswIdG0BYjVTOGMa4qkHUqwurAgjmDOfPiWSNGuObizSNudMaOEoUMRVV+oq2BqKN4UywupYfdOlxJTY+28PikD4eqlRT90gnzGoma9DLYnBYnZOJNwiWoudepe/VnPijADyEw+sK+AxLortSq0nKkobXtoctQRY+c8WUXF0zuTvk+yoTB/o9+mDENXpYfG7jo7bvW2s4JHZvbI3NpulGsHUMpuDpIJFJF4Q7mIdeDZj4/MyUkPtA7uIptzAHvI+cAmIQhAPCbRDBjIsdWN/L7I9LTrFZjd+8beWp9wMWEAIQkR0i6SYbA09/E1AnJdXY8lUZmAMOmm0t1BRU5vm3co4eZ+BlQVobR2icRVaqQQGtYHULwB74kGnuabH6cEjz8st0hwGnu9EA093p0WZ0OaVWzAm9gQcsjkZouBxYqLvAG1gQeYP7MzEtNL2RRKUaanUIL/ABnnfqCVJnTprtjyEITzDrG20awSk7sbBVJv4Zyl4LpS9OhTxOJQtSfEshqKAFopfdDvx3d7K8efSVtXqqApg+1dm/JTsfe26PWSfRfZq/8Ah1CjVUMGoLvqRcHrF3nB82Mpk02OaU5Lm1+CFN3SJ1WBFxmDBr8JAdGsDVwu9h2brKKn+ATc1FpkX6tyfa3TkDytylgiOSM29r6dFqa7IbpZXVcOwYkb2S24nXPumeFpdOnVJuqDD2Awv3HQeIlGLT2dEksdnDnf1HZaJs05LRNmnXZkdM0RdoM0SZpVsk5o4g0q1OsuZQ2IH2kawde/mPCV/wClzYFRrY8JZCVRvvWt2HfkT7PpJqo0iekG0qlWkaLMSt7EcCNRfwM83Vw53HVhl4MvSoRYg2INweRGhn0h9FvTHr8Ooc3NgD3Ogs+XeN1vMzAcXsgj2fST/wBGtSouL6g7yrUG8WXVOrBbfHlcec4jc+pKeMDDs5+GsjtutnTbx+RlTp7ZIsESoz/dA0/MTkJKpWrsgOICg37IBJIFhfePE3hqgWrr57InroQCYOb+C/8A2P8AYxWJ0vtHmfgLfKZ99Kv0irs9DQoENinB7xSB+03fyHdALavSSicb9SQ71YUmquBoigoAG7yXGU+asQz4ra7CqzPbEVM2N7JTZiAL6DIS2/QDVL4/FV6jFm+r9pmOZZ6qkkn+WV7o9SvtPGP92pUt/PUP6TTDHdNIrN1Fl9RooGjVWigee4meeOA093ogHnu/LWQLFpquz661KaMhuCo+EyTelm6LdJFor1VW+7vXVh9m+oPdecesxucU14N8Etr5L7Eq9XdE9SqDpEcYm8MtRmJ4eoc1jk4dndCm1ZXek/RyliwxqFt5lC7ym1lUk2A01J9ZZ8ORuLbSwt6SKKOcrGSNPsqByE8/9PzZsk5br2+/39jXLCMVx2OCZ4WkZits0UveolwCbbwvlKvX6ctnu0hplds799p7cMM5dI5ZZIrs66dbV3nFFdFzb8x0HpKkWk9tymMRSGLp5Na1Vb33bZAytlp6mnpQpHJktys7LTgtOC0TZ5rZSjtmiTNPGaJO8q2Sc1XykOGDOw7r/KOcZiMpAJiT1wtyI+fynLqHcaNsXDJwYFTrLR0V2WijeRe1Vbq1PHdBBa3id0StYGm9YhaYJJ9w5k8BLd9HWNtiVpVTZl3lQHTeuch3k3908+DSlbOiSbVIum2cP9XVHQZKFSqLX/K/kbjzEZYTGGotybkEg20uPh/pLZtBVemUfJXFmvwBlSwWCalem3tBzc2tvaAN5gCVbtkonOrhJX6vCCRLamLFLD1ahNgtN2vysCbz45x+MarUeo7FmdixZjcm54mfSP0x7W6rZ1Smp7VRqdLyZgW/pVp8yOc/OAaX9DVVkOKdUdgRTUlQDaxY5gmGwcDUp4jFPUQp1lQld4WJFyb++MOgO2auDp1EUC1Rgx5iwsBLF9fNQ3bWb6b/AKIzy/tH6vOw8bIcr8re/T4ToPPWs46HIee78bh57vybIocb8N+Ib8N6LBbdk7XqEI4Ln6utqi5kPSJsD+ZQJcKGMWogemwZToZk+GxjU23kYg93HuPMSWwe3Pq9QvSzpue1TPtKeNvO9pxZtPfKOjHkrsv7I51qEdyi0jekuIejh2amTe4BJNyAciR3xzgdoJWQOhup9QeIMZ9JaBqYeoqi5ADAflN/heccOJpM2lzHgzwtOS0SLSe2Xsim+Geu5JIDWW+6Ozpc8c56ssiiuTjUWxhg0cg2qCmjdkljYNbUWGsVGy2f2KtJ7Dg1steIkPvz2nUAPaG8LaXI+EO+0SqJHBbMaqWAdFCDtEnLLlbWMayqtxvhiDlYGx5m5jd6+Vr5co1q4kSLflihxUqWjDE4qG47qWUEqL3PgLyExVY33bG/K2fpM5ZUWUWKYzExPo1sati8QppiyKe25BIHDdX7zn7ojvovscYuuadRigWxK6M9zYAE5KOZ4TX9j7PsBRwqABRYsBZFHHdv7zqfcOeX1/Bpe35GmzdkphlFOkm+5+zkczoah4n8Og79RXulOznweIRzk2TXXmMxY8/ms1nZezEo3AF3OZbn4HhID6RdkdfhiVzemDn8L+YHqZz5JRaqK4NIRa5kyR2TtI4vDLVSxYixAOjDIg3GnH+aNsMu9VUXv2hnzt/pM++i7pA1OpUw5uQ6EqOTDj5XN/ETSthUr1L/AHR8cv1mVeTQsMIQgGEfSnV+sY3C4cuQj1HY2zse0L24m0oWK6G1cNWtUG8hJ6tx7LAfBuanSXvbOFpnpBh6IDBQGyvnvMXBOenPyl62lgdaNUC/C/suBpn9luTes0hDcnXZSU9r56MjwWAtHOJbc3T32kxtfCdS9gbg3tfJltqrDgfjK7tlyUNtRn6ayIPbImXKJehiQY5DypYDHyVpY6epHJZyOJNB57vyNTGiLDEiX3FaHm/Pd6NOvE968SbFDnehvxr14nhriLFFm6OdIBhwUZSVZr3Goytpx0low/SPDuMqgXubsmZecTE2xU5smGEnZrHI1waHtJMCKgeoV3mN7A3U97AaCSdZEqUWSmVCspAt7IvxsJkbYuInHEaMR4EiZyw9fUWU/Y0Y9G6C02uzM1j2rgZgchKHUxU82f0leiTmWU37JOVzx7ojSalWqBaQbfa+7TNt3e5b19JMZyje52HFPodbMpde+6TZQLnnbuk9Tp0xvA0xm9xexJAtu+HhO9jbBKrdwAxA3gmSm34jl6XlhwmDRTampqMcrKOP5s2PiLTKfqZHx0SnCPfZCphKj5BQoPMW9FGZnR2DSU71XtPy0Nu4Lc+plzwWwqr+2wpr91Qb+Z187yYwOyaNOxVd7mWzPjnKbYR7dv2/stc5dKj55xFQ0MaCMijMrfipkkW9M59BdHaiPh6b0gFFs++2t/HI+YmPdPti9XjCR7Jy/wAun9JSWr6MNqa4dmytdb8SNB4Wv6CY34NKNErV8woNr6cz4eV4ni0LKaYHZK2JOdwdb8sr98ZYvfLWvujIkkgjsnM9x79PSR22NsFhupfdOQ4NVOhtyXn+xKpskrmyOjqUMTWrAgk3VbaWJBYjxKiX3YNGyFvvH3D9mQNGmWIUAXNhYaS3UqYVQo0AtJB3CEIBimJwv/qoX0AQ6XyILTXNoYFay7r53JIYfZyyt7pXNtbESntKnj8yeqCMotnub+Y5mzjL8EsGBxgcXp2YWvlp/b+0lSp2Q1ZkfTCkwxLI5uVst+YstvdJrFbBSogatSG61wG3bZG4ADIfjILpliR9erD/ALnh3TX9hgHD0xr2NJZSV3JWVceKToxXE/RxT/4eqy9xtUHyf3GQ2L6J4ukclWp+Rs/8rWM33E7FouBvUwGJ+zwufSRe1Oj+5TfcqEgKx3Xz0F8jNlOPh18lHGXlWfPf1oqSrAgg2IORBHAxxTx0X2PRp19qVkqrvqTWIBJ9pTlp5zQ6fQSlYkYXIDk5tzv/ABM5eORsrJJGeLjZ19cmgjolQH/DjT7ra9/8T3ZT1eidDjhx39hs/D+JNbn9vyilx/yZnv1yefXJoT9GaCi/1ZTYEnsECwF/+Z2Zlu2yKeIrIuQWowA5C+XukObT5LJJ9D5cVvGy3J5AXPoI+pbGxTi4ouo5vamP6yJc/o2RcTh0Bdl3VZbIdzeKt9ornoy8ZatndH2Y7ypTUjO7Eu3dmf1lfUvt0Gq6VmZYPodXqa1EH5A9U/0ru++TOG+j9BnVqP5slMei7zTRV2BUc2q1rZaLp5aWjnDdHqCrvWZz3m/iJVzgu3ZKjN+KKBT6O4KloiuctQ75XzN2NtL8JktbFNhcSSNaNY/0N+gn1SMCgDKqKAykGw5i1vQz5g6f7Pddo11VSd7dcWH3kF/6g0zeRN8F1Fpcm87Bp0qqrVYbwOgJuoFhu2HgVPnLWtBQOwqrmDkAJmX0SY1nw4puO1TG7uk8V0Nx+Fv6ZpdSoq232zNhbQX7hxmUpN9stFJdIULAEn18pwtQnO4Ved842xt1Xsg27ud9bcYYIEoesAUbx4jK+fhrf1mduy9FM+krCKyh0z4370yb3MP8sz3Zu0Th66VAbWOZ7pre361CqnV071GJOYFwLizXOl7HhylLo9ExVuDlwMkFp2ntNqtju2uAVp3vl95z93l84jhsMb77m7Hjp6DgBwEYYTYmJoCyVVZMv8RbmwyAuMzYaScpoXYAamwEAk9g4a7FzoMh4/6fGTsSwtAIoUcP2YrACEIQCK6TYU1KBsO0pDDnlrY87XlZ2PtE0yb37Vt4aF7fbX8Y4jjL0ReZ9t+p1VZqVOk7vky2yVb+y28flAM06RYgvj6mf+8HPiQeOfGbvsQ3w6XGijPu1mYUuh1RqrYisRvu+8Qug0/SXfAbZKIKdkcKLXU2a3eptn5iAT5xYA1OQudDlp6xPa7nqKt1/wB22fDTORuFxNBmBNQod65V7rc3vbtZeh4x9t0HqKjA5bh4/sGRzfIPnno/gSm1BVDAqz1rqcjZkfIc87ek+kNmA7ufGxHpPn/Yzf8AmaZ/7nxuPnN2wWLRaVEbub01IGv2QTflrxlrIJIqc9Mxl/eG6bAcre6NsS4XOwz535Cw7tYnhnDhicwDwy4C+neTK2roDnF095KgOjIR6qQZ8o9NTu47EC/21Pk1ND859WJVRrjd4cbfrMK6SbORsS7bq5hdQCclA+UvF0GrD6FNo2aomtqoPlUXdPvUTbcEN1jc2vewvmc+XnMe6JIKVe4yuOAA9k7w08Js+FfIka5cLyW7RXpizPx3Tyvp8eETbEaAWzyFsxfM/KcYKq7g9YLd3LO2tuUZpScvfeFgRc24AXF+Gt5m2/BckDUA9t7nkMvcJlH0gYADEX4ZjyNnHuf3TTcRjaAPaqAkcAb6aezKR043KoD0gbAre4PIg/8A5luSCA6H4rqsQoBsDn6A3HmpaatjK9IBTVYAg3UfaJHFQMzwmOphHQrUAJ3SD5cfdeXTCfxFDUQAGGTHtva3jZT43tF8Cibxu27r2E3UGr1Dbwy4+vlIWvjDU4tVI0vdKY8uPkPOO6WxQSGfM8yd5vfp5SVw+zwNB58YsURGHwbtkxsOSjcXwNsz5mSVPBlfZsPAWFvASSpYUfv5RrtPEhewmvE8u6QSMMRVvlwHvMl9iYOw321OncOfnGOysD1jXPsjXvPKWSAEIQgBCEIARntHC74uNR8I8hAK3VwoOucjcXsoN3+OvrLbVw44RrUw3K3wgFSOGqrlfeHJhvj9ffEHcU6bF96mtjco3Yt+Jb5acpMbc2slDs2LVD7KLmx/Qd5kRS2JUxJFTFezqtIeyO9vvGAZ7sDZ7lkqWIG8D77zWcH0gppTRHo1WZFC3VLg2yupvyAznL4Jbbqr6TipgKnB3H839oAviek1NsjRr2vp1V+Xf3Cd0elFFBZaFe18/wCFqfKR42dV4VHH81+XMd89GBrf8x/Ufp3GTa+xFe4+/wBrKH/T1/8A2T7pnW3iWr726V3lvY5EDea1++1peRgXXV29Qe7K68TIbDYIYqu7kk017Ck27W77RyAyvf0gFewKFXRvxD0OXzmi0tr1KagbqLZQN521sBnbLlI/G7JphDYZgR3g9nKyhgovYcBfNVIzOfE+kWKEqu3nbLrGtyppYep/WNGrF/sO/wCd8vTOT1PZy8r6a+N/lHFLADu9O7+5kEldp0Kp5KOSr4ZXY94imNwDbjBizaZE5XzIyGWq285ZFwn71/fCK/UwdQT7uN4BXcDRDILAWIkdidmVMOxq0BcE3enoGtxX7rd8ntkUN0vT+47Dy1HuIkv9WvAI/YeLp4imGQ3IyYHJlI4MOclhRt3W9JAYzYDrUFbDMEqcfuuOTjjGGKWtUb+PW3h/y6eVPz+9AJ7aO0Ao3UN2OpGg8O+R2BwZqtbhxP74zzAYI1DYZKNTwHh3yzYegEUKosP3mYB7RpBQFUWAncIQAhCEAIQhACEIQAkH0jfE9lMMoG97VU2O54Lz75OQgFZ2P0cSjdmu9Rs2ds2J+UkqtO0kmEiNpYypSYFKDVR+EgW9YAvSwVtb345T36sL/rI7/aKrxwdX1WcHpI/HB1vdAJT6qP3f98IfVR+x4/rI0dKLa4WuP5R+s9/2rH/T1/8AJ/eAMOldUqEo0yesq3A/CujOfIkDvMfbK2WKVNVAyAiOxcBUq1nxNdSrMbIp1WmL7o8eJlkWlAIjFYbsnwnewKV6KaXHZP8AISo90kqlC4kG+x8TcrTxAp0ySbBRvZ65mATho9/yjHFbXw9P/ErIO64J90Yf7Iq+detWq+LZekf4To7hqfs0l8xf4wBi3S+hpSSrVP4Ey9Taef8Ai+Mqf4WFCjnUb5CWGnSC5KAPAWnRNtYBD7IwFYM1TEMhdiMkFgLC3HUyVq1VQXY2Ej8ZthVyTtHnw/vIhmqVm4sfcP0gDnaG1C+S5L7z48p5s7ZhqWLZL7z4frH+B2QFzftHlwH6yUgHFKmFACiwE7hCAEIQgBCEIAQhCAEIQgBCEIAThk5G3w9J3CAImvb2hbv1X14ecUVgcwQfCdRvUwanMXU81Nv7HzgDi08tGhpVl9l1b8wsfVZwcVVX2qV/ym8AfwkYdrW1puPKcnbi/cb3frAJWEh225yQ+ZiZ2rVb2U9xMAnIlWxKJ7TAeefpIUjEv94eiz2lsRz7TAeFyYAviNtgZIt+85D+8jnq1axtm3cNB8vWTFDZFNdQWPfp6CP1UAWAsO6AQ2F2JxqHyHzMlqNFUFlAAikIAQhCAEIQgBCEIAQhCAEIQgH/2Q=="/>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pl-PL"/>
          </a:p>
        </p:txBody>
      </p:sp>
      <p:sp>
        <p:nvSpPr>
          <p:cNvPr id="37895" name="Symbol zastępczy zawartości 3"/>
          <p:cNvSpPr>
            <a:spLocks/>
          </p:cNvSpPr>
          <p:nvPr/>
        </p:nvSpPr>
        <p:spPr bwMode="auto">
          <a:xfrm>
            <a:off x="388936" y="5867752"/>
            <a:ext cx="8366125" cy="323493"/>
          </a:xfrm>
          <a:prstGeom prst="roundRect">
            <a:avLst>
              <a:gd name="adj" fmla="val 16667"/>
            </a:avLst>
          </a:prstGeom>
          <a:solidFill>
            <a:srgbClr val="FFC000"/>
          </a:solidFill>
          <a:ln>
            <a:noFill/>
          </a:ln>
        </p:spPr>
        <p:txBody>
          <a:bodyPr anchor="ctr">
            <a:spAutoFit/>
          </a:bodyPr>
          <a:lstStyle/>
          <a:p>
            <a:pPr algn="ctr"/>
            <a:r>
              <a:rPr lang="en-US" altLang="pl-PL" sz="1300" b="1" u="sng" dirty="0"/>
              <a:t>https://ec.europa.eu/info/funding-tenders/opportunities/portal/screen/how-to-participate/partner-search</a:t>
            </a:r>
          </a:p>
        </p:txBody>
      </p:sp>
      <p:sp>
        <p:nvSpPr>
          <p:cNvPr id="10" name="Prostokąt zaokrąglony 9"/>
          <p:cNvSpPr/>
          <p:nvPr/>
        </p:nvSpPr>
        <p:spPr>
          <a:xfrm>
            <a:off x="307974" y="1013149"/>
            <a:ext cx="6568281" cy="1328023"/>
          </a:xfrm>
          <a:prstGeom prst="roundRect">
            <a:avLst/>
          </a:prstGeom>
          <a:solidFill>
            <a:schemeClr val="bg2">
              <a:lumMod val="20000"/>
              <a:lumOff val="80000"/>
            </a:schemeClr>
          </a:solidFill>
        </p:spPr>
        <p:txBody>
          <a:bodyPr wrap="square">
            <a:spAutoFit/>
          </a:bodyPr>
          <a:lstStyle/>
          <a:p>
            <a:pPr>
              <a:buClr>
                <a:srgbClr val="000066"/>
              </a:buClr>
              <a:defRPr/>
            </a:pPr>
            <a:r>
              <a:rPr lang="pl-PL" b="1" dirty="0" smtClean="0">
                <a:solidFill>
                  <a:srgbClr val="000066"/>
                </a:solidFill>
                <a:latin typeface="Calibri" panose="020F0502020204030204" pitchFamily="34" charset="0"/>
              </a:rPr>
              <a:t>Nowa funkcja na portalu KE</a:t>
            </a:r>
            <a:endParaRPr lang="pl-PL" dirty="0">
              <a:solidFill>
                <a:srgbClr val="000066"/>
              </a:solidFill>
              <a:latin typeface="Calibri" panose="020F0502020204030204" pitchFamily="34" charset="0"/>
            </a:endParaRPr>
          </a:p>
          <a:p>
            <a:pPr marL="285750" indent="-285750">
              <a:buClr>
                <a:srgbClr val="C00000"/>
              </a:buClr>
              <a:buFont typeface="Wingdings" panose="05000000000000000000" pitchFamily="2" charset="2"/>
              <a:buChar char="§"/>
              <a:defRPr/>
            </a:pPr>
            <a:r>
              <a:rPr lang="pl-PL" dirty="0" smtClean="0">
                <a:solidFill>
                  <a:srgbClr val="000066"/>
                </a:solidFill>
                <a:latin typeface="Calibri" panose="020F0502020204030204" pitchFamily="34" charset="0"/>
              </a:rPr>
              <a:t>baza uczestników programu Horyzont </a:t>
            </a:r>
            <a:endParaRPr lang="pl-PL" dirty="0">
              <a:solidFill>
                <a:srgbClr val="000066"/>
              </a:solidFill>
              <a:latin typeface="Calibri" panose="020F0502020204030204" pitchFamily="34" charset="0"/>
            </a:endParaRPr>
          </a:p>
          <a:p>
            <a:pPr marL="285750" indent="-285750">
              <a:buClr>
                <a:srgbClr val="C00000"/>
              </a:buClr>
              <a:buFont typeface="Wingdings" panose="05000000000000000000" pitchFamily="2" charset="2"/>
              <a:buChar char="§"/>
              <a:defRPr/>
            </a:pPr>
            <a:r>
              <a:rPr lang="pl-PL" dirty="0" smtClean="0">
                <a:solidFill>
                  <a:srgbClr val="000066"/>
                </a:solidFill>
                <a:latin typeface="Calibri" panose="020F0502020204030204" pitchFamily="34" charset="0"/>
              </a:rPr>
              <a:t>poszukiwanie partnerów do nowych konkursów</a:t>
            </a:r>
            <a:endParaRPr lang="pl-PL" dirty="0">
              <a:solidFill>
                <a:srgbClr val="000066"/>
              </a:solidFill>
              <a:latin typeface="Calibri" panose="020F0502020204030204" pitchFamily="34" charset="0"/>
            </a:endParaRPr>
          </a:p>
          <a:p>
            <a:pPr marL="285750" indent="-285750">
              <a:buClr>
                <a:srgbClr val="C00000"/>
              </a:buClr>
              <a:buFont typeface="Wingdings" panose="05000000000000000000" pitchFamily="2" charset="2"/>
              <a:buChar char="§"/>
              <a:defRPr/>
            </a:pPr>
            <a:r>
              <a:rPr lang="pl-PL" dirty="0" smtClean="0">
                <a:solidFill>
                  <a:srgbClr val="000066"/>
                </a:solidFill>
                <a:latin typeface="Calibri" panose="020F0502020204030204" pitchFamily="34" charset="0"/>
              </a:rPr>
              <a:t>wszystkie obszary tematyczne</a:t>
            </a:r>
            <a:endParaRPr lang="en-US" b="1" u="sng" dirty="0">
              <a:solidFill>
                <a:srgbClr val="C00000"/>
              </a:solidFill>
              <a:latin typeface="+mn-lt"/>
            </a:endParaRPr>
          </a:p>
        </p:txBody>
      </p:sp>
      <p:pic>
        <p:nvPicPr>
          <p:cNvPr id="11" name="Obraz 10"/>
          <p:cNvPicPr/>
          <p:nvPr/>
        </p:nvPicPr>
        <p:blipFill rotWithShape="1">
          <a:blip r:embed="rId2"/>
          <a:srcRect t="19706" b="6471"/>
          <a:stretch/>
        </p:blipFill>
        <p:spPr bwMode="auto">
          <a:xfrm>
            <a:off x="1187624" y="2492896"/>
            <a:ext cx="6631341" cy="332128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32942004"/>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title"/>
          </p:nvPr>
        </p:nvSpPr>
        <p:spPr>
          <a:xfrm>
            <a:off x="287524" y="332656"/>
            <a:ext cx="8496944" cy="504056"/>
          </a:xfrm>
        </p:spPr>
        <p:txBody>
          <a:bodyPr>
            <a:noAutofit/>
          </a:bodyPr>
          <a:lstStyle/>
          <a:p>
            <a:r>
              <a:rPr lang="pl-PL" sz="2800" dirty="0" smtClean="0"/>
              <a:t>Zostań ekspertem oceniającym</a:t>
            </a:r>
            <a:endParaRPr lang="pl-PL" sz="2800" dirty="0"/>
          </a:p>
        </p:txBody>
      </p:sp>
      <p:sp>
        <p:nvSpPr>
          <p:cNvPr id="4" name="Symbol zastępczy zawartości 3"/>
          <p:cNvSpPr>
            <a:spLocks noGrp="1"/>
          </p:cNvSpPr>
          <p:nvPr>
            <p:ph idx="1"/>
          </p:nvPr>
        </p:nvSpPr>
        <p:spPr/>
        <p:txBody>
          <a:bodyPr/>
          <a:lstStyle/>
          <a:p>
            <a:endParaRPr lang="pl-PL" dirty="0"/>
          </a:p>
        </p:txBody>
      </p:sp>
      <p:sp>
        <p:nvSpPr>
          <p:cNvPr id="5" name="Prostokąt zaokrąglony 4"/>
          <p:cNvSpPr/>
          <p:nvPr/>
        </p:nvSpPr>
        <p:spPr bwMode="auto">
          <a:xfrm>
            <a:off x="414068" y="1017070"/>
            <a:ext cx="8118372" cy="1475826"/>
          </a:xfrm>
          <a:prstGeom prst="round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kumimoji="0" lang="pl-PL" sz="2000" b="1" i="0" u="none" strike="noStrike" cap="none" normalizeH="0" baseline="0" dirty="0" smtClean="0">
                <a:ln>
                  <a:noFill/>
                </a:ln>
                <a:solidFill>
                  <a:srgbClr val="000066"/>
                </a:solidFill>
                <a:latin typeface="Calibri" panose="020F0502020204030204" pitchFamily="34" charset="0"/>
              </a:rPr>
              <a:t>Komisja Europejska poszukuje ekspertów</a:t>
            </a:r>
            <a:r>
              <a:rPr kumimoji="0" lang="pl-PL" sz="2000" b="1" i="0" u="none" strike="noStrike" cap="none" normalizeH="0" dirty="0" smtClean="0">
                <a:ln>
                  <a:noFill/>
                </a:ln>
                <a:solidFill>
                  <a:srgbClr val="000066"/>
                </a:solidFill>
                <a:latin typeface="Calibri" panose="020F0502020204030204" pitchFamily="34" charset="0"/>
              </a:rPr>
              <a:t> oceniających do programu Horyzont 2020</a:t>
            </a:r>
            <a:endParaRPr lang="pl-PL" dirty="0"/>
          </a:p>
          <a:p>
            <a:pPr marR="0" defTabSz="914400" rtl="0" eaLnBrk="1" fontAlgn="base" latinLnBrk="0" hangingPunct="1">
              <a:lnSpc>
                <a:spcPct val="100000"/>
              </a:lnSpc>
              <a:spcBef>
                <a:spcPct val="0"/>
              </a:spcBef>
              <a:spcAft>
                <a:spcPct val="0"/>
              </a:spcAft>
              <a:buClrTx/>
              <a:buSzTx/>
              <a:tabLst/>
            </a:pPr>
            <a:r>
              <a:rPr lang="pl-PL" sz="2000" b="1" dirty="0" smtClean="0">
                <a:solidFill>
                  <a:srgbClr val="000066"/>
                </a:solidFill>
                <a:latin typeface="Calibri" panose="020F0502020204030204" pitchFamily="34" charset="0"/>
              </a:rPr>
              <a:t>Rejestracja do bazy ekspertów oceniających:</a:t>
            </a:r>
          </a:p>
          <a:p>
            <a:r>
              <a:rPr lang="pl-PL" sz="1600" b="1" dirty="0">
                <a:latin typeface="Calibri" panose="020F0502020204030204" pitchFamily="34" charset="0"/>
                <a:hlinkClick r:id="rId2"/>
              </a:rPr>
              <a:t>https://</a:t>
            </a:r>
            <a:r>
              <a:rPr lang="pl-PL" sz="1600" b="1" dirty="0" smtClean="0">
                <a:latin typeface="Calibri" panose="020F0502020204030204" pitchFamily="34" charset="0"/>
                <a:hlinkClick r:id="rId2"/>
              </a:rPr>
              <a:t>ec.europa.eu/info/funding-tenders/opportunities/portal/screen/work-as-an-expert</a:t>
            </a:r>
            <a:endParaRPr lang="pl-PL" sz="1600" b="1" dirty="0" smtClean="0">
              <a:latin typeface="Calibri" panose="020F0502020204030204" pitchFamily="34" charset="0"/>
            </a:endParaRPr>
          </a:p>
          <a:p>
            <a:pPr marL="285750" marR="0" indent="-285750" defTabSz="914400" rtl="0" eaLnBrk="1" fontAlgn="base" latinLnBrk="0" hangingPunct="1">
              <a:lnSpc>
                <a:spcPct val="100000"/>
              </a:lnSpc>
              <a:spcBef>
                <a:spcPct val="0"/>
              </a:spcBef>
              <a:spcAft>
                <a:spcPct val="0"/>
              </a:spcAft>
              <a:buClrTx/>
              <a:buSzTx/>
              <a:buFont typeface="Courier New" panose="02070309020205020404" pitchFamily="49" charset="0"/>
              <a:buChar char="o"/>
              <a:tabLst/>
            </a:pPr>
            <a:endParaRPr lang="pl-PL" baseline="0" dirty="0" smtClean="0"/>
          </a:p>
          <a:p>
            <a:pPr marL="285750" marR="0" indent="-285750" defTabSz="914400" rtl="0" eaLnBrk="1" fontAlgn="base" latinLnBrk="0" hangingPunct="1">
              <a:lnSpc>
                <a:spcPct val="100000"/>
              </a:lnSpc>
              <a:spcBef>
                <a:spcPct val="0"/>
              </a:spcBef>
              <a:spcAft>
                <a:spcPct val="0"/>
              </a:spcAft>
              <a:buClrTx/>
              <a:buSzTx/>
              <a:buFont typeface="Courier New" panose="02070309020205020404" pitchFamily="49" charset="0"/>
              <a:buChar char="o"/>
              <a:tabLst/>
            </a:pPr>
            <a:endParaRPr kumimoji="0" lang="pl-PL" sz="1800" i="0" u="none" strike="noStrike" cap="none" normalizeH="0" baseline="0" dirty="0" smtClean="0">
              <a:ln>
                <a:noFill/>
              </a:ln>
              <a:solidFill>
                <a:srgbClr val="000066"/>
              </a:solidFill>
              <a:latin typeface="Arial" charset="0"/>
            </a:endParaRPr>
          </a:p>
        </p:txBody>
      </p:sp>
      <p:sp>
        <p:nvSpPr>
          <p:cNvPr id="2" name="Prostokąt zaokrąglony 1"/>
          <p:cNvSpPr/>
          <p:nvPr/>
        </p:nvSpPr>
        <p:spPr bwMode="auto">
          <a:xfrm>
            <a:off x="3294716" y="1037658"/>
            <a:ext cx="5214308" cy="755275"/>
          </a:xfrm>
          <a:prstGeom prst="roundRect">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kumimoji="0" lang="pl-PL" sz="2000" b="0" i="0" u="none" strike="noStrike" cap="none" normalizeH="0" baseline="0" dirty="0" smtClean="0">
                <a:ln>
                  <a:noFill/>
                </a:ln>
                <a:solidFill>
                  <a:srgbClr val="000066"/>
                </a:solidFill>
                <a:latin typeface="Calibri" panose="020F0502020204030204" pitchFamily="34" charset="0"/>
              </a:rPr>
              <a:t>Konkursy SC1 H2020 – </a:t>
            </a:r>
            <a:r>
              <a:rPr lang="pl-PL" sz="2000" dirty="0" smtClean="0">
                <a:solidFill>
                  <a:srgbClr val="000066"/>
                </a:solidFill>
                <a:latin typeface="Calibri" panose="020F0502020204030204" pitchFamily="34" charset="0"/>
              </a:rPr>
              <a:t>98 </a:t>
            </a:r>
            <a:r>
              <a:rPr kumimoji="0" lang="pl-PL" sz="2000" b="0" i="0" u="none" strike="noStrike" cap="none" normalizeH="0" baseline="0" dirty="0" smtClean="0">
                <a:ln>
                  <a:noFill/>
                </a:ln>
                <a:solidFill>
                  <a:srgbClr val="000066"/>
                </a:solidFill>
                <a:latin typeface="Calibri" panose="020F0502020204030204" pitchFamily="34" charset="0"/>
              </a:rPr>
              <a:t>polskich ekspertów</a:t>
            </a:r>
            <a:r>
              <a:rPr kumimoji="0" lang="pl-PL" sz="2000" b="0" i="0" u="none" strike="noStrike" cap="none" normalizeH="0" dirty="0" smtClean="0">
                <a:ln>
                  <a:noFill/>
                </a:ln>
                <a:solidFill>
                  <a:srgbClr val="000066"/>
                </a:solidFill>
                <a:latin typeface="Calibri" panose="020F0502020204030204" pitchFamily="34" charset="0"/>
              </a:rPr>
              <a:t> zaangażowanych (lata 2014 – 2017)</a:t>
            </a:r>
          </a:p>
          <a:p>
            <a:pPr marL="0" marR="0" indent="0" defTabSz="914400" rtl="0" eaLnBrk="1" fontAlgn="base" latinLnBrk="0" hangingPunct="1">
              <a:lnSpc>
                <a:spcPct val="100000"/>
              </a:lnSpc>
              <a:spcBef>
                <a:spcPct val="0"/>
              </a:spcBef>
              <a:spcAft>
                <a:spcPct val="0"/>
              </a:spcAft>
              <a:buClrTx/>
              <a:buSzTx/>
              <a:buFontTx/>
              <a:buNone/>
              <a:tabLst/>
            </a:pPr>
            <a:endParaRPr lang="pl-PL" sz="1600" baseline="0" dirty="0"/>
          </a:p>
        </p:txBody>
      </p:sp>
      <p:pic>
        <p:nvPicPr>
          <p:cNvPr id="9" name="Obraz 8"/>
          <p:cNvPicPr/>
          <p:nvPr/>
        </p:nvPicPr>
        <p:blipFill rotWithShape="1">
          <a:blip r:embed="rId3"/>
          <a:srcRect t="14411" b="4118"/>
          <a:stretch/>
        </p:blipFill>
        <p:spPr bwMode="auto">
          <a:xfrm>
            <a:off x="414068" y="2522736"/>
            <a:ext cx="6480442" cy="328252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632344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srcRect/>
          <a:stretch>
            <a:fillRect/>
          </a:stretch>
        </p:blipFill>
        <p:spPr bwMode="auto">
          <a:xfrm>
            <a:off x="0" y="1484784"/>
            <a:ext cx="9144000" cy="3279648"/>
          </a:xfrm>
          <a:prstGeom prst="rect">
            <a:avLst/>
          </a:prstGeom>
          <a:noFill/>
          <a:ln w="9525">
            <a:noFill/>
            <a:miter lim="800000"/>
            <a:headEnd/>
            <a:tailEnd/>
          </a:ln>
          <a:effectLst/>
        </p:spPr>
      </p:pic>
      <p:sp>
        <p:nvSpPr>
          <p:cNvPr id="4" name="Prostokąt 3"/>
          <p:cNvSpPr/>
          <p:nvPr/>
        </p:nvSpPr>
        <p:spPr>
          <a:xfrm>
            <a:off x="3275856" y="2383433"/>
            <a:ext cx="5858783" cy="1077218"/>
          </a:xfrm>
          <a:prstGeom prst="rect">
            <a:avLst/>
          </a:prstGeom>
        </p:spPr>
        <p:txBody>
          <a:bodyPr wrap="square">
            <a:spAutoFit/>
          </a:bodyPr>
          <a:lstStyle/>
          <a:p>
            <a:pPr marL="0" lvl="1">
              <a:spcBef>
                <a:spcPts val="600"/>
              </a:spcBef>
            </a:pPr>
            <a:r>
              <a:rPr lang="pl-PL" sz="3200" b="1" dirty="0" smtClean="0">
                <a:solidFill>
                  <a:schemeClr val="bg1"/>
                </a:solidFill>
              </a:rPr>
              <a:t>Nowy Program Ramowy - </a:t>
            </a:r>
            <a:r>
              <a:rPr lang="pl-PL" sz="3200" b="1" dirty="0">
                <a:solidFill>
                  <a:schemeClr val="bg1"/>
                </a:solidFill>
              </a:rPr>
              <a:t>Horizon </a:t>
            </a:r>
            <a:r>
              <a:rPr lang="pl-PL" sz="3200" b="1" dirty="0" smtClean="0">
                <a:solidFill>
                  <a:schemeClr val="bg1"/>
                </a:solidFill>
              </a:rPr>
              <a:t>Europe (2021 – 2027)</a:t>
            </a:r>
            <a:endParaRPr lang="pl-PL" sz="3200" b="1" dirty="0">
              <a:solidFill>
                <a:schemeClr val="bg1"/>
              </a:solidFill>
            </a:endParaRPr>
          </a:p>
        </p:txBody>
      </p:sp>
    </p:spTree>
    <p:extLst>
      <p:ext uri="{BB962C8B-B14F-4D97-AF65-F5344CB8AC3E}">
        <p14:creationId xmlns:p14="http://schemas.microsoft.com/office/powerpoint/2010/main" val="20703642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2"/>
          </p:nvPr>
        </p:nvSpPr>
        <p:spPr/>
        <p:txBody>
          <a:bodyPr/>
          <a:lstStyle/>
          <a:p>
            <a:pPr>
              <a:defRPr/>
            </a:pPr>
            <a:fld id="{7120E874-6736-491E-A54C-87618762146E}" type="slidenum">
              <a:rPr lang="en-GB" smtClean="0"/>
              <a:pPr>
                <a:defRPr/>
              </a:pPr>
              <a:t>27</a:t>
            </a:fld>
            <a:endParaRPr lang="en-GB"/>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92807"/>
            <a:ext cx="9144000" cy="3816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pole tekstowe 2"/>
          <p:cNvSpPr txBox="1"/>
          <p:nvPr/>
        </p:nvSpPr>
        <p:spPr>
          <a:xfrm>
            <a:off x="783944" y="260648"/>
            <a:ext cx="6668364" cy="523220"/>
          </a:xfrm>
          <a:prstGeom prst="rect">
            <a:avLst/>
          </a:prstGeom>
          <a:noFill/>
        </p:spPr>
        <p:txBody>
          <a:bodyPr wrap="none" rtlCol="0">
            <a:spAutoFit/>
          </a:bodyPr>
          <a:lstStyle/>
          <a:p>
            <a:r>
              <a:rPr lang="pl-PL" sz="2800" b="1" dirty="0" smtClean="0">
                <a:solidFill>
                  <a:srgbClr val="376092"/>
                </a:solidFill>
                <a:latin typeface="Calibri" panose="020F0502020204030204" pitchFamily="34" charset="0"/>
              </a:rPr>
              <a:t>Horizon Europe – 100 mld Euro (2021-2027)</a:t>
            </a:r>
            <a:endParaRPr lang="pl-PL" sz="2800" b="1" dirty="0">
              <a:solidFill>
                <a:srgbClr val="376092"/>
              </a:solidFill>
              <a:latin typeface="Calibri" panose="020F0502020204030204" pitchFamily="34" charset="0"/>
            </a:endParaRPr>
          </a:p>
        </p:txBody>
      </p:sp>
      <p:sp>
        <p:nvSpPr>
          <p:cNvPr id="6" name="pole tekstowe 5"/>
          <p:cNvSpPr txBox="1"/>
          <p:nvPr/>
        </p:nvSpPr>
        <p:spPr>
          <a:xfrm>
            <a:off x="179513" y="1095203"/>
            <a:ext cx="8784976" cy="461665"/>
          </a:xfrm>
          <a:prstGeom prst="rect">
            <a:avLst/>
          </a:prstGeom>
          <a:noFill/>
          <a:ln>
            <a:solidFill>
              <a:schemeClr val="accent1"/>
            </a:solidFill>
          </a:ln>
        </p:spPr>
        <p:txBody>
          <a:bodyPr wrap="square" rtlCol="0">
            <a:spAutoFit/>
          </a:bodyPr>
          <a:lstStyle/>
          <a:p>
            <a:r>
              <a:rPr lang="pl-PL" sz="2400" b="1" dirty="0" smtClean="0">
                <a:solidFill>
                  <a:srgbClr val="C00000"/>
                </a:solidFill>
              </a:rPr>
              <a:t>     </a:t>
            </a:r>
            <a:r>
              <a:rPr lang="pl-PL" sz="2000" b="1" dirty="0" smtClean="0">
                <a:solidFill>
                  <a:srgbClr val="002060"/>
                </a:solidFill>
              </a:rPr>
              <a:t>25,8 </a:t>
            </a:r>
            <a:r>
              <a:rPr lang="pl-PL" sz="2000" b="1" dirty="0">
                <a:solidFill>
                  <a:srgbClr val="002060"/>
                </a:solidFill>
              </a:rPr>
              <a:t>mld </a:t>
            </a:r>
            <a:r>
              <a:rPr lang="pl-PL" sz="2000" b="1" dirty="0" smtClean="0">
                <a:solidFill>
                  <a:srgbClr val="002060"/>
                </a:solidFill>
              </a:rPr>
              <a:t>Euro	         52,7 </a:t>
            </a:r>
            <a:r>
              <a:rPr lang="pl-PL" sz="2000" b="1" dirty="0">
                <a:solidFill>
                  <a:srgbClr val="002060"/>
                </a:solidFill>
              </a:rPr>
              <a:t>mld </a:t>
            </a:r>
            <a:r>
              <a:rPr lang="pl-PL" sz="2000" b="1" dirty="0" smtClean="0">
                <a:solidFill>
                  <a:srgbClr val="002060"/>
                </a:solidFill>
              </a:rPr>
              <a:t>Euro	             13,5 </a:t>
            </a:r>
            <a:r>
              <a:rPr lang="pl-PL" sz="2000" b="1" dirty="0">
                <a:solidFill>
                  <a:srgbClr val="002060"/>
                </a:solidFill>
              </a:rPr>
              <a:t>mld </a:t>
            </a:r>
            <a:r>
              <a:rPr lang="pl-PL" sz="2000" b="1" dirty="0" smtClean="0">
                <a:solidFill>
                  <a:srgbClr val="002060"/>
                </a:solidFill>
              </a:rPr>
              <a:t>Euro</a:t>
            </a:r>
            <a:endParaRPr lang="pl-PL" sz="2000" b="1" dirty="0">
              <a:solidFill>
                <a:srgbClr val="002060"/>
              </a:solidFill>
            </a:endParaRPr>
          </a:p>
        </p:txBody>
      </p:sp>
      <p:sp>
        <p:nvSpPr>
          <p:cNvPr id="7" name="Prostokąt 6"/>
          <p:cNvSpPr/>
          <p:nvPr/>
        </p:nvSpPr>
        <p:spPr>
          <a:xfrm>
            <a:off x="3567139" y="5409231"/>
            <a:ext cx="1792478" cy="400110"/>
          </a:xfrm>
          <a:prstGeom prst="rect">
            <a:avLst/>
          </a:prstGeom>
          <a:ln>
            <a:solidFill>
              <a:schemeClr val="accent1"/>
            </a:solidFill>
          </a:ln>
        </p:spPr>
        <p:txBody>
          <a:bodyPr wrap="none">
            <a:spAutoFit/>
          </a:bodyPr>
          <a:lstStyle/>
          <a:p>
            <a:r>
              <a:rPr lang="pl-PL" sz="2000" b="1" dirty="0" smtClean="0">
                <a:solidFill>
                  <a:srgbClr val="002060"/>
                </a:solidFill>
              </a:rPr>
              <a:t>2,1 </a:t>
            </a:r>
            <a:r>
              <a:rPr lang="pl-PL" sz="2000" b="1" dirty="0">
                <a:solidFill>
                  <a:srgbClr val="002060"/>
                </a:solidFill>
              </a:rPr>
              <a:t>mld Euro </a:t>
            </a:r>
            <a:endParaRPr lang="pl-PL" sz="2000" dirty="0"/>
          </a:p>
        </p:txBody>
      </p:sp>
    </p:spTree>
    <p:extLst>
      <p:ext uri="{BB962C8B-B14F-4D97-AF65-F5344CB8AC3E}">
        <p14:creationId xmlns:p14="http://schemas.microsoft.com/office/powerpoint/2010/main" val="233028557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323528" y="332656"/>
            <a:ext cx="8496944" cy="504056"/>
          </a:xfrm>
        </p:spPr>
        <p:txBody>
          <a:bodyPr>
            <a:normAutofit/>
          </a:bodyPr>
          <a:lstStyle/>
          <a:p>
            <a:r>
              <a:rPr lang="pl-PL" dirty="0" smtClean="0"/>
              <a:t>Klaster Zdrowie </a:t>
            </a:r>
            <a:r>
              <a:rPr lang="pl-PL" dirty="0"/>
              <a:t>- priorytetowe obszary </a:t>
            </a:r>
            <a:r>
              <a:rPr lang="pl-PL" dirty="0" smtClean="0"/>
              <a:t>badawcze</a:t>
            </a:r>
            <a:endParaRPr lang="pl-PL" dirty="0"/>
          </a:p>
        </p:txBody>
      </p:sp>
      <p:sp>
        <p:nvSpPr>
          <p:cNvPr id="3" name="Podtytuł 2"/>
          <p:cNvSpPr>
            <a:spLocks noGrp="1"/>
          </p:cNvSpPr>
          <p:nvPr>
            <p:ph type="subTitle" idx="1"/>
          </p:nvPr>
        </p:nvSpPr>
        <p:spPr>
          <a:xfrm>
            <a:off x="1979712" y="1844824"/>
            <a:ext cx="6840760" cy="4104456"/>
          </a:xfrm>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CBD7B207-2078-4F40-9D77-7017DB6FD05F}" type="slidenum">
              <a:rPr lang="pl-PL" smtClean="0"/>
              <a:pPr>
                <a:defRPr/>
              </a:pPr>
              <a:t>28</a:t>
            </a:fld>
            <a:endParaRPr lang="pl-PL"/>
          </a:p>
        </p:txBody>
      </p:sp>
      <p:graphicFrame>
        <p:nvGraphicFramePr>
          <p:cNvPr id="6" name="Diagram 5"/>
          <p:cNvGraphicFramePr/>
          <p:nvPr>
            <p:extLst/>
          </p:nvPr>
        </p:nvGraphicFramePr>
        <p:xfrm>
          <a:off x="683568" y="1052736"/>
          <a:ext cx="8136904" cy="49685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9514176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a:noAutofit/>
          </a:bodyPr>
          <a:lstStyle/>
          <a:p>
            <a:r>
              <a:rPr lang="pl-PL" sz="2800" dirty="0"/>
              <a:t>Podejście ukierunkowane na misje</a:t>
            </a:r>
          </a:p>
        </p:txBody>
      </p:sp>
      <p:sp>
        <p:nvSpPr>
          <p:cNvPr id="3" name="Podtytuł 2"/>
          <p:cNvSpPr>
            <a:spLocks noGrp="1"/>
          </p:cNvSpPr>
          <p:nvPr>
            <p:ph type="subTitle" idx="1"/>
          </p:nvPr>
        </p:nvSpPr>
        <p:spPr/>
        <p:txBody>
          <a:bodyPr/>
          <a:lstStyle/>
          <a:p>
            <a:endParaRPr lang="pl-PL" dirty="0" smtClean="0"/>
          </a:p>
          <a:p>
            <a:r>
              <a:rPr lang="pl-PL" dirty="0" smtClean="0">
                <a:solidFill>
                  <a:srgbClr val="000066"/>
                </a:solidFill>
              </a:rPr>
              <a:t>Misje – przybliżające działania badawczo-innowacyjne do społeczeństwa; dające znaczne efekty</a:t>
            </a:r>
          </a:p>
          <a:p>
            <a:endParaRPr lang="pl-PL" dirty="0">
              <a:solidFill>
                <a:srgbClr val="000066"/>
              </a:solidFill>
            </a:endParaRPr>
          </a:p>
          <a:p>
            <a:r>
              <a:rPr lang="pl-PL" b="1" dirty="0" smtClean="0">
                <a:solidFill>
                  <a:srgbClr val="000066"/>
                </a:solidFill>
              </a:rPr>
              <a:t>Misja – RAK (CANCER)</a:t>
            </a:r>
          </a:p>
          <a:p>
            <a:endParaRPr lang="pl-PL" b="1" dirty="0">
              <a:solidFill>
                <a:srgbClr val="000066"/>
              </a:solidFill>
            </a:endParaRPr>
          </a:p>
          <a:p>
            <a:r>
              <a:rPr lang="pl-PL" b="1" dirty="0" smtClean="0">
                <a:solidFill>
                  <a:srgbClr val="000066"/>
                </a:solidFill>
              </a:rPr>
              <a:t>KE szuka ekspertów do </a:t>
            </a:r>
            <a:r>
              <a:rPr lang="pl-PL" b="1" dirty="0">
                <a:solidFill>
                  <a:srgbClr val="000066"/>
                </a:solidFill>
              </a:rPr>
              <a:t>Grupy Doradczej: </a:t>
            </a:r>
            <a:r>
              <a:rPr lang="pl-PL" b="1" dirty="0">
                <a:solidFill>
                  <a:srgbClr val="000066"/>
                </a:solidFill>
                <a:hlinkClick r:id="rId2"/>
              </a:rPr>
              <a:t>http://www.kpk.gov.pl/?</a:t>
            </a:r>
            <a:r>
              <a:rPr lang="pl-PL" b="1" dirty="0" smtClean="0">
                <a:solidFill>
                  <a:srgbClr val="000066"/>
                </a:solidFill>
                <a:hlinkClick r:id="rId2"/>
              </a:rPr>
              <a:t>p=48227</a:t>
            </a:r>
            <a:endParaRPr lang="pl-PL" b="1" dirty="0" smtClean="0">
              <a:solidFill>
                <a:srgbClr val="000066"/>
              </a:solidFill>
            </a:endParaRPr>
          </a:p>
          <a:p>
            <a:endParaRPr lang="pl-PL" b="1" dirty="0" smtClean="0">
              <a:solidFill>
                <a:srgbClr val="000066"/>
              </a:solidFill>
            </a:endParaRPr>
          </a:p>
          <a:p>
            <a:endParaRPr lang="pl-PL" b="1" dirty="0">
              <a:solidFill>
                <a:srgbClr val="000066"/>
              </a:solidFill>
            </a:endParaRPr>
          </a:p>
        </p:txBody>
      </p:sp>
      <p:sp>
        <p:nvSpPr>
          <p:cNvPr id="4" name="Symbol zastępczy numeru slajdu 3"/>
          <p:cNvSpPr>
            <a:spLocks noGrp="1"/>
          </p:cNvSpPr>
          <p:nvPr>
            <p:ph type="sldNum" sz="quarter" idx="10"/>
          </p:nvPr>
        </p:nvSpPr>
        <p:spPr/>
        <p:txBody>
          <a:bodyPr/>
          <a:lstStyle/>
          <a:p>
            <a:pPr>
              <a:defRPr/>
            </a:pPr>
            <a:fld id="{CBD7B207-2078-4F40-9D77-7017DB6FD05F}" type="slidenum">
              <a:rPr lang="pl-PL" smtClean="0"/>
              <a:pPr>
                <a:defRPr/>
              </a:pPr>
              <a:t>29</a:t>
            </a:fld>
            <a:endParaRPr lang="pl-PL"/>
          </a:p>
        </p:txBody>
      </p:sp>
      <p:pic>
        <p:nvPicPr>
          <p:cNvPr id="6" name="Obraz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11960" y="3645024"/>
            <a:ext cx="4211960" cy="2114762"/>
          </a:xfrm>
          <a:prstGeom prst="rect">
            <a:avLst/>
          </a:prstGeom>
        </p:spPr>
      </p:pic>
    </p:spTree>
    <p:extLst>
      <p:ext uri="{BB962C8B-B14F-4D97-AF65-F5344CB8AC3E}">
        <p14:creationId xmlns:p14="http://schemas.microsoft.com/office/powerpoint/2010/main" val="32034673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a:lstStyle/>
          <a:p>
            <a:r>
              <a:rPr lang="pl-PL" dirty="0" smtClean="0"/>
              <a:t>Finansowanie nauk medycznych w H2020</a:t>
            </a:r>
            <a:endParaRPr lang="pl-PL" dirty="0"/>
          </a:p>
        </p:txBody>
      </p:sp>
      <p:sp>
        <p:nvSpPr>
          <p:cNvPr id="3" name="Podtytuł 2"/>
          <p:cNvSpPr>
            <a:spLocks noGrp="1"/>
          </p:cNvSpPr>
          <p:nvPr>
            <p:ph type="subTitle" idx="1"/>
          </p:nvPr>
        </p:nvSpPr>
        <p:spPr/>
        <p:txBody>
          <a:bodyPr/>
          <a:lstStyle/>
          <a:p>
            <a:endParaRPr lang="pl-PL"/>
          </a:p>
        </p:txBody>
      </p:sp>
      <p:sp>
        <p:nvSpPr>
          <p:cNvPr id="4" name="Symbol zastępczy numeru slajdu 3"/>
          <p:cNvSpPr>
            <a:spLocks noGrp="1"/>
          </p:cNvSpPr>
          <p:nvPr>
            <p:ph type="sldNum" sz="quarter" idx="10"/>
          </p:nvPr>
        </p:nvSpPr>
        <p:spPr/>
        <p:txBody>
          <a:bodyPr/>
          <a:lstStyle/>
          <a:p>
            <a:pPr>
              <a:defRPr/>
            </a:pPr>
            <a:fld id="{CBD7B207-2078-4F40-9D77-7017DB6FD05F}" type="slidenum">
              <a:rPr lang="pl-PL" smtClean="0"/>
              <a:pPr>
                <a:defRPr/>
              </a:pPr>
              <a:t>3</a:t>
            </a:fld>
            <a:endParaRPr lang="pl-PL"/>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6620" y="980728"/>
            <a:ext cx="8752411" cy="49685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42428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a:noAutofit/>
          </a:bodyPr>
          <a:lstStyle/>
          <a:p>
            <a:r>
              <a:rPr lang="pl-PL" sz="2800" dirty="0" smtClean="0"/>
              <a:t>Polecane strony</a:t>
            </a:r>
            <a:endParaRPr lang="pl-PL" sz="2800" dirty="0"/>
          </a:p>
        </p:txBody>
      </p:sp>
      <p:sp>
        <p:nvSpPr>
          <p:cNvPr id="3" name="Podtytuł 2"/>
          <p:cNvSpPr>
            <a:spLocks noGrp="1"/>
          </p:cNvSpPr>
          <p:nvPr>
            <p:ph type="subTitle" idx="1"/>
          </p:nvPr>
        </p:nvSpPr>
        <p:spPr/>
        <p:txBody>
          <a:bodyPr>
            <a:normAutofit lnSpcReduction="10000"/>
          </a:bodyPr>
          <a:lstStyle/>
          <a:p>
            <a:endParaRPr lang="pl-PL" b="1" dirty="0" smtClean="0">
              <a:solidFill>
                <a:srgbClr val="000066"/>
              </a:solidFill>
            </a:endParaRPr>
          </a:p>
          <a:p>
            <a:r>
              <a:rPr lang="pl-PL" b="1" dirty="0" smtClean="0">
                <a:solidFill>
                  <a:srgbClr val="000066"/>
                </a:solidFill>
              </a:rPr>
              <a:t>Portal uczestnika - SEDIA (NOWOŚĆ)</a:t>
            </a:r>
          </a:p>
          <a:p>
            <a:r>
              <a:rPr lang="pl-PL" dirty="0">
                <a:solidFill>
                  <a:srgbClr val="000066"/>
                </a:solidFill>
                <a:hlinkClick r:id="rId2"/>
              </a:rPr>
              <a:t>https://</a:t>
            </a:r>
            <a:r>
              <a:rPr lang="pl-PL" dirty="0" smtClean="0">
                <a:solidFill>
                  <a:srgbClr val="000066"/>
                </a:solidFill>
                <a:hlinkClick r:id="rId2"/>
              </a:rPr>
              <a:t>ec.europa.eu/info/funding-tenders/opportunities/portal/screen/home</a:t>
            </a:r>
            <a:endParaRPr lang="pl-PL" dirty="0" smtClean="0">
              <a:solidFill>
                <a:srgbClr val="000066"/>
              </a:solidFill>
            </a:endParaRPr>
          </a:p>
          <a:p>
            <a:endParaRPr lang="pl-PL" b="1" dirty="0">
              <a:solidFill>
                <a:srgbClr val="000066"/>
              </a:solidFill>
            </a:endParaRPr>
          </a:p>
          <a:p>
            <a:r>
              <a:rPr lang="pl-PL" b="1" dirty="0" smtClean="0">
                <a:solidFill>
                  <a:srgbClr val="000066"/>
                </a:solidFill>
              </a:rPr>
              <a:t>Program </a:t>
            </a:r>
            <a:r>
              <a:rPr lang="pl-PL" b="1" dirty="0">
                <a:solidFill>
                  <a:srgbClr val="000066"/>
                </a:solidFill>
              </a:rPr>
              <a:t>Pracy Zdrowie 2018 – 2020</a:t>
            </a:r>
          </a:p>
          <a:p>
            <a:r>
              <a:rPr lang="pl-PL" dirty="0">
                <a:solidFill>
                  <a:srgbClr val="000066"/>
                </a:solidFill>
                <a:hlinkClick r:id="rId3"/>
              </a:rPr>
              <a:t>http://ec.europa.eu/research/participants/data/ref/h2020/wp/2018-2020/main/h2020-wp1820-health_en.pdf</a:t>
            </a:r>
            <a:endParaRPr lang="pl-PL" dirty="0">
              <a:solidFill>
                <a:srgbClr val="000066"/>
              </a:solidFill>
            </a:endParaRPr>
          </a:p>
          <a:p>
            <a:endParaRPr lang="pl-PL" b="1" dirty="0" smtClean="0">
              <a:solidFill>
                <a:srgbClr val="000066"/>
              </a:solidFill>
            </a:endParaRPr>
          </a:p>
          <a:p>
            <a:r>
              <a:rPr lang="pl-PL" b="1" dirty="0" smtClean="0">
                <a:solidFill>
                  <a:srgbClr val="000066"/>
                </a:solidFill>
              </a:rPr>
              <a:t>Projekt </a:t>
            </a:r>
            <a:r>
              <a:rPr lang="pl-PL" b="1" dirty="0" err="1" smtClean="0">
                <a:solidFill>
                  <a:srgbClr val="000066"/>
                </a:solidFill>
              </a:rPr>
              <a:t>Health</a:t>
            </a:r>
            <a:r>
              <a:rPr lang="pl-PL" b="1" dirty="0" smtClean="0">
                <a:solidFill>
                  <a:srgbClr val="000066"/>
                </a:solidFill>
              </a:rPr>
              <a:t> NCP Net 2.0</a:t>
            </a:r>
          </a:p>
          <a:p>
            <a:r>
              <a:rPr lang="pl-PL" dirty="0">
                <a:hlinkClick r:id="rId4"/>
              </a:rPr>
              <a:t>https://www.healthncp.net</a:t>
            </a:r>
            <a:r>
              <a:rPr lang="pl-PL" dirty="0" smtClean="0">
                <a:hlinkClick r:id="rId4"/>
              </a:rPr>
              <a:t>/</a:t>
            </a:r>
            <a:endParaRPr lang="pl-PL" dirty="0" smtClean="0"/>
          </a:p>
          <a:p>
            <a:endParaRPr lang="pl-PL" dirty="0"/>
          </a:p>
          <a:p>
            <a:r>
              <a:rPr lang="pl-PL" b="1" dirty="0">
                <a:solidFill>
                  <a:srgbClr val="000066"/>
                </a:solidFill>
              </a:rPr>
              <a:t>Horyzont Europa  </a:t>
            </a:r>
          </a:p>
          <a:p>
            <a:r>
              <a:rPr lang="pl-PL" dirty="0">
                <a:solidFill>
                  <a:srgbClr val="000066"/>
                </a:solidFill>
                <a:hlinkClick r:id="rId5"/>
              </a:rPr>
              <a:t>https://ec.europa.eu/info/designing-next-research-and-innovation-framework-programme/what-shapes-next-framework-programme_en</a:t>
            </a:r>
            <a:endParaRPr lang="pl-PL" dirty="0">
              <a:solidFill>
                <a:srgbClr val="000066"/>
              </a:solidFill>
            </a:endParaRPr>
          </a:p>
          <a:p>
            <a:endParaRPr lang="pl-PL" dirty="0" smtClean="0">
              <a:solidFill>
                <a:srgbClr val="000066"/>
              </a:solidFill>
            </a:endParaRPr>
          </a:p>
          <a:p>
            <a:endParaRPr lang="pl-PL" dirty="0" smtClean="0">
              <a:solidFill>
                <a:srgbClr val="000066"/>
              </a:solidFill>
            </a:endParaRPr>
          </a:p>
          <a:p>
            <a:endParaRPr lang="pl-PL" dirty="0" smtClean="0">
              <a:solidFill>
                <a:srgbClr val="000066"/>
              </a:solidFill>
            </a:endParaRPr>
          </a:p>
          <a:p>
            <a:endParaRPr lang="pl-PL" b="1" dirty="0">
              <a:solidFill>
                <a:srgbClr val="000066"/>
              </a:solidFill>
            </a:endParaRPr>
          </a:p>
          <a:p>
            <a:endParaRPr lang="pl-PL" dirty="0"/>
          </a:p>
          <a:p>
            <a:endParaRPr lang="pl-PL" dirty="0"/>
          </a:p>
          <a:p>
            <a:endParaRPr lang="pl-PL" dirty="0" smtClean="0"/>
          </a:p>
          <a:p>
            <a:endParaRPr lang="pl-PL" dirty="0"/>
          </a:p>
        </p:txBody>
      </p:sp>
      <p:sp>
        <p:nvSpPr>
          <p:cNvPr id="4" name="Symbol zastępczy numeru slajdu 3"/>
          <p:cNvSpPr>
            <a:spLocks noGrp="1"/>
          </p:cNvSpPr>
          <p:nvPr>
            <p:ph type="sldNum" sz="quarter" idx="10"/>
          </p:nvPr>
        </p:nvSpPr>
        <p:spPr/>
        <p:txBody>
          <a:bodyPr/>
          <a:lstStyle/>
          <a:p>
            <a:pPr>
              <a:defRPr/>
            </a:pPr>
            <a:fld id="{183FA705-6E0F-4F59-841B-710A7297B16D}" type="slidenum">
              <a:rPr lang="pl-PL" smtClean="0"/>
              <a:pPr>
                <a:defRPr/>
              </a:pPr>
              <a:t>30</a:t>
            </a:fld>
            <a:endParaRPr lang="pl-PL"/>
          </a:p>
        </p:txBody>
      </p:sp>
    </p:spTree>
    <p:extLst>
      <p:ext uri="{BB962C8B-B14F-4D97-AF65-F5344CB8AC3E}">
        <p14:creationId xmlns:p14="http://schemas.microsoft.com/office/powerpoint/2010/main" val="250462897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323528" y="188640"/>
            <a:ext cx="8496944" cy="504056"/>
          </a:xfrm>
        </p:spPr>
        <p:txBody>
          <a:bodyPr>
            <a:noAutofit/>
          </a:bodyPr>
          <a:lstStyle/>
          <a:p>
            <a:endParaRPr lang="pl-PL" sz="2800" dirty="0">
              <a:solidFill>
                <a:srgbClr val="376092"/>
              </a:solidFill>
              <a:latin typeface="Calibri" panose="020F0502020204030204" pitchFamily="34" charset="0"/>
            </a:endParaRPr>
          </a:p>
        </p:txBody>
      </p:sp>
      <p:sp>
        <p:nvSpPr>
          <p:cNvPr id="4" name="Symbol zastępczy numeru slajdu 3"/>
          <p:cNvSpPr>
            <a:spLocks noGrp="1"/>
          </p:cNvSpPr>
          <p:nvPr>
            <p:ph type="sldNum" sz="quarter" idx="10"/>
          </p:nvPr>
        </p:nvSpPr>
        <p:spPr/>
        <p:txBody>
          <a:bodyPr/>
          <a:lstStyle/>
          <a:p>
            <a:pPr>
              <a:defRPr/>
            </a:pPr>
            <a:fld id="{D821F404-FA82-42C8-93A1-51A6FE01F067}" type="slidenum">
              <a:rPr lang="pl-PL" smtClean="0">
                <a:solidFill>
                  <a:prstClr val="black">
                    <a:tint val="75000"/>
                  </a:prstClr>
                </a:solidFill>
              </a:rPr>
              <a:pPr>
                <a:defRPr/>
              </a:pPr>
              <a:t>31</a:t>
            </a:fld>
            <a:endParaRPr lang="pl-PL">
              <a:solidFill>
                <a:prstClr val="black">
                  <a:tint val="75000"/>
                </a:prstClr>
              </a:solidFill>
            </a:endParaRPr>
          </a:p>
        </p:txBody>
      </p:sp>
      <p:graphicFrame>
        <p:nvGraphicFramePr>
          <p:cNvPr id="5" name="Diagram 4"/>
          <p:cNvGraphicFramePr/>
          <p:nvPr>
            <p:extLst/>
          </p:nvPr>
        </p:nvGraphicFramePr>
        <p:xfrm>
          <a:off x="251520" y="404664"/>
          <a:ext cx="8712968" cy="59046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7619248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a:noAutofit/>
          </a:bodyPr>
          <a:lstStyle/>
          <a:p>
            <a:r>
              <a:rPr lang="pl-PL" dirty="0"/>
              <a:t>Konsultacje </a:t>
            </a:r>
            <a:r>
              <a:rPr lang="pl-PL" dirty="0" smtClean="0"/>
              <a:t>wniosków</a:t>
            </a:r>
            <a:endParaRPr lang="pl-PL" dirty="0"/>
          </a:p>
        </p:txBody>
      </p:sp>
      <p:sp>
        <p:nvSpPr>
          <p:cNvPr id="3" name="Podtytuł 2"/>
          <p:cNvSpPr>
            <a:spLocks noGrp="1"/>
          </p:cNvSpPr>
          <p:nvPr>
            <p:ph type="subTitle" idx="1"/>
          </p:nvPr>
        </p:nvSpPr>
        <p:spPr/>
        <p:txBody>
          <a:bodyPr>
            <a:normAutofit/>
          </a:bodyPr>
          <a:lstStyle/>
          <a:p>
            <a:pPr marL="342900" indent="-342900">
              <a:buClr>
                <a:srgbClr val="C00000"/>
              </a:buClr>
              <a:buFont typeface="Wingdings" panose="05000000000000000000" pitchFamily="2" charset="2"/>
              <a:buChar char="ü"/>
            </a:pPr>
            <a:r>
              <a:rPr lang="pl-PL" sz="2400" dirty="0">
                <a:solidFill>
                  <a:srgbClr val="000066"/>
                </a:solidFill>
              </a:rPr>
              <a:t>Konsultujemy wnioski do programu Horyzont 2020.</a:t>
            </a:r>
          </a:p>
          <a:p>
            <a:pPr marL="342900" indent="-342900">
              <a:buClr>
                <a:srgbClr val="C00000"/>
              </a:buClr>
              <a:buFont typeface="Wingdings" panose="05000000000000000000" pitchFamily="2" charset="2"/>
              <a:buChar char="ü"/>
            </a:pPr>
            <a:r>
              <a:rPr lang="pl-PL" sz="2400" dirty="0">
                <a:solidFill>
                  <a:srgbClr val="000066"/>
                </a:solidFill>
              </a:rPr>
              <a:t>Sprawdzamy zgodność wniosku z tematem konkursu </a:t>
            </a:r>
            <a:r>
              <a:rPr lang="pl-PL" sz="2400" dirty="0" smtClean="0">
                <a:solidFill>
                  <a:srgbClr val="000066"/>
                </a:solidFill>
              </a:rPr>
              <a:t/>
            </a:r>
            <a:br>
              <a:rPr lang="pl-PL" sz="2400" dirty="0" smtClean="0">
                <a:solidFill>
                  <a:srgbClr val="000066"/>
                </a:solidFill>
              </a:rPr>
            </a:br>
            <a:r>
              <a:rPr lang="pl-PL" sz="2400" dirty="0" smtClean="0">
                <a:solidFill>
                  <a:srgbClr val="000066"/>
                </a:solidFill>
              </a:rPr>
              <a:t>i </a:t>
            </a:r>
            <a:r>
              <a:rPr lang="pl-PL" sz="2400" dirty="0">
                <a:solidFill>
                  <a:srgbClr val="000066"/>
                </a:solidFill>
              </a:rPr>
              <a:t>programem pracy ogłoszonym przez Komisję Europejską. </a:t>
            </a:r>
          </a:p>
          <a:p>
            <a:pPr marL="342900" indent="-342900">
              <a:buClr>
                <a:srgbClr val="C00000"/>
              </a:buClr>
              <a:buFont typeface="Wingdings" panose="05000000000000000000" pitchFamily="2" charset="2"/>
              <a:buChar char="ü"/>
            </a:pPr>
            <a:r>
              <a:rPr lang="pl-PL" sz="2400" dirty="0">
                <a:solidFill>
                  <a:srgbClr val="000066"/>
                </a:solidFill>
              </a:rPr>
              <a:t>Sprawdzamy, czy wniosek spełnia względy formalne </a:t>
            </a:r>
            <a:r>
              <a:rPr lang="pl-PL" sz="2400" dirty="0" smtClean="0">
                <a:solidFill>
                  <a:srgbClr val="000066"/>
                </a:solidFill>
              </a:rPr>
              <a:t/>
            </a:r>
            <a:br>
              <a:rPr lang="pl-PL" sz="2400" dirty="0" smtClean="0">
                <a:solidFill>
                  <a:srgbClr val="000066"/>
                </a:solidFill>
              </a:rPr>
            </a:br>
            <a:r>
              <a:rPr lang="pl-PL" sz="2400" dirty="0" smtClean="0">
                <a:solidFill>
                  <a:srgbClr val="000066"/>
                </a:solidFill>
              </a:rPr>
              <a:t>i </a:t>
            </a:r>
            <a:r>
              <a:rPr lang="pl-PL" sz="2400" dirty="0">
                <a:solidFill>
                  <a:srgbClr val="000066"/>
                </a:solidFill>
              </a:rPr>
              <a:t>zawiera wszystkie niezbędne elementy. </a:t>
            </a:r>
          </a:p>
          <a:p>
            <a:pPr marL="342900" indent="-342900">
              <a:buClr>
                <a:srgbClr val="C00000"/>
              </a:buClr>
              <a:buFont typeface="Wingdings" panose="05000000000000000000" pitchFamily="2" charset="2"/>
              <a:buChar char="ü"/>
            </a:pPr>
            <a:r>
              <a:rPr lang="pl-PL" sz="2400" dirty="0">
                <a:solidFill>
                  <a:srgbClr val="000066"/>
                </a:solidFill>
              </a:rPr>
              <a:t>Przekazujemy wnioskodawcy uwagi.</a:t>
            </a:r>
          </a:p>
          <a:p>
            <a:pPr marL="342900" indent="-342900">
              <a:buClr>
                <a:srgbClr val="C00000"/>
              </a:buClr>
              <a:buFont typeface="Wingdings" panose="05000000000000000000" pitchFamily="2" charset="2"/>
              <a:buChar char="ü"/>
            </a:pPr>
            <a:endParaRPr lang="pl-PL" sz="2400" dirty="0"/>
          </a:p>
          <a:p>
            <a:pPr marL="342900" indent="-342900">
              <a:buClr>
                <a:srgbClr val="C00000"/>
              </a:buClr>
              <a:buFont typeface="Wingdings" panose="05000000000000000000" pitchFamily="2" charset="2"/>
              <a:buChar char="ü"/>
            </a:pPr>
            <a:r>
              <a:rPr lang="pl-PL" sz="2400" b="1" dirty="0">
                <a:solidFill>
                  <a:schemeClr val="tx2"/>
                </a:solidFill>
              </a:rPr>
              <a:t>Skonsultuj się z nami! Zwiększ swoje szanse na finansowanie </a:t>
            </a:r>
            <a:r>
              <a:rPr lang="pl-PL" sz="2400" b="1" dirty="0" smtClean="0">
                <a:solidFill>
                  <a:schemeClr val="tx2"/>
                </a:solidFill>
              </a:rPr>
              <a:t/>
            </a:r>
            <a:br>
              <a:rPr lang="pl-PL" sz="2400" b="1" dirty="0" smtClean="0">
                <a:solidFill>
                  <a:schemeClr val="tx2"/>
                </a:solidFill>
              </a:rPr>
            </a:br>
            <a:r>
              <a:rPr lang="pl-PL" sz="2400" b="1" dirty="0" smtClean="0">
                <a:solidFill>
                  <a:schemeClr val="tx2"/>
                </a:solidFill>
              </a:rPr>
              <a:t>z </a:t>
            </a:r>
            <a:r>
              <a:rPr lang="pl-PL" sz="2400" b="1" dirty="0">
                <a:solidFill>
                  <a:schemeClr val="tx2"/>
                </a:solidFill>
              </a:rPr>
              <a:t>Horyzontu 2020</a:t>
            </a:r>
            <a:r>
              <a:rPr lang="pl-PL" sz="2400" b="1" dirty="0" smtClean="0">
                <a:solidFill>
                  <a:schemeClr val="tx2"/>
                </a:solidFill>
              </a:rPr>
              <a:t>!</a:t>
            </a:r>
          </a:p>
          <a:p>
            <a:pPr marL="342900" indent="-342900">
              <a:buFont typeface="Arial" panose="020B0604020202020204" pitchFamily="34" charset="0"/>
              <a:buChar char="•"/>
            </a:pPr>
            <a:endParaRPr lang="pl-PL" sz="2400" b="1" dirty="0">
              <a:solidFill>
                <a:schemeClr val="tx2"/>
              </a:solidFill>
            </a:endParaRPr>
          </a:p>
          <a:p>
            <a:pPr algn="r"/>
            <a:endParaRPr lang="pl-PL" sz="1800" b="1" dirty="0" smtClean="0">
              <a:solidFill>
                <a:schemeClr val="tx2"/>
              </a:solidFill>
            </a:endParaRPr>
          </a:p>
          <a:p>
            <a:pPr algn="r"/>
            <a:r>
              <a:rPr lang="pl-PL" sz="1800" dirty="0" smtClean="0">
                <a:solidFill>
                  <a:schemeClr val="tx2"/>
                </a:solidFill>
              </a:rPr>
              <a:t>Usługi konsultacji są bezpłatne, działalność KPK jest finansowana </a:t>
            </a:r>
            <a:r>
              <a:rPr lang="pl-PL" sz="1800" dirty="0">
                <a:solidFill>
                  <a:schemeClr val="tx2"/>
                </a:solidFill>
              </a:rPr>
              <a:t>przez </a:t>
            </a:r>
            <a:r>
              <a:rPr lang="pl-PL" sz="1800" dirty="0" smtClean="0">
                <a:solidFill>
                  <a:schemeClr val="tx2"/>
                </a:solidFill>
              </a:rPr>
              <a:t>MNiSW.</a:t>
            </a:r>
            <a:endParaRPr lang="pl-PL" sz="1800" dirty="0">
              <a:solidFill>
                <a:schemeClr val="tx2"/>
              </a:solidFill>
            </a:endParaRPr>
          </a:p>
          <a:p>
            <a:pPr marL="342900" indent="-342900">
              <a:buFont typeface="Arial" panose="020B0604020202020204" pitchFamily="34" charset="0"/>
              <a:buChar char="•"/>
            </a:pPr>
            <a:endParaRPr lang="pl-PL" sz="2400" b="1" dirty="0">
              <a:solidFill>
                <a:schemeClr val="tx2"/>
              </a:solidFill>
            </a:endParaRPr>
          </a:p>
        </p:txBody>
      </p:sp>
      <p:sp>
        <p:nvSpPr>
          <p:cNvPr id="4" name="Symbol zastępczy numeru slajd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3FA705-6E0F-4F59-841B-710A7297B16D}" type="slidenum">
              <a:rPr kumimoji="0" lang="pl-PL"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pl-PL"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94209729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ytuł 7"/>
          <p:cNvSpPr>
            <a:spLocks noGrp="1"/>
          </p:cNvSpPr>
          <p:nvPr>
            <p:ph type="ctrTitle"/>
          </p:nvPr>
        </p:nvSpPr>
        <p:spPr/>
        <p:txBody>
          <a:bodyPr/>
          <a:lstStyle/>
          <a:p>
            <a:endParaRPr lang="en-GB"/>
          </a:p>
        </p:txBody>
      </p:sp>
      <p:sp>
        <p:nvSpPr>
          <p:cNvPr id="3" name="Symbol zastępczy zawartości 2"/>
          <p:cNvSpPr>
            <a:spLocks noGrp="1"/>
          </p:cNvSpPr>
          <p:nvPr>
            <p:ph type="subTitle" idx="1"/>
          </p:nvPr>
        </p:nvSpPr>
        <p:spPr/>
        <p:txBody>
          <a:bodyPr rtlCol="0" anchor="ctr">
            <a:normAutofit/>
          </a:bodyPr>
          <a:lstStyle/>
          <a:p>
            <a:pPr algn="r" fontAlgn="auto">
              <a:spcAft>
                <a:spcPts val="0"/>
              </a:spcAft>
              <a:defRPr/>
            </a:pPr>
            <a:endParaRPr lang="pl-PL" sz="2000" b="1" dirty="0" smtClean="0">
              <a:solidFill>
                <a:schemeClr val="accent1">
                  <a:lumMod val="75000"/>
                </a:schemeClr>
              </a:solidFill>
            </a:endParaRPr>
          </a:p>
          <a:p>
            <a:pPr algn="r" fontAlgn="auto">
              <a:spcAft>
                <a:spcPts val="0"/>
              </a:spcAft>
              <a:defRPr/>
            </a:pPr>
            <a:endParaRPr lang="pl-PL" b="1" dirty="0">
              <a:solidFill>
                <a:schemeClr val="accent1">
                  <a:lumMod val="75000"/>
                </a:schemeClr>
              </a:solidFill>
            </a:endParaRPr>
          </a:p>
          <a:p>
            <a:pPr algn="r" fontAlgn="auto">
              <a:spcAft>
                <a:spcPts val="0"/>
              </a:spcAft>
              <a:defRPr/>
            </a:pPr>
            <a:endParaRPr lang="pl-PL" sz="2000" b="1" dirty="0" smtClean="0">
              <a:solidFill>
                <a:schemeClr val="accent1">
                  <a:lumMod val="75000"/>
                </a:schemeClr>
              </a:solidFill>
            </a:endParaRPr>
          </a:p>
          <a:p>
            <a:pPr algn="r" fontAlgn="auto">
              <a:spcAft>
                <a:spcPts val="0"/>
              </a:spcAft>
              <a:defRPr/>
            </a:pPr>
            <a:endParaRPr lang="pl-PL" b="1" dirty="0">
              <a:solidFill>
                <a:schemeClr val="accent1">
                  <a:lumMod val="75000"/>
                </a:schemeClr>
              </a:solidFill>
            </a:endParaRPr>
          </a:p>
          <a:p>
            <a:pPr algn="r" fontAlgn="auto">
              <a:spcAft>
                <a:spcPts val="0"/>
              </a:spcAft>
              <a:defRPr/>
            </a:pPr>
            <a:endParaRPr lang="pl-PL" sz="2000" b="1" dirty="0" smtClean="0">
              <a:solidFill>
                <a:schemeClr val="accent1">
                  <a:lumMod val="75000"/>
                </a:schemeClr>
              </a:solidFill>
            </a:endParaRPr>
          </a:p>
          <a:p>
            <a:pPr algn="r" fontAlgn="auto">
              <a:spcAft>
                <a:spcPts val="0"/>
              </a:spcAft>
              <a:defRPr/>
            </a:pPr>
            <a:r>
              <a:rPr lang="pl-PL" sz="2000" b="1" dirty="0" smtClean="0">
                <a:solidFill>
                  <a:schemeClr val="accent1">
                    <a:lumMod val="75000"/>
                  </a:schemeClr>
                </a:solidFill>
              </a:rPr>
              <a:t>ZAPRASZAMY </a:t>
            </a:r>
            <a:r>
              <a:rPr lang="pl-PL" sz="2000" b="1" dirty="0">
                <a:solidFill>
                  <a:schemeClr val="accent1">
                    <a:lumMod val="75000"/>
                  </a:schemeClr>
                </a:solidFill>
              </a:rPr>
              <a:t>DO </a:t>
            </a:r>
            <a:r>
              <a:rPr lang="pl-PL" sz="2000" b="1" dirty="0" smtClean="0">
                <a:solidFill>
                  <a:schemeClr val="accent1">
                    <a:lumMod val="75000"/>
                  </a:schemeClr>
                </a:solidFill>
              </a:rPr>
              <a:t>KONTAKTU</a:t>
            </a:r>
            <a:r>
              <a:rPr lang="pl-PL" sz="2000" b="1" dirty="0">
                <a:solidFill>
                  <a:schemeClr val="accent1">
                    <a:lumMod val="75000"/>
                  </a:schemeClr>
                </a:solidFill>
              </a:rPr>
              <a:t> </a:t>
            </a:r>
            <a:endParaRPr lang="pl-PL" sz="2000" b="1" dirty="0" smtClean="0">
              <a:solidFill>
                <a:schemeClr val="accent1">
                  <a:lumMod val="75000"/>
                </a:schemeClr>
              </a:solidFill>
            </a:endParaRPr>
          </a:p>
          <a:p>
            <a:pPr algn="r" fontAlgn="auto">
              <a:spcAft>
                <a:spcPts val="0"/>
              </a:spcAft>
              <a:defRPr/>
            </a:pPr>
            <a:endParaRPr lang="pl-PL" sz="800" b="1" dirty="0" smtClean="0">
              <a:solidFill>
                <a:schemeClr val="accent1">
                  <a:lumMod val="75000"/>
                </a:schemeClr>
              </a:solidFill>
            </a:endParaRPr>
          </a:p>
          <a:p>
            <a:pPr algn="r" fontAlgn="auto">
              <a:spcAft>
                <a:spcPts val="0"/>
              </a:spcAft>
              <a:defRPr/>
            </a:pPr>
            <a:endParaRPr lang="pl-PL" sz="800" b="1" dirty="0" smtClean="0">
              <a:solidFill>
                <a:schemeClr val="accent1">
                  <a:lumMod val="75000"/>
                </a:schemeClr>
              </a:solidFill>
            </a:endParaRPr>
          </a:p>
          <a:p>
            <a:pPr algn="r" fontAlgn="auto">
              <a:spcAft>
                <a:spcPts val="0"/>
              </a:spcAft>
              <a:defRPr/>
            </a:pPr>
            <a:endParaRPr lang="pl-PL" sz="1600" b="1" dirty="0" smtClean="0">
              <a:solidFill>
                <a:schemeClr val="accent1">
                  <a:lumMod val="75000"/>
                </a:schemeClr>
              </a:solidFill>
            </a:endParaRPr>
          </a:p>
          <a:p>
            <a:pPr algn="r" fontAlgn="auto">
              <a:spcAft>
                <a:spcPts val="0"/>
              </a:spcAft>
              <a:defRPr/>
            </a:pPr>
            <a:r>
              <a:rPr lang="pl-PL" dirty="0" smtClean="0">
                <a:solidFill>
                  <a:srgbClr val="376092"/>
                </a:solidFill>
              </a:rPr>
              <a:t>Ewa Szkiłądź</a:t>
            </a:r>
          </a:p>
          <a:p>
            <a:pPr algn="r" fontAlgn="auto">
              <a:spcAft>
                <a:spcPts val="0"/>
              </a:spcAft>
              <a:defRPr/>
            </a:pPr>
            <a:r>
              <a:rPr lang="pl-PL" sz="1600" b="1" dirty="0" smtClean="0">
                <a:solidFill>
                  <a:srgbClr val="376092"/>
                </a:solidFill>
                <a:hlinkClick r:id="rId2"/>
              </a:rPr>
              <a:t>Ewa.szkiladz@kpk.gov.pl</a:t>
            </a:r>
            <a:endParaRPr lang="pl-PL" sz="1600" b="1" dirty="0" smtClean="0">
              <a:solidFill>
                <a:srgbClr val="376092"/>
              </a:solidFill>
            </a:endParaRPr>
          </a:p>
          <a:p>
            <a:pPr algn="r" fontAlgn="auto">
              <a:spcAft>
                <a:spcPts val="0"/>
              </a:spcAft>
              <a:defRPr/>
            </a:pPr>
            <a:r>
              <a:rPr lang="pl-PL" sz="1600" b="1" dirty="0" smtClean="0">
                <a:solidFill>
                  <a:srgbClr val="376092"/>
                </a:solidFill>
              </a:rPr>
              <a:t>Tel. +48500207844</a:t>
            </a:r>
          </a:p>
        </p:txBody>
      </p:sp>
      <p:sp>
        <p:nvSpPr>
          <p:cNvPr id="2" name="Prostokąt 1">
            <a:hlinkClick r:id="rId3"/>
          </p:cNvPr>
          <p:cNvSpPr/>
          <p:nvPr/>
        </p:nvSpPr>
        <p:spPr>
          <a:xfrm>
            <a:off x="6937375" y="6237288"/>
            <a:ext cx="431800" cy="431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dirty="0"/>
          </a:p>
        </p:txBody>
      </p:sp>
      <p:sp>
        <p:nvSpPr>
          <p:cNvPr id="4" name="Prostokąt 3">
            <a:hlinkClick r:id="rId4"/>
          </p:cNvPr>
          <p:cNvSpPr/>
          <p:nvPr/>
        </p:nvSpPr>
        <p:spPr>
          <a:xfrm>
            <a:off x="7451725" y="6230938"/>
            <a:ext cx="352425" cy="431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 name="Prostokąt 4">
            <a:hlinkClick r:id="rId5"/>
          </p:cNvPr>
          <p:cNvSpPr/>
          <p:nvPr/>
        </p:nvSpPr>
        <p:spPr>
          <a:xfrm>
            <a:off x="7894638" y="6221413"/>
            <a:ext cx="431800" cy="431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6" name="Prostokąt 5">
            <a:hlinkClick r:id="rId6"/>
          </p:cNvPr>
          <p:cNvSpPr/>
          <p:nvPr/>
        </p:nvSpPr>
        <p:spPr>
          <a:xfrm>
            <a:off x="8323263" y="6221413"/>
            <a:ext cx="431800" cy="431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7" name="AutoShape 2" descr="Znalezione obrazy dla zapytania zapraszamy do kontakt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sp>
        <p:nvSpPr>
          <p:cNvPr id="9" name="AutoShape 6" descr="Znalezione obrazy dla zapytania contact"/>
          <p:cNvSpPr>
            <a:spLocks noChangeAspect="1" noChangeArrowheads="1"/>
          </p:cNvSpPr>
          <p:nvPr/>
        </p:nvSpPr>
        <p:spPr bwMode="auto">
          <a:xfrm>
            <a:off x="155575" y="-2087563"/>
            <a:ext cx="5514975" cy="43624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sp>
        <p:nvSpPr>
          <p:cNvPr id="10" name="AutoShape 8" descr="Znalezione obrazy dla zapytania contact"/>
          <p:cNvSpPr>
            <a:spLocks noChangeAspect="1" noChangeArrowheads="1"/>
          </p:cNvSpPr>
          <p:nvPr/>
        </p:nvSpPr>
        <p:spPr bwMode="auto">
          <a:xfrm>
            <a:off x="307975" y="-1935163"/>
            <a:ext cx="5514975" cy="43624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sp>
        <p:nvSpPr>
          <p:cNvPr id="11" name="AutoShape 10" descr="Znalezione obrazy dla zapytania contact"/>
          <p:cNvSpPr>
            <a:spLocks noChangeAspect="1" noChangeArrowheads="1"/>
          </p:cNvSpPr>
          <p:nvPr/>
        </p:nvSpPr>
        <p:spPr bwMode="auto">
          <a:xfrm>
            <a:off x="460375" y="-1782763"/>
            <a:ext cx="5514975" cy="43624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pic>
        <p:nvPicPr>
          <p:cNvPr id="13" name="Obraz 12"/>
          <p:cNvPicPr/>
          <p:nvPr/>
        </p:nvPicPr>
        <p:blipFill rotWithShape="1">
          <a:blip r:embed="rId7"/>
          <a:srcRect l="18684" t="36156" r="40641" b="26219"/>
          <a:stretch/>
        </p:blipFill>
        <p:spPr bwMode="auto">
          <a:xfrm>
            <a:off x="612774" y="166370"/>
            <a:ext cx="6191473" cy="319062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941197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323528" y="300023"/>
            <a:ext cx="8496944" cy="504056"/>
          </a:xfrm>
        </p:spPr>
        <p:txBody>
          <a:bodyPr/>
          <a:lstStyle/>
          <a:p>
            <a:r>
              <a:rPr lang="pl-PL" dirty="0">
                <a:solidFill>
                  <a:srgbClr val="376092"/>
                </a:solidFill>
              </a:rPr>
              <a:t>Jak uczestniczyć</a:t>
            </a:r>
            <a:endParaRPr lang="pl-PL" dirty="0"/>
          </a:p>
        </p:txBody>
      </p:sp>
      <p:sp>
        <p:nvSpPr>
          <p:cNvPr id="3" name="Podtytuł 2"/>
          <p:cNvSpPr>
            <a:spLocks noGrp="1"/>
          </p:cNvSpPr>
          <p:nvPr>
            <p:ph type="subTitle" idx="1"/>
          </p:nvPr>
        </p:nvSpPr>
        <p:spPr/>
        <p:txBody>
          <a:bodyPr>
            <a:normAutofit fontScale="92500" lnSpcReduction="20000"/>
          </a:bodyPr>
          <a:lstStyle/>
          <a:p>
            <a:pPr marL="342900" indent="-342900">
              <a:lnSpc>
                <a:spcPct val="110000"/>
              </a:lnSpc>
              <a:spcBef>
                <a:spcPts val="0"/>
              </a:spcBef>
              <a:buClr>
                <a:srgbClr val="C00000"/>
              </a:buClr>
              <a:buFont typeface="Wingdings" panose="05000000000000000000" pitchFamily="2" charset="2"/>
              <a:buChar char="ü"/>
            </a:pPr>
            <a:r>
              <a:rPr lang="pl-PL" b="1" dirty="0">
                <a:solidFill>
                  <a:srgbClr val="000066"/>
                </a:solidFill>
              </a:rPr>
              <a:t>Projekty badawcze </a:t>
            </a:r>
            <a:r>
              <a:rPr lang="pl-PL" dirty="0">
                <a:solidFill>
                  <a:srgbClr val="000066"/>
                </a:solidFill>
              </a:rPr>
              <a:t>realizowane przez </a:t>
            </a:r>
            <a:r>
              <a:rPr lang="pl-PL" b="1" dirty="0">
                <a:solidFill>
                  <a:srgbClr val="000066"/>
                </a:solidFill>
              </a:rPr>
              <a:t>konsorcja</a:t>
            </a:r>
            <a:r>
              <a:rPr lang="pl-PL" dirty="0">
                <a:solidFill>
                  <a:srgbClr val="000066"/>
                </a:solidFill>
              </a:rPr>
              <a:t> złożone z co najmniej 3 partnerów z 3 różnych państw członkowskich UE i/lub państw </a:t>
            </a:r>
            <a:r>
              <a:rPr lang="pl-PL" dirty="0" smtClean="0">
                <a:solidFill>
                  <a:srgbClr val="000066"/>
                </a:solidFill>
              </a:rPr>
              <a:t>stowarzyszonych</a:t>
            </a:r>
          </a:p>
          <a:p>
            <a:pPr>
              <a:lnSpc>
                <a:spcPct val="110000"/>
              </a:lnSpc>
              <a:spcBef>
                <a:spcPts val="0"/>
              </a:spcBef>
            </a:pPr>
            <a:endParaRPr lang="pl-PL" sz="800" u="sng" dirty="0">
              <a:solidFill>
                <a:srgbClr val="000066"/>
              </a:solidFill>
            </a:endParaRPr>
          </a:p>
          <a:p>
            <a:pPr marL="342900" indent="-342900">
              <a:lnSpc>
                <a:spcPct val="110000"/>
              </a:lnSpc>
              <a:spcBef>
                <a:spcPts val="0"/>
              </a:spcBef>
              <a:buClr>
                <a:srgbClr val="C00000"/>
              </a:buClr>
              <a:buFont typeface="Wingdings" panose="05000000000000000000" pitchFamily="2" charset="2"/>
              <a:buChar char="ü"/>
            </a:pPr>
            <a:r>
              <a:rPr lang="pl-PL" b="1" dirty="0">
                <a:solidFill>
                  <a:srgbClr val="000066"/>
                </a:solidFill>
              </a:rPr>
              <a:t>Finansowanie</a:t>
            </a:r>
            <a:r>
              <a:rPr lang="pl-PL" b="1" dirty="0" smtClean="0">
                <a:solidFill>
                  <a:srgbClr val="000066"/>
                </a:solidFill>
              </a:rPr>
              <a:t>:</a:t>
            </a:r>
            <a:r>
              <a:rPr lang="pl-PL" dirty="0" smtClean="0">
                <a:solidFill>
                  <a:srgbClr val="000066"/>
                </a:solidFill>
              </a:rPr>
              <a:t> </a:t>
            </a:r>
          </a:p>
          <a:p>
            <a:pPr marL="342900" indent="-342900">
              <a:lnSpc>
                <a:spcPct val="110000"/>
              </a:lnSpc>
              <a:spcBef>
                <a:spcPts val="0"/>
              </a:spcBef>
              <a:buClr>
                <a:srgbClr val="C00000"/>
              </a:buClr>
              <a:buSzPct val="80000"/>
              <a:buFont typeface="Courier New" panose="02070309020205020404" pitchFamily="49" charset="0"/>
              <a:buChar char="o"/>
            </a:pPr>
            <a:r>
              <a:rPr lang="pl-PL" dirty="0" smtClean="0">
                <a:solidFill>
                  <a:srgbClr val="000066"/>
                </a:solidFill>
              </a:rPr>
              <a:t>Instytucje </a:t>
            </a:r>
            <a:r>
              <a:rPr lang="pl-PL" dirty="0">
                <a:solidFill>
                  <a:srgbClr val="000066"/>
                </a:solidFill>
              </a:rPr>
              <a:t>z krajów członkowskich i stowarzyszonych (np. Niemcy, Polska, </a:t>
            </a:r>
            <a:r>
              <a:rPr lang="pl-PL" dirty="0" smtClean="0">
                <a:solidFill>
                  <a:srgbClr val="000066"/>
                </a:solidFill>
              </a:rPr>
              <a:t>Litwa)</a:t>
            </a:r>
          </a:p>
          <a:p>
            <a:pPr marL="342900" indent="-342900">
              <a:lnSpc>
                <a:spcPct val="110000"/>
              </a:lnSpc>
              <a:spcBef>
                <a:spcPts val="0"/>
              </a:spcBef>
              <a:buClr>
                <a:srgbClr val="C00000"/>
              </a:buClr>
              <a:buSzPct val="80000"/>
              <a:buFont typeface="Courier New" panose="02070309020205020404" pitchFamily="49" charset="0"/>
              <a:buChar char="o"/>
            </a:pPr>
            <a:r>
              <a:rPr lang="pl-PL" dirty="0" smtClean="0">
                <a:solidFill>
                  <a:srgbClr val="000066"/>
                </a:solidFill>
              </a:rPr>
              <a:t>Instytucje </a:t>
            </a:r>
            <a:r>
              <a:rPr lang="pl-PL" dirty="0">
                <a:solidFill>
                  <a:srgbClr val="000066"/>
                </a:solidFill>
              </a:rPr>
              <a:t>z tzw. krajów trzecich </a:t>
            </a:r>
            <a:r>
              <a:rPr lang="pl-PL" dirty="0" smtClean="0">
                <a:solidFill>
                  <a:srgbClr val="000066"/>
                </a:solidFill>
              </a:rPr>
              <a:t>o niskim dochodzie (np</a:t>
            </a:r>
            <a:r>
              <a:rPr lang="pl-PL" dirty="0">
                <a:solidFill>
                  <a:srgbClr val="000066"/>
                </a:solidFill>
              </a:rPr>
              <a:t>. Chile, Uganda</a:t>
            </a:r>
            <a:r>
              <a:rPr lang="pl-PL" dirty="0" smtClean="0">
                <a:solidFill>
                  <a:srgbClr val="000066"/>
                </a:solidFill>
              </a:rPr>
              <a:t>)</a:t>
            </a:r>
          </a:p>
          <a:p>
            <a:pPr marL="342900" indent="-342900">
              <a:lnSpc>
                <a:spcPct val="110000"/>
              </a:lnSpc>
              <a:spcBef>
                <a:spcPts val="0"/>
              </a:spcBef>
              <a:buClr>
                <a:srgbClr val="C00000"/>
              </a:buClr>
              <a:buSzPct val="80000"/>
              <a:buFont typeface="Courier New" panose="02070309020205020404" pitchFamily="49" charset="0"/>
              <a:buChar char="o"/>
            </a:pPr>
            <a:r>
              <a:rPr lang="pl-PL" u="sng" dirty="0" smtClean="0">
                <a:solidFill>
                  <a:srgbClr val="000066"/>
                </a:solidFill>
              </a:rPr>
              <a:t>ALE partnerzy z USA finansowani w wyzwaniu ZDROWIE</a:t>
            </a:r>
          </a:p>
          <a:p>
            <a:pPr>
              <a:lnSpc>
                <a:spcPct val="110000"/>
              </a:lnSpc>
              <a:spcBef>
                <a:spcPts val="0"/>
              </a:spcBef>
            </a:pPr>
            <a:endParaRPr lang="pl-PL" sz="800" u="sng" dirty="0">
              <a:solidFill>
                <a:srgbClr val="000066"/>
              </a:solidFill>
            </a:endParaRPr>
          </a:p>
          <a:p>
            <a:pPr marL="342900" indent="-342900">
              <a:lnSpc>
                <a:spcPct val="110000"/>
              </a:lnSpc>
              <a:spcBef>
                <a:spcPts val="0"/>
              </a:spcBef>
              <a:buClr>
                <a:srgbClr val="C00000"/>
              </a:buClr>
              <a:buFont typeface="Wingdings" panose="05000000000000000000" pitchFamily="2" charset="2"/>
              <a:buChar char="ü"/>
            </a:pPr>
            <a:endParaRPr lang="pl-PL" sz="900" dirty="0" smtClean="0">
              <a:solidFill>
                <a:srgbClr val="000066"/>
              </a:solidFill>
            </a:endParaRPr>
          </a:p>
          <a:p>
            <a:pPr marL="342900" indent="-342900">
              <a:lnSpc>
                <a:spcPct val="110000"/>
              </a:lnSpc>
              <a:spcBef>
                <a:spcPts val="0"/>
              </a:spcBef>
              <a:buClr>
                <a:srgbClr val="C00000"/>
              </a:buClr>
              <a:buFont typeface="Wingdings" panose="05000000000000000000" pitchFamily="2" charset="2"/>
              <a:buChar char="ü"/>
            </a:pPr>
            <a:r>
              <a:rPr lang="pl-PL" dirty="0" smtClean="0">
                <a:solidFill>
                  <a:srgbClr val="000066"/>
                </a:solidFill>
              </a:rPr>
              <a:t>Najlepsze </a:t>
            </a:r>
            <a:r>
              <a:rPr lang="pl-PL" dirty="0">
                <a:solidFill>
                  <a:srgbClr val="000066"/>
                </a:solidFill>
              </a:rPr>
              <a:t>projekty </a:t>
            </a:r>
            <a:r>
              <a:rPr lang="pl-PL" dirty="0" smtClean="0">
                <a:solidFill>
                  <a:srgbClr val="000066"/>
                </a:solidFill>
              </a:rPr>
              <a:t>są wybierane </a:t>
            </a:r>
            <a:r>
              <a:rPr lang="pl-PL" dirty="0">
                <a:solidFill>
                  <a:srgbClr val="000066"/>
                </a:solidFill>
              </a:rPr>
              <a:t>w drodze konkursowej, a ich jakość będzie oceniana przez niezależnych </a:t>
            </a:r>
            <a:r>
              <a:rPr lang="pl-PL" dirty="0" smtClean="0">
                <a:solidFill>
                  <a:srgbClr val="000066"/>
                </a:solidFill>
              </a:rPr>
              <a:t>ekspertów wybieranych z Bazy Ekspertów (KE)</a:t>
            </a:r>
          </a:p>
          <a:p>
            <a:pPr>
              <a:lnSpc>
                <a:spcPct val="110000"/>
              </a:lnSpc>
              <a:spcBef>
                <a:spcPts val="0"/>
              </a:spcBef>
            </a:pPr>
            <a:endParaRPr lang="pl-PL" sz="800" dirty="0">
              <a:solidFill>
                <a:srgbClr val="000066"/>
              </a:solidFill>
            </a:endParaRPr>
          </a:p>
          <a:p>
            <a:pPr marL="342900" indent="-342900">
              <a:lnSpc>
                <a:spcPct val="110000"/>
              </a:lnSpc>
              <a:spcBef>
                <a:spcPts val="0"/>
              </a:spcBef>
              <a:buClr>
                <a:srgbClr val="C00000"/>
              </a:buClr>
              <a:buFont typeface="Wingdings" panose="05000000000000000000" pitchFamily="2" charset="2"/>
              <a:buChar char="ü"/>
            </a:pPr>
            <a:r>
              <a:rPr lang="pl-PL" b="1" dirty="0" smtClean="0">
                <a:solidFill>
                  <a:srgbClr val="000066"/>
                </a:solidFill>
              </a:rPr>
              <a:t>Aplikowanie:</a:t>
            </a:r>
          </a:p>
          <a:p>
            <a:pPr marL="342900" indent="-342900">
              <a:lnSpc>
                <a:spcPct val="110000"/>
              </a:lnSpc>
              <a:spcBef>
                <a:spcPts val="0"/>
              </a:spcBef>
              <a:buClr>
                <a:srgbClr val="C00000"/>
              </a:buClr>
              <a:buSzPct val="80000"/>
              <a:buFont typeface="Courier New" panose="02070309020205020404" pitchFamily="49" charset="0"/>
              <a:buChar char="o"/>
            </a:pPr>
            <a:r>
              <a:rPr lang="pl-PL" dirty="0" smtClean="0">
                <a:solidFill>
                  <a:srgbClr val="000066"/>
                </a:solidFill>
              </a:rPr>
              <a:t>Jednoetapowe (pełny wniosek – 70 str.)</a:t>
            </a:r>
          </a:p>
          <a:p>
            <a:pPr marL="342900" indent="-342900">
              <a:lnSpc>
                <a:spcPct val="110000"/>
              </a:lnSpc>
              <a:spcBef>
                <a:spcPts val="0"/>
              </a:spcBef>
              <a:buClr>
                <a:srgbClr val="C00000"/>
              </a:buClr>
              <a:buSzPct val="80000"/>
              <a:buFont typeface="Courier New" panose="02070309020205020404" pitchFamily="49" charset="0"/>
              <a:buChar char="o"/>
            </a:pPr>
            <a:r>
              <a:rPr lang="pl-PL" dirty="0" smtClean="0">
                <a:solidFill>
                  <a:srgbClr val="000066"/>
                </a:solidFill>
              </a:rPr>
              <a:t>Dwuetapowe (1. etap – skrócony wniosek – 10 str.; 2. etap – pełny wniosek)</a:t>
            </a:r>
          </a:p>
          <a:p>
            <a:pPr marL="342900" indent="-342900">
              <a:lnSpc>
                <a:spcPct val="110000"/>
              </a:lnSpc>
              <a:spcBef>
                <a:spcPts val="0"/>
              </a:spcBef>
              <a:buClr>
                <a:srgbClr val="C00000"/>
              </a:buClr>
              <a:buSzPct val="80000"/>
              <a:buFont typeface="Courier New" panose="02070309020205020404" pitchFamily="49" charset="0"/>
              <a:buChar char="o"/>
            </a:pPr>
            <a:endParaRPr lang="pl-PL" sz="900" dirty="0" smtClean="0">
              <a:solidFill>
                <a:srgbClr val="000066"/>
              </a:solidFill>
            </a:endParaRPr>
          </a:p>
          <a:p>
            <a:pPr>
              <a:lnSpc>
                <a:spcPct val="110000"/>
              </a:lnSpc>
              <a:spcBef>
                <a:spcPts val="0"/>
              </a:spcBef>
            </a:pPr>
            <a:endParaRPr lang="pl-PL" sz="900" dirty="0">
              <a:solidFill>
                <a:srgbClr val="000066"/>
              </a:solidFill>
            </a:endParaRPr>
          </a:p>
          <a:p>
            <a:pPr marL="342900" indent="-342900" algn="l">
              <a:lnSpc>
                <a:spcPct val="110000"/>
              </a:lnSpc>
              <a:spcBef>
                <a:spcPts val="0"/>
              </a:spcBef>
              <a:buClr>
                <a:srgbClr val="C00000"/>
              </a:buClr>
              <a:buFont typeface="Wingdings" panose="05000000000000000000" pitchFamily="2" charset="2"/>
              <a:buChar char="ü"/>
              <a:defRPr/>
            </a:pPr>
            <a:r>
              <a:rPr lang="pl-PL" b="1" dirty="0">
                <a:solidFill>
                  <a:srgbClr val="000066"/>
                </a:solidFill>
              </a:rPr>
              <a:t>Jeden projekt – jeden system </a:t>
            </a:r>
            <a:r>
              <a:rPr lang="pl-PL" b="1" dirty="0" smtClean="0">
                <a:solidFill>
                  <a:srgbClr val="000066"/>
                </a:solidFill>
              </a:rPr>
              <a:t>finansowania </a:t>
            </a:r>
          </a:p>
          <a:p>
            <a:pPr marL="342900" indent="-342900" algn="l">
              <a:lnSpc>
                <a:spcPct val="110000"/>
              </a:lnSpc>
              <a:spcBef>
                <a:spcPts val="0"/>
              </a:spcBef>
              <a:buClr>
                <a:srgbClr val="C00000"/>
              </a:buClr>
              <a:buSzPct val="80000"/>
              <a:buFont typeface="Courier New" panose="02070309020205020404" pitchFamily="49" charset="0"/>
              <a:buChar char="o"/>
              <a:defRPr/>
            </a:pPr>
            <a:r>
              <a:rPr lang="pl-PL" dirty="0" smtClean="0">
                <a:solidFill>
                  <a:srgbClr val="000066"/>
                </a:solidFill>
              </a:rPr>
              <a:t>Max</a:t>
            </a:r>
            <a:r>
              <a:rPr lang="pl-PL" dirty="0">
                <a:solidFill>
                  <a:srgbClr val="000066"/>
                </a:solidFill>
              </a:rPr>
              <a:t>. 100% całkowitych kosztów kwalifikowalnych (poza działaniami ukierunkowanymi na wdrożenia - 70</a:t>
            </a:r>
            <a:r>
              <a:rPr lang="pl-PL" dirty="0" smtClean="0">
                <a:solidFill>
                  <a:srgbClr val="000066"/>
                </a:solidFill>
              </a:rPr>
              <a:t>%) </a:t>
            </a:r>
          </a:p>
          <a:p>
            <a:pPr marL="342900" indent="-342900" algn="l">
              <a:lnSpc>
                <a:spcPct val="110000"/>
              </a:lnSpc>
              <a:spcBef>
                <a:spcPts val="0"/>
              </a:spcBef>
              <a:buClr>
                <a:srgbClr val="C00000"/>
              </a:buClr>
              <a:buSzPct val="80000"/>
              <a:buFont typeface="Courier New" panose="02070309020205020404" pitchFamily="49" charset="0"/>
              <a:buChar char="o"/>
              <a:defRPr/>
            </a:pPr>
            <a:r>
              <a:rPr lang="pl-PL" dirty="0" smtClean="0">
                <a:solidFill>
                  <a:srgbClr val="000066"/>
                </a:solidFill>
              </a:rPr>
              <a:t>Koszty </a:t>
            </a:r>
            <a:r>
              <a:rPr lang="pl-PL" dirty="0">
                <a:solidFill>
                  <a:srgbClr val="000066"/>
                </a:solidFill>
              </a:rPr>
              <a:t>pośrednie – 25% </a:t>
            </a:r>
            <a:endParaRPr lang="en-US" u="sng" dirty="0">
              <a:solidFill>
                <a:srgbClr val="000066"/>
              </a:solidFill>
            </a:endParaRPr>
          </a:p>
          <a:p>
            <a:pPr>
              <a:lnSpc>
                <a:spcPct val="110000"/>
              </a:lnSpc>
              <a:spcBef>
                <a:spcPts val="0"/>
              </a:spcBef>
            </a:pPr>
            <a:endParaRPr lang="en-US" u="sng" dirty="0">
              <a:solidFill>
                <a:srgbClr val="000066"/>
              </a:solidFill>
            </a:endParaRPr>
          </a:p>
          <a:p>
            <a:pPr>
              <a:lnSpc>
                <a:spcPct val="110000"/>
              </a:lnSpc>
              <a:spcBef>
                <a:spcPts val="0"/>
              </a:spcBef>
            </a:pPr>
            <a:endParaRPr lang="en-US" u="sng" dirty="0">
              <a:solidFill>
                <a:srgbClr val="000066"/>
              </a:solidFill>
            </a:endParaRPr>
          </a:p>
        </p:txBody>
      </p:sp>
      <p:sp>
        <p:nvSpPr>
          <p:cNvPr id="4" name="Symbol zastępczy numeru slajdu 3"/>
          <p:cNvSpPr>
            <a:spLocks noGrp="1"/>
          </p:cNvSpPr>
          <p:nvPr>
            <p:ph type="sldNum" sz="quarter" idx="10"/>
          </p:nvPr>
        </p:nvSpPr>
        <p:spPr/>
        <p:txBody>
          <a:bodyPr/>
          <a:lstStyle/>
          <a:p>
            <a:pPr>
              <a:defRPr/>
            </a:pPr>
            <a:fld id="{CBD7B207-2078-4F40-9D77-7017DB6FD05F}" type="slidenum">
              <a:rPr lang="pl-PL" smtClean="0"/>
              <a:pPr>
                <a:defRPr/>
              </a:pPr>
              <a:t>4</a:t>
            </a:fld>
            <a:endParaRPr lang="pl-PL"/>
          </a:p>
        </p:txBody>
      </p:sp>
    </p:spTree>
    <p:extLst>
      <p:ext uri="{BB962C8B-B14F-4D97-AF65-F5344CB8AC3E}">
        <p14:creationId xmlns:p14="http://schemas.microsoft.com/office/powerpoint/2010/main" val="24363402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323528" y="302786"/>
            <a:ext cx="8496944" cy="504056"/>
          </a:xfrm>
        </p:spPr>
        <p:txBody>
          <a:bodyPr>
            <a:noAutofit/>
          </a:bodyPr>
          <a:lstStyle/>
          <a:p>
            <a:r>
              <a:rPr lang="pl-PL" sz="2800" dirty="0" smtClean="0"/>
              <a:t>Temat konkursowy</a:t>
            </a:r>
            <a:endParaRPr lang="pl-PL" sz="2800" dirty="0"/>
          </a:p>
        </p:txBody>
      </p:sp>
      <p:sp>
        <p:nvSpPr>
          <p:cNvPr id="3" name="Podtytuł 2"/>
          <p:cNvSpPr>
            <a:spLocks noGrp="1"/>
          </p:cNvSpPr>
          <p:nvPr>
            <p:ph type="subTitle" idx="1"/>
          </p:nvPr>
        </p:nvSpPr>
        <p:spPr>
          <a:xfrm>
            <a:off x="323528" y="1053207"/>
            <a:ext cx="8496944" cy="5328592"/>
          </a:xfrm>
        </p:spPr>
        <p:txBody>
          <a:bodyPr/>
          <a:lstStyle/>
          <a:p>
            <a:r>
              <a:rPr lang="pl-PL" dirty="0" smtClean="0"/>
              <a:t> </a:t>
            </a:r>
            <a:r>
              <a:rPr lang="pl-PL" sz="1600" dirty="0" smtClean="0"/>
              <a:t>                                                                                                                               </a:t>
            </a:r>
            <a:r>
              <a:rPr lang="pl-PL" sz="1600" dirty="0" smtClean="0">
                <a:solidFill>
                  <a:srgbClr val="000066"/>
                </a:solidFill>
              </a:rPr>
              <a:t>identyfikator i tytuł</a:t>
            </a:r>
            <a:r>
              <a:rPr lang="pl-PL" dirty="0" smtClean="0">
                <a:solidFill>
                  <a:srgbClr val="000066"/>
                </a:solidFill>
              </a:rPr>
              <a:t>  </a:t>
            </a:r>
          </a:p>
          <a:p>
            <a:endParaRPr lang="pl-PL" dirty="0">
              <a:solidFill>
                <a:srgbClr val="000066"/>
              </a:solidFill>
            </a:endParaRPr>
          </a:p>
          <a:p>
            <a:r>
              <a:rPr lang="pl-PL" sz="1600" dirty="0" smtClean="0">
                <a:solidFill>
                  <a:srgbClr val="000066"/>
                </a:solidFill>
              </a:rPr>
              <a:t>                                                                                                                                 wyzwanie/problem</a:t>
            </a:r>
          </a:p>
          <a:p>
            <a:endParaRPr lang="pl-PL" sz="1600" dirty="0">
              <a:solidFill>
                <a:srgbClr val="000066"/>
              </a:solidFill>
            </a:endParaRPr>
          </a:p>
          <a:p>
            <a:endParaRPr lang="pl-PL" sz="1600" dirty="0" smtClean="0">
              <a:solidFill>
                <a:srgbClr val="000066"/>
              </a:solidFill>
            </a:endParaRPr>
          </a:p>
          <a:p>
            <a:endParaRPr lang="pl-PL" sz="1600" dirty="0">
              <a:solidFill>
                <a:srgbClr val="000066"/>
              </a:solidFill>
            </a:endParaRPr>
          </a:p>
          <a:p>
            <a:r>
              <a:rPr lang="pl-PL" sz="1600" dirty="0" smtClean="0">
                <a:solidFill>
                  <a:srgbClr val="000066"/>
                </a:solidFill>
              </a:rPr>
              <a:t>                                                                                                                                 zakres projektu, zadania</a:t>
            </a:r>
          </a:p>
          <a:p>
            <a:endParaRPr lang="pl-PL" sz="1600" dirty="0" smtClean="0">
              <a:solidFill>
                <a:srgbClr val="000066"/>
              </a:solidFill>
            </a:endParaRPr>
          </a:p>
          <a:p>
            <a:endParaRPr lang="pl-PL" sz="1600" dirty="0" smtClean="0">
              <a:solidFill>
                <a:srgbClr val="000066"/>
              </a:solidFill>
            </a:endParaRPr>
          </a:p>
          <a:p>
            <a:endParaRPr lang="pl-PL" sz="1600" dirty="0" smtClean="0">
              <a:solidFill>
                <a:srgbClr val="000066"/>
              </a:solidFill>
            </a:endParaRPr>
          </a:p>
          <a:p>
            <a:r>
              <a:rPr lang="pl-PL" sz="1600" dirty="0" smtClean="0">
                <a:solidFill>
                  <a:srgbClr val="000066"/>
                </a:solidFill>
              </a:rPr>
              <a:t>                                                                                                                                  budżet projektu</a:t>
            </a:r>
          </a:p>
          <a:p>
            <a:endParaRPr lang="pl-PL" sz="1600" dirty="0" smtClean="0">
              <a:solidFill>
                <a:srgbClr val="000066"/>
              </a:solidFill>
            </a:endParaRPr>
          </a:p>
          <a:p>
            <a:r>
              <a:rPr lang="pl-PL" sz="1600" dirty="0" smtClean="0">
                <a:solidFill>
                  <a:srgbClr val="000066"/>
                </a:solidFill>
              </a:rPr>
              <a:t>                                                                                                                                 oczekiwane rezultaty</a:t>
            </a:r>
          </a:p>
          <a:p>
            <a:r>
              <a:rPr lang="pl-PL" sz="1600" dirty="0" smtClean="0">
                <a:solidFill>
                  <a:srgbClr val="000066"/>
                </a:solidFill>
              </a:rPr>
              <a:t>                                                                                                                                 </a:t>
            </a:r>
          </a:p>
          <a:p>
            <a:r>
              <a:rPr lang="pl-PL" sz="1600" dirty="0" smtClean="0">
                <a:solidFill>
                  <a:srgbClr val="000066"/>
                </a:solidFill>
              </a:rPr>
              <a:t>                                                                                                                                rodzaj projektu                                                                                                                                 </a:t>
            </a:r>
          </a:p>
          <a:p>
            <a:endParaRPr lang="pl-PL" sz="1600" dirty="0" smtClean="0">
              <a:solidFill>
                <a:srgbClr val="000066"/>
              </a:solidFill>
            </a:endParaRPr>
          </a:p>
          <a:p>
            <a:r>
              <a:rPr lang="pl-PL" sz="1600" dirty="0"/>
              <a:t> </a:t>
            </a:r>
            <a:r>
              <a:rPr lang="pl-PL" sz="1600" dirty="0" smtClean="0"/>
              <a:t>                                                                               </a:t>
            </a:r>
            <a:r>
              <a:rPr lang="pl-PL" dirty="0" smtClean="0"/>
              <a:t>                                                                                      </a:t>
            </a:r>
          </a:p>
          <a:p>
            <a:endParaRPr lang="pl-PL" sz="1600" dirty="0"/>
          </a:p>
        </p:txBody>
      </p:sp>
      <p:sp>
        <p:nvSpPr>
          <p:cNvPr id="4" name="Symbol zastępczy numeru slajdu 3"/>
          <p:cNvSpPr>
            <a:spLocks noGrp="1"/>
          </p:cNvSpPr>
          <p:nvPr>
            <p:ph type="sldNum" sz="quarter" idx="10"/>
          </p:nvPr>
        </p:nvSpPr>
        <p:spPr/>
        <p:txBody>
          <a:bodyPr/>
          <a:lstStyle/>
          <a:p>
            <a:pPr>
              <a:defRPr/>
            </a:pPr>
            <a:fld id="{CBD7B207-2078-4F40-9D77-7017DB6FD05F}" type="slidenum">
              <a:rPr lang="pl-PL" smtClean="0"/>
              <a:pPr>
                <a:defRPr/>
              </a:pPr>
              <a:t>5</a:t>
            </a:fld>
            <a:endParaRPr lang="pl-PL"/>
          </a:p>
        </p:txBody>
      </p:sp>
      <p:sp>
        <p:nvSpPr>
          <p:cNvPr id="5" name="Prostokąt 4"/>
          <p:cNvSpPr/>
          <p:nvPr/>
        </p:nvSpPr>
        <p:spPr>
          <a:xfrm>
            <a:off x="755576" y="1053207"/>
            <a:ext cx="4248472" cy="489607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900" b="1" dirty="0">
                <a:solidFill>
                  <a:schemeClr val="tx1"/>
                </a:solidFill>
              </a:rPr>
              <a:t>SC1-BHC-30-2019: Towards risk-based screening strategies for non-communicable diseases</a:t>
            </a:r>
            <a:endParaRPr lang="pl-PL" sz="900" b="1" dirty="0">
              <a:solidFill>
                <a:schemeClr val="tx1"/>
              </a:solidFill>
            </a:endParaRPr>
          </a:p>
          <a:p>
            <a:r>
              <a:rPr lang="en-GB" sz="900" u="sng" dirty="0">
                <a:solidFill>
                  <a:schemeClr val="tx1"/>
                </a:solidFill>
              </a:rPr>
              <a:t>Specific Challenge</a:t>
            </a:r>
            <a:r>
              <a:rPr lang="en-GB" sz="900" dirty="0">
                <a:solidFill>
                  <a:schemeClr val="tx1"/>
                </a:solidFill>
              </a:rPr>
              <a:t>: Prevention and early detection continue to represent areas where effective strategies have the potential to generate major impacts. Effective screening may result in earlier disease detection which provides possibilities for more effective treatments, better disease control and care. It can diminish the disease burden and the costs of healthcare systems. </a:t>
            </a:r>
            <a:r>
              <a:rPr lang="en-GB" sz="900" b="1" dirty="0">
                <a:solidFill>
                  <a:schemeClr val="tx1"/>
                </a:solidFill>
              </a:rPr>
              <a:t>Personalised</a:t>
            </a:r>
            <a:r>
              <a:rPr lang="en-GB" sz="900" dirty="0">
                <a:solidFill>
                  <a:schemeClr val="tx1"/>
                </a:solidFill>
              </a:rPr>
              <a:t> medicine and health digitalisation provide new opportunities to improve targeted screening interventions through the identification of subpopulations at high risk of developing a disease.</a:t>
            </a:r>
            <a:endParaRPr lang="pl-PL" sz="900" dirty="0">
              <a:solidFill>
                <a:schemeClr val="tx1"/>
              </a:solidFill>
            </a:endParaRPr>
          </a:p>
          <a:p>
            <a:r>
              <a:rPr lang="en-GB" sz="900" u="sng" dirty="0">
                <a:solidFill>
                  <a:schemeClr val="tx1"/>
                </a:solidFill>
              </a:rPr>
              <a:t>Scope</a:t>
            </a:r>
            <a:r>
              <a:rPr lang="en-GB" sz="900" dirty="0">
                <a:solidFill>
                  <a:schemeClr val="tx1"/>
                </a:solidFill>
              </a:rPr>
              <a:t>: Proposals should develop new or refined, targeted population-based screening interventions aiming at identifying populations or groups at high risk of developing disease. Stratification by health risk factors and determinants, such as (epi)genetic, </a:t>
            </a:r>
            <a:r>
              <a:rPr lang="en-GB" sz="900" dirty="0" err="1">
                <a:solidFill>
                  <a:schemeClr val="tx1"/>
                </a:solidFill>
              </a:rPr>
              <a:t>exposomic</a:t>
            </a:r>
            <a:r>
              <a:rPr lang="en-GB" sz="900" dirty="0">
                <a:solidFill>
                  <a:schemeClr val="tx1"/>
                </a:solidFill>
              </a:rPr>
              <a:t>, socio-economic, sex and gender, geographic, immunological, environmental, behavioural, occupational, cultural, and lifestyle habits should be addressed. Strategies may include the use of markers and digital applications.</a:t>
            </a:r>
            <a:endParaRPr lang="pl-PL" sz="900" dirty="0">
              <a:solidFill>
                <a:schemeClr val="tx1"/>
              </a:solidFill>
            </a:endParaRPr>
          </a:p>
          <a:p>
            <a:r>
              <a:rPr lang="en-GB" sz="900" dirty="0">
                <a:solidFill>
                  <a:schemeClr val="tx1"/>
                </a:solidFill>
              </a:rPr>
              <a:t>The risk-adapted screening interventions should demonstrate a high level of accuracy, clinical value, cost-effectiveness, acceptability and the potential to be taken up by healthcare systems. Health inequities and ethics should be considered. Proposals should aim at providing sufficient evidence for health care systems implementation.</a:t>
            </a:r>
            <a:endParaRPr lang="pl-PL" sz="900" dirty="0">
              <a:solidFill>
                <a:schemeClr val="tx1"/>
              </a:solidFill>
            </a:endParaRPr>
          </a:p>
          <a:p>
            <a:r>
              <a:rPr lang="en-GB" sz="900" dirty="0">
                <a:solidFill>
                  <a:schemeClr val="tx1"/>
                </a:solidFill>
              </a:rPr>
              <a:t>The Commission considers that proposals requesting a contribution from the EU of between EUR 4 and 6 million would allow this specific challenge to be addressed appropriately. Nonetheless, this does not preclude submission and selection of proposals requesting other amounts.</a:t>
            </a:r>
            <a:endParaRPr lang="pl-PL" sz="900" dirty="0">
              <a:solidFill>
                <a:schemeClr val="tx1"/>
              </a:solidFill>
            </a:endParaRPr>
          </a:p>
          <a:p>
            <a:r>
              <a:rPr lang="en-GB" sz="900" u="sng" dirty="0">
                <a:solidFill>
                  <a:schemeClr val="tx1"/>
                </a:solidFill>
              </a:rPr>
              <a:t>Expected Impact</a:t>
            </a:r>
            <a:r>
              <a:rPr lang="en-GB" sz="900" dirty="0">
                <a:solidFill>
                  <a:schemeClr val="tx1"/>
                </a:solidFill>
              </a:rPr>
              <a:t>: </a:t>
            </a:r>
            <a:endParaRPr lang="pl-PL" sz="900" dirty="0">
              <a:solidFill>
                <a:schemeClr val="tx1"/>
              </a:solidFill>
            </a:endParaRPr>
          </a:p>
          <a:p>
            <a:pPr lvl="0"/>
            <a:r>
              <a:rPr lang="en-GB" sz="900" dirty="0">
                <a:solidFill>
                  <a:schemeClr val="tx1"/>
                </a:solidFill>
              </a:rPr>
              <a:t>Established risk-based screening strategies, which have demonstrated to be effective, affordable, acceptable to the population, cost-effective and suitable for implementation.</a:t>
            </a:r>
            <a:endParaRPr lang="pl-PL" sz="900" dirty="0">
              <a:solidFill>
                <a:schemeClr val="tx1"/>
              </a:solidFill>
            </a:endParaRPr>
          </a:p>
          <a:p>
            <a:pPr lvl="0"/>
            <a:r>
              <a:rPr lang="en-GB" sz="900" dirty="0">
                <a:solidFill>
                  <a:schemeClr val="tx1"/>
                </a:solidFill>
              </a:rPr>
              <a:t>Demonstrated potential to improve health outcomes and equity across Europe. </a:t>
            </a:r>
            <a:endParaRPr lang="pl-PL" sz="900" dirty="0">
              <a:solidFill>
                <a:schemeClr val="tx1"/>
              </a:solidFill>
            </a:endParaRPr>
          </a:p>
          <a:p>
            <a:r>
              <a:rPr lang="en-GB" sz="900" u="sng" dirty="0">
                <a:solidFill>
                  <a:schemeClr val="tx1"/>
                </a:solidFill>
              </a:rPr>
              <a:t>Type of Action</a:t>
            </a:r>
            <a:r>
              <a:rPr lang="en-GB" sz="900" dirty="0">
                <a:solidFill>
                  <a:schemeClr val="tx1"/>
                </a:solidFill>
              </a:rPr>
              <a:t>: Research and Innovation action</a:t>
            </a:r>
            <a:endParaRPr lang="pl-PL" sz="900" dirty="0">
              <a:solidFill>
                <a:schemeClr val="tx1"/>
              </a:solidFill>
            </a:endParaRPr>
          </a:p>
          <a:p>
            <a:r>
              <a:rPr lang="en-GB" sz="900" b="1" i="1" dirty="0">
                <a:solidFill>
                  <a:schemeClr val="tx1"/>
                </a:solidFill>
              </a:rPr>
              <a:t>The conditions related to this topic are provided at the end of this call and in the General Annexes.</a:t>
            </a:r>
            <a:endParaRPr lang="pl-PL" sz="900" dirty="0">
              <a:solidFill>
                <a:schemeClr val="tx1"/>
              </a:solidFill>
            </a:endParaRPr>
          </a:p>
        </p:txBody>
      </p:sp>
      <p:sp>
        <p:nvSpPr>
          <p:cNvPr id="6" name="Strzałka w prawo 5"/>
          <p:cNvSpPr/>
          <p:nvPr/>
        </p:nvSpPr>
        <p:spPr>
          <a:xfrm>
            <a:off x="5220072" y="1196752"/>
            <a:ext cx="864096"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Strzałka w prawo 6"/>
          <p:cNvSpPr/>
          <p:nvPr/>
        </p:nvSpPr>
        <p:spPr>
          <a:xfrm>
            <a:off x="5205194" y="1808821"/>
            <a:ext cx="864096"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 name="Strzałka w prawo 7"/>
          <p:cNvSpPr/>
          <p:nvPr/>
        </p:nvSpPr>
        <p:spPr>
          <a:xfrm>
            <a:off x="5220072" y="3070968"/>
            <a:ext cx="864096"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 name="Strzałka w prawo 8"/>
          <p:cNvSpPr/>
          <p:nvPr/>
        </p:nvSpPr>
        <p:spPr>
          <a:xfrm>
            <a:off x="5233754" y="4766965"/>
            <a:ext cx="864096"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 name="Strzałka w prawo 9"/>
          <p:cNvSpPr/>
          <p:nvPr/>
        </p:nvSpPr>
        <p:spPr>
          <a:xfrm>
            <a:off x="5233754" y="5383956"/>
            <a:ext cx="864096"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 name="Strzałka w prawo 10"/>
          <p:cNvSpPr/>
          <p:nvPr/>
        </p:nvSpPr>
        <p:spPr>
          <a:xfrm>
            <a:off x="5233754" y="4226904"/>
            <a:ext cx="864096"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17636464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323528" y="311453"/>
            <a:ext cx="8496944" cy="504056"/>
          </a:xfrm>
        </p:spPr>
        <p:txBody>
          <a:bodyPr>
            <a:noAutofit/>
          </a:bodyPr>
          <a:lstStyle/>
          <a:p>
            <a:r>
              <a:rPr lang="pl-PL" sz="2800" dirty="0" smtClean="0"/>
              <a:t>ENRICHME – przykład projektu</a:t>
            </a:r>
            <a:endParaRPr lang="pl-PL" sz="2800" dirty="0"/>
          </a:p>
        </p:txBody>
      </p:sp>
      <p:sp>
        <p:nvSpPr>
          <p:cNvPr id="3" name="Podtytuł 2"/>
          <p:cNvSpPr>
            <a:spLocks noGrp="1"/>
          </p:cNvSpPr>
          <p:nvPr>
            <p:ph type="subTitle" idx="1"/>
          </p:nvPr>
        </p:nvSpPr>
        <p:spPr/>
        <p:txBody>
          <a:bodyPr/>
          <a:lstStyle/>
          <a:p>
            <a:r>
              <a:rPr lang="en-GB" i="1" dirty="0">
                <a:solidFill>
                  <a:srgbClr val="000066"/>
                </a:solidFill>
              </a:rPr>
              <a:t>Enabling Robot and assisted living environment for Independent Care and Health Monitoring of the Elderly </a:t>
            </a:r>
            <a:r>
              <a:rPr lang="pl-PL" dirty="0" smtClean="0">
                <a:solidFill>
                  <a:srgbClr val="000066"/>
                </a:solidFill>
              </a:rPr>
              <a:t>- Pomocny robot: </a:t>
            </a:r>
            <a:r>
              <a:rPr lang="pl-PL" dirty="0">
                <a:solidFill>
                  <a:srgbClr val="000066"/>
                </a:solidFill>
              </a:rPr>
              <a:t>samodzielne funkcjonowanie i zdrowie starszych osób</a:t>
            </a:r>
            <a:r>
              <a:rPr lang="pl-PL" dirty="0" smtClean="0">
                <a:solidFill>
                  <a:srgbClr val="000066"/>
                </a:solidFill>
              </a:rPr>
              <a:t>.</a:t>
            </a:r>
          </a:p>
          <a:p>
            <a:r>
              <a:rPr lang="pl-PL" sz="1600" b="1" dirty="0" smtClean="0">
                <a:solidFill>
                  <a:srgbClr val="000066"/>
                </a:solidFill>
              </a:rPr>
              <a:t>Cel projektu: </a:t>
            </a:r>
            <a:r>
              <a:rPr lang="pl-PL" altLang="pl-PL" sz="1600" dirty="0" smtClean="0">
                <a:solidFill>
                  <a:srgbClr val="000066"/>
                </a:solidFill>
              </a:rPr>
              <a:t>ocena </a:t>
            </a:r>
            <a:r>
              <a:rPr lang="pl-PL" altLang="pl-PL" sz="1600" dirty="0">
                <a:solidFill>
                  <a:srgbClr val="000066"/>
                </a:solidFill>
              </a:rPr>
              <a:t>możliwości wsparcia osób starszych z łagodnymi zaburzeniami pamięci w ich środowisku życia przez robota</a:t>
            </a:r>
            <a:endParaRPr lang="en-GB" altLang="pl-PL" sz="1600" dirty="0">
              <a:solidFill>
                <a:srgbClr val="000066"/>
              </a:solidFill>
            </a:endParaRPr>
          </a:p>
          <a:p>
            <a:pPr marL="269875" indent="-269875">
              <a:spcBef>
                <a:spcPct val="0"/>
              </a:spcBef>
              <a:buAutoNum type="arabicPeriod"/>
            </a:pPr>
            <a:r>
              <a:rPr lang="pl-PL" altLang="pl-PL" sz="1600" dirty="0">
                <a:solidFill>
                  <a:srgbClr val="000066"/>
                </a:solidFill>
              </a:rPr>
              <a:t>Definiowanie preferencji i potrzeb u użytkowników w stosunku do robota (badania kwestionariuszowe i metoda grup fokusowych)</a:t>
            </a:r>
            <a:r>
              <a:rPr lang="en-GB" altLang="pl-PL" sz="1600" dirty="0">
                <a:solidFill>
                  <a:srgbClr val="000066"/>
                </a:solidFill>
              </a:rPr>
              <a:t> </a:t>
            </a:r>
            <a:endParaRPr lang="pl-PL" altLang="pl-PL" sz="1600" dirty="0">
              <a:solidFill>
                <a:srgbClr val="000066"/>
              </a:solidFill>
            </a:endParaRPr>
          </a:p>
          <a:p>
            <a:pPr marL="269875" indent="-269875">
              <a:spcBef>
                <a:spcPct val="0"/>
              </a:spcBef>
              <a:buAutoNum type="arabicPeriod"/>
            </a:pPr>
            <a:r>
              <a:rPr lang="pl-PL" sz="1600" dirty="0">
                <a:solidFill>
                  <a:srgbClr val="000066"/>
                </a:solidFill>
              </a:rPr>
              <a:t>Stworzenie prototypu robota na podstawie wyników etapu 1</a:t>
            </a:r>
            <a:endParaRPr lang="en-GB" sz="1600" dirty="0">
              <a:solidFill>
                <a:srgbClr val="000066"/>
              </a:solidFill>
            </a:endParaRPr>
          </a:p>
          <a:p>
            <a:pPr marL="269875" indent="-269875">
              <a:buAutoNum type="arabicPeriod"/>
            </a:pPr>
            <a:r>
              <a:rPr lang="en-GB" sz="1600" dirty="0">
                <a:solidFill>
                  <a:srgbClr val="000066"/>
                </a:solidFill>
              </a:rPr>
              <a:t>T</a:t>
            </a:r>
            <a:r>
              <a:rPr lang="pl-PL" sz="1600" dirty="0" err="1">
                <a:solidFill>
                  <a:srgbClr val="000066"/>
                </a:solidFill>
              </a:rPr>
              <a:t>estowanie</a:t>
            </a:r>
            <a:r>
              <a:rPr lang="pl-PL" sz="1600" dirty="0">
                <a:solidFill>
                  <a:srgbClr val="000066"/>
                </a:solidFill>
              </a:rPr>
              <a:t> robota w warunkach laboratorium A</a:t>
            </a:r>
            <a:r>
              <a:rPr lang="en-GB" sz="1600" dirty="0">
                <a:solidFill>
                  <a:srgbClr val="000066"/>
                </a:solidFill>
              </a:rPr>
              <a:t>AL</a:t>
            </a:r>
          </a:p>
          <a:p>
            <a:pPr marL="269875" indent="-269875">
              <a:buAutoNum type="arabicPeriod"/>
            </a:pPr>
            <a:r>
              <a:rPr lang="pl-PL" sz="1600" dirty="0">
                <a:solidFill>
                  <a:srgbClr val="000066"/>
                </a:solidFill>
              </a:rPr>
              <a:t>Walidacja robota w środowisku zamieszkania osób starszych </a:t>
            </a:r>
          </a:p>
          <a:p>
            <a:r>
              <a:rPr lang="pl-PL" sz="1600" dirty="0" smtClean="0">
                <a:solidFill>
                  <a:srgbClr val="000066"/>
                </a:solidFill>
              </a:rPr>
              <a:t>(</a:t>
            </a:r>
            <a:r>
              <a:rPr lang="pl-PL" sz="1600" dirty="0">
                <a:solidFill>
                  <a:srgbClr val="000066"/>
                </a:solidFill>
              </a:rPr>
              <a:t>mieszkania chronione – UK, Grecja; mieszkania użytkowników – Polska)</a:t>
            </a:r>
            <a:endParaRPr lang="en-GB" sz="1600" dirty="0">
              <a:solidFill>
                <a:srgbClr val="000066"/>
              </a:solidFill>
            </a:endParaRPr>
          </a:p>
          <a:p>
            <a:endParaRPr lang="pl-PL" dirty="0">
              <a:solidFill>
                <a:srgbClr val="000066"/>
              </a:solidFill>
            </a:endParaRPr>
          </a:p>
          <a:p>
            <a:endParaRPr lang="pl-PL" dirty="0"/>
          </a:p>
        </p:txBody>
      </p:sp>
      <p:sp>
        <p:nvSpPr>
          <p:cNvPr id="4" name="Symbol zastępczy numeru slajdu 3"/>
          <p:cNvSpPr>
            <a:spLocks noGrp="1"/>
          </p:cNvSpPr>
          <p:nvPr>
            <p:ph type="sldNum" sz="quarter" idx="10"/>
          </p:nvPr>
        </p:nvSpPr>
        <p:spPr/>
        <p:txBody>
          <a:bodyPr/>
          <a:lstStyle/>
          <a:p>
            <a:pPr>
              <a:defRPr/>
            </a:pPr>
            <a:fld id="{CBD7B207-2078-4F40-9D77-7017DB6FD05F}" type="slidenum">
              <a:rPr lang="pl-PL" smtClean="0"/>
              <a:pPr>
                <a:defRPr/>
              </a:pPr>
              <a:t>6</a:t>
            </a:fld>
            <a:endParaRPr lang="pl-PL"/>
          </a:p>
        </p:txBody>
      </p:sp>
      <p:pic>
        <p:nvPicPr>
          <p:cNvPr id="5" name="Obraz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77470" y="281211"/>
            <a:ext cx="1143002" cy="699517"/>
          </a:xfrm>
          <a:prstGeom prst="rect">
            <a:avLst/>
          </a:prstGeom>
        </p:spPr>
      </p:pic>
      <p:pic>
        <p:nvPicPr>
          <p:cNvPr id="6" name="Obraz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6124" y="4276093"/>
            <a:ext cx="2617440" cy="1744960"/>
          </a:xfrm>
          <a:prstGeom prst="rect">
            <a:avLst/>
          </a:prstGeom>
        </p:spPr>
      </p:pic>
      <p:pic>
        <p:nvPicPr>
          <p:cNvPr id="7" name="Obraz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75463" y="3449233"/>
            <a:ext cx="2133600" cy="2568410"/>
          </a:xfrm>
          <a:prstGeom prst="rect">
            <a:avLst/>
          </a:prstGeom>
        </p:spPr>
      </p:pic>
      <p:sp>
        <p:nvSpPr>
          <p:cNvPr id="9" name="Prostokąt zaokrąglony 8"/>
          <p:cNvSpPr/>
          <p:nvPr/>
        </p:nvSpPr>
        <p:spPr>
          <a:xfrm>
            <a:off x="3347864" y="4509120"/>
            <a:ext cx="3168351" cy="11521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b="1" dirty="0" smtClean="0"/>
              <a:t>Budżet projektu: 4 mln€</a:t>
            </a:r>
          </a:p>
          <a:p>
            <a:pPr algn="ctr"/>
            <a:r>
              <a:rPr lang="pl-PL" b="1" dirty="0" smtClean="0"/>
              <a:t>Czas trwania: 3 lata </a:t>
            </a:r>
          </a:p>
          <a:p>
            <a:pPr algn="ctr"/>
            <a:r>
              <a:rPr lang="pl-PL" b="1" dirty="0" smtClean="0"/>
              <a:t>9 partnerów z 7 krajów</a:t>
            </a:r>
            <a:endParaRPr lang="pl-PL" b="1" dirty="0"/>
          </a:p>
        </p:txBody>
      </p:sp>
    </p:spTree>
    <p:extLst>
      <p:ext uri="{BB962C8B-B14F-4D97-AF65-F5344CB8AC3E}">
        <p14:creationId xmlns:p14="http://schemas.microsoft.com/office/powerpoint/2010/main" val="39301252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a:lstStyle/>
          <a:p>
            <a:r>
              <a:rPr lang="pl-PL" dirty="0"/>
              <a:t>Zdrowie - priorytetowe obszary badawcze na lata 2019 – 2020</a:t>
            </a:r>
          </a:p>
        </p:txBody>
      </p:sp>
      <p:sp>
        <p:nvSpPr>
          <p:cNvPr id="3" name="Podtytuł 2"/>
          <p:cNvSpPr>
            <a:spLocks noGrp="1"/>
          </p:cNvSpPr>
          <p:nvPr>
            <p:ph type="subTitle" idx="1"/>
          </p:nvPr>
        </p:nvSpPr>
        <p:spPr>
          <a:xfrm>
            <a:off x="1979712" y="1844824"/>
            <a:ext cx="6840760" cy="4104456"/>
          </a:xfrm>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CBD7B207-2078-4F40-9D77-7017DB6FD05F}" type="slidenum">
              <a:rPr lang="pl-PL" smtClean="0"/>
              <a:pPr>
                <a:defRPr/>
              </a:pPr>
              <a:t>7</a:t>
            </a:fld>
            <a:endParaRPr lang="pl-PL"/>
          </a:p>
        </p:txBody>
      </p:sp>
      <p:graphicFrame>
        <p:nvGraphicFramePr>
          <p:cNvPr id="6" name="Diagram 5"/>
          <p:cNvGraphicFramePr/>
          <p:nvPr>
            <p:extLst>
              <p:ext uri="{D42A27DB-BD31-4B8C-83A1-F6EECF244321}">
                <p14:modId xmlns:p14="http://schemas.microsoft.com/office/powerpoint/2010/main" val="3167336258"/>
              </p:ext>
            </p:extLst>
          </p:nvPr>
        </p:nvGraphicFramePr>
        <p:xfrm>
          <a:off x="683568" y="1052736"/>
          <a:ext cx="8136904" cy="49685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567955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srcRect/>
          <a:stretch>
            <a:fillRect/>
          </a:stretch>
        </p:blipFill>
        <p:spPr bwMode="auto">
          <a:xfrm>
            <a:off x="0" y="1484784"/>
            <a:ext cx="9144000" cy="3279648"/>
          </a:xfrm>
          <a:prstGeom prst="rect">
            <a:avLst/>
          </a:prstGeom>
          <a:noFill/>
          <a:ln w="9525">
            <a:noFill/>
            <a:miter lim="800000"/>
            <a:headEnd/>
            <a:tailEnd/>
          </a:ln>
          <a:effectLst/>
        </p:spPr>
      </p:pic>
      <p:sp>
        <p:nvSpPr>
          <p:cNvPr id="4" name="Prostokąt 3"/>
          <p:cNvSpPr/>
          <p:nvPr/>
        </p:nvSpPr>
        <p:spPr>
          <a:xfrm>
            <a:off x="3275856" y="2383433"/>
            <a:ext cx="5858783" cy="584775"/>
          </a:xfrm>
          <a:prstGeom prst="rect">
            <a:avLst/>
          </a:prstGeom>
        </p:spPr>
        <p:txBody>
          <a:bodyPr wrap="square">
            <a:spAutoFit/>
          </a:bodyPr>
          <a:lstStyle/>
          <a:p>
            <a:pPr marL="0" lvl="1">
              <a:spcBef>
                <a:spcPts val="600"/>
              </a:spcBef>
            </a:pPr>
            <a:r>
              <a:rPr lang="pl-PL" sz="3200" b="1" dirty="0" smtClean="0">
                <a:solidFill>
                  <a:schemeClr val="bg1"/>
                </a:solidFill>
              </a:rPr>
              <a:t>Konkurs ZDROWIE 2020</a:t>
            </a:r>
            <a:endParaRPr lang="pl-PL" sz="3200" b="1" dirty="0">
              <a:solidFill>
                <a:schemeClr val="bg1"/>
              </a:solidFill>
            </a:endParaRPr>
          </a:p>
        </p:txBody>
      </p:sp>
    </p:spTree>
    <p:extLst>
      <p:ext uri="{BB962C8B-B14F-4D97-AF65-F5344CB8AC3E}">
        <p14:creationId xmlns:p14="http://schemas.microsoft.com/office/powerpoint/2010/main" val="20262484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268675" y="260648"/>
            <a:ext cx="8496944" cy="504056"/>
          </a:xfrm>
        </p:spPr>
        <p:txBody>
          <a:bodyPr>
            <a:noAutofit/>
          </a:bodyPr>
          <a:lstStyle/>
          <a:p>
            <a:r>
              <a:rPr lang="pl-PL" sz="2800" dirty="0" smtClean="0">
                <a:solidFill>
                  <a:srgbClr val="376092"/>
                </a:solidFill>
              </a:rPr>
              <a:t>Struktura konkursów 2020 r.</a:t>
            </a:r>
            <a:endParaRPr lang="pl-PL" sz="2800" dirty="0">
              <a:solidFill>
                <a:srgbClr val="376092"/>
              </a:solidFill>
            </a:endParaRPr>
          </a:p>
        </p:txBody>
      </p:sp>
      <p:sp>
        <p:nvSpPr>
          <p:cNvPr id="3" name="Podtytuł 2"/>
          <p:cNvSpPr>
            <a:spLocks noGrp="1"/>
          </p:cNvSpPr>
          <p:nvPr>
            <p:ph type="subTitle"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D7B207-2078-4F40-9D77-7017DB6FD05F}" type="slidenum">
              <a:rPr kumimoji="0" lang="pl-PL"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pl-PL"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grpSp>
        <p:nvGrpSpPr>
          <p:cNvPr id="13" name="Grupa 12"/>
          <p:cNvGrpSpPr/>
          <p:nvPr/>
        </p:nvGrpSpPr>
        <p:grpSpPr>
          <a:xfrm>
            <a:off x="395537" y="1145942"/>
            <a:ext cx="8262070" cy="2523503"/>
            <a:chOff x="472447" y="1196752"/>
            <a:chExt cx="8184793" cy="2592288"/>
          </a:xfrm>
        </p:grpSpPr>
        <p:grpSp>
          <p:nvGrpSpPr>
            <p:cNvPr id="12" name="Grupa 11"/>
            <p:cNvGrpSpPr/>
            <p:nvPr/>
          </p:nvGrpSpPr>
          <p:grpSpPr>
            <a:xfrm>
              <a:off x="472447" y="1196752"/>
              <a:ext cx="8184793" cy="2592288"/>
              <a:chOff x="472447" y="1196752"/>
              <a:chExt cx="8184793" cy="2592288"/>
            </a:xfrm>
          </p:grpSpPr>
          <p:sp>
            <p:nvSpPr>
              <p:cNvPr id="5" name="Prostokąt zaokrąglony 4"/>
              <p:cNvSpPr/>
              <p:nvPr/>
            </p:nvSpPr>
            <p:spPr>
              <a:xfrm>
                <a:off x="472447" y="1196752"/>
                <a:ext cx="8184793" cy="2592288"/>
              </a:xfrm>
              <a:prstGeom prst="round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3175">
                <a:solidFill>
                  <a:srgbClr val="00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pl-PL" sz="2000" b="1" i="0" u="none" strike="noStrike" kern="1200" cap="none" spc="0" normalizeH="0" baseline="0" noProof="0" dirty="0">
                    <a:ln>
                      <a:noFill/>
                    </a:ln>
                    <a:solidFill>
                      <a:srgbClr val="000066"/>
                    </a:solidFill>
                    <a:effectLst/>
                    <a:uLnTx/>
                    <a:uFillTx/>
                    <a:latin typeface="+mn-lt"/>
                    <a:ea typeface="+mn-ea"/>
                    <a:cs typeface="+mn-cs"/>
                  </a:rPr>
                  <a:t>Konkurs „Lepsze zdrowie i opieka</a:t>
                </a:r>
                <a:r>
                  <a:rPr kumimoji="0" lang="pl-PL" sz="2000" b="1" i="0" u="none" strike="noStrike" kern="1200" cap="none" spc="0" normalizeH="0" baseline="0" noProof="0" dirty="0" smtClean="0">
                    <a:ln>
                      <a:noFill/>
                    </a:ln>
                    <a:solidFill>
                      <a:srgbClr val="000066"/>
                    </a:solidFill>
                    <a:effectLst/>
                    <a:uLnTx/>
                    <a:uFillTx/>
                    <a:latin typeface="+mn-lt"/>
                    <a:ea typeface="+mn-ea"/>
                    <a:cs typeface="+mn-cs"/>
                  </a:rPr>
                  <a:t>”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l-PL" sz="800" b="0" i="0" u="none" strike="noStrike" kern="1200" cap="none" spc="0" normalizeH="0" baseline="0" noProof="0" dirty="0">
                  <a:ln>
                    <a:noFill/>
                  </a:ln>
                  <a:solidFill>
                    <a:srgbClr val="376092"/>
                  </a:solidFill>
                  <a:effectLst/>
                  <a:uLnTx/>
                  <a:uFillTx/>
                  <a:latin typeface="Calibri" panose="020F050202020403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pl-PL" sz="1800" b="0" i="0" u="none" strike="noStrike" kern="1200" cap="none" spc="0" normalizeH="0" baseline="0" noProof="0" dirty="0" smtClean="0">
                    <a:ln>
                      <a:noFill/>
                    </a:ln>
                    <a:solidFill>
                      <a:srgbClr val="000066"/>
                    </a:solidFill>
                    <a:effectLst/>
                    <a:uLnTx/>
                    <a:uFillTx/>
                    <a:latin typeface="Calibri" panose="020F0502020204030204" pitchFamily="34" charset="0"/>
                    <a:ea typeface="+mn-ea"/>
                    <a:cs typeface="+mn-cs"/>
                  </a:rPr>
                  <a:t>1.1 </a:t>
                </a:r>
                <a:r>
                  <a:rPr kumimoji="0" lang="pl-PL" sz="1600" b="0" i="0" u="none" strike="noStrike" kern="1200" cap="none" spc="0" normalizeH="0" baseline="0" noProof="0" dirty="0" smtClean="0">
                    <a:ln>
                      <a:noFill/>
                    </a:ln>
                    <a:solidFill>
                      <a:srgbClr val="000066"/>
                    </a:solidFill>
                    <a:effectLst/>
                    <a:uLnTx/>
                    <a:uFillTx/>
                    <a:latin typeface="Calibri" panose="020F0502020204030204" pitchFamily="34" charset="0"/>
                    <a:ea typeface="Verdana" panose="020B0604030504040204" pitchFamily="34" charset="0"/>
                    <a:cs typeface="Verdana" panose="020B0604030504040204" pitchFamily="34" charset="0"/>
                  </a:rPr>
                  <a:t>Medycyna personalizowana</a:t>
                </a:r>
                <a:endParaRPr kumimoji="0" lang="pl-PL" sz="1600" b="0" i="0" u="none" strike="noStrike" kern="1200" cap="none" spc="0" normalizeH="0" baseline="0" noProof="0" dirty="0">
                  <a:ln>
                    <a:noFill/>
                  </a:ln>
                  <a:solidFill>
                    <a:srgbClr val="000066"/>
                  </a:solidFill>
                  <a:effectLst/>
                  <a:uLnTx/>
                  <a:uFillTx/>
                  <a:latin typeface="Calibri" panose="020F050202020403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pl-PL" sz="1600" b="0" i="0" u="none" strike="noStrike" kern="1200" cap="none" spc="0" normalizeH="0" baseline="0" noProof="0" dirty="0" smtClean="0">
                    <a:ln>
                      <a:noFill/>
                    </a:ln>
                    <a:solidFill>
                      <a:srgbClr val="000066"/>
                    </a:solidFill>
                    <a:effectLst/>
                    <a:uLnTx/>
                    <a:uFillTx/>
                    <a:latin typeface="Calibri" panose="020F0502020204030204" pitchFamily="34" charset="0"/>
                    <a:ea typeface="+mn-ea"/>
                    <a:cs typeface="+mn-cs"/>
                  </a:rPr>
                  <a:t>1.2 </a:t>
                </a:r>
                <a:r>
                  <a:rPr kumimoji="0" lang="pl-PL" sz="1600" b="0" i="0" u="none" strike="noStrike" kern="1200" cap="none" spc="0" normalizeH="0" baseline="0" noProof="0" dirty="0">
                    <a:ln>
                      <a:noFill/>
                    </a:ln>
                    <a:solidFill>
                      <a:srgbClr val="000066"/>
                    </a:solidFill>
                    <a:effectLst/>
                    <a:uLnTx/>
                    <a:uFillTx/>
                    <a:latin typeface="Calibri" panose="020F0502020204030204" pitchFamily="34" charset="0"/>
                    <a:ea typeface="+mn-ea"/>
                    <a:cs typeface="+mn-cs"/>
                  </a:rPr>
                  <a:t>Innowacyjny przemysł medyczny</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pl-PL" sz="1600" b="0" i="0" u="none" strike="noStrike" kern="1200" cap="none" spc="0" normalizeH="0" baseline="0" noProof="0" dirty="0" smtClean="0">
                    <a:ln>
                      <a:noFill/>
                    </a:ln>
                    <a:solidFill>
                      <a:srgbClr val="000066"/>
                    </a:solidFill>
                    <a:effectLst/>
                    <a:uLnTx/>
                    <a:uFillTx/>
                    <a:latin typeface="Calibri" panose="020F0502020204030204" pitchFamily="34" charset="0"/>
                    <a:ea typeface="+mn-ea"/>
                    <a:cs typeface="+mn-cs"/>
                  </a:rPr>
                  <a:t>1.3 </a:t>
                </a:r>
                <a:r>
                  <a:rPr kumimoji="0" lang="pl-PL" sz="1600" b="0" i="0" u="none" strike="noStrike" kern="1200" cap="none" spc="0" normalizeH="0" baseline="0" noProof="0" dirty="0">
                    <a:ln>
                      <a:noFill/>
                    </a:ln>
                    <a:solidFill>
                      <a:srgbClr val="000066"/>
                    </a:solidFill>
                    <a:effectLst/>
                    <a:uLnTx/>
                    <a:uFillTx/>
                    <a:latin typeface="Calibri" panose="020F0502020204030204" pitchFamily="34" charset="0"/>
                    <a:ea typeface="Verdana" panose="020B0604030504040204" pitchFamily="34" charset="0"/>
                    <a:cs typeface="Verdana" panose="020B0604030504040204" pitchFamily="34" charset="0"/>
                  </a:rPr>
                  <a:t>Choroby zakaźne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pl-PL" sz="1600" b="0" i="0" u="none" strike="noStrike" kern="1200" cap="none" spc="0" normalizeH="0" baseline="0" noProof="0" dirty="0" smtClean="0">
                    <a:ln>
                      <a:noFill/>
                    </a:ln>
                    <a:solidFill>
                      <a:srgbClr val="000066"/>
                    </a:solidFill>
                    <a:effectLst/>
                    <a:uLnTx/>
                    <a:uFillTx/>
                    <a:latin typeface="Calibri" panose="020F0502020204030204" pitchFamily="34" charset="0"/>
                    <a:ea typeface="+mn-ea"/>
                    <a:cs typeface="+mn-cs"/>
                  </a:rPr>
                  <a:t>1.4 </a:t>
                </a:r>
                <a:r>
                  <a:rPr kumimoji="0" lang="pl-PL" sz="1600" b="0" i="0" u="none" strike="noStrike" kern="1200" cap="none" spc="0" normalizeH="0" baseline="0" noProof="0" dirty="0">
                    <a:ln>
                      <a:noFill/>
                    </a:ln>
                    <a:solidFill>
                      <a:srgbClr val="000066"/>
                    </a:solidFill>
                    <a:effectLst/>
                    <a:uLnTx/>
                    <a:uFillTx/>
                    <a:latin typeface="Calibri" panose="020F0502020204030204" pitchFamily="34" charset="0"/>
                    <a:ea typeface="Verdana" panose="020B0604030504040204" pitchFamily="34" charset="0"/>
                    <a:cs typeface="Verdana" panose="020B0604030504040204" pitchFamily="34" charset="0"/>
                  </a:rPr>
                  <a:t>Innowacyjne systemy opieki zdrowotnej</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pl-PL" sz="1600" b="0" i="0" u="none" strike="noStrike" kern="1200" cap="none" spc="0" normalizeH="0" baseline="0" noProof="0" dirty="0" smtClean="0">
                    <a:ln>
                      <a:noFill/>
                    </a:ln>
                    <a:solidFill>
                      <a:srgbClr val="000066"/>
                    </a:solidFill>
                    <a:effectLst/>
                    <a:uLnTx/>
                    <a:uFillTx/>
                    <a:latin typeface="Calibri" panose="020F0502020204030204" pitchFamily="34" charset="0"/>
                    <a:ea typeface="+mn-ea"/>
                    <a:cs typeface="+mn-cs"/>
                  </a:rPr>
                  <a:t>1.5 </a:t>
                </a:r>
                <a:r>
                  <a:rPr kumimoji="0" lang="pl-PL" sz="1600" b="0" i="0" u="none" strike="noStrike" kern="1200" cap="none" spc="0" normalizeH="0" baseline="0" noProof="0" dirty="0">
                    <a:ln>
                      <a:noFill/>
                    </a:ln>
                    <a:solidFill>
                      <a:srgbClr val="000066"/>
                    </a:solidFill>
                    <a:effectLst/>
                    <a:uLnTx/>
                    <a:uFillTx/>
                    <a:latin typeface="Calibri" panose="020F0502020204030204" pitchFamily="34" charset="0"/>
                    <a:ea typeface="Verdana" panose="020B0604030504040204" pitchFamily="34" charset="0"/>
                    <a:cs typeface="Verdana" panose="020B0604030504040204" pitchFamily="34" charset="0"/>
                  </a:rPr>
                  <a:t>Wpływ środowiska na </a:t>
                </a:r>
                <a:r>
                  <a:rPr kumimoji="0" lang="pl-PL" sz="1600" b="0" i="0" u="none" strike="noStrike" kern="1200" cap="none" spc="0" normalizeH="0" baseline="0" noProof="0" dirty="0" smtClean="0">
                    <a:ln>
                      <a:noFill/>
                    </a:ln>
                    <a:solidFill>
                      <a:srgbClr val="000066"/>
                    </a:solidFill>
                    <a:effectLst/>
                    <a:uLnTx/>
                    <a:uFillTx/>
                    <a:latin typeface="Calibri" panose="020F0502020204030204" pitchFamily="34" charset="0"/>
                    <a:ea typeface="Verdana" panose="020B0604030504040204" pitchFamily="34" charset="0"/>
                    <a:cs typeface="Verdana" panose="020B0604030504040204" pitchFamily="34" charset="0"/>
                  </a:rPr>
                  <a:t>zdrowie</a:t>
                </a:r>
              </a:p>
              <a:p>
                <a:pPr>
                  <a:defRPr/>
                </a:pPr>
                <a:r>
                  <a:rPr lang="pl-PL" sz="1600" dirty="0">
                    <a:solidFill>
                      <a:srgbClr val="000066"/>
                    </a:solidFill>
                    <a:latin typeface="Calibri" panose="020F0502020204030204" pitchFamily="34" charset="0"/>
                  </a:rPr>
                  <a:t>1.6 Wkład do konkursu „Cyfrowa transformacja w </a:t>
                </a:r>
                <a:r>
                  <a:rPr lang="pl-PL" sz="1600" dirty="0" smtClean="0">
                    <a:solidFill>
                      <a:srgbClr val="000066"/>
                    </a:solidFill>
                    <a:latin typeface="Calibri" panose="020F0502020204030204" pitchFamily="34" charset="0"/>
                  </a:rPr>
                  <a:t>medycynie i </a:t>
                </a:r>
                <a:r>
                  <a:rPr lang="pl-PL" sz="1600" dirty="0">
                    <a:solidFill>
                      <a:srgbClr val="000066"/>
                    </a:solidFill>
                    <a:latin typeface="Calibri" panose="020F0502020204030204" pitchFamily="34" charset="0"/>
                  </a:rPr>
                  <a:t>opiece</a:t>
                </a:r>
                <a:r>
                  <a:rPr lang="pl-PL" sz="1600" dirty="0" smtClean="0">
                    <a:solidFill>
                      <a:srgbClr val="000066"/>
                    </a:solidFill>
                    <a:latin typeface="Calibri" panose="020F0502020204030204" pitchFamily="34" charset="0"/>
                  </a:rPr>
                  <a:t>”</a:t>
                </a:r>
                <a:endParaRPr lang="pl-PL" sz="1600" dirty="0">
                  <a:solidFill>
                    <a:srgbClr val="000066"/>
                  </a:solidFill>
                  <a:latin typeface="Calibri" panose="020F0502020204030204" pitchFamily="34" charset="0"/>
                </a:endParaRPr>
              </a:p>
            </p:txBody>
          </p:sp>
          <p:pic>
            <p:nvPicPr>
              <p:cNvPr id="6" name="Picture 29" descr="Znalezione obrazy dla zapytania global healt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6256" y="1498149"/>
                <a:ext cx="1276072" cy="1885107"/>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Prostokąt zaokrąglony 7"/>
            <p:cNvSpPr/>
            <p:nvPr/>
          </p:nvSpPr>
          <p:spPr>
            <a:xfrm>
              <a:off x="4433864" y="2064072"/>
              <a:ext cx="1900324" cy="8576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pl-PL" sz="1400" b="1" i="0" u="none" strike="noStrike" kern="1200" cap="none" spc="0" normalizeH="0" baseline="0" noProof="0" dirty="0" smtClean="0">
                  <a:ln>
                    <a:noFill/>
                  </a:ln>
                  <a:solidFill>
                    <a:prstClr val="white"/>
                  </a:solidFill>
                  <a:effectLst/>
                  <a:uLnTx/>
                  <a:uFillTx/>
                  <a:latin typeface="+mn-lt"/>
                  <a:ea typeface="+mn-ea"/>
                  <a:cs typeface="+mn-cs"/>
                </a:rPr>
                <a:t>Budżet 2020:</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pl-PL" sz="1400" b="1" i="0" u="none" strike="noStrike" kern="1200" cap="none" spc="0" normalizeH="0" baseline="0" noProof="0" dirty="0" smtClean="0">
                  <a:ln>
                    <a:noFill/>
                  </a:ln>
                  <a:solidFill>
                    <a:prstClr val="white"/>
                  </a:solidFill>
                  <a:effectLst/>
                  <a:uLnTx/>
                  <a:uFillTx/>
                  <a:latin typeface="+mn-lt"/>
                  <a:ea typeface="+mn-ea"/>
                  <a:cs typeface="+mn-cs"/>
                </a:rPr>
                <a:t>429 mln€ </a:t>
              </a:r>
              <a:endParaRPr kumimoji="0" lang="pl-PL" sz="1400" b="1" i="0" u="none" strike="noStrike" kern="1200" cap="none" spc="0" normalizeH="0" baseline="0" noProof="0" dirty="0">
                <a:ln>
                  <a:noFill/>
                </a:ln>
                <a:solidFill>
                  <a:prstClr val="white"/>
                </a:solidFill>
                <a:effectLst/>
                <a:uLnTx/>
                <a:uFillTx/>
                <a:latin typeface="+mn-lt"/>
                <a:ea typeface="+mn-ea"/>
                <a:cs typeface="+mn-cs"/>
              </a:endParaRPr>
            </a:p>
          </p:txBody>
        </p:sp>
      </p:grpSp>
      <p:grpSp>
        <p:nvGrpSpPr>
          <p:cNvPr id="17" name="Grupa 16"/>
          <p:cNvGrpSpPr/>
          <p:nvPr/>
        </p:nvGrpSpPr>
        <p:grpSpPr>
          <a:xfrm>
            <a:off x="472814" y="3940648"/>
            <a:ext cx="5103740" cy="1944216"/>
            <a:chOff x="195288" y="3933056"/>
            <a:chExt cx="5103740" cy="1944216"/>
          </a:xfrm>
        </p:grpSpPr>
        <p:sp>
          <p:nvSpPr>
            <p:cNvPr id="9" name="Prostokąt zaokrąglony 8"/>
            <p:cNvSpPr/>
            <p:nvPr/>
          </p:nvSpPr>
          <p:spPr>
            <a:xfrm>
              <a:off x="195288" y="3933056"/>
              <a:ext cx="5103740" cy="1944216"/>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8900000" scaled="1"/>
              <a:tileRect/>
            </a:gradFill>
            <a:ln w="6350">
              <a:solidFill>
                <a:srgbClr val="00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pl-PL" sz="2000" b="1" i="0" u="none" strike="noStrike" kern="1200" cap="none" spc="0" normalizeH="0" baseline="0" noProof="0" dirty="0">
                  <a:ln>
                    <a:noFill/>
                  </a:ln>
                  <a:solidFill>
                    <a:srgbClr val="000066"/>
                  </a:solidFill>
                  <a:effectLst/>
                  <a:uLnTx/>
                  <a:uFillTx/>
                  <a:latin typeface="Calibri" panose="020F0502020204030204" pitchFamily="34" charset="0"/>
                  <a:ea typeface="+mn-ea"/>
                  <a:cs typeface="+mn-cs"/>
                </a:rPr>
                <a:t>Konkurs „Cyfrowa transformacja w medycynie i opiece</a:t>
              </a:r>
              <a:r>
                <a:rPr kumimoji="0" lang="pl-PL" sz="2000" b="1" i="0" u="none" strike="noStrike" kern="1200" cap="none" spc="0" normalizeH="0" baseline="0" noProof="0" dirty="0" smtClean="0">
                  <a:ln>
                    <a:noFill/>
                  </a:ln>
                  <a:solidFill>
                    <a:srgbClr val="000066"/>
                  </a:solidFill>
                  <a:effectLst/>
                  <a:uLnTx/>
                  <a:uFillTx/>
                  <a:latin typeface="Calibri" panose="020F0502020204030204" pitchFamily="34" charset="0"/>
                  <a:ea typeface="+mn-ea"/>
                  <a:cs typeface="+mn-cs"/>
                </a:rPr>
                <a:t>”</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l-PL" sz="2000" b="1" i="0" u="none" strike="noStrike" kern="1200" cap="none" spc="0" normalizeH="0" baseline="0" noProof="0" dirty="0">
                <a:ln>
                  <a:noFill/>
                </a:ln>
                <a:solidFill>
                  <a:srgbClr val="000066"/>
                </a:solidFill>
                <a:effectLst/>
                <a:uLnTx/>
                <a:uFillTx/>
                <a:latin typeface="Calibri" panose="020F050202020403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l-PL" sz="2000" b="1" i="0" u="none" strike="noStrike" kern="1200" cap="none" spc="0" normalizeH="0" baseline="0" noProof="0" dirty="0">
                <a:ln>
                  <a:noFill/>
                </a:ln>
                <a:solidFill>
                  <a:srgbClr val="000066"/>
                </a:solidFill>
                <a:effectLst/>
                <a:uLnTx/>
                <a:uFillTx/>
                <a:latin typeface="Calibri" panose="020F050202020403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l-PL" sz="2000" b="1" i="0" u="none" strike="noStrike" kern="1200" cap="none" spc="0" normalizeH="0" baseline="0" noProof="0" dirty="0" smtClean="0">
                <a:ln>
                  <a:noFill/>
                </a:ln>
                <a:solidFill>
                  <a:srgbClr val="000066"/>
                </a:solidFill>
                <a:effectLst/>
                <a:uLnTx/>
                <a:uFillTx/>
                <a:latin typeface="Calibri" panose="020F050202020403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l-PL" sz="2000" b="1" i="0" u="none" strike="noStrike" kern="1200" cap="none" spc="0" normalizeH="0" baseline="0" noProof="0" dirty="0">
                <a:ln>
                  <a:noFill/>
                </a:ln>
                <a:solidFill>
                  <a:srgbClr val="000066"/>
                </a:solidFill>
                <a:effectLst/>
                <a:uLnTx/>
                <a:uFillTx/>
                <a:latin typeface="Calibri" panose="020F0502020204030204" pitchFamily="34" charset="0"/>
                <a:ea typeface="+mn-ea"/>
                <a:cs typeface="+mn-cs"/>
              </a:endParaRPr>
            </a:p>
          </p:txBody>
        </p:sp>
        <p:sp>
          <p:nvSpPr>
            <p:cNvPr id="11" name="Prostokąt zaokrąglony 10"/>
            <p:cNvSpPr/>
            <p:nvPr/>
          </p:nvSpPr>
          <p:spPr>
            <a:xfrm>
              <a:off x="846834" y="4856411"/>
              <a:ext cx="1900324" cy="8576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pl-PL" sz="1400" b="1" i="0" u="none" strike="noStrike" kern="1200" cap="none" spc="0" normalizeH="0" baseline="0" noProof="0" dirty="0" smtClean="0">
                  <a:ln>
                    <a:noFill/>
                  </a:ln>
                  <a:solidFill>
                    <a:prstClr val="white"/>
                  </a:solidFill>
                  <a:effectLst/>
                  <a:uLnTx/>
                  <a:uFillTx/>
                  <a:latin typeface="+mn-lt"/>
                  <a:ea typeface="+mn-ea"/>
                  <a:cs typeface="+mn-cs"/>
                </a:rPr>
                <a:t>Budżet 2020:</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pl-PL" sz="1400" b="1" i="0" u="none" strike="noStrike" kern="1200" cap="none" spc="0" normalizeH="0" baseline="0" noProof="0" dirty="0" smtClean="0">
                  <a:ln>
                    <a:noFill/>
                  </a:ln>
                  <a:solidFill>
                    <a:prstClr val="white"/>
                  </a:solidFill>
                  <a:effectLst/>
                  <a:uLnTx/>
                  <a:uFillTx/>
                  <a:latin typeface="+mn-lt"/>
                  <a:ea typeface="+mn-ea"/>
                  <a:cs typeface="+mn-cs"/>
                </a:rPr>
                <a:t>139 mln€ </a:t>
              </a:r>
              <a:endParaRPr kumimoji="0" lang="pl-PL" sz="1400" b="1" i="0" u="none" strike="noStrike" kern="1200" cap="none" spc="0" normalizeH="0" baseline="0" noProof="0" dirty="0">
                <a:ln>
                  <a:noFill/>
                </a:ln>
                <a:solidFill>
                  <a:prstClr val="white"/>
                </a:solidFill>
                <a:effectLst/>
                <a:uLnTx/>
                <a:uFillTx/>
                <a:latin typeface="+mn-lt"/>
                <a:ea typeface="+mn-ea"/>
                <a:cs typeface="+mn-cs"/>
              </a:endParaRPr>
            </a:p>
          </p:txBody>
        </p:sp>
      </p:grpSp>
      <p:grpSp>
        <p:nvGrpSpPr>
          <p:cNvPr id="18" name="Grupa 17"/>
          <p:cNvGrpSpPr/>
          <p:nvPr/>
        </p:nvGrpSpPr>
        <p:grpSpPr>
          <a:xfrm>
            <a:off x="5722567" y="3902391"/>
            <a:ext cx="2979823" cy="2058678"/>
            <a:chOff x="5696633" y="4106626"/>
            <a:chExt cx="2979823" cy="2058678"/>
          </a:xfrm>
        </p:grpSpPr>
        <p:sp>
          <p:nvSpPr>
            <p:cNvPr id="14" name="Prostokąt zaokrąglony 13"/>
            <p:cNvSpPr/>
            <p:nvPr/>
          </p:nvSpPr>
          <p:spPr>
            <a:xfrm>
              <a:off x="5696633" y="4106626"/>
              <a:ext cx="2979823" cy="2058678"/>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l-PL" sz="1600" b="0" i="0" u="none" strike="noStrike" kern="1200" cap="none" spc="0" normalizeH="0" baseline="0" noProof="0" dirty="0" smtClean="0">
                <a:ln>
                  <a:noFill/>
                </a:ln>
                <a:solidFill>
                  <a:prstClr val="white"/>
                </a:solidFill>
                <a:effectLst/>
                <a:uLnTx/>
                <a:uFillTx/>
                <a:latin typeface="+mn-lt"/>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l-PL" sz="1600" b="0" i="0" u="none" strike="noStrike" kern="1200" cap="none" spc="0" normalizeH="0" baseline="0" noProof="0" dirty="0">
                <a:ln>
                  <a:noFill/>
                </a:ln>
                <a:solidFill>
                  <a:prstClr val="white"/>
                </a:solidFill>
                <a:effectLst/>
                <a:uLnTx/>
                <a:uFillTx/>
                <a:latin typeface="+mn-lt"/>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l-PL" sz="1600" b="0" i="0" u="none" strike="noStrike" kern="1200" cap="none" spc="0" normalizeH="0" baseline="0" noProof="0" dirty="0" smtClean="0">
                <a:ln>
                  <a:noFill/>
                </a:ln>
                <a:solidFill>
                  <a:prstClr val="white"/>
                </a:solidFill>
                <a:effectLst/>
                <a:uLnTx/>
                <a:uFillTx/>
                <a:latin typeface="+mn-lt"/>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l-PL" sz="1600" b="1" i="0" u="none" strike="noStrike" kern="1200" cap="none" spc="0" normalizeH="0" baseline="0" noProof="0" dirty="0" smtClean="0">
                <a:ln>
                  <a:noFill/>
                </a:ln>
                <a:solidFill>
                  <a:srgbClr val="000066"/>
                </a:solidFill>
                <a:effectLst/>
                <a:uLnTx/>
                <a:uFillTx/>
                <a:latin typeface="Calibri" panose="020F050202020403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pl-PL" sz="2000" b="1" i="0" u="none" strike="noStrike" kern="1200" cap="none" spc="0" normalizeH="0" baseline="0" noProof="0" dirty="0">
                  <a:ln>
                    <a:noFill/>
                  </a:ln>
                  <a:solidFill>
                    <a:srgbClr val="000066"/>
                  </a:solidFill>
                  <a:effectLst/>
                  <a:uLnTx/>
                  <a:uFillTx/>
                  <a:latin typeface="Calibri" panose="020F0502020204030204" pitchFamily="34" charset="0"/>
                  <a:ea typeface="+mn-ea"/>
                  <a:cs typeface="+mn-cs"/>
                </a:rPr>
                <a:t>Konkurs „</a:t>
              </a:r>
              <a:r>
                <a:rPr kumimoji="0" lang="pl-PL" sz="2000" b="1" i="1" u="none" strike="noStrike" kern="1200" cap="none" spc="0" normalizeH="0" baseline="0" noProof="0" dirty="0">
                  <a:ln>
                    <a:noFill/>
                  </a:ln>
                  <a:solidFill>
                    <a:srgbClr val="000066"/>
                  </a:solidFill>
                  <a:effectLst/>
                  <a:uLnTx/>
                  <a:uFillTx/>
                  <a:latin typeface="Calibri" panose="020F0502020204030204" pitchFamily="34" charset="0"/>
                  <a:ea typeface="+mn-ea"/>
                  <a:cs typeface="+mn-cs"/>
                </a:rPr>
                <a:t>Big data </a:t>
              </a:r>
              <a:r>
                <a:rPr kumimoji="0" lang="pl-PL" sz="2000" b="1" i="0" u="none" strike="noStrike" kern="1200" cap="none" spc="0" normalizeH="0" baseline="0" noProof="0" dirty="0">
                  <a:ln>
                    <a:noFill/>
                  </a:ln>
                  <a:solidFill>
                    <a:srgbClr val="000066"/>
                  </a:solidFill>
                  <a:effectLst/>
                  <a:uLnTx/>
                  <a:uFillTx/>
                  <a:latin typeface="Calibri" panose="020F0502020204030204" pitchFamily="34" charset="0"/>
                  <a:ea typeface="+mn-ea"/>
                  <a:cs typeface="+mn-cs"/>
                </a:rPr>
                <a:t>i </a:t>
              </a:r>
              <a:r>
                <a:rPr kumimoji="0" lang="pl-PL" sz="2000" b="1" i="0" u="none" strike="noStrike" kern="1200" cap="none" spc="0" normalizeH="0" baseline="0" noProof="0" dirty="0" err="1">
                  <a:ln>
                    <a:noFill/>
                  </a:ln>
                  <a:solidFill>
                    <a:srgbClr val="000066"/>
                  </a:solidFill>
                  <a:effectLst/>
                  <a:uLnTx/>
                  <a:uFillTx/>
                  <a:latin typeface="Calibri" panose="020F0502020204030204" pitchFamily="34" charset="0"/>
                  <a:ea typeface="+mn-ea"/>
                  <a:cs typeface="+mn-cs"/>
                </a:rPr>
                <a:t>cyberbezpieczeństwo</a:t>
              </a:r>
              <a:r>
                <a:rPr kumimoji="0" lang="pl-PL" sz="2000" b="1" i="0" u="none" strike="noStrike" kern="1200" cap="none" spc="0" normalizeH="0" baseline="0" noProof="0" dirty="0">
                  <a:ln>
                    <a:noFill/>
                  </a:ln>
                  <a:solidFill>
                    <a:srgbClr val="000066"/>
                  </a:solidFill>
                  <a:effectLst/>
                  <a:uLnTx/>
                  <a:uFillTx/>
                  <a:latin typeface="Calibri" panose="020F0502020204030204" pitchFamily="34" charset="0"/>
                  <a:ea typeface="+mn-ea"/>
                  <a:cs typeface="+mn-cs"/>
                </a:rPr>
                <a:t> w medycynie</a:t>
              </a:r>
              <a:r>
                <a:rPr kumimoji="0" lang="pl-PL" sz="2000" b="1" i="0" u="none" strike="noStrike" kern="1200" cap="none" spc="0" normalizeH="0" baseline="0" noProof="0" dirty="0" smtClean="0">
                  <a:ln>
                    <a:noFill/>
                  </a:ln>
                  <a:solidFill>
                    <a:srgbClr val="000066"/>
                  </a:solidFill>
                  <a:effectLst/>
                  <a:uLnTx/>
                  <a:uFillTx/>
                  <a:latin typeface="Calibri" panose="020F0502020204030204" pitchFamily="34" charset="0"/>
                  <a:ea typeface="+mn-ea"/>
                  <a:cs typeface="+mn-cs"/>
                </a:rPr>
                <a:t>”</a:t>
              </a:r>
              <a:endParaRPr kumimoji="0" lang="pl-PL" sz="2000" b="1" i="0" u="none" strike="noStrike" kern="1200" cap="none" spc="0" normalizeH="0" baseline="0" noProof="0" dirty="0">
                <a:ln>
                  <a:noFill/>
                </a:ln>
                <a:solidFill>
                  <a:srgbClr val="000066"/>
                </a:solidFill>
                <a:effectLst/>
                <a:uLnTx/>
                <a:uFillTx/>
                <a:latin typeface="Calibri" panose="020F0502020204030204" pitchFamily="34" charset="0"/>
                <a:ea typeface="+mn-ea"/>
                <a:cs typeface="+mn-cs"/>
              </a:endParaRPr>
            </a:p>
          </p:txBody>
        </p:sp>
        <p:sp>
          <p:nvSpPr>
            <p:cNvPr id="16" name="Prostokąt zaokrąglony 15"/>
            <p:cNvSpPr/>
            <p:nvPr/>
          </p:nvSpPr>
          <p:spPr>
            <a:xfrm>
              <a:off x="5951663" y="4271081"/>
              <a:ext cx="1179624" cy="63408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pl-PL" sz="1400" b="1" i="0" u="none" strike="noStrike" kern="1200" cap="none" spc="0" normalizeH="0" baseline="0" noProof="0" dirty="0" smtClean="0">
                  <a:ln>
                    <a:noFill/>
                  </a:ln>
                  <a:solidFill>
                    <a:prstClr val="white"/>
                  </a:solidFill>
                  <a:effectLst/>
                  <a:uLnTx/>
                  <a:uFillTx/>
                  <a:latin typeface="+mn-lt"/>
                  <a:ea typeface="+mn-ea"/>
                  <a:cs typeface="+mn-cs"/>
                </a:rPr>
                <a:t>Budżet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pl-PL" sz="1400" b="1" i="0" u="none" strike="noStrike" kern="1200" cap="none" spc="0" normalizeH="0" baseline="0" noProof="0" dirty="0" smtClean="0">
                  <a:ln>
                    <a:noFill/>
                  </a:ln>
                  <a:solidFill>
                    <a:prstClr val="white"/>
                  </a:solidFill>
                  <a:effectLst/>
                  <a:uLnTx/>
                  <a:uFillTx/>
                  <a:latin typeface="+mn-lt"/>
                  <a:ea typeface="+mn-ea"/>
                  <a:cs typeface="+mn-cs"/>
                </a:rPr>
                <a:t>2020:</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pl-PL" sz="1400" b="1" i="0" u="none" strike="noStrike" kern="1200" cap="none" spc="0" normalizeH="0" baseline="0" noProof="0" dirty="0" smtClean="0">
                  <a:ln>
                    <a:noFill/>
                  </a:ln>
                  <a:solidFill>
                    <a:prstClr val="white"/>
                  </a:solidFill>
                  <a:effectLst/>
                  <a:uLnTx/>
                  <a:uFillTx/>
                  <a:latin typeface="+mn-lt"/>
                  <a:ea typeface="+mn-ea"/>
                  <a:cs typeface="+mn-cs"/>
                </a:rPr>
                <a:t>85 mln€ </a:t>
              </a:r>
              <a:endParaRPr kumimoji="0" lang="pl-PL" sz="1400" b="1" i="0" u="none" strike="noStrike" kern="1200" cap="none" spc="0" normalizeH="0" baseline="0" noProof="0" dirty="0">
                <a:ln>
                  <a:noFill/>
                </a:ln>
                <a:solidFill>
                  <a:prstClr val="white"/>
                </a:solidFill>
                <a:effectLst/>
                <a:uLnTx/>
                <a:uFillTx/>
                <a:latin typeface="+mn-lt"/>
                <a:ea typeface="+mn-ea"/>
                <a:cs typeface="+mn-cs"/>
              </a:endParaRPr>
            </a:p>
          </p:txBody>
        </p:sp>
      </p:grpSp>
      <p:pic>
        <p:nvPicPr>
          <p:cNvPr id="1027" name="Picture 3" descr="C:\Users\eszkil\Pictures\digital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8203" y="4623884"/>
            <a:ext cx="1536872" cy="109776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eszkil\Pictures\cybersecurity.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08304" y="4090482"/>
            <a:ext cx="1145481" cy="639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908592"/>
      </p:ext>
    </p:extLst>
  </p:cSld>
  <p:clrMapOvr>
    <a:masterClrMapping/>
  </p:clrMapOvr>
  <p:timing>
    <p:tnLst>
      <p:par>
        <p:cTn id="1" dur="indefinite" restart="never" nodeType="tmRoot"/>
      </p:par>
    </p:tnLst>
  </p:timing>
</p:sld>
</file>

<file path=ppt/theme/theme1.xml><?xml version="1.0" encoding="utf-8"?>
<a:theme xmlns:a="http://schemas.openxmlformats.org/drawingml/2006/main" name="Prezentacja_11.03.PL">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1_Motyw pakietu Office">
      <a:majorFont>
        <a:latin typeface=""/>
        <a:ea typeface=""/>
        <a:cs typeface=""/>
      </a:majorFont>
      <a:minorFont>
        <a:latin typeface=""/>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Prezentacja_11.03.PL</Template>
  <TotalTime>27068</TotalTime>
  <Words>2686</Words>
  <Application>Microsoft Office PowerPoint</Application>
  <PresentationFormat>Pokaz na ekranie (4:3)</PresentationFormat>
  <Paragraphs>422</Paragraphs>
  <Slides>33</Slides>
  <Notes>5</Notes>
  <HiddenSlides>0</HiddenSlides>
  <MMClips>0</MMClips>
  <ScaleCrop>false</ScaleCrop>
  <HeadingPairs>
    <vt:vector size="6" baseType="variant">
      <vt:variant>
        <vt:lpstr>Używane czcionki</vt:lpstr>
      </vt:variant>
      <vt:variant>
        <vt:i4>7</vt:i4>
      </vt:variant>
      <vt:variant>
        <vt:lpstr>Motyw</vt:lpstr>
      </vt:variant>
      <vt:variant>
        <vt:i4>1</vt:i4>
      </vt:variant>
      <vt:variant>
        <vt:lpstr>Tytuły slajdów</vt:lpstr>
      </vt:variant>
      <vt:variant>
        <vt:i4>33</vt:i4>
      </vt:variant>
    </vt:vector>
  </HeadingPairs>
  <TitlesOfParts>
    <vt:vector size="41" baseType="lpstr">
      <vt:lpstr>Arial</vt:lpstr>
      <vt:lpstr>Calibri</vt:lpstr>
      <vt:lpstr>Courier New</vt:lpstr>
      <vt:lpstr>Helvetica</vt:lpstr>
      <vt:lpstr>Times New Roman</vt:lpstr>
      <vt:lpstr>Verdana</vt:lpstr>
      <vt:lpstr>Wingdings</vt:lpstr>
      <vt:lpstr>Prezentacja_11.03.PL</vt:lpstr>
      <vt:lpstr> Dzień Informacyjny 3. Programu Zdrowie Warszawa, 28 maja 2019 </vt:lpstr>
      <vt:lpstr>Program Horyzont 2020 (2014 – 2020)</vt:lpstr>
      <vt:lpstr>Finansowanie nauk medycznych w H2020</vt:lpstr>
      <vt:lpstr>Jak uczestniczyć</vt:lpstr>
      <vt:lpstr>Temat konkursowy</vt:lpstr>
      <vt:lpstr>ENRICHME – przykład projektu</vt:lpstr>
      <vt:lpstr>Zdrowie - priorytetowe obszary badawcze na lata 2019 – 2020</vt:lpstr>
      <vt:lpstr>Prezentacja programu PowerPoint</vt:lpstr>
      <vt:lpstr>Struktura konkursów 2020 r.</vt:lpstr>
      <vt:lpstr>Informacje o konkursie Zdrowie 2020</vt:lpstr>
      <vt:lpstr>Konkurs „Lepsze zdrowie i opieka” – 2020 r.</vt:lpstr>
      <vt:lpstr>Konkurs „Lepsze zdrowie i opieka” – 2020 r.</vt:lpstr>
      <vt:lpstr>Konkurs „Lepsze zdrowie i opieka” – 2020 r.</vt:lpstr>
      <vt:lpstr>Konkurs „Lepsze zdrowie i opieka” – 2020 r.</vt:lpstr>
      <vt:lpstr>Konkurs „Lepsze zdrowie i opieka” – 2020 r.</vt:lpstr>
      <vt:lpstr>Konkurs „Lepsze zdrowie i opieka” – 2020 r.</vt:lpstr>
      <vt:lpstr>Konkurs „Lepsze zdrowie i opieka” – 2020 r.</vt:lpstr>
      <vt:lpstr>Konkurs „Lepsze zdrowie i opieka” – 2020 r.</vt:lpstr>
      <vt:lpstr>Konkurs „Cyfrowa transformacja w medycynie i opiece” – 2020 r.</vt:lpstr>
      <vt:lpstr>Konkurs „Cyfrowa transformacja w medycynie i opiece” – 2020 r.</vt:lpstr>
      <vt:lpstr>Konkurs „Big data i cyberbezpieczeństwo w medycynie” – 2020 r.</vt:lpstr>
      <vt:lpstr>Ważne wydarzenia</vt:lpstr>
      <vt:lpstr>Nowy Portal uczestnika - SEDIA</vt:lpstr>
      <vt:lpstr>Poszukiwanie partnerów: SEDIA</vt:lpstr>
      <vt:lpstr>Zostań ekspertem oceniającym</vt:lpstr>
      <vt:lpstr>Prezentacja programu PowerPoint</vt:lpstr>
      <vt:lpstr>Prezentacja programu PowerPoint</vt:lpstr>
      <vt:lpstr>Klaster Zdrowie - priorytetowe obszary badawcze</vt:lpstr>
      <vt:lpstr>Podejście ukierunkowane na misje</vt:lpstr>
      <vt:lpstr>Polecane strony</vt:lpstr>
      <vt:lpstr>Prezentacja programu PowerPoint</vt:lpstr>
      <vt:lpstr>Konsultacje wniosków</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Warszawa, 9 listopada 2O15 Mazowieckie Forum MŚP</dc:title>
  <dc:creator>MDuda</dc:creator>
  <cp:lastModifiedBy>Ewa Szkiłądź</cp:lastModifiedBy>
  <cp:revision>570</cp:revision>
  <cp:lastPrinted>2017-09-07T09:35:37Z</cp:lastPrinted>
  <dcterms:created xsi:type="dcterms:W3CDTF">2016-04-05T14:49:38Z</dcterms:created>
  <dcterms:modified xsi:type="dcterms:W3CDTF">2019-05-27T06:52:24Z</dcterms:modified>
</cp:coreProperties>
</file>