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63" r:id="rId5"/>
    <p:sldId id="275" r:id="rId6"/>
    <p:sldId id="265" r:id="rId7"/>
    <p:sldId id="271" r:id="rId8"/>
    <p:sldId id="269" r:id="rId9"/>
    <p:sldId id="262" r:id="rId10"/>
    <p:sldId id="270" r:id="rId11"/>
    <p:sldId id="267" r:id="rId12"/>
    <p:sldId id="273" r:id="rId13"/>
    <p:sldId id="274" r:id="rId14"/>
    <p:sldId id="268" r:id="rId15"/>
    <p:sldId id="276" r:id="rId16"/>
    <p:sldId id="277" r:id="rId17"/>
    <p:sldId id="278" r:id="rId18"/>
    <p:sldId id="279" r:id="rId19"/>
    <p:sldId id="280" r:id="rId20"/>
    <p:sldId id="282" r:id="rId21"/>
    <p:sldId id="28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2A54C80-263E-416B-A8E0-580EDEADCBDC}" type="datetimeFigureOut">
              <a:rPr lang="en-US" dirty="0"/>
              <a:t>11/30/2023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11/30/2023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0A12D1-D135-8565-6543-E10AFE900388}"/>
              </a:ext>
            </a:extLst>
          </p:cNvPr>
          <p:cNvSpPr>
            <a:spLocks noGrp="1"/>
          </p:cNvSpPr>
          <p:nvPr>
            <p:ph type="ctrTitle"/>
          </p:nvPr>
        </p:nvSpPr>
        <p:spPr>
          <a:xfrm>
            <a:off x="1507067" y="1710268"/>
            <a:ext cx="7766936" cy="2340568"/>
          </a:xfrm>
        </p:spPr>
        <p:txBody>
          <a:bodyPr/>
          <a:lstStyle/>
          <a:p>
            <a:pPr algn="just"/>
            <a:r>
              <a:rPr kumimoji="0" lang="pl-PL" sz="2400" b="1" i="0" u="none" strike="noStrike" kern="1200" cap="none" spc="0" normalizeH="0" baseline="0" noProof="0" dirty="0">
                <a:ln>
                  <a:noFill/>
                </a:ln>
                <a:solidFill>
                  <a:prstClr val="black"/>
                </a:solidFill>
                <a:effectLst/>
                <a:uLnTx/>
                <a:uFillTx/>
                <a:latin typeface="Garamond" panose="02020404030301010803" pitchFamily="18" charset="0"/>
                <a:ea typeface="+mj-ea"/>
                <a:cs typeface="+mj-cs"/>
              </a:rPr>
              <a:t>NARADA </a:t>
            </a:r>
            <a:br>
              <a:rPr kumimoji="0" lang="pl-PL" sz="2400" b="1" i="0" u="none" strike="noStrike" kern="1200" cap="none" spc="0" normalizeH="0" baseline="0" noProof="0" dirty="0">
                <a:ln>
                  <a:noFill/>
                </a:ln>
                <a:solidFill>
                  <a:prstClr val="black"/>
                </a:solidFill>
                <a:effectLst/>
                <a:uLnTx/>
                <a:uFillTx/>
                <a:latin typeface="Garamond" panose="02020404030301010803" pitchFamily="18" charset="0"/>
                <a:ea typeface="+mj-ea"/>
                <a:cs typeface="+mj-cs"/>
              </a:rPr>
            </a:br>
            <a:r>
              <a:rPr kumimoji="0" lang="pl-PL" sz="2400" b="1" i="0" u="none" strike="noStrike" kern="1200" cap="none" spc="0" normalizeH="0" baseline="0" noProof="0" dirty="0">
                <a:ln>
                  <a:noFill/>
                </a:ln>
                <a:solidFill>
                  <a:prstClr val="black"/>
                </a:solidFill>
                <a:effectLst/>
                <a:uLnTx/>
                <a:uFillTx/>
                <a:latin typeface="Garamond" panose="02020404030301010803" pitchFamily="18" charset="0"/>
                <a:ea typeface="+mj-ea"/>
                <a:cs typeface="+mj-cs"/>
              </a:rPr>
              <a:t>KADRY DOMÓW POMOCY SPOŁECZNEJ i PLACÓWEK ZAPEWNIAJĄCYCH CAŁODOBOWĄ OPIEKĘ OSOBOM NIEPEŁNOSPRAWNYM, PRZEWLEKLE CHORYM LUB OSOBOM W PODESZŁYM WIEKU  WOJEWÓDZTWA WARMIŃSKO-MAZURSKIEGO</a:t>
            </a:r>
            <a:endParaRPr lang="pl-PL" sz="2400" dirty="0"/>
          </a:p>
        </p:txBody>
      </p:sp>
      <p:sp>
        <p:nvSpPr>
          <p:cNvPr id="3" name="Podtytuł 2">
            <a:extLst>
              <a:ext uri="{FF2B5EF4-FFF2-40B4-BE49-F238E27FC236}">
                <a16:creationId xmlns:a16="http://schemas.microsoft.com/office/drawing/2014/main" id="{7783927D-D964-FFE4-08F6-697949B02B79}"/>
              </a:ext>
            </a:extLst>
          </p:cNvPr>
          <p:cNvSpPr>
            <a:spLocks noGrp="1"/>
          </p:cNvSpPr>
          <p:nvPr>
            <p:ph type="subTitle" idx="1"/>
          </p:nvPr>
        </p:nvSpPr>
        <p:spPr>
          <a:xfrm>
            <a:off x="1507067" y="4687410"/>
            <a:ext cx="7766936" cy="460322"/>
          </a:xfrm>
        </p:spPr>
        <p:txBody>
          <a:bodyPr>
            <a:noAutofit/>
          </a:bodyPr>
          <a:lstStyle/>
          <a:p>
            <a:pPr marL="0" marR="0" lvl="0" indent="0" algn="ctr" defTabSz="914400" rtl="0" eaLnBrk="1" fontAlgn="auto" latinLnBrk="0" hangingPunct="1">
              <a:lnSpc>
                <a:spcPct val="100000"/>
              </a:lnSpc>
              <a:spcBef>
                <a:spcPct val="20000"/>
              </a:spcBef>
              <a:spcAft>
                <a:spcPts val="0"/>
              </a:spcAft>
              <a:buClr>
                <a:srgbClr val="31B6FD"/>
              </a:buClr>
              <a:buSzPct val="100000"/>
              <a:buFont typeface="Symbol" pitchFamily="18" charset="2"/>
              <a:buNone/>
              <a:tabLst/>
              <a:defRPr/>
            </a:pPr>
            <a:r>
              <a:rPr kumimoji="0" lang="pl-PL"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WARMIŃSKO-MAZURSKI URZĄD WOJEWÓDZKI </a:t>
            </a:r>
            <a:br>
              <a:rPr kumimoji="0" lang="pl-PL"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br>
            <a:r>
              <a:rPr kumimoji="0" lang="pl-PL"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W OLSZTYNIE </a:t>
            </a:r>
            <a:br>
              <a:rPr kumimoji="0" lang="pl-PL"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br>
            <a:endParaRPr kumimoji="0" lang="pl-PL" b="0" i="0" u="none" strike="noStrike" kern="1200" cap="none" spc="0" normalizeH="0" baseline="0" noProof="0" dirty="0">
              <a:ln>
                <a:noFill/>
              </a:ln>
              <a:solidFill>
                <a:prstClr val="black"/>
              </a:solidFill>
              <a:effectLst/>
              <a:uLnTx/>
              <a:uFillTx/>
              <a:latin typeface="Candara"/>
              <a:ea typeface="+mn-ea"/>
              <a:cs typeface="+mn-cs"/>
            </a:endParaRPr>
          </a:p>
          <a:p>
            <a:pPr marL="0" marR="0" lvl="0" indent="0" algn="ctr" defTabSz="914400" rtl="0" eaLnBrk="1" fontAlgn="auto" latinLnBrk="0" hangingPunct="1">
              <a:lnSpc>
                <a:spcPct val="100000"/>
              </a:lnSpc>
              <a:spcBef>
                <a:spcPct val="20000"/>
              </a:spcBef>
              <a:spcAft>
                <a:spcPts val="0"/>
              </a:spcAft>
              <a:buClr>
                <a:srgbClr val="31B6FD"/>
              </a:buClr>
              <a:buSzPct val="100000"/>
              <a:buFont typeface="Symbol" pitchFamily="18" charset="2"/>
              <a:buNone/>
              <a:tabLst/>
              <a:defRPr/>
            </a:pPr>
            <a:r>
              <a:rPr kumimoji="0" lang="pl-PL"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Olsztyn, 30 listopada 2023 r.</a:t>
            </a:r>
            <a:endParaRPr lang="pl-PL" dirty="0"/>
          </a:p>
        </p:txBody>
      </p:sp>
      <p:pic>
        <p:nvPicPr>
          <p:cNvPr id="4" name="Obraz 4">
            <a:extLst>
              <a:ext uri="{FF2B5EF4-FFF2-40B4-BE49-F238E27FC236}">
                <a16:creationId xmlns:a16="http://schemas.microsoft.com/office/drawing/2014/main" id="{A401D039-0FEA-0A1C-6172-79369D09C82A}"/>
              </a:ext>
            </a:extLst>
          </p:cNvPr>
          <p:cNvPicPr/>
          <p:nvPr/>
        </p:nvPicPr>
        <p:blipFill>
          <a:blip r:embed="rId2"/>
          <a:stretch/>
        </p:blipFill>
        <p:spPr>
          <a:xfrm>
            <a:off x="-405020" y="-353267"/>
            <a:ext cx="5328000" cy="1781640"/>
          </a:xfrm>
          <a:prstGeom prst="rect">
            <a:avLst/>
          </a:prstGeom>
          <a:ln>
            <a:noFill/>
          </a:ln>
        </p:spPr>
      </p:pic>
    </p:spTree>
    <p:extLst>
      <p:ext uri="{BB962C8B-B14F-4D97-AF65-F5344CB8AC3E}">
        <p14:creationId xmlns:p14="http://schemas.microsoft.com/office/powerpoint/2010/main" val="3931632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1E243E75-D98C-9E0E-39A2-0F0F6BCA730E}"/>
              </a:ext>
            </a:extLst>
          </p:cNvPr>
          <p:cNvSpPr txBox="1"/>
          <p:nvPr/>
        </p:nvSpPr>
        <p:spPr>
          <a:xfrm>
            <a:off x="798990" y="949911"/>
            <a:ext cx="8349448" cy="2261453"/>
          </a:xfrm>
          <a:prstGeom prst="rect">
            <a:avLst/>
          </a:prstGeom>
          <a:noFill/>
        </p:spPr>
        <p:txBody>
          <a:bodyPr wrap="square">
            <a:spAutoFit/>
          </a:bodyPr>
          <a:lstStyle/>
          <a:p>
            <a:pPr marL="285750" lvl="0" indent="-285750" algn="just">
              <a:lnSpc>
                <a:spcPct val="114000"/>
              </a:lnSpc>
              <a:buFont typeface="Wingdings" panose="05000000000000000000" pitchFamily="2" charset="2"/>
              <a:buChar char="Ø"/>
            </a:pPr>
            <a:r>
              <a:rPr lang="pl-PL" sz="1800" kern="100" dirty="0">
                <a:effectLst/>
                <a:latin typeface="Times New Roman" panose="02020603050405020304" pitchFamily="18" charset="0"/>
                <a:ea typeface="Calibri" panose="020F0502020204030204" pitchFamily="34" charset="0"/>
                <a:cs typeface="Times New Roman" panose="02020603050405020304" pitchFamily="18" charset="0"/>
              </a:rPr>
              <a:t>brak w pokojach mieszkalnych niezbędnego wyposażenia</a:t>
            </a:r>
            <a:r>
              <a:rPr lang="pl-PL" kern="100" dirty="0">
                <a:latin typeface="Times New Roman" panose="02020603050405020304" pitchFamily="18" charset="0"/>
                <a:ea typeface="Calibri" panose="020F0502020204030204" pitchFamily="34" charset="0"/>
                <a:cs typeface="Times New Roman" panose="02020603050405020304" pitchFamily="18" charset="0"/>
              </a:rPr>
              <a:t>.</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4000"/>
              </a:lnSpc>
            </a:pPr>
            <a:endParaRPr lang="pl-PL" kern="100" dirty="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4000"/>
              </a:lnSpc>
            </a:pPr>
            <a:r>
              <a:rPr lang="pl-PL" kern="100" dirty="0">
                <a:latin typeface="Times New Roman" panose="02020603050405020304" pitchFamily="18" charset="0"/>
                <a:ea typeface="Calibri" panose="020F0502020204030204" pitchFamily="34" charset="0"/>
                <a:cs typeface="Times New Roman" panose="02020603050405020304" pitchFamily="18" charset="0"/>
              </a:rPr>
              <a:t>	Z</a:t>
            </a:r>
            <a:r>
              <a:rPr lang="pl-PL" sz="1800" kern="100" dirty="0">
                <a:effectLst/>
                <a:latin typeface="Times New Roman" panose="02020603050405020304" pitchFamily="18" charset="0"/>
                <a:ea typeface="Calibri" panose="020F0502020204030204" pitchFamily="34" charset="0"/>
                <a:cs typeface="Times New Roman" panose="02020603050405020304" pitchFamily="18" charset="0"/>
              </a:rPr>
              <a:t>godnie z art. 68 ust. 4 pkt 3 </a:t>
            </a:r>
            <a:r>
              <a:rPr lang="pl-PL" sz="1800" kern="100" dirty="0" err="1">
                <a:effectLst/>
                <a:latin typeface="Times New Roman" panose="02020603050405020304" pitchFamily="18" charset="0"/>
                <a:ea typeface="Calibri" panose="020F0502020204030204" pitchFamily="34" charset="0"/>
                <a:cs typeface="Times New Roman" panose="02020603050405020304" pitchFamily="18" charset="0"/>
              </a:rPr>
              <a:t>lit.c</a:t>
            </a:r>
            <a:r>
              <a:rPr lang="pl-PL" sz="1800" kern="100" dirty="0">
                <a:effectLst/>
                <a:latin typeface="Times New Roman" panose="02020603050405020304" pitchFamily="18" charset="0"/>
                <a:ea typeface="Calibri" panose="020F0502020204030204" pitchFamily="34" charset="0"/>
                <a:cs typeface="Times New Roman" panose="02020603050405020304" pitchFamily="18" charset="0"/>
              </a:rPr>
              <a:t> ustawy</a:t>
            </a:r>
            <a:r>
              <a:rPr lang="pl-PL" kern="100" dirty="0">
                <a:latin typeface="Times New Roman" panose="02020603050405020304" pitchFamily="18" charset="0"/>
                <a:ea typeface="Calibri" panose="020F0502020204030204" pitchFamily="34" charset="0"/>
                <a:cs typeface="Times New Roman" panose="02020603050405020304" pitchFamily="18" charset="0"/>
              </a:rPr>
              <a:t> z dnia 12 marca 2004 r. o pomocy społecznej</a:t>
            </a:r>
            <a:r>
              <a:rPr lang="pl-PL"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a:t>
            </a:r>
            <a:r>
              <a:rPr lang="pl-PL" sz="1800" b="0" i="0" u="none" strike="noStrike" baseline="0" dirty="0">
                <a:solidFill>
                  <a:srgbClr val="000000"/>
                </a:solidFill>
                <a:latin typeface="Times New Roman" panose="02020603050405020304" pitchFamily="18" charset="0"/>
              </a:rPr>
              <a:t>iejsce pobytu powinno spełniać następujące warunki (…) pokoje mieszkalne – wyposażone w łóżko lub tapczan, szafę, stół, krzesła i szafkę nocną dla każdej osoby, </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6000"/>
              </a:lnSpc>
              <a:spcAft>
                <a:spcPts val="800"/>
              </a:spcAft>
            </a:pPr>
            <a:endParaRPr lang="pl-PL"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3270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2225C5EC-E13C-3AA4-A376-281F14C95CDE}"/>
              </a:ext>
            </a:extLst>
          </p:cNvPr>
          <p:cNvSpPr txBox="1"/>
          <p:nvPr/>
        </p:nvSpPr>
        <p:spPr>
          <a:xfrm>
            <a:off x="506026" y="1154097"/>
            <a:ext cx="8682361" cy="4179606"/>
          </a:xfrm>
          <a:prstGeom prst="rect">
            <a:avLst/>
          </a:prstGeom>
          <a:noFill/>
        </p:spPr>
        <p:txBody>
          <a:bodyPr wrap="square">
            <a:spAutoFit/>
          </a:bodyPr>
          <a:lstStyle/>
          <a:p>
            <a:pPr marL="285750" indent="-285750" algn="l">
              <a:lnSpc>
                <a:spcPct val="114000"/>
              </a:lnSpc>
              <a:buFont typeface="Wingdings" panose="05000000000000000000" pitchFamily="2" charset="2"/>
              <a:buChar char="Ø"/>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zbyt mała obsada opiekunów na dyżurach nocnych</a:t>
            </a:r>
            <a:endParaRPr lang="pl-PL" sz="1800" b="0" i="0" u="none" strike="noStrike" baseline="0" dirty="0">
              <a:latin typeface="Times New Roman" panose="02020603050405020304" pitchFamily="18" charset="0"/>
              <a:cs typeface="Times New Roman" panose="02020603050405020304" pitchFamily="18" charset="0"/>
            </a:endParaRPr>
          </a:p>
          <a:p>
            <a:pPr algn="l">
              <a:lnSpc>
                <a:spcPct val="114000"/>
              </a:lnSpc>
            </a:pPr>
            <a:endParaRPr lang="pl-PL" dirty="0">
              <a:latin typeface="Times New Roman" panose="02020603050405020304" pitchFamily="18" charset="0"/>
              <a:cs typeface="Times New Roman" panose="02020603050405020304" pitchFamily="18" charset="0"/>
            </a:endParaRPr>
          </a:p>
          <a:p>
            <a:pPr algn="just">
              <a:lnSpc>
                <a:spcPct val="114000"/>
              </a:lnSpc>
            </a:pPr>
            <a:r>
              <a:rPr lang="pl-PL" sz="1800" b="0" i="0" u="none" strike="noStrike" baseline="0" dirty="0">
                <a:latin typeface="Times New Roman" panose="02020603050405020304" pitchFamily="18" charset="0"/>
                <a:cs typeface="Times New Roman" panose="02020603050405020304" pitchFamily="18" charset="0"/>
              </a:rPr>
              <a:t>	Analiza grafików opiekunów oraz list obecności wykazała, iż</a:t>
            </a:r>
            <a:r>
              <a:rPr lang="pl-PL" dirty="0">
                <a:latin typeface="Times New Roman" panose="02020603050405020304" pitchFamily="18" charset="0"/>
                <a:cs typeface="Times New Roman" panose="02020603050405020304" pitchFamily="18" charset="0"/>
              </a:rPr>
              <a:t> </a:t>
            </a:r>
            <a:r>
              <a:rPr lang="pl-PL" sz="1800" b="0" i="0" u="none" strike="noStrike" baseline="0" dirty="0">
                <a:latin typeface="Times New Roman" panose="02020603050405020304" pitchFamily="18" charset="0"/>
                <a:cs typeface="Times New Roman" panose="02020603050405020304" pitchFamily="18" charset="0"/>
              </a:rPr>
              <a:t>na dyżurze nocnym                            w placówce pracuje tylko 1 opiekun.</a:t>
            </a:r>
          </a:p>
          <a:p>
            <a:pPr algn="just">
              <a:lnSpc>
                <a:spcPct val="114000"/>
              </a:lnSpc>
            </a:pPr>
            <a:r>
              <a:rPr lang="pl-PL" sz="1800" b="0" i="0" u="none" strike="noStrike" baseline="0" dirty="0">
                <a:latin typeface="Times New Roman" panose="02020603050405020304" pitchFamily="18" charset="0"/>
                <a:cs typeface="Times New Roman" panose="02020603050405020304" pitchFamily="18" charset="0"/>
              </a:rPr>
              <a:t>	Biorąc pod uwagę fakt, że w Placówce przebywa średnio około 30-40 mieszkańców,             w różnych stanach chorobowych, wymagających pomocy w zakresie samoobsługi,                             1 opiekun na dyżurze nocnym nie jest w stanie zapewnić bezpieczeństwa i odpowiedniej opieki mieszkańcom</a:t>
            </a:r>
            <a:r>
              <a:rPr lang="pl-PL" dirty="0">
                <a:latin typeface="Times New Roman" panose="02020603050405020304" pitchFamily="18" charset="0"/>
                <a:cs typeface="Times New Roman" panose="02020603050405020304" pitchFamily="18" charset="0"/>
              </a:rPr>
              <a:t> dlatego też zasadnym byłoby</a:t>
            </a:r>
            <a:r>
              <a:rPr lang="pl-PL" sz="1800" b="0" i="0" u="none" strike="noStrike" baseline="0" dirty="0">
                <a:latin typeface="Times New Roman" panose="02020603050405020304" pitchFamily="18" charset="0"/>
                <a:cs typeface="Times New Roman" panose="02020603050405020304" pitchFamily="18" charset="0"/>
              </a:rPr>
              <a:t> zwiększenie obsady na dyżurze nocnym</a:t>
            </a:r>
            <a:r>
              <a:rPr lang="pl-PL" sz="1800" b="0" i="0" u="none" strike="noStrike" baseline="0" dirty="0">
                <a:latin typeface="Calibri" panose="020F0502020204030204" pitchFamily="34" charset="0"/>
              </a:rPr>
              <a:t>.</a:t>
            </a:r>
          </a:p>
          <a:p>
            <a:pPr algn="just">
              <a:lnSpc>
                <a:spcPct val="114000"/>
              </a:lnSpc>
            </a:pPr>
            <a:endParaRPr lang="pl-PL" dirty="0">
              <a:latin typeface="Calibri" panose="020F0502020204030204" pitchFamily="34" charset="0"/>
            </a:endParaRPr>
          </a:p>
          <a:p>
            <a:pPr marL="285750" indent="-285750" algn="just">
              <a:lnSpc>
                <a:spcPct val="114000"/>
              </a:lnSpc>
              <a:buFont typeface="Wingdings" panose="05000000000000000000" pitchFamily="2" charset="2"/>
              <a:buChar char="Ø"/>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niespójność pomiędzy listami obecności, a grafikami pracy opiekunów tj. obecność na dyżurze poświadczana była na listach obecności przez osoby, których dyżuru nie zaplanowano w grafikach. Grafiki nie były na bieżąco aktualizowane.</a:t>
            </a:r>
            <a:endParaRPr lang="pl-PL"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4000"/>
              </a:lnSpc>
            </a:pPr>
            <a:endParaRPr lang="pl-PL" sz="1800" b="0" i="0" u="none" strike="noStrike" baseline="0" dirty="0">
              <a:latin typeface="Calibri" panose="020F0502020204030204" pitchFamily="34" charset="0"/>
            </a:endParaRPr>
          </a:p>
        </p:txBody>
      </p:sp>
    </p:spTree>
    <p:extLst>
      <p:ext uri="{BB962C8B-B14F-4D97-AF65-F5344CB8AC3E}">
        <p14:creationId xmlns:p14="http://schemas.microsoft.com/office/powerpoint/2010/main" val="1784782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0F094C41-6DED-A581-2E96-214B2C8F5AB1}"/>
              </a:ext>
            </a:extLst>
          </p:cNvPr>
          <p:cNvSpPr txBox="1"/>
          <p:nvPr/>
        </p:nvSpPr>
        <p:spPr>
          <a:xfrm>
            <a:off x="426128" y="674703"/>
            <a:ext cx="9463595" cy="6147457"/>
          </a:xfrm>
          <a:prstGeom prst="rect">
            <a:avLst/>
          </a:prstGeom>
          <a:noFill/>
        </p:spPr>
        <p:txBody>
          <a:bodyPr wrap="square">
            <a:spAutoFit/>
          </a:bodyPr>
          <a:lstStyle/>
          <a:p>
            <a:pPr algn="just">
              <a:lnSpc>
                <a:spcPct val="114000"/>
              </a:lnSpc>
            </a:pPr>
            <a:endParaRPr lang="pl-PL" u="sng" kern="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4000"/>
              </a:lnSpc>
              <a:buFont typeface="Wingdings" panose="05000000000000000000" pitchFamily="2" charset="2"/>
              <a:buChar char="Ø"/>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brak zapewnienia mieszkańcom odpowiednich warunków bytowych, w tym:</a:t>
            </a:r>
          </a:p>
          <a:p>
            <a:pPr algn="just">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utrzymanie czystości w placówce (</a:t>
            </a:r>
            <a:r>
              <a:rPr lang="pl-PL" kern="100" dirty="0">
                <a:latin typeface="Times New Roman" panose="02020603050405020304" pitchFamily="18" charset="0"/>
                <a:ea typeface="Calibri" panose="020F0502020204030204" pitchFamily="34" charset="0"/>
                <a:cs typeface="Times New Roman" panose="02020603050405020304" pitchFamily="18" charset="0"/>
              </a:rPr>
              <a:t> nieprzyjemny zapach moczu,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brudne i klejące się podłogi, ściany wymagały odświeżenia - odmalowania,  </a:t>
            </a:r>
            <a:r>
              <a:rPr lang="pl-PL" kern="0" dirty="0">
                <a:latin typeface="Times New Roman" panose="02020603050405020304" pitchFamily="18" charset="0"/>
                <a:ea typeface="Calibri" panose="020F0502020204030204" pitchFamily="34" charset="0"/>
                <a:cs typeface="Times New Roman" panose="02020603050405020304" pitchFamily="18" charset="0"/>
              </a:rPr>
              <a:t>m</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isy ustępowe w łazienkach były zakamienione, uszkodzone deski klozetowe oraz spłuczki przy toaletach) </a:t>
            </a:r>
          </a:p>
          <a:p>
            <a:pPr algn="just">
              <a:lnSpc>
                <a:spcPct val="114000"/>
              </a:lnSpc>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utrzymanie właściwej temperatury w pomieszczeniach jednostki, dostosowanej do pory roku oraz uwzględniającej indywidualne potrzeby mieszkańców ( zimne kaloryfery, mieszkańcy ubrani                         w dodatkowe swetry, kurtki)</a:t>
            </a:r>
          </a:p>
          <a:p>
            <a:pPr algn="just">
              <a:lnSpc>
                <a:spcPct val="114000"/>
              </a:lnSpc>
            </a:pPr>
            <a:endParaRPr lang="pl-PL" kern="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u="none" strike="noStrike" baseline="0" dirty="0">
                <a:latin typeface="Times New Roman" panose="02020603050405020304" pitchFamily="18" charset="0"/>
                <a:cs typeface="Times New Roman" panose="02020603050405020304" pitchFamily="18" charset="0"/>
              </a:rPr>
              <a:t>	Zgodnie z art</a:t>
            </a:r>
            <a:r>
              <a:rPr lang="pl-PL" sz="1800" b="1" u="none" strike="noStrike" baseline="0" dirty="0">
                <a:latin typeface="Times New Roman" panose="02020603050405020304" pitchFamily="18" charset="0"/>
                <a:cs typeface="Times New Roman" panose="02020603050405020304" pitchFamily="18" charset="0"/>
              </a:rPr>
              <a:t>. </a:t>
            </a:r>
            <a:r>
              <a:rPr lang="pl-PL" sz="1800" u="none" strike="noStrike" baseline="0" dirty="0">
                <a:latin typeface="Times New Roman" panose="02020603050405020304" pitchFamily="18" charset="0"/>
                <a:cs typeface="Times New Roman" panose="02020603050405020304" pitchFamily="18" charset="0"/>
              </a:rPr>
              <a:t>68 ust. 1 pkt 2 lit. c ustawy o pomocy społecznej,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opieka w placówce zapewniającej</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całodobową opiekę osobom niepełnosprawnym, przewlekle chorym lub osobom                w podeszłym wieku</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polega na świadczeniu przez całą dobę usług bytowych zapewniających między innymi utrzymanie</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czystości.</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Ponadto, zgodnie z art. 68 ust. 6 pkt 6 placówka powinna zapewnić sprzątanie pomieszczeń,</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w miarę potrzeby, </a:t>
            </a:r>
            <a:r>
              <a:rPr lang="pl-PL" sz="1800" u="sng" kern="0" dirty="0">
                <a:effectLst/>
                <a:latin typeface="Times New Roman" panose="02020603050405020304" pitchFamily="18" charset="0"/>
                <a:ea typeface="Calibri" panose="020F0502020204030204" pitchFamily="34" charset="0"/>
                <a:cs typeface="Times New Roman" panose="02020603050405020304" pitchFamily="18" charset="0"/>
              </a:rPr>
              <a:t>nie rzadziej niż raz dziennie.</a:t>
            </a:r>
            <a:endParaRPr lang="pl-PL" kern="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b="0" i="0" u="none" strike="noStrike" baseline="0" dirty="0">
                <a:latin typeface="Times New Roman" panose="02020603050405020304" pitchFamily="18" charset="0"/>
                <a:cs typeface="Times New Roman" panose="02020603050405020304" pitchFamily="18" charset="0"/>
              </a:rPr>
              <a:t>	Przepisy w zakresie warunków przebywania ludzi w pomieszczeniach mieszkalnych oraz minimalnej temperatury w tych pomieszczeniach reguluje Rozporządzenie Ministra Infrastruktury                   w sprawie warunków technicznych, jakim powinny odpowiadać budynki i ich usytuowanie z dnia 12 kwietnia 2002 r. (Dz.U. z 2019, poz. 1065 ze zm.).</a:t>
            </a:r>
            <a:endParaRPr lang="pl-PL" kern="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4908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E180481E-5A92-0FA0-8163-4408187B0393}"/>
              </a:ext>
            </a:extLst>
          </p:cNvPr>
          <p:cNvSpPr txBox="1"/>
          <p:nvPr/>
        </p:nvSpPr>
        <p:spPr>
          <a:xfrm>
            <a:off x="665825" y="310717"/>
            <a:ext cx="9001958" cy="3857018"/>
          </a:xfrm>
          <a:prstGeom prst="rect">
            <a:avLst/>
          </a:prstGeom>
          <a:noFill/>
        </p:spPr>
        <p:txBody>
          <a:bodyPr wrap="square">
            <a:spAutoFit/>
          </a:bodyPr>
          <a:lstStyle/>
          <a:p>
            <a:pPr marL="285750" indent="-285750" algn="just">
              <a:lnSpc>
                <a:spcPct val="114000"/>
              </a:lnSpc>
              <a:buFont typeface="Wingdings" panose="05000000000000000000" pitchFamily="2" charset="2"/>
              <a:buChar char="Ø"/>
            </a:pPr>
            <a:r>
              <a:rPr lang="pl-PL" kern="0" dirty="0">
                <a:effectLst/>
                <a:latin typeface="Times New Roman" panose="02020603050405020304" pitchFamily="18" charset="0"/>
                <a:ea typeface="Calibri" panose="020F0502020204030204" pitchFamily="34" charset="0"/>
                <a:cs typeface="Times New Roman" panose="02020603050405020304" pitchFamily="18" charset="0"/>
              </a:rPr>
              <a:t>zaniedbania ze strony personelu w pielęgnacji</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i opiece higienicznej nad mieszkańcami placówki  </a:t>
            </a:r>
            <a:r>
              <a:rPr lang="pl-PL" kern="0" dirty="0">
                <a:latin typeface="Times New Roman" panose="02020603050405020304" pitchFamily="18" charset="0"/>
                <a:ea typeface="Calibri" panose="020F0502020204030204" pitchFamily="34" charset="0"/>
                <a:cs typeface="Times New Roman" panose="02020603050405020304" pitchFamily="18" charset="0"/>
              </a:rPr>
              <a:t>( u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części mieszkańców zarówno</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wygląd zewnętrzny, jak i ubiór wskazywały na zaniedbania personelu w pielęgnacji</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i opiece higienicznej)</a:t>
            </a:r>
          </a:p>
          <a:p>
            <a:pPr algn="just">
              <a:lnSpc>
                <a:spcPct val="114000"/>
              </a:lnSpc>
            </a:pPr>
            <a:endParaRPr lang="pl-PL" kern="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0" dirty="0">
                <a:effectLst/>
                <a:latin typeface="Times New Roman" panose="02020603050405020304" pitchFamily="18" charset="0"/>
                <a:ea typeface="Calibri" panose="020F0502020204030204" pitchFamily="34" charset="0"/>
                <a:cs typeface="Times New Roman" panose="02020603050405020304" pitchFamily="18" charset="0"/>
              </a:rPr>
              <a:t>	Stosownie do art. 68 ust. 1 pkt 1 ustawy o pomocy społecznej opieka w placówce</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zapewniającej całodobową opiekę osobom niepełnosprawnym, przewlekle chorym lub</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osobom w podeszłym wieku polega na świadczeniu przez całą dobę usług opiekuńczych</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zapewniających między innymi pielęgnację, w tym pielęgnację w czasie choroby oraz opiekę</a:t>
            </a:r>
            <a:endParaRPr lang="pl-PL"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0" dirty="0">
                <a:effectLst/>
                <a:latin typeface="Times New Roman" panose="02020603050405020304" pitchFamily="18" charset="0"/>
                <a:ea typeface="Calibri" panose="020F0502020204030204" pitchFamily="34" charset="0"/>
                <a:cs typeface="Times New Roman" panose="02020603050405020304" pitchFamily="18" charset="0"/>
              </a:rPr>
              <a:t>higieniczną.</a:t>
            </a:r>
            <a:endParaRPr lang="pl-PL"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0" dirty="0">
                <a:effectLst/>
                <a:latin typeface="Times New Roman" panose="02020603050405020304" pitchFamily="18" charset="0"/>
                <a:ea typeface="Calibri" panose="020F0502020204030204" pitchFamily="34" charset="0"/>
                <a:cs typeface="Times New Roman" panose="02020603050405020304" pitchFamily="18" charset="0"/>
              </a:rPr>
              <a:t>	Ponadto, zgodnie z art. 68 ust. 3 pkt 1 i 4 ww. ustawy usługi opiekuńcze powinny</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zapewniać pomoc w czynnościach życia codziennego, między innymi w miarę potrzeby</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pomoc w myciu i kąpaniu, a także pielęgnację w chorobie.</a:t>
            </a:r>
            <a:endParaRPr lang="pl-PL"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0737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61A28665-F3C5-DAAA-A9BA-F1B12A6AFA64}"/>
              </a:ext>
            </a:extLst>
          </p:cNvPr>
          <p:cNvSpPr txBox="1"/>
          <p:nvPr/>
        </p:nvSpPr>
        <p:spPr>
          <a:xfrm>
            <a:off x="381740" y="308164"/>
            <a:ext cx="10480223" cy="7330725"/>
          </a:xfrm>
          <a:prstGeom prst="rect">
            <a:avLst/>
          </a:prstGeom>
          <a:noFill/>
        </p:spPr>
        <p:txBody>
          <a:bodyPr wrap="square">
            <a:spAutoFit/>
          </a:bodyPr>
          <a:lstStyle/>
          <a:p>
            <a:pPr marL="285750" indent="-285750" algn="just">
              <a:lnSpc>
                <a:spcPct val="114000"/>
              </a:lnSpc>
              <a:buFont typeface="Wingdings" panose="05000000000000000000" pitchFamily="2" charset="2"/>
              <a:buChar char="Ø"/>
            </a:pPr>
            <a:r>
              <a:rPr lang="pl-PL" kern="0" dirty="0">
                <a:effectLst/>
                <a:latin typeface="Times New Roman" panose="02020603050405020304" pitchFamily="18" charset="0"/>
                <a:ea typeface="Calibri" panose="020F0502020204030204" pitchFamily="34" charset="0"/>
                <a:cs typeface="Times New Roman" panose="02020603050405020304" pitchFamily="18" charset="0"/>
              </a:rPr>
              <a:t>utrzymaniem porządku w placówce zajmowali się</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opiekunowie. Dom nie zatrudniał osoby sprzątającej</a:t>
            </a:r>
          </a:p>
          <a:p>
            <a:pPr algn="just">
              <a:lnSpc>
                <a:spcPct val="114000"/>
              </a:lnSpc>
            </a:pPr>
            <a:endParaRPr lang="pl-PL"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0" dirty="0">
                <a:effectLst/>
                <a:latin typeface="Times New Roman" panose="02020603050405020304" pitchFamily="18" charset="0"/>
                <a:ea typeface="Calibri" panose="020F0502020204030204" pitchFamily="34" charset="0"/>
                <a:cs typeface="Times New Roman" panose="02020603050405020304" pitchFamily="18" charset="0"/>
              </a:rPr>
              <a:t>	Należy wskazać, że osoby zatrudnione na stanowisku opiekuna powinny</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wykonywać czynności bezpośrednio związane z opieką i pielęgnacją mieszkańców, nie</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powinny być im powierzane zadania związane z utrzymywaniem czystości w Domu,</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tj. np. sprzątanie pomieszczeń.</a:t>
            </a:r>
            <a:endParaRPr lang="pl-PL"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0" dirty="0">
                <a:effectLst/>
                <a:latin typeface="Times New Roman" panose="02020603050405020304" pitchFamily="18" charset="0"/>
                <a:ea typeface="Calibri" panose="020F0502020204030204" pitchFamily="34" charset="0"/>
                <a:cs typeface="Times New Roman" panose="02020603050405020304" pitchFamily="18" charset="0"/>
              </a:rPr>
              <a:t>	Zgodnie z rozporządzeniem Ministra Pracy i Polityki Społecznej z dnia 7 sierpnia 2014</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roku w sprawie klasyfikacji zawodów i specjalności na potrzeby rynku pracy oraz zakresu jej</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stosowania (Dz. U. z 2018 r., poz. 227 ze zm.) oraz opracowanymi do ww. rozporządzenia</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opisami stanowisk pracy - stanowisko opiekuna (symbol cyfrowy zawodu 341203)</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sklasyfikowano w grupie 3.</a:t>
            </a:r>
          </a:p>
          <a:p>
            <a:pPr algn="just">
              <a:lnSpc>
                <a:spcPct val="114000"/>
              </a:lnSpc>
            </a:pPr>
            <a:endParaRPr lang="pl-PL"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Do zadań zawodowych na stanowisku opiekuna należy:</a:t>
            </a:r>
          </a:p>
          <a:p>
            <a:pPr algn="just">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pomoc i towarzyszenie w codziennych czynnościach z zakresu samoobsługi i higieny</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osobistej (mycie, kąpanie, ubieranie, czesanie, golenie, pomoc w słaniu łóżka, zmianie</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bielizny pościelowej, udział                               w ćwiczeniach rehabilitacyjnych lub aktywizujących</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zaleconych przez lekarza bądź terapeutę);</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pielęgnowanie oraz dbanie o zdrowie i higienę osobistą osób chorych</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i niesamodzielnych;</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aktywizowanie podopiecznego do zwiększenia jego samodzielności życiowej;</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doradzanie w zakresie planowania wydatków lub sposobu spędzania czasu wolnego;</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mobilizowanie podopiecznego do aktywnego spędzania czasu wolnego oraz</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rozwijanie jego zainteresowań;</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udzielanie pierwszej pomocy w sytuacjach zagrożenia zdrowia lub życia</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podopiecznego;</a:t>
            </a:r>
          </a:p>
          <a:p>
            <a:pPr algn="just">
              <a:lnSpc>
                <a:spcPct val="114000"/>
              </a:lnSpc>
            </a:pPr>
            <a:endParaRPr lang="pl-PL" kern="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endParaRPr lang="pl-PL" kern="0" dirty="0">
              <a:latin typeface="Times New Roman" panose="02020603050405020304" pitchFamily="18" charset="0"/>
              <a:cs typeface="Times New Roman" panose="02020603050405020304" pitchFamily="18" charset="0"/>
            </a:endParaRPr>
          </a:p>
          <a:p>
            <a:pPr algn="just">
              <a:lnSpc>
                <a:spcPct val="114000"/>
              </a:lnSpc>
            </a:pP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021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59AAB301-210C-6702-A46B-7714E35A85D2}"/>
              </a:ext>
            </a:extLst>
          </p:cNvPr>
          <p:cNvSpPr txBox="1"/>
          <p:nvPr/>
        </p:nvSpPr>
        <p:spPr>
          <a:xfrm>
            <a:off x="900545" y="1349523"/>
            <a:ext cx="8253845" cy="3225435"/>
          </a:xfrm>
          <a:prstGeom prst="rect">
            <a:avLst/>
          </a:prstGeom>
          <a:noFill/>
        </p:spPr>
        <p:txBody>
          <a:bodyPr wrap="square">
            <a:spAutoFit/>
          </a:bodyPr>
          <a:lstStyle/>
          <a:p>
            <a:pPr algn="just">
              <a:lnSpc>
                <a:spcPct val="114000"/>
              </a:lnSpc>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aktywne uczestniczenie w procesie rehabilitacji i aktywizacji podopiecznego oraz</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wykonywanie określonych zadań pod nadzorem lub na zlecenie lekarza bądź</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terapeuty;</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kształtowanie pozytywnych relacji interpersonalnych w najbliższym otoczeniu</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podopiecznego;</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udzielanie wsparcia w sytuacjach trudnych, kryzysowych.</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Osoby wykonujące ww. czynności powinny ponadto legitymować się odpowiednim</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wykształceniem, zgodnie z przepisami rozporządzenia Rady Ministrów                  z dnia 25 października</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2021 r. w sprawie wynagradzania pracowników samorządowych (Dz. U. 2021  poz. 1960), w myśl</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których osoba zatrudniona na stanowisku opiekuna powinna posiadać minimum średnie</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wykształcenie oraz roczny staż pracy.</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4339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801065B1-3BEF-1F6A-CF45-01B5846D8CE6}"/>
              </a:ext>
            </a:extLst>
          </p:cNvPr>
          <p:cNvSpPr txBox="1"/>
          <p:nvPr/>
        </p:nvSpPr>
        <p:spPr>
          <a:xfrm>
            <a:off x="514905" y="692458"/>
            <a:ext cx="8633533" cy="2593852"/>
          </a:xfrm>
          <a:prstGeom prst="rect">
            <a:avLst/>
          </a:prstGeom>
          <a:noFill/>
        </p:spPr>
        <p:txBody>
          <a:bodyPr wrap="square">
            <a:spAutoFit/>
          </a:bodyPr>
          <a:lstStyle/>
          <a:p>
            <a:pPr marL="285750" lvl="0" indent="-285750" algn="just">
              <a:lnSpc>
                <a:spcPct val="114000"/>
              </a:lnSpc>
              <a:buFont typeface="Wingdings" panose="05000000000000000000" pitchFamily="2" charset="2"/>
              <a:buChar char="Ø"/>
            </a:pPr>
            <a:r>
              <a:rPr lang="pl-PL" sz="1800" kern="100" dirty="0">
                <a:effectLst/>
                <a:latin typeface="Times New Roman" panose="02020603050405020304" pitchFamily="18" charset="0"/>
                <a:ea typeface="Calibri" panose="020F0502020204030204" pitchFamily="34" charset="0"/>
                <a:cs typeface="Times New Roman" panose="02020603050405020304" pitchFamily="18" charset="0"/>
              </a:rPr>
              <a:t>brak natychmiastowej reakcji pracowników w sytuacji zagrożenia zdrowia i życia mieszkańców, niewzywanie Zespołu Ratownictwa Medycznego oraz lekarza POZ, także w przypadku zgłaszanych przez mieszkańców dolegliwości;</a:t>
            </a:r>
          </a:p>
          <a:p>
            <a:pPr marL="285750" lvl="0" indent="-285750" algn="just">
              <a:lnSpc>
                <a:spcPct val="114000"/>
              </a:lnSpc>
              <a:buFont typeface="Wingdings" panose="05000000000000000000" pitchFamily="2" charset="2"/>
              <a:buChar char="Ø"/>
            </a:pPr>
            <a:endParaRPr lang="pl-PL"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b="0" i="0" u="none" strike="noStrike" baseline="0" dirty="0">
                <a:latin typeface="Times New Roman" panose="02020603050405020304" pitchFamily="18" charset="0"/>
                <a:cs typeface="Times New Roman" panose="02020603050405020304" pitchFamily="18" charset="0"/>
              </a:rPr>
              <a:t>	Stosownie do art. 68 ust. 3 pkt 4 ustawy z dnia 12 marca 2004 r. o pomocy społecznej placówka zapewniająca całodobową opieki osobom niepełnosprawnym, przewlekle chorym lub osobom w podeszłym wieku w ramach usług opiekuńczych powinna zapewniać pielęgnację w chorobie oraz pomoc w korzystaniu ze świadczeń zdrowotnych.</a:t>
            </a:r>
            <a:endParaRPr lang="pl-PL"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6196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B6D6C8D5-EEBD-E46F-3352-CCABF30D4814}"/>
              </a:ext>
            </a:extLst>
          </p:cNvPr>
          <p:cNvSpPr txBox="1"/>
          <p:nvPr/>
        </p:nvSpPr>
        <p:spPr>
          <a:xfrm>
            <a:off x="594803" y="790113"/>
            <a:ext cx="8904303" cy="5374268"/>
          </a:xfrm>
          <a:prstGeom prst="rect">
            <a:avLst/>
          </a:prstGeom>
          <a:noFill/>
        </p:spPr>
        <p:txBody>
          <a:bodyPr wrap="square">
            <a:spAutoFit/>
          </a:bodyPr>
          <a:lstStyle/>
          <a:p>
            <a:pPr marL="285750" indent="-285750" algn="just">
              <a:lnSpc>
                <a:spcPct val="114000"/>
              </a:lnSpc>
              <a:buFont typeface="Wingdings" panose="05000000000000000000" pitchFamily="2" charset="2"/>
              <a:buChar char="Ø"/>
            </a:pPr>
            <a:r>
              <a:rPr lang="pl-PL" sz="1800" kern="100" dirty="0">
                <a:effectLst/>
                <a:latin typeface="Times New Roman" panose="02020603050405020304" pitchFamily="18" charset="0"/>
                <a:ea typeface="Calibri" panose="020F0502020204030204" pitchFamily="34" charset="0"/>
                <a:cs typeface="Times New Roman" panose="02020603050405020304" pitchFamily="18" charset="0"/>
              </a:rPr>
              <a:t>przetrzymywanie mieszkańców zamkniętych na klucz w pokojach, w których panowały warunki uwłaczające godności człowieka;</a:t>
            </a:r>
            <a:endParaRPr lang="pl-P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4000"/>
              </a:lnSpc>
              <a:buFont typeface="Wingdings" panose="05000000000000000000" pitchFamily="2" charset="2"/>
              <a:buChar char="Ø"/>
            </a:pPr>
            <a:r>
              <a:rPr lang="pl-PL" sz="1800" kern="100" dirty="0">
                <a:effectLst/>
                <a:latin typeface="Times New Roman" panose="02020603050405020304" pitchFamily="18" charset="0"/>
                <a:ea typeface="Calibri" panose="020F0502020204030204" pitchFamily="34" charset="0"/>
                <a:cs typeface="Times New Roman" panose="02020603050405020304" pitchFamily="18" charset="0"/>
              </a:rPr>
              <a:t>umieszczanie mieszkańców w pokojach nieobjętych decyzją Wojewody Warmińsko-Mazurskiego wydającej zezwolenie na prowadzenie placówki;</a:t>
            </a:r>
            <a:endParaRPr lang="pl-PL"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4000"/>
              </a:lnSpc>
            </a:pP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lvl="0" indent="-285750" algn="just">
              <a:lnSpc>
                <a:spcPct val="114000"/>
              </a:lnSpc>
              <a:buFont typeface="Wingdings" panose="05000000000000000000" pitchFamily="2" charset="2"/>
              <a:buChar char="Ø"/>
            </a:pPr>
            <a:endParaRPr lang="pl-PL" sz="16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b="0" i="0" u="none" strike="noStrike" baseline="0" dirty="0">
                <a:latin typeface="Times New Roman" panose="02020603050405020304" pitchFamily="18" charset="0"/>
                <a:cs typeface="Times New Roman" panose="02020603050405020304" pitchFamily="18" charset="0"/>
              </a:rPr>
              <a:t>	Zgodnie z art. 30 Konstytucji Rzeczypospolitej Polskiej z dnia 2 kwietnia 1997 r. (Dz. U. nr 78 poz. 483 ze zm.) „Przyrodzona i niezbywalna godność człowieka stanowi źródło wolności i praw człowieka i obywatela. Jest ona nienaruszalna, a jej poszanowanie i ochrona jest obowiązkiem władz publicznych”. </a:t>
            </a:r>
          </a:p>
          <a:p>
            <a:pPr algn="just">
              <a:lnSpc>
                <a:spcPct val="114000"/>
              </a:lnSpc>
            </a:pPr>
            <a:r>
              <a:rPr lang="pl-PL" sz="1800" b="0" i="0" u="none" strike="noStrike" baseline="0" dirty="0">
                <a:latin typeface="Times New Roman" panose="02020603050405020304" pitchFamily="18" charset="0"/>
                <a:cs typeface="Times New Roman" panose="02020603050405020304" pitchFamily="18" charset="0"/>
              </a:rPr>
              <a:t>	Natomiast art. 31 Konstytucji Rzeczypospolitej Polskiej stanowi, że „1. Wolność człowieka podlega ochronie prawnej. 2. Każdy jest obowiązany szanować wolności i prawa innych (...)”.</a:t>
            </a:r>
          </a:p>
          <a:p>
            <a:pPr algn="just">
              <a:lnSpc>
                <a:spcPct val="114000"/>
              </a:lnSpc>
            </a:pPr>
            <a:r>
              <a:rPr lang="pl-PL" sz="1800" b="0" i="0" u="none" strike="noStrike" baseline="0" dirty="0">
                <a:latin typeface="Times New Roman" panose="02020603050405020304" pitchFamily="18" charset="0"/>
                <a:cs typeface="Times New Roman" panose="02020603050405020304" pitchFamily="18" charset="0"/>
              </a:rPr>
              <a:t>	Art. 68 ust. 2 ustawy o pomocy społecznej stanowi, iż sposób świadczenia usług powinien uwzględniać stan zdrowia, sprawność fizyczną i intelektualną oraz indywidualne potrzeby </a:t>
            </a:r>
            <a:r>
              <a:rPr lang="pl-PL" dirty="0">
                <a:latin typeface="Times New Roman" panose="02020603050405020304" pitchFamily="18" charset="0"/>
                <a:cs typeface="Times New Roman" panose="02020603050405020304" pitchFamily="18" charset="0"/>
              </a:rPr>
              <a:t>i </a:t>
            </a:r>
            <a:r>
              <a:rPr lang="pl-PL" sz="1800" b="0" i="0" u="none" strike="noStrike" baseline="0" dirty="0">
                <a:latin typeface="Times New Roman" panose="02020603050405020304" pitchFamily="18" charset="0"/>
                <a:cs typeface="Times New Roman" panose="02020603050405020304" pitchFamily="18" charset="0"/>
              </a:rPr>
              <a:t>możliwości osoby przebywającej w placówce, </a:t>
            </a:r>
            <a:r>
              <a:rPr lang="pl-PL" sz="1800" b="0" i="0" u="sng" strike="noStrike" baseline="0" dirty="0">
                <a:latin typeface="Times New Roman" panose="02020603050405020304" pitchFamily="18" charset="0"/>
                <a:cs typeface="Times New Roman" panose="02020603050405020304" pitchFamily="18" charset="0"/>
              </a:rPr>
              <a:t>a także prawa człowieka, w tym                  w szczególności prawo do godności, wolności, intymności i poczucia bezpieczeństwa</a:t>
            </a:r>
            <a:r>
              <a:rPr lang="pl-PL" sz="1800" b="0" i="0" u="none" strike="noStrike" baseline="0" dirty="0">
                <a:latin typeface="Times New Roman" panose="02020603050405020304" pitchFamily="18" charset="0"/>
                <a:cs typeface="Times New Roman" panose="02020603050405020304" pitchFamily="18" charset="0"/>
              </a:rPr>
              <a:t>.</a:t>
            </a:r>
            <a:endParaRPr lang="pl-PL" sz="1600"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847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50E985A5-E5BC-73C0-D339-B2CCBC4AA059}"/>
              </a:ext>
            </a:extLst>
          </p:cNvPr>
          <p:cNvSpPr txBox="1"/>
          <p:nvPr/>
        </p:nvSpPr>
        <p:spPr>
          <a:xfrm>
            <a:off x="470517" y="630315"/>
            <a:ext cx="8966446" cy="4887428"/>
          </a:xfrm>
          <a:prstGeom prst="rect">
            <a:avLst/>
          </a:prstGeom>
          <a:noFill/>
        </p:spPr>
        <p:txBody>
          <a:bodyPr wrap="square">
            <a:spAutoFit/>
          </a:bodyPr>
          <a:lstStyle/>
          <a:p>
            <a:pPr marL="285750" indent="-285750" algn="just">
              <a:lnSpc>
                <a:spcPct val="114000"/>
              </a:lnSpc>
              <a:buFont typeface="Wingdings" panose="05000000000000000000" pitchFamily="2" charset="2"/>
              <a:buChar char="Ø"/>
            </a:pPr>
            <a:r>
              <a:rPr lang="pl-PL" b="0" i="0" u="none" strike="noStrike" baseline="0" dirty="0">
                <a:latin typeface="Times New Roman" panose="02020603050405020304" pitchFamily="18" charset="0"/>
                <a:cs typeface="Times New Roman" panose="02020603050405020304" pitchFamily="18" charset="0"/>
              </a:rPr>
              <a:t>w korytarzu prowadzącym do pokoi mieszkańców stał włączony promiennik gazowy podłączony do butli gazowej. </a:t>
            </a:r>
          </a:p>
          <a:p>
            <a:pPr algn="just">
              <a:lnSpc>
                <a:spcPct val="114000"/>
              </a:lnSpc>
            </a:pPr>
            <a:endParaRPr lang="pl-PL" b="0" i="0" u="none" strike="noStrike" baseline="0" dirty="0">
              <a:latin typeface="Times New Roman" panose="02020603050405020304" pitchFamily="18" charset="0"/>
              <a:cs typeface="Times New Roman" panose="02020603050405020304" pitchFamily="18" charset="0"/>
            </a:endParaRPr>
          </a:p>
          <a:p>
            <a:pPr algn="just">
              <a:lnSpc>
                <a:spcPct val="114000"/>
              </a:lnSpc>
            </a:pPr>
            <a:r>
              <a:rPr lang="pl-PL" b="0" i="0" u="none" strike="noStrike" baseline="0" dirty="0">
                <a:latin typeface="Times New Roman" panose="02020603050405020304" pitchFamily="18" charset="0"/>
                <a:cs typeface="Times New Roman" panose="02020603050405020304" pitchFamily="18" charset="0"/>
              </a:rPr>
              <a:t>	Zgodnie z instrukcją obsługi promiennik gazowy przeznaczony jest tylko do ogrzewania przestrzeni otwartych lub półotwartych. W części instrukcji dot. uwag wskazano, że „URZĄDZENIE NIE SŁUŻY DO OGRZEWANIA BUDYNKÓW MIESZKALNYCH”.</a:t>
            </a:r>
          </a:p>
          <a:p>
            <a:pPr algn="just">
              <a:lnSpc>
                <a:spcPct val="114000"/>
              </a:lnSpc>
            </a:pPr>
            <a:endParaRPr lang="pl-PL" b="0" i="0" u="none" strike="noStrike" baseline="0" dirty="0">
              <a:latin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cs typeface="Times New Roman" panose="02020603050405020304" pitchFamily="18" charset="0"/>
              </a:rPr>
              <a:t>	</a:t>
            </a:r>
            <a:r>
              <a:rPr lang="pl-PL" sz="1800" b="0" i="0" u="none" strike="noStrike" baseline="0" dirty="0">
                <a:latin typeface="Times New Roman" panose="02020603050405020304" pitchFamily="18" charset="0"/>
                <a:cs typeface="Times New Roman" panose="02020603050405020304" pitchFamily="18" charset="0"/>
              </a:rPr>
              <a:t>Stosownie do $ 49 Rozporządzenia Ministra Infrastruktury z dnia 12 kwietnia 2002 r.                     w sprawie warunków technicznych, jakim powinny odpowiadać budynki i ich usytuowanie (Dz. U. z 2022 r., poz. 1225) budynek i pomieszczenia przeznaczone na pobyt ludzi oraz inne budynki, jeżeli wynika to z ich przeznaczenia, powinny być wyposażone w instalacje (urządzenia) do ogrzewania pomieszczeń w okresie obniżonych temperatur, umożliwiające utrzymanie temperatury powietrza wewnętrznego odpowiedniej do ich przeznaczenia. </a:t>
            </a:r>
            <a:r>
              <a:rPr lang="pl-PL" sz="1800" b="0" i="0" u="none" strike="noStrike" baseline="0" dirty="0">
                <a:latin typeface="GlyphLessFont"/>
              </a:rPr>
              <a:t>	</a:t>
            </a:r>
            <a:endParaRPr lang="pl-PL" dirty="0">
              <a:latin typeface="Times New Roman" panose="02020603050405020304" pitchFamily="18" charset="0"/>
              <a:cs typeface="Times New Roman" panose="02020603050405020304" pitchFamily="18" charset="0"/>
            </a:endParaRPr>
          </a:p>
          <a:p>
            <a:pPr algn="just">
              <a:lnSpc>
                <a:spcPct val="114000"/>
              </a:lnSpc>
            </a:pPr>
            <a:endParaRPr lang="pl-PL" dirty="0">
              <a:latin typeface="Times New Roman" panose="02020603050405020304" pitchFamily="18" charset="0"/>
              <a:cs typeface="Times New Roman" panose="02020603050405020304" pitchFamily="18" charset="0"/>
            </a:endParaRPr>
          </a:p>
          <a:p>
            <a:pPr algn="just">
              <a:lnSpc>
                <a:spcPct val="114000"/>
              </a:lnSpc>
            </a:pPr>
            <a:endParaRPr lang="pl-PL" dirty="0">
              <a:latin typeface="Times New Roman" panose="02020603050405020304" pitchFamily="18" charset="0"/>
              <a:cs typeface="Times New Roman" panose="02020603050405020304" pitchFamily="18" charset="0"/>
            </a:endParaRPr>
          </a:p>
          <a:p>
            <a:pPr algn="just">
              <a:lnSpc>
                <a:spcPct val="114000"/>
              </a:lnSpc>
            </a:pP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2332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7E04C40D-3ECA-1767-256A-749CEC974A8C}"/>
              </a:ext>
            </a:extLst>
          </p:cNvPr>
          <p:cNvSpPr txBox="1"/>
          <p:nvPr/>
        </p:nvSpPr>
        <p:spPr>
          <a:xfrm>
            <a:off x="692458" y="397440"/>
            <a:ext cx="8455980" cy="4172809"/>
          </a:xfrm>
          <a:prstGeom prst="rect">
            <a:avLst/>
          </a:prstGeom>
          <a:noFill/>
        </p:spPr>
        <p:txBody>
          <a:bodyPr wrap="square">
            <a:spAutoFit/>
          </a:bodyPr>
          <a:lstStyle/>
          <a:p>
            <a:pPr algn="just">
              <a:lnSpc>
                <a:spcPct val="114000"/>
              </a:lnSpc>
            </a:pPr>
            <a:r>
              <a:rPr lang="pl-PL" sz="1800" b="0" i="0" u="none" strike="noStrike" baseline="0" dirty="0">
                <a:latin typeface="Times New Roman" panose="02020603050405020304" pitchFamily="18" charset="0"/>
                <a:cs typeface="Times New Roman" panose="02020603050405020304" pitchFamily="18" charset="0"/>
              </a:rPr>
              <a:t>Ponadto w myśl $ 4 ust. 1 pkt 2 Rozporządzenia Ministra Spraw Wewnętrznych                             i Administracji z dnia 7 czerwca 2010 r. w sprawie ochrony przeciwpożarowej budynków, innych obiektów budowlanych i terenów (Dz. U 109, poz. 719 ze zm.) „W obiektach oraz na terenach przyległych do nich jest zabronione wykonywanie następujących czynności, które mogą spowodować pożar, jego rozprzestrzenianie się, utrudnienie prowadzenia działania ratowniczego lub ewakuacji: użytkowanie instalacji, urządzeń i narzędzi niesprawnych technicznie lub w sposób niezgodny z przeznaczeniem albo warunkami określonymi przez producenta (...)”</a:t>
            </a:r>
          </a:p>
          <a:p>
            <a:pPr algn="just">
              <a:lnSpc>
                <a:spcPct val="114000"/>
              </a:lnSpc>
            </a:pPr>
            <a:r>
              <a:rPr lang="pl-PL" sz="1800" b="0" i="0" u="none" strike="noStrike" baseline="0" dirty="0">
                <a:latin typeface="Times New Roman" panose="02020603050405020304" pitchFamily="18" charset="0"/>
                <a:cs typeface="Times New Roman" panose="02020603050405020304" pitchFamily="18" charset="0"/>
              </a:rPr>
              <a:t>	Zgodnie z art. 68 ust. 2 </a:t>
            </a:r>
            <a:r>
              <a:rPr lang="pl-PL" sz="1800" b="0" i="0" u="none" strike="noStrike" baseline="0" dirty="0" err="1">
                <a:latin typeface="Times New Roman" panose="02020603050405020304" pitchFamily="18" charset="0"/>
                <a:cs typeface="Times New Roman" panose="02020603050405020304" pitchFamily="18" charset="0"/>
              </a:rPr>
              <a:t>u.p.s</a:t>
            </a:r>
            <a:r>
              <a:rPr lang="pl-PL" sz="1800" b="0" i="0" u="none" strike="noStrike" baseline="0" dirty="0">
                <a:latin typeface="Times New Roman" panose="02020603050405020304" pitchFamily="18" charset="0"/>
                <a:cs typeface="Times New Roman" panose="02020603050405020304" pitchFamily="18" charset="0"/>
              </a:rPr>
              <a:t>. sposób świadczenia usług powinien uwzględniać stan zdrowia, sprawność fizyczną i intelektualną oraz indywidualne potrzeby i możliwości osoby przebywającej w placówce, a także prawa człowieka, w tym w szczególności prawo do godności, wolności, intymności i </a:t>
            </a:r>
            <a:r>
              <a:rPr lang="pl-PL" sz="1800" b="0" i="0" u="sng" strike="noStrike" baseline="0" dirty="0">
                <a:latin typeface="Times New Roman" panose="02020603050405020304" pitchFamily="18" charset="0"/>
                <a:cs typeface="Times New Roman" panose="02020603050405020304" pitchFamily="18" charset="0"/>
              </a:rPr>
              <a:t>poczucia bezpieczeństwa</a:t>
            </a:r>
            <a:r>
              <a:rPr lang="pl-PL" sz="1800" b="0" i="0" u="none" strike="noStrike" baseline="0" dirty="0">
                <a:latin typeface="Times New Roman" panose="02020603050405020304" pitchFamily="18" charset="0"/>
                <a:cs typeface="Times New Roman" panose="02020603050405020304" pitchFamily="18" charset="0"/>
              </a:rPr>
              <a:t>.</a:t>
            </a:r>
            <a:endParaRPr lang="pl-PL" dirty="0">
              <a:latin typeface="Times New Roman" panose="02020603050405020304" pitchFamily="18" charset="0"/>
              <a:cs typeface="Times New Roman" panose="02020603050405020304" pitchFamily="18" charset="0"/>
            </a:endParaRPr>
          </a:p>
          <a:p>
            <a:pPr algn="just">
              <a:lnSpc>
                <a:spcPct val="114000"/>
              </a:lnSpc>
            </a:pP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9273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340C5085-44F0-E6C2-1B1C-BC4D99F1073E}"/>
              </a:ext>
            </a:extLst>
          </p:cNvPr>
          <p:cNvSpPr txBox="1"/>
          <p:nvPr/>
        </p:nvSpPr>
        <p:spPr>
          <a:xfrm>
            <a:off x="2685496" y="2196093"/>
            <a:ext cx="6098958" cy="2306016"/>
          </a:xfrm>
          <a:prstGeom prst="rect">
            <a:avLst/>
          </a:prstGeom>
          <a:noFill/>
        </p:spPr>
        <p:txBody>
          <a:bodyPr wrap="square">
            <a:spAutoFit/>
          </a:bodyPr>
          <a:lstStyle/>
          <a:p>
            <a:pPr algn="ctr">
              <a:lnSpc>
                <a:spcPct val="115000"/>
              </a:lnSpc>
              <a:spcAft>
                <a:spcPts val="0"/>
              </a:spcAft>
            </a:pPr>
            <a:r>
              <a:rPr lang="pl-PL" sz="1800" b="1" dirty="0">
                <a:latin typeface="Times New Roman" panose="02020603050405020304" pitchFamily="18" charset="0"/>
                <a:ea typeface="Tw Cen MT"/>
                <a:cs typeface="Times New Roman" panose="02020603050405020304" pitchFamily="18" charset="0"/>
              </a:rPr>
              <a:t>NIEPRAWIDŁOWOŚCI I UCHYBIENIA STWIERDZONE W TOKU PROWADZONEGO NADZORU I KONTROLI W ZAKRESIE FUNKCJONOWANIA</a:t>
            </a:r>
            <a:br>
              <a:rPr lang="pl-PL" sz="1800" b="1" dirty="0">
                <a:latin typeface="Times New Roman" panose="02020603050405020304" pitchFamily="18" charset="0"/>
                <a:ea typeface="Tw Cen MT"/>
                <a:cs typeface="Times New Roman" panose="02020603050405020304" pitchFamily="18" charset="0"/>
              </a:rPr>
            </a:br>
            <a:r>
              <a:rPr lang="pl-PL" sz="1800" b="1" dirty="0">
                <a:latin typeface="Times New Roman" panose="02020603050405020304" pitchFamily="18" charset="0"/>
                <a:ea typeface="Tw Cen MT"/>
                <a:cs typeface="Times New Roman" panose="02020603050405020304" pitchFamily="18" charset="0"/>
              </a:rPr>
              <a:t> </a:t>
            </a:r>
            <a:r>
              <a:rPr kumimoji="0" lang="pl-PL" sz="1800" b="1" i="0" u="none" strike="noStrike" kern="1200" cap="none" spc="0" normalizeH="0" baseline="0" noProof="0" dirty="0">
                <a:ln>
                  <a:noFill/>
                </a:ln>
                <a:effectLst/>
                <a:uLnTx/>
                <a:uFillTx/>
                <a:latin typeface="Garamond" panose="02020404030301010803" pitchFamily="18" charset="0"/>
                <a:ea typeface="+mj-ea"/>
                <a:cs typeface="+mj-cs"/>
              </a:rPr>
              <a:t>PLACÓWEK ZAPEWNIAJĄCYCH CAŁODOBOWĄ OPIEKĘ OSOBOM NIEPEŁNOSPRAWNYM, PRZEWLEKLE CHORYM LUB OSOBOM W PODESZŁYM WIEKU </a:t>
            </a:r>
            <a:endParaRPr lang="pl-PL" sz="1800" b="1" dirty="0">
              <a:effectLst/>
              <a:latin typeface="Tw Cen MT"/>
              <a:ea typeface="Tw Cen MT"/>
              <a:cs typeface="Times New Roman" panose="02020603050405020304" pitchFamily="18" charset="0"/>
            </a:endParaRPr>
          </a:p>
        </p:txBody>
      </p:sp>
    </p:spTree>
    <p:extLst>
      <p:ext uri="{BB962C8B-B14F-4D97-AF65-F5344CB8AC3E}">
        <p14:creationId xmlns:p14="http://schemas.microsoft.com/office/powerpoint/2010/main" val="1656065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8AD30777-0349-17FF-AF04-12BA47BE54E8}"/>
              </a:ext>
            </a:extLst>
          </p:cNvPr>
          <p:cNvSpPr>
            <a:spLocks noGrp="1"/>
          </p:cNvSpPr>
          <p:nvPr>
            <p:ph type="title"/>
          </p:nvPr>
        </p:nvSpPr>
        <p:spPr/>
        <p:txBody>
          <a:bodyPr/>
          <a:lstStyle/>
          <a:p>
            <a:pPr algn="ctr"/>
            <a:r>
              <a:rPr lang="pl-PL" dirty="0">
                <a:solidFill>
                  <a:schemeClr val="tx1"/>
                </a:solidFill>
              </a:rPr>
              <a:t>Pytania i odpowiedzi:</a:t>
            </a:r>
          </a:p>
        </p:txBody>
      </p:sp>
      <p:sp>
        <p:nvSpPr>
          <p:cNvPr id="7" name="pole tekstowe 6">
            <a:extLst>
              <a:ext uri="{FF2B5EF4-FFF2-40B4-BE49-F238E27FC236}">
                <a16:creationId xmlns:a16="http://schemas.microsoft.com/office/drawing/2014/main" id="{E4D7502E-05CE-C9E1-FAF6-F6F443BE46D1}"/>
              </a:ext>
            </a:extLst>
          </p:cNvPr>
          <p:cNvSpPr txBox="1"/>
          <p:nvPr/>
        </p:nvSpPr>
        <p:spPr>
          <a:xfrm>
            <a:off x="763397" y="2021746"/>
            <a:ext cx="10083567" cy="2585323"/>
          </a:xfrm>
          <a:prstGeom prst="rect">
            <a:avLst/>
          </a:prstGeom>
          <a:noFill/>
        </p:spPr>
        <p:txBody>
          <a:bodyPr wrap="square">
            <a:spAutoFit/>
          </a:bodyPr>
          <a:lstStyle/>
          <a:p>
            <a:r>
              <a:rPr lang="pl-PL" dirty="0"/>
              <a:t>1. czy jest możliwość aby domy opieki mieli zawsze status pilny przy kontaktach z psychiatrami? - aby było to zagwarantowane? - dla dobra funkcjonowania placówki?</a:t>
            </a:r>
          </a:p>
          <a:p>
            <a:r>
              <a:rPr lang="pl-PL" dirty="0"/>
              <a:t>2.jaki podatek od nieruchomości powinni płacić właściciele rodzinnych domów opieki?</a:t>
            </a:r>
          </a:p>
          <a:p>
            <a:r>
              <a:rPr lang="pl-PL" dirty="0"/>
              <a:t>3. do jakich dokumentów mają wgląd okoliczne OPS przy kontroli w rodzinnych domach opieki?</a:t>
            </a:r>
          </a:p>
          <a:p>
            <a:r>
              <a:rPr lang="pl-PL" dirty="0"/>
              <a:t>4. czy na fakturze ma być cała kwota za usługę wystawiana dla OPS czy dwie oddzielne z kwotą, która opłaca Mieszkaniec (70%) i druga, którą przelewa OPS? mimo, że jest w pełni finansowany przez rodzinę?</a:t>
            </a:r>
          </a:p>
          <a:p>
            <a:endParaRPr lang="pl-PL" dirty="0"/>
          </a:p>
          <a:p>
            <a:r>
              <a:rPr lang="pl-PL" sz="1800" b="0" i="0" u="none" strike="noStrike" baseline="0">
                <a:solidFill>
                  <a:srgbClr val="000000"/>
                </a:solidFill>
                <a:latin typeface="Calibri" panose="020F0502020204030204" pitchFamily="34" charset="0"/>
              </a:rPr>
              <a:t>Odp.: ww</a:t>
            </a:r>
            <a:r>
              <a:rPr lang="pl-PL" sz="1800" b="0" i="0" u="none" strike="noStrike" baseline="0" dirty="0">
                <a:solidFill>
                  <a:srgbClr val="000000"/>
                </a:solidFill>
                <a:latin typeface="Calibri" panose="020F0502020204030204" pitchFamily="34" charset="0"/>
              </a:rPr>
              <a:t>. pytania nie dot. kwestii  pozostających w kompetencjach Wojewody.</a:t>
            </a:r>
            <a:endParaRPr lang="pl-PL" dirty="0"/>
          </a:p>
        </p:txBody>
      </p:sp>
    </p:spTree>
    <p:extLst>
      <p:ext uri="{BB962C8B-B14F-4D97-AF65-F5344CB8AC3E}">
        <p14:creationId xmlns:p14="http://schemas.microsoft.com/office/powerpoint/2010/main" val="2070036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4872BE-CE90-2070-0807-A0B6D72AA58C}"/>
              </a:ext>
            </a:extLst>
          </p:cNvPr>
          <p:cNvSpPr>
            <a:spLocks noGrp="1"/>
          </p:cNvSpPr>
          <p:nvPr>
            <p:ph type="title"/>
          </p:nvPr>
        </p:nvSpPr>
        <p:spPr/>
        <p:txBody>
          <a:bodyPr/>
          <a:lstStyle/>
          <a:p>
            <a:r>
              <a:rPr lang="pl-PL" dirty="0">
                <a:solidFill>
                  <a:schemeClr val="tx1"/>
                </a:solidFill>
              </a:rPr>
              <a:t>          Dziękuję za uwagę</a:t>
            </a:r>
          </a:p>
        </p:txBody>
      </p:sp>
      <p:sp>
        <p:nvSpPr>
          <p:cNvPr id="3" name="Symbol zastępczy tekstu 2">
            <a:extLst>
              <a:ext uri="{FF2B5EF4-FFF2-40B4-BE49-F238E27FC236}">
                <a16:creationId xmlns:a16="http://schemas.microsoft.com/office/drawing/2014/main" id="{C493B26B-AC67-AF08-B526-239BC3B3443F}"/>
              </a:ext>
            </a:extLst>
          </p:cNvPr>
          <p:cNvSpPr>
            <a:spLocks noGrp="1"/>
          </p:cNvSpPr>
          <p:nvPr>
            <p:ph type="body" sz="quarter" idx="13"/>
          </p:nvPr>
        </p:nvSpPr>
        <p:spPr/>
        <p:txBody>
          <a:bodyPr/>
          <a:lstStyle/>
          <a:p>
            <a:endParaRPr lang="pl-PL"/>
          </a:p>
        </p:txBody>
      </p:sp>
      <p:sp>
        <p:nvSpPr>
          <p:cNvPr id="4" name="Symbol zastępczy tekstu 3">
            <a:extLst>
              <a:ext uri="{FF2B5EF4-FFF2-40B4-BE49-F238E27FC236}">
                <a16:creationId xmlns:a16="http://schemas.microsoft.com/office/drawing/2014/main" id="{BB4ED2E0-3251-AF25-3E04-4001AA6DD795}"/>
              </a:ext>
            </a:extLst>
          </p:cNvPr>
          <p:cNvSpPr>
            <a:spLocks noGrp="1"/>
          </p:cNvSpPr>
          <p:nvPr>
            <p:ph type="body" idx="1"/>
          </p:nvPr>
        </p:nvSpPr>
        <p:spPr/>
        <p:txBody>
          <a:bodyPr/>
          <a:lstStyle/>
          <a:p>
            <a:r>
              <a:rPr lang="pl-PL" dirty="0"/>
              <a:t>Joanna Ołoszewska</a:t>
            </a:r>
          </a:p>
          <a:p>
            <a:r>
              <a:rPr lang="pl-PL" dirty="0"/>
              <a:t>Kierownik Oddziału Spraw Społecznych </a:t>
            </a:r>
          </a:p>
          <a:p>
            <a:r>
              <a:rPr lang="pl-PL" dirty="0"/>
              <a:t>Wydział Polityki Społecznej  </a:t>
            </a:r>
          </a:p>
        </p:txBody>
      </p:sp>
    </p:spTree>
    <p:extLst>
      <p:ext uri="{BB962C8B-B14F-4D97-AF65-F5344CB8AC3E}">
        <p14:creationId xmlns:p14="http://schemas.microsoft.com/office/powerpoint/2010/main" val="1917433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70407E78-0EFA-5E23-AEEF-9FB927EF1641}"/>
              </a:ext>
            </a:extLst>
          </p:cNvPr>
          <p:cNvSpPr txBox="1"/>
          <p:nvPr/>
        </p:nvSpPr>
        <p:spPr>
          <a:xfrm>
            <a:off x="772357" y="568171"/>
            <a:ext cx="7972148" cy="5385998"/>
          </a:xfrm>
          <a:prstGeom prst="rect">
            <a:avLst/>
          </a:prstGeom>
          <a:noFill/>
        </p:spPr>
        <p:txBody>
          <a:bodyPr wrap="square">
            <a:spAutoFit/>
          </a:bodyPr>
          <a:lstStyle/>
          <a:p>
            <a:pPr marL="285750" lvl="0" indent="-285750" algn="just">
              <a:lnSpc>
                <a:spcPct val="114000"/>
              </a:lnSpc>
              <a:buFont typeface="Wingdings" panose="05000000000000000000" pitchFamily="2" charset="2"/>
              <a:buChar char="Ø"/>
            </a:pPr>
            <a:r>
              <a:rPr lang="pl-PL" kern="100" dirty="0">
                <a:effectLst/>
                <a:latin typeface="Times New Roman" panose="02020603050405020304" pitchFamily="18" charset="0"/>
                <a:ea typeface="Calibri" panose="020F0502020204030204" pitchFamily="34" charset="0"/>
                <a:cs typeface="Times New Roman" panose="02020603050405020304" pitchFamily="18" charset="0"/>
              </a:rPr>
              <a:t>na budynku, w którym funkcjonuje </a:t>
            </a:r>
            <a:r>
              <a:rPr lang="pl-PL" kern="100" dirty="0">
                <a:latin typeface="Times New Roman" panose="02020603050405020304" pitchFamily="18" charset="0"/>
                <a:ea typeface="Calibri" panose="020F0502020204030204" pitchFamily="34" charset="0"/>
                <a:cs typeface="Times New Roman" panose="02020603050405020304" pitchFamily="18" charset="0"/>
              </a:rPr>
              <a:t>Placówka</a:t>
            </a:r>
            <a:r>
              <a:rPr lang="pl-PL" kern="100" dirty="0">
                <a:effectLst/>
                <a:latin typeface="Times New Roman" panose="02020603050405020304" pitchFamily="18" charset="0"/>
                <a:ea typeface="Calibri" panose="020F0502020204030204" pitchFamily="34" charset="0"/>
                <a:cs typeface="Times New Roman" panose="02020603050405020304" pitchFamily="18" charset="0"/>
              </a:rPr>
              <a:t> brak tablicy informacyjnej oraz </a:t>
            </a:r>
            <a:r>
              <a:rPr lang="pl-PL" kern="100" dirty="0">
                <a:latin typeface="Times New Roman" panose="02020603050405020304" pitchFamily="18" charset="0"/>
                <a:ea typeface="Calibri" panose="020F0502020204030204" pitchFamily="34" charset="0"/>
                <a:cs typeface="Times New Roman" panose="02020603050405020304" pitchFamily="18" charset="0"/>
              </a:rPr>
              <a:t>brak tablicy ogłoszeń w jednostce</a:t>
            </a:r>
          </a:p>
          <a:p>
            <a:pPr lvl="0" algn="just">
              <a:lnSpc>
                <a:spcPct val="114000"/>
              </a:lnSpc>
            </a:pPr>
            <a:endParaRPr lang="pl-PL" kern="1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4000"/>
              </a:lnSpc>
            </a:pPr>
            <a:r>
              <a:rPr lang="pl-PL" b="1" i="0" u="none" strike="noStrike" baseline="0" dirty="0">
                <a:solidFill>
                  <a:srgbClr val="000000"/>
                </a:solidFill>
                <a:latin typeface="Times New Roman" panose="02020603050405020304" pitchFamily="18" charset="0"/>
              </a:rPr>
              <a:t>	</a:t>
            </a:r>
            <a:r>
              <a:rPr lang="pl-PL" i="0" u="none" strike="noStrike" baseline="0" dirty="0">
                <a:latin typeface="Times New Roman" panose="02020603050405020304" pitchFamily="18" charset="0"/>
              </a:rPr>
              <a:t>Zgodnie z art. 68a pkt 2 i 3 </a:t>
            </a:r>
            <a:r>
              <a:rPr lang="pl-PL" i="0" u="none" strike="noStrike" baseline="0" dirty="0">
                <a:solidFill>
                  <a:srgbClr val="000000"/>
                </a:solidFill>
                <a:latin typeface="Times New Roman" panose="02020603050405020304" pitchFamily="18" charset="0"/>
              </a:rPr>
              <a:t>ustawy z dnia 12 marca 2004 roku o pomocy społecznej </a:t>
            </a:r>
            <a:r>
              <a:rPr lang="pl-PL" dirty="0">
                <a:solidFill>
                  <a:srgbClr val="000000"/>
                </a:solidFill>
                <a:latin typeface="Times New Roman" panose="02020603050405020304" pitchFamily="18" charset="0"/>
              </a:rPr>
              <a:t>p</a:t>
            </a:r>
            <a:r>
              <a:rPr lang="pl-PL" b="0" i="0" u="none" strike="noStrike" baseline="0" dirty="0">
                <a:solidFill>
                  <a:srgbClr val="000000"/>
                </a:solidFill>
                <a:latin typeface="Times New Roman" panose="02020603050405020304" pitchFamily="18" charset="0"/>
              </a:rPr>
              <a:t>odmiot prowadzący placówkę zapewniającą całodobową opiekę osobom niepełnosprawnym, przewlekle chorym lub osobom w podeszłym wieku jest obowiązany (…) :</a:t>
            </a:r>
          </a:p>
          <a:p>
            <a:pPr algn="just">
              <a:lnSpc>
                <a:spcPct val="114000"/>
              </a:lnSpc>
            </a:pPr>
            <a:r>
              <a:rPr lang="pl-PL" b="0" i="0" u="none" strike="noStrike" baseline="0" dirty="0">
                <a:solidFill>
                  <a:srgbClr val="000000"/>
                </a:solidFill>
                <a:latin typeface="Times New Roman" panose="02020603050405020304" pitchFamily="18" charset="0"/>
              </a:rPr>
              <a:t>2) umieścić w widocznym miejscu na budynku, w którym prowadzi placówkę, tablicę informacyjną zawierającą informację o rodzaju posiadanego zezwolenia oraz numer wpisu do rejestru placówek zapewniających całodobową opiekę osobom niepełnosprawnym, przewlekle chorym lub osobom w podeszłym wieku; </a:t>
            </a:r>
          </a:p>
          <a:p>
            <a:pPr algn="just">
              <a:lnSpc>
                <a:spcPct val="114000"/>
              </a:lnSpc>
            </a:pPr>
            <a:r>
              <a:rPr lang="pl-PL" b="0" i="0" u="none" strike="noStrike" baseline="0" dirty="0">
                <a:solidFill>
                  <a:srgbClr val="000000"/>
                </a:solidFill>
                <a:latin typeface="Times New Roman" panose="02020603050405020304" pitchFamily="18" charset="0"/>
              </a:rPr>
              <a:t>3) umieścić na tablicy ogłoszeń znajdującej się w widocznym miejscu                            w budynku, w którym prowadzi placówkę, informacje dotyczące: </a:t>
            </a:r>
          </a:p>
          <a:p>
            <a:pPr algn="just">
              <a:lnSpc>
                <a:spcPct val="114000"/>
              </a:lnSpc>
            </a:pPr>
            <a:r>
              <a:rPr lang="pl-PL" b="0" i="0" u="none" strike="noStrike" baseline="0" dirty="0">
                <a:solidFill>
                  <a:srgbClr val="000000"/>
                </a:solidFill>
                <a:latin typeface="Times New Roman" panose="02020603050405020304" pitchFamily="18" charset="0"/>
              </a:rPr>
              <a:t>a) zakresu działalności prowadzonej w placówce, </a:t>
            </a:r>
          </a:p>
          <a:p>
            <a:pPr algn="just">
              <a:lnSpc>
                <a:spcPct val="114000"/>
              </a:lnSpc>
            </a:pPr>
            <a:r>
              <a:rPr lang="pl-PL" b="0" i="0" u="none" strike="noStrike" baseline="0" dirty="0">
                <a:solidFill>
                  <a:srgbClr val="000000"/>
                </a:solidFill>
                <a:latin typeface="Times New Roman" panose="02020603050405020304" pitchFamily="18" charset="0"/>
              </a:rPr>
              <a:t>b) podmiotu prowadzącego placówkę, w tym informacje o siedzibie lub miejscu zamieszkania podmiotu;</a:t>
            </a:r>
            <a:endParaRPr lang="pl-PL" sz="1800" b="0" i="0" u="none" strike="noStrike" baseline="0" dirty="0">
              <a:solidFill>
                <a:srgbClr val="000000"/>
              </a:solidFill>
              <a:latin typeface="Times New Roman" panose="02020603050405020304" pitchFamily="18" charset="0"/>
            </a:endParaRPr>
          </a:p>
          <a:p>
            <a:pPr lvl="0" algn="just">
              <a:lnSpc>
                <a:spcPct val="106000"/>
              </a:lnSpc>
              <a:spcAft>
                <a:spcPts val="800"/>
              </a:spcAft>
            </a:pPr>
            <a:endParaRPr lang="pl-PL"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8184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EBA0FA6E-D161-3E91-5772-323044BCA967}"/>
              </a:ext>
            </a:extLst>
          </p:cNvPr>
          <p:cNvSpPr txBox="1"/>
          <p:nvPr/>
        </p:nvSpPr>
        <p:spPr>
          <a:xfrm>
            <a:off x="630315" y="1109709"/>
            <a:ext cx="8780015" cy="4488601"/>
          </a:xfrm>
          <a:prstGeom prst="rect">
            <a:avLst/>
          </a:prstGeom>
          <a:noFill/>
        </p:spPr>
        <p:txBody>
          <a:bodyPr wrap="square">
            <a:spAutoFit/>
          </a:bodyPr>
          <a:lstStyle/>
          <a:p>
            <a:pPr marL="285750" indent="-285750" algn="just">
              <a:lnSpc>
                <a:spcPct val="114000"/>
              </a:lnSpc>
              <a:buFont typeface="Wingdings" panose="05000000000000000000" pitchFamily="2" charset="2"/>
              <a:buChar char="Ø"/>
            </a:pPr>
            <a:r>
              <a:rPr lang="pl-PL" kern="0" dirty="0">
                <a:latin typeface="Times New Roman" panose="02020603050405020304" pitchFamily="18" charset="0"/>
                <a:ea typeface="Calibri" panose="020F0502020204030204" pitchFamily="34" charset="0"/>
                <a:cs typeface="Times New Roman" panose="02020603050405020304" pitchFamily="18" charset="0"/>
              </a:rPr>
              <a:t>w</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obiekcie zainstalowany monitoring</a:t>
            </a:r>
            <a:r>
              <a:rPr lang="pl-PL" kern="0" dirty="0">
                <a:latin typeface="Times New Roman" panose="02020603050405020304" pitchFamily="18" charset="0"/>
                <a:ea typeface="Calibri" panose="020F0502020204030204" pitchFamily="34" charset="0"/>
                <a:cs typeface="Times New Roman" panose="02020603050405020304" pitchFamily="18" charset="0"/>
              </a:rPr>
              <a:t>, który o</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bejmował pokoje</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mieszkańców.</a:t>
            </a:r>
          </a:p>
          <a:p>
            <a:pPr algn="just">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4000"/>
              </a:lnSpc>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Zgodnie z art. 68 ust. 2 ustawy o pomocy społecznej sposób świadczenia usług powinien</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uwzględniać stan zdrowia, sprawność fizyczną i intelektualną oraz indywidualne potrzeby                         i możliwości</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osoby przebywającej w placówce, a także prawa człowieka, w tym                                w szczególności prawo do godności,</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wolności, intymności i poczucia bezpieczeństwa.</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Ponadto stanowisko Ministerstwa Rodziny, Pracy i Polityki Społecznej                           do artykułu „ Bezprawny monitoring w domach pomocy społecznej”, Dziennik Gazeta Prawna z 7 lutego 2018 roku</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w powyższej kwestii wskazuje, że nie ma przeciwskazań do  instalacja monitoringu w miejscach ogólnodostępnych, przeznaczonych do wspólnego użytkowania, w celu zapewnienia bezpieczeństwa mieszkańcom domu. </a:t>
            </a:r>
          </a:p>
          <a:p>
            <a:pPr algn="just">
              <a:lnSpc>
                <a:spcPct val="114000"/>
              </a:lnSpc>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Instalacja monitoringu we wszystkich pomieszczeniach znacząco</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naruszałaby prawa człowieka.</a:t>
            </a:r>
            <a:endParaRPr lang="pl-PL" kern="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373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638B16E2-E451-95BC-5DF5-BCFFF3132F99}"/>
              </a:ext>
            </a:extLst>
          </p:cNvPr>
          <p:cNvSpPr txBox="1"/>
          <p:nvPr/>
        </p:nvSpPr>
        <p:spPr>
          <a:xfrm>
            <a:off x="1020933" y="976544"/>
            <a:ext cx="8127506" cy="3315972"/>
          </a:xfrm>
          <a:prstGeom prst="rect">
            <a:avLst/>
          </a:prstGeom>
          <a:noFill/>
        </p:spPr>
        <p:txBody>
          <a:bodyPr wrap="square">
            <a:spAutoFit/>
          </a:bodyPr>
          <a:lstStyle/>
          <a:p>
            <a:pPr lvl="0" algn="just">
              <a:lnSpc>
                <a:spcPct val="106000"/>
              </a:lnSpc>
              <a:spcAft>
                <a:spcPts val="800"/>
              </a:spcAft>
            </a:pPr>
            <a:endParaRPr lang="pl-PL" sz="1800" kern="10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6000"/>
              </a:lnSpc>
              <a:spcAft>
                <a:spcPts val="800"/>
              </a:spcAft>
            </a:pPr>
            <a:endParaRPr lang="pl-PL" kern="10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6000"/>
              </a:lnSpc>
              <a:spcAft>
                <a:spcPts val="800"/>
              </a:spcAft>
            </a:pPr>
            <a:endParaRPr lang="pl-PL" sz="1600" kern="10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6000"/>
              </a:lnSpc>
              <a:spcAft>
                <a:spcPts val="800"/>
              </a:spcAft>
            </a:pPr>
            <a:endParaRPr lang="pl-PL" sz="1600" kern="10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6000"/>
              </a:lnSpc>
              <a:spcAft>
                <a:spcPts val="800"/>
              </a:spcAft>
            </a:pPr>
            <a:endParaRPr lang="pl-PL" sz="1600" kern="10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6000"/>
              </a:lnSpc>
              <a:spcAft>
                <a:spcPts val="800"/>
              </a:spcAft>
            </a:pPr>
            <a:endParaRPr lang="pl-PL" sz="1600" kern="10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6000"/>
              </a:lnSpc>
              <a:spcAft>
                <a:spcPts val="800"/>
              </a:spcAft>
            </a:pPr>
            <a:endParaRPr lang="pl-PL" sz="1600" kern="10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6000"/>
              </a:lnSpc>
              <a:spcAft>
                <a:spcPts val="800"/>
              </a:spcAft>
            </a:pPr>
            <a:endParaRPr lang="pl-PL" sz="1600" kern="10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6000"/>
              </a:lnSpc>
              <a:spcAft>
                <a:spcPts val="800"/>
              </a:spcAft>
            </a:pPr>
            <a:endParaRPr lang="pl-PL"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ole tekstowe 3">
            <a:extLst>
              <a:ext uri="{FF2B5EF4-FFF2-40B4-BE49-F238E27FC236}">
                <a16:creationId xmlns:a16="http://schemas.microsoft.com/office/drawing/2014/main" id="{AB47618A-F9D2-6C31-3F8E-544D7746A9C7}"/>
              </a:ext>
            </a:extLst>
          </p:cNvPr>
          <p:cNvSpPr txBox="1"/>
          <p:nvPr/>
        </p:nvSpPr>
        <p:spPr>
          <a:xfrm>
            <a:off x="683581" y="798991"/>
            <a:ext cx="8922057" cy="5435975"/>
          </a:xfrm>
          <a:prstGeom prst="rect">
            <a:avLst/>
          </a:prstGeom>
          <a:noFill/>
        </p:spPr>
        <p:txBody>
          <a:bodyPr wrap="square">
            <a:spAutoFit/>
          </a:bodyPr>
          <a:lstStyle/>
          <a:p>
            <a:pPr marL="285750" indent="-285750" algn="just">
              <a:lnSpc>
                <a:spcPct val="114000"/>
              </a:lnSpc>
              <a:buFont typeface="Wingdings" panose="05000000000000000000" pitchFamily="2" charset="2"/>
              <a:buChar char="Ø"/>
            </a:pPr>
            <a:r>
              <a:rPr lang="pl-PL" kern="100" dirty="0">
                <a:effectLst/>
                <a:latin typeface="Times New Roman" panose="02020603050405020304" pitchFamily="18" charset="0"/>
                <a:ea typeface="Calibri" panose="020F0502020204030204" pitchFamily="34" charset="0"/>
                <a:cs typeface="Times New Roman" panose="02020603050405020304" pitchFamily="18" charset="0"/>
              </a:rPr>
              <a:t>bariery architektoniczne w postaci schodów, zlikwidowano </a:t>
            </a:r>
            <a:r>
              <a:rPr lang="pl-PL" kern="100" dirty="0" err="1">
                <a:effectLst/>
                <a:latin typeface="Times New Roman" panose="02020603050405020304" pitchFamily="18" charset="0"/>
                <a:ea typeface="Calibri" panose="020F0502020204030204" pitchFamily="34" charset="0"/>
                <a:cs typeface="Times New Roman" panose="02020603050405020304" pitchFamily="18" charset="0"/>
              </a:rPr>
              <a:t>schodołaz</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kern="100" dirty="0">
                <a:effectLst/>
                <a:latin typeface="Times New Roman" panose="02020603050405020304" pitchFamily="18" charset="0"/>
                <a:ea typeface="Calibri" panose="020F0502020204030204" pitchFamily="34" charset="0"/>
                <a:cs typeface="Times New Roman" panose="02020603050405020304" pitchFamily="18" charset="0"/>
              </a:rPr>
              <a:t> (brak windy               w placówce) </a:t>
            </a:r>
          </a:p>
          <a:p>
            <a:pPr marL="285750" indent="-285750" algn="just">
              <a:lnSpc>
                <a:spcPct val="114000"/>
              </a:lnSpc>
              <a:buFont typeface="Wingdings" panose="05000000000000000000" pitchFamily="2" charset="2"/>
              <a:buChar char="Ø"/>
            </a:pPr>
            <a:r>
              <a:rPr lang="pl-PL" sz="1800" dirty="0">
                <a:effectLst/>
                <a:latin typeface="Times New Roman" panose="02020603050405020304" pitchFamily="18" charset="0"/>
                <a:ea typeface="Calibri" panose="020F0502020204030204" pitchFamily="34" charset="0"/>
              </a:rPr>
              <a:t>zbyt mały metraż w pokoju 3 osobowym</a:t>
            </a:r>
            <a:r>
              <a:rPr lang="pl-PL" kern="0" dirty="0">
                <a:effectLst/>
                <a:latin typeface="Times New Roman" panose="02020603050405020304" pitchFamily="18" charset="0"/>
                <a:ea typeface="Calibri" panose="020F0502020204030204" pitchFamily="34" charset="0"/>
                <a:cs typeface="Times New Roman" panose="02020603050405020304" pitchFamily="18" charset="0"/>
              </a:rPr>
              <a:t> </a:t>
            </a:r>
            <a:endParaRPr lang="pl-PL"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endParaRPr lang="pl-PL"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b="0" i="0" u="none" strike="noStrike" baseline="0" dirty="0">
                <a:latin typeface="Times New Roman" panose="02020603050405020304" pitchFamily="18" charset="0"/>
                <a:cs typeface="Times New Roman" panose="02020603050405020304" pitchFamily="18" charset="0"/>
              </a:rPr>
              <a:t>	Zgodnie z art. 68 ust. 4 ustawy o pomocy społecznej placówka zapewniająca całodobową opiekę osobom niepełnosprawnym, przewlekle chorym oraz osobom w podeszłym wieku, powinna spełniać warunki: budynek i jego otoczenie powinno być pozbawione barier architektonicznych, budynek wielokondygnacyjny musi posiadać dźwig osobowy, natomiast                         w przypadku jego braku, pokoje mieszkalne powinny znajdować się na parterze.</a:t>
            </a:r>
            <a:endParaRPr lang="pl-PL"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100" dirty="0">
                <a:effectLst/>
                <a:latin typeface="Times New Roman" panose="02020603050405020304" pitchFamily="18" charset="0"/>
                <a:ea typeface="Calibri" panose="020F0502020204030204" pitchFamily="34" charset="0"/>
                <a:cs typeface="Times New Roman" panose="02020603050405020304" pitchFamily="18" charset="0"/>
              </a:rPr>
              <a:t>	Ponadto </a:t>
            </a:r>
            <a:r>
              <a:rPr lang="pl-PL" sz="1800" b="0" i="0" u="none" strike="noStrike" baseline="0" dirty="0">
                <a:solidFill>
                  <a:srgbClr val="000000"/>
                </a:solidFill>
                <a:latin typeface="Times New Roman" panose="02020603050405020304" pitchFamily="18" charset="0"/>
              </a:rPr>
              <a:t>pokoje mieszkalne – nie więcej niż trzyosobowe, z tym że: </a:t>
            </a:r>
          </a:p>
          <a:p>
            <a:pPr algn="just">
              <a:lnSpc>
                <a:spcPct val="114000"/>
              </a:lnSpc>
            </a:pPr>
            <a:r>
              <a:rPr lang="pl-PL" sz="1800" b="0" i="0" u="none" strike="noStrike" baseline="0" dirty="0">
                <a:solidFill>
                  <a:srgbClr val="000000"/>
                </a:solidFill>
                <a:latin typeface="Times New Roman" panose="02020603050405020304" pitchFamily="18" charset="0"/>
              </a:rPr>
              <a:t>a) pokój jednoosobowy – nie mniejszy niż 9 m2, </a:t>
            </a:r>
          </a:p>
          <a:p>
            <a:pPr algn="just">
              <a:lnSpc>
                <a:spcPct val="114000"/>
              </a:lnSpc>
            </a:pPr>
            <a:r>
              <a:rPr lang="pl-PL" sz="1800" b="0" i="0" u="none" strike="noStrike" baseline="0" dirty="0">
                <a:solidFill>
                  <a:srgbClr val="000000"/>
                </a:solidFill>
                <a:latin typeface="Times New Roman" panose="02020603050405020304" pitchFamily="18" charset="0"/>
              </a:rPr>
              <a:t>b) pokój dwu- i trzyosobowy – o powierzchni nie mniejszej niż po 6 m2 na osobę, </a:t>
            </a:r>
          </a:p>
          <a:p>
            <a:pPr algn="just">
              <a:lnSpc>
                <a:spcPct val="114000"/>
              </a:lnSpc>
            </a:pPr>
            <a:r>
              <a:rPr lang="pl-PL" sz="1800" b="0" i="0" u="none" strike="noStrike" baseline="0" dirty="0">
                <a:solidFill>
                  <a:srgbClr val="000000"/>
                </a:solidFill>
                <a:latin typeface="Times New Roman" panose="02020603050405020304" pitchFamily="18" charset="0"/>
              </a:rPr>
              <a:t>c) pokoje mieszkalne – wyposażone w łóżko lub tapczan, szafę, stół, krzesła i szafkę nocną dla każdej osoby, </a:t>
            </a:r>
          </a:p>
          <a:p>
            <a:pPr algn="just">
              <a:lnSpc>
                <a:spcPct val="114000"/>
              </a:lnSpc>
            </a:pPr>
            <a:r>
              <a:rPr lang="pl-PL" sz="1800" b="0" i="0" u="none" strike="noStrike" baseline="0" dirty="0">
                <a:solidFill>
                  <a:srgbClr val="000000"/>
                </a:solidFill>
                <a:latin typeface="Times New Roman" panose="02020603050405020304" pitchFamily="18" charset="0"/>
              </a:rPr>
              <a:t>d) pokój mieszkalny uznaje się za spełniający wymaganą normę, o której mowa w lit. a i b, jeśli odstępstwo od wymaganej powierzchni nie jest większe niż 5%. </a:t>
            </a:r>
            <a:endParaRPr lang="pl-PL"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endParaRPr lang="pl-PL"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1392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1E944D80-0835-8343-F390-A24BBBC2E672}"/>
              </a:ext>
            </a:extLst>
          </p:cNvPr>
          <p:cNvSpPr txBox="1"/>
          <p:nvPr/>
        </p:nvSpPr>
        <p:spPr>
          <a:xfrm>
            <a:off x="719091" y="1029810"/>
            <a:ext cx="8700117" cy="5435975"/>
          </a:xfrm>
          <a:prstGeom prst="rect">
            <a:avLst/>
          </a:prstGeom>
          <a:noFill/>
        </p:spPr>
        <p:txBody>
          <a:bodyPr wrap="square">
            <a:spAutoFit/>
          </a:bodyPr>
          <a:lstStyle/>
          <a:p>
            <a:pPr marL="285750" lvl="0" indent="-285750" algn="just">
              <a:lnSpc>
                <a:spcPct val="114000"/>
              </a:lnSpc>
              <a:buFont typeface="Wingdings" panose="05000000000000000000" pitchFamily="2" charset="2"/>
              <a:buChar char="Ø"/>
            </a:pPr>
            <a:r>
              <a:rPr lang="pl-PL" kern="100" dirty="0">
                <a:effectLst/>
                <a:latin typeface="Times New Roman" panose="02020603050405020304" pitchFamily="18" charset="0"/>
                <a:ea typeface="Calibri" panose="020F0502020204030204" pitchFamily="34" charset="0"/>
                <a:cs typeface="Times New Roman" panose="02020603050405020304" pitchFamily="18" charset="0"/>
              </a:rPr>
              <a:t>przyjmowanie do Placówki mieszkańców ponad liczbę statutową określoną w decyzji wojewody</a:t>
            </a:r>
          </a:p>
          <a:p>
            <a:pPr marL="285750" lvl="0" indent="-285750" algn="just">
              <a:lnSpc>
                <a:spcPct val="114000"/>
              </a:lnSpc>
              <a:buFont typeface="Wingdings" panose="05000000000000000000" pitchFamily="2" charset="2"/>
              <a:buChar char="Ø"/>
            </a:pPr>
            <a:endParaRPr lang="pl-PL" kern="100" dirty="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4000"/>
              </a:lnSpc>
            </a:pPr>
            <a:r>
              <a:rPr lang="pl-PL" kern="100" dirty="0">
                <a:effectLst/>
                <a:latin typeface="Times New Roman" panose="02020603050405020304" pitchFamily="18" charset="0"/>
                <a:ea typeface="Calibri" panose="020F0502020204030204" pitchFamily="34" charset="0"/>
                <a:cs typeface="Times New Roman" panose="02020603050405020304" pitchFamily="18" charset="0"/>
              </a:rPr>
              <a:t>		Zgodnie z art. </a:t>
            </a:r>
            <a:r>
              <a:rPr lang="pl-PL" kern="100" dirty="0">
                <a:latin typeface="Times New Roman" panose="02020603050405020304" pitchFamily="18" charset="0"/>
                <a:ea typeface="Calibri" panose="020F0502020204030204" pitchFamily="34" charset="0"/>
                <a:cs typeface="Times New Roman" panose="02020603050405020304" pitchFamily="18" charset="0"/>
              </a:rPr>
              <a:t>67 ust. 1 działalność gospodarcza</a:t>
            </a:r>
            <a:r>
              <a:rPr lang="pl-PL" b="0" i="0" u="none" strike="noStrike" baseline="0" dirty="0">
                <a:solidFill>
                  <a:srgbClr val="000000"/>
                </a:solidFill>
                <a:latin typeface="Times New Roman" panose="02020603050405020304" pitchFamily="18" charset="0"/>
                <a:cs typeface="Times New Roman" panose="02020603050405020304" pitchFamily="18" charset="0"/>
              </a:rPr>
              <a:t> w zakresie prowadzenia placówki zapewniającej całodobową opiekę osobom niepełnosprawnym, przewlekle chorym lub osobom w podeszłym wieku może być prowadzona po uzyskaniu zezwolenia wojewody. </a:t>
            </a:r>
            <a:endParaRPr lang="pl-PL"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dirty="0">
                <a:solidFill>
                  <a:srgbClr val="000000"/>
                </a:solidFill>
                <a:latin typeface="Times New Roman" panose="02020603050405020304" pitchFamily="18" charset="0"/>
                <a:cs typeface="Times New Roman" panose="02020603050405020304" pitchFamily="18" charset="0"/>
              </a:rPr>
              <a:t>	Ponadto zgodnie </a:t>
            </a:r>
            <a:r>
              <a:rPr lang="pl-PL" dirty="0">
                <a:latin typeface="Times New Roman" panose="02020603050405020304" pitchFamily="18" charset="0"/>
                <a:cs typeface="Times New Roman" panose="02020603050405020304" pitchFamily="18" charset="0"/>
              </a:rPr>
              <a:t>z art. 67 ust. 2  pkt. 3 lit a </a:t>
            </a:r>
            <a:r>
              <a:rPr lang="pl-PL" b="0" i="0" u="none" strike="noStrike" baseline="0" dirty="0">
                <a:solidFill>
                  <a:srgbClr val="000000"/>
                </a:solidFill>
                <a:latin typeface="Times New Roman" panose="02020603050405020304" pitchFamily="18" charset="0"/>
                <a:cs typeface="Times New Roman" panose="02020603050405020304" pitchFamily="18" charset="0"/>
              </a:rPr>
              <a:t>Wojewoda wydaje zezwolenie, jeżeli podmiot o nie występujący przedstawi (…) wniosek o zezwolenie.</a:t>
            </a:r>
            <a:endParaRPr lang="pl-PL"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100" dirty="0">
                <a:effectLst/>
                <a:latin typeface="Times New Roman" panose="02020603050405020304" pitchFamily="18" charset="0"/>
                <a:ea typeface="Calibri" panose="020F0502020204030204" pitchFamily="34" charset="0"/>
                <a:cs typeface="Times New Roman" panose="02020603050405020304" pitchFamily="18" charset="0"/>
              </a:rPr>
              <a:t>	Nadto zgodnie z zapisami pkt. 5 wzoru wniosku o zezwolenie na prowadzenie działalności gospodarczej w zakresie prowadzenia placówki zapewniającej całodobową opiekę osobom niepełnosprawnym, przewlekle chorym lub osobom w podeszłym wieku stanowiącym załącznik do rozporządzenia Ministra Rodziny, Pracy i Polityki Społecznej                        z dnia 28 sierpnia 2020 r. (poz. 1562) </a:t>
            </a:r>
            <a:r>
              <a:rPr lang="pl-PL" u="sng" kern="100" dirty="0">
                <a:effectLst/>
                <a:latin typeface="Times New Roman" panose="02020603050405020304" pitchFamily="18" charset="0"/>
                <a:ea typeface="Calibri" panose="020F0502020204030204" pitchFamily="34" charset="0"/>
                <a:cs typeface="Times New Roman" panose="02020603050405020304" pitchFamily="18" charset="0"/>
              </a:rPr>
              <a:t>podmiot ubiegający się o zezwolenie musi wskazać liczbę miejsc dla mieszkańców. </a:t>
            </a:r>
            <a:endParaRPr lang="pl-PL" sz="1600" u="sng"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pl-PL" kern="100" dirty="0">
                <a:effectLst/>
                <a:latin typeface="Times New Roman" panose="02020603050405020304" pitchFamily="18" charset="0"/>
                <a:ea typeface="Calibri" panose="020F0502020204030204" pitchFamily="34" charset="0"/>
                <a:cs typeface="Times New Roman" panose="02020603050405020304" pitchFamily="18" charset="0"/>
              </a:rPr>
              <a:t>Zezwolenie jest decyzją administracyjną, aktem publicznoprawnym a jego przedmiotem jest udzielenie uprawnień publicznoprawnych, regulowanych przepisami prawa publicznego ( wyr. NSA z 20.02.2007 r. II OSK 350/06, </a:t>
            </a:r>
            <a:r>
              <a:rPr lang="pl-PL" kern="100" dirty="0" err="1">
                <a:effectLst/>
                <a:latin typeface="Times New Roman" panose="02020603050405020304" pitchFamily="18" charset="0"/>
                <a:ea typeface="Calibri" panose="020F0502020204030204" pitchFamily="34" charset="0"/>
                <a:cs typeface="Times New Roman" panose="02020603050405020304" pitchFamily="18" charset="0"/>
              </a:rPr>
              <a:t>Legalis</a:t>
            </a:r>
            <a:r>
              <a:rPr lang="pl-PL" kern="1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044380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1849C918-1FBC-76BD-DFAA-75510E41E7E7}"/>
              </a:ext>
            </a:extLst>
          </p:cNvPr>
          <p:cNvSpPr txBox="1"/>
          <p:nvPr/>
        </p:nvSpPr>
        <p:spPr>
          <a:xfrm>
            <a:off x="532660" y="896646"/>
            <a:ext cx="8886548" cy="5110373"/>
          </a:xfrm>
          <a:prstGeom prst="rect">
            <a:avLst/>
          </a:prstGeom>
          <a:noFill/>
        </p:spPr>
        <p:txBody>
          <a:bodyPr wrap="square">
            <a:spAutoFit/>
          </a:bodyPr>
          <a:lstStyle/>
          <a:p>
            <a:pPr marL="285750" indent="-285750" algn="just">
              <a:lnSpc>
                <a:spcPct val="114000"/>
              </a:lnSpc>
              <a:buFont typeface="Wingdings" panose="05000000000000000000" pitchFamily="2" charset="2"/>
              <a:buChar char="Ø"/>
            </a:pPr>
            <a:r>
              <a:rPr lang="pl-PL" kern="0" dirty="0">
                <a:latin typeface="Times New Roman" panose="02020603050405020304" pitchFamily="18" charset="0"/>
                <a:ea typeface="Calibri" panose="020F0502020204030204" pitchFamily="34" charset="0"/>
                <a:cs typeface="Times New Roman" panose="02020603050405020304" pitchFamily="18" charset="0"/>
              </a:rPr>
              <a:t>p</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rzyjmowanie do placówki na podstawie decyzji kierującej wydanej przez Ośrodek Pomocy Społecznej </a:t>
            </a:r>
          </a:p>
          <a:p>
            <a:pPr marL="285750" indent="-285750" algn="just">
              <a:lnSpc>
                <a:spcPct val="114000"/>
              </a:lnSpc>
              <a:buFont typeface="Wingdings" panose="05000000000000000000" pitchFamily="2" charset="2"/>
              <a:buChar char="Ø"/>
            </a:pPr>
            <a:endParaRPr lang="pl-PL" kern="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Na gruncie ustawy o pomocy społecznej brak jest podstaw prawnych do kierowania przez ośrodki pomocy społecznej osób do placówki zapewniającej całodobową opiekę. </a:t>
            </a:r>
          </a:p>
          <a:p>
            <a:pPr algn="just">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W powyższej sprawie Wojewoda Warmińsko – Mazurski od 2016 r. kierował  pisma do ośrodków pomocy społecznej oraz do jednostek samorządu terytorialnego województwa warmińsko – mazurskiego.  </a:t>
            </a:r>
          </a:p>
          <a:p>
            <a:pPr algn="just">
              <a:lnSpc>
                <a:spcPct val="114000"/>
              </a:lnSpc>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Pobyt w </a:t>
            </a:r>
            <a:r>
              <a:rPr lang="pl-PL" sz="1800" b="0" i="0" u="none" strike="noStrike" baseline="0" dirty="0">
                <a:solidFill>
                  <a:srgbClr val="000000"/>
                </a:solidFill>
                <a:latin typeface="Times New Roman" panose="02020603050405020304" pitchFamily="18" charset="0"/>
              </a:rPr>
              <a:t>placówce zapewniającej całodobową opiekę osobom niepełnosprawnym, przewlekle chorym lub osobom w podeszłym wieku reguluje art. </a:t>
            </a:r>
            <a:r>
              <a:rPr lang="pl-PL" sz="1800" i="0" u="none" strike="noStrike" baseline="0" dirty="0">
                <a:latin typeface="Times New Roman" panose="02020603050405020304" pitchFamily="18" charset="0"/>
              </a:rPr>
              <a:t>68 a  pkt 1 lit. a </a:t>
            </a:r>
            <a:r>
              <a:rPr lang="pl-PL" sz="1800" b="0" i="0" u="none" strike="noStrike" baseline="0" dirty="0">
                <a:solidFill>
                  <a:srgbClr val="000000"/>
                </a:solidFill>
                <a:latin typeface="Times New Roman" panose="02020603050405020304" pitchFamily="18" charset="0"/>
              </a:rPr>
              <a:t>ustawy                         o pomocy społecznej zgodnie, z którym </a:t>
            </a:r>
            <a:r>
              <a:rPr lang="pl-PL" kern="0" dirty="0">
                <a:latin typeface="Times New Roman" panose="02020603050405020304" pitchFamily="18" charset="0"/>
                <a:cs typeface="Times New Roman" panose="02020603050405020304" pitchFamily="18" charset="0"/>
              </a:rPr>
              <a:t>p</a:t>
            </a:r>
            <a:r>
              <a:rPr lang="pl-PL" sz="1800" b="0" i="0" u="none" strike="noStrike" baseline="0" dirty="0">
                <a:solidFill>
                  <a:srgbClr val="000000"/>
                </a:solidFill>
                <a:latin typeface="Times New Roman" panose="02020603050405020304" pitchFamily="18" charset="0"/>
              </a:rPr>
              <a:t>odmiot prowadzący placówkę jest obowiązany prowadzić szczegółową dokumentację osób przebywających w placówce, </a:t>
            </a:r>
            <a:r>
              <a:rPr lang="pl-PL" sz="1800" b="0" i="0" u="sng" strike="noStrike" baseline="0" dirty="0">
                <a:solidFill>
                  <a:srgbClr val="000000"/>
                </a:solidFill>
                <a:latin typeface="Times New Roman" panose="02020603050405020304" pitchFamily="18" charset="0"/>
              </a:rPr>
              <a:t>zawierającą umowę o świadczenie usług w placówce. </a:t>
            </a:r>
            <a:endParaRPr lang="pl-PL" u="sng" kern="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endParaRPr lang="pl-PL"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800"/>
              </a:spcAft>
            </a:pPr>
            <a:r>
              <a:rPr lang="pl-PL" sz="1800" kern="0" dirty="0">
                <a:effectLst/>
                <a:latin typeface="Calibri" panose="020F0502020204030204" pitchFamily="34" charset="0"/>
                <a:ea typeface="Calibri" panose="020F0502020204030204" pitchFamily="34" charset="0"/>
                <a:cs typeface="Calibri" panose="020F0502020204030204" pitchFamily="34" charset="0"/>
              </a:rPr>
              <a:t> </a:t>
            </a:r>
            <a:endParaRPr lang="pl-PL"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270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D451DE3C-BADF-21B3-5624-9E37BA542AA8}"/>
              </a:ext>
            </a:extLst>
          </p:cNvPr>
          <p:cNvSpPr txBox="1"/>
          <p:nvPr/>
        </p:nvSpPr>
        <p:spPr>
          <a:xfrm>
            <a:off x="488271" y="736847"/>
            <a:ext cx="10892901" cy="6383351"/>
          </a:xfrm>
          <a:prstGeom prst="rect">
            <a:avLst/>
          </a:prstGeom>
          <a:noFill/>
        </p:spPr>
        <p:txBody>
          <a:bodyPr wrap="square">
            <a:spAutoFit/>
          </a:bodyPr>
          <a:lstStyle/>
          <a:p>
            <a:pPr marL="285750" indent="-285750" algn="just">
              <a:lnSpc>
                <a:spcPct val="114000"/>
              </a:lnSpc>
              <a:buFont typeface="Wingdings" panose="05000000000000000000" pitchFamily="2" charset="2"/>
              <a:buChar char="Ø"/>
            </a:pPr>
            <a:r>
              <a:rPr lang="pl-PL" kern="0" dirty="0">
                <a:latin typeface="Times New Roman" panose="02020603050405020304" pitchFamily="18" charset="0"/>
                <a:ea typeface="Calibri" panose="020F0502020204030204" pitchFamily="34" charset="0"/>
                <a:cs typeface="Times New Roman" panose="02020603050405020304" pitchFamily="18" charset="0"/>
              </a:rPr>
              <a:t>b</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łędy w umowach na świadczenie usług - zawieranie umów z członkami rodzinny</a:t>
            </a:r>
            <a:r>
              <a:rPr lang="pl-PL" kern="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stosowanie niedozwolonych klauzul ( niezwracanie pieniędzy w przypadku niezrealizowania usługi)</a:t>
            </a:r>
          </a:p>
          <a:p>
            <a:pPr algn="just">
              <a:lnSpc>
                <a:spcPct val="114000"/>
              </a:lnSpc>
            </a:pPr>
            <a:endParaRPr lang="pl-PL" kern="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Przedmiotowe umowy zawierane były przez podmiot prowadzący placówkę z członkami rodziny osoby umieszczanej w placówce, mimo, że osoba ta posiadała pełną zdolność do czynności prawnych. Stosowanie takiej praktyki powodowało, iż stroną umowy nie była osoba na rzecz której świadczone były usługi. Należy wskazać, iż umowa kształtuje prawa osoby przebywającej w placówce, a także określa sposób świadczenia usług. Ponadto umieszczenie osoby w placówce bez wyrażenia jej woli w tym przedmiocie, narusza jej prawo do wolności określone  w art. 31 Konstytucji Rzeczypospolitej Polskiej. </a:t>
            </a:r>
          </a:p>
          <a:p>
            <a:pPr algn="just">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Usługodawca nie może odmówić konsumentowi lub jego spadkobiercom zwrotu zapłaty za niewykorzystane świadczenia, może jedynie zatrzymać kwotę odzwierciedlającą wartość rzeczywiści wykonanej usługi.</a:t>
            </a:r>
            <a:endParaRPr lang="pl-PL"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b="0" i="0" u="none" strike="noStrike" baseline="0" dirty="0">
                <a:latin typeface="Times New Roman" panose="02020603050405020304" pitchFamily="18" charset="0"/>
                <a:cs typeface="Times New Roman" panose="02020603050405020304" pitchFamily="18" charset="0"/>
              </a:rPr>
              <a:t>Wojewoda kontroluje zobowiązanie podmiotu co do obowiązku prowadzenia szczegółowej dokumentacji osób przebywających w placówce, w tym umowy na świadczenie usług. W przypadku umów, które zawierają niedozwolone klauzule lub naruszają uprawnienia osób przebywających w placówce, bądź w przypadku wątpliwości co do zasadności zapisów zawartych w umowie, zaproponowanych przez jedną ze stron Wojewoda występuje do Urzędu Ochrony Konkurencji i Konsumentów w celu ich weryfikacji. Należy wskazać, że osoba zawierająca umowę, może również wystąpić z wnioskiem  do UOKiK o zajęcie stanowiska w sprawie.</a:t>
            </a:r>
            <a:r>
              <a:rPr lang="pl-PL" kern="0" dirty="0">
                <a:latin typeface="Times New Roman" panose="02020603050405020304" pitchFamily="18" charset="0"/>
                <a:cs typeface="Times New Roman" panose="02020603050405020304" pitchFamily="18" charset="0"/>
              </a:rPr>
              <a:t> </a:t>
            </a:r>
            <a:endParaRPr lang="pl-PL"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endParaRPr lang="pl-PL" kern="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endParaRPr lang="pl-PL"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endParaRPr lang="pl-PL" sz="1800" kern="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0073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9BDC14C4-2940-2A3F-FCC8-AA933F3B7D34}"/>
              </a:ext>
            </a:extLst>
          </p:cNvPr>
          <p:cNvSpPr txBox="1"/>
          <p:nvPr/>
        </p:nvSpPr>
        <p:spPr>
          <a:xfrm>
            <a:off x="648070" y="426129"/>
            <a:ext cx="8229600" cy="5822364"/>
          </a:xfrm>
          <a:prstGeom prst="rect">
            <a:avLst/>
          </a:prstGeom>
          <a:noFill/>
        </p:spPr>
        <p:txBody>
          <a:bodyPr wrap="square">
            <a:spAutoFit/>
          </a:bodyPr>
          <a:lstStyle/>
          <a:p>
            <a:pPr marL="285750" indent="-285750">
              <a:lnSpc>
                <a:spcPct val="106000"/>
              </a:lnSpc>
              <a:spcAft>
                <a:spcPts val="800"/>
              </a:spcAft>
              <a:buFont typeface="Wingdings" panose="05000000000000000000" pitchFamily="2" charset="2"/>
              <a:buChar char="Ø"/>
            </a:pPr>
            <a:endParaRPr lang="pl-P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4000"/>
              </a:lnSpc>
              <a:buFont typeface="Wingdings" panose="05000000000000000000" pitchFamily="2" charset="2"/>
              <a:buChar char="Ø"/>
            </a:pPr>
            <a:r>
              <a:rPr lang="pl-PL" kern="0" dirty="0">
                <a:latin typeface="Times New Roman" panose="02020603050405020304" pitchFamily="18" charset="0"/>
                <a:ea typeface="Calibri" panose="020F0502020204030204" pitchFamily="34" charset="0"/>
                <a:cs typeface="Times New Roman" panose="02020603050405020304" pitchFamily="18" charset="0"/>
              </a:rPr>
              <a:t>b</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rak prowadzenia dokumentacji związanej z przymusem bezpośrednim</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endParaRPr lang="pl-PL" kern="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sz="1800" b="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Zgodnie z art. 68a </a:t>
            </a:r>
            <a:r>
              <a:rPr lang="pl-PL" kern="0" dirty="0">
                <a:latin typeface="Times New Roman" panose="02020603050405020304" pitchFamily="18" charset="0"/>
                <a:ea typeface="Calibri" panose="020F0502020204030204" pitchFamily="34" charset="0"/>
                <a:cs typeface="Times New Roman" panose="02020603050405020304" pitchFamily="18" charset="0"/>
              </a:rPr>
              <a:t>pkt.</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1 lit. d ustawy o pomocy społecznej</a:t>
            </a:r>
            <a:r>
              <a:rPr lang="pl-PL" kern="0" dirty="0">
                <a:latin typeface="Times New Roman" panose="02020603050405020304" pitchFamily="18" charset="0"/>
                <a:ea typeface="Calibri" panose="020F0502020204030204" pitchFamily="34" charset="0"/>
                <a:cs typeface="Times New Roman" panose="02020603050405020304" pitchFamily="18" charset="0"/>
              </a:rPr>
              <a:t> p</a:t>
            </a:r>
            <a:r>
              <a:rPr lang="pl-PL" sz="1800" b="0" i="0" u="none" strike="noStrike" baseline="0" dirty="0">
                <a:latin typeface="Times New Roman" panose="02020603050405020304" pitchFamily="18" charset="0"/>
                <a:cs typeface="Times New Roman" panose="02020603050405020304" pitchFamily="18" charset="0"/>
              </a:rPr>
              <a:t>odmiot prowadzący placówkę zapewniającą całodobową opiekę osobom niepełnosprawnym, przewlekle chorym lub osobom w podeszłym wieku jest obowiązany prowadzić szczegółową dokumentację osób przebywających w placówce, zawierającą (…) informacje dotyczące stanu zdrowia osoby przebywającej w placówce, w szczególności: (…) ewidencję przypadków stosowania na terenie placówki przymusu bezpośredniego, ze wskazaniem daty i zakresu tego środka. </a:t>
            </a:r>
            <a:endParaRPr lang="pl-PL"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14000"/>
              </a:lnSpc>
              <a:buFont typeface="Wingdings" panose="05000000000000000000" pitchFamily="2" charset="2"/>
              <a:buChar char="Ø"/>
            </a:pPr>
            <a:endParaRPr lang="pl-PL" kern="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pPr>
            <a:r>
              <a:rPr lang="pl-PL" kern="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Na powyższe wskazuje również stanowisko Krajowego Mechanizmu Prewencji Tortur, zawarte</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w raporcie nr KMP573.2.2020.JZ z dnia 24 kwietnia 2020 roku                             z wizytacji placówki całodobowej opieki</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 choć placówki całodobowej opieki nie mogą stosować przymusu bezpośredniego względem</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swoich pensjonariuszy, są zobowiązane do prowadzenia tego rodzaju ewidencji odnoszącej się do</a:t>
            </a:r>
            <a:r>
              <a:rPr lang="pl-PL" kern="100" dirty="0">
                <a:latin typeface="Times New Roman" panose="02020603050405020304" pitchFamily="18" charset="0"/>
                <a:ea typeface="Calibri" panose="020F0502020204030204" pitchFamily="34" charset="0"/>
                <a:cs typeface="Times New Roman" panose="02020603050405020304" pitchFamily="18" charset="0"/>
              </a:rPr>
              <a:t> </a:t>
            </a:r>
            <a:r>
              <a:rPr lang="pl-PL" sz="1800" kern="0" dirty="0">
                <a:effectLst/>
                <a:latin typeface="Times New Roman" panose="02020603050405020304" pitchFamily="18" charset="0"/>
                <a:ea typeface="Calibri" panose="020F0502020204030204" pitchFamily="34" charset="0"/>
                <a:cs typeface="Times New Roman" panose="02020603050405020304" pitchFamily="18" charset="0"/>
              </a:rPr>
              <a:t>zastosowania przymusu bezpośredniego przez inne podmioty np. pogotowie, czy policję (…)”.</a:t>
            </a:r>
            <a:endParaRPr lang="pl-PL"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06000"/>
              </a:lnSpc>
              <a:spcAft>
                <a:spcPts val="800"/>
              </a:spcAft>
              <a:buFont typeface="Wingdings" panose="05000000000000000000" pitchFamily="2" charset="2"/>
              <a:buChar char="Ø"/>
            </a:pPr>
            <a:endParaRPr lang="pl-PL" kern="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18178017"/>
      </p:ext>
    </p:extLst>
  </p:cSld>
  <p:clrMapOvr>
    <a:masterClrMapping/>
  </p:clrMapOvr>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489</TotalTime>
  <Words>2727</Words>
  <Application>Microsoft Office PowerPoint</Application>
  <PresentationFormat>Panoramiczny</PresentationFormat>
  <Paragraphs>127</Paragraphs>
  <Slides>21</Slides>
  <Notes>0</Notes>
  <HiddenSlides>0</HiddenSlides>
  <MMClips>0</MMClips>
  <ScaleCrop>false</ScaleCrop>
  <HeadingPairs>
    <vt:vector size="6" baseType="variant">
      <vt:variant>
        <vt:lpstr>Używane czcionki</vt:lpstr>
      </vt:variant>
      <vt:variant>
        <vt:i4>11</vt:i4>
      </vt:variant>
      <vt:variant>
        <vt:lpstr>Motyw</vt:lpstr>
      </vt:variant>
      <vt:variant>
        <vt:i4>1</vt:i4>
      </vt:variant>
      <vt:variant>
        <vt:lpstr>Tytuły slajdów</vt:lpstr>
      </vt:variant>
      <vt:variant>
        <vt:i4>21</vt:i4>
      </vt:variant>
    </vt:vector>
  </HeadingPairs>
  <TitlesOfParts>
    <vt:vector size="33" baseType="lpstr">
      <vt:lpstr>Arial</vt:lpstr>
      <vt:lpstr>Calibri</vt:lpstr>
      <vt:lpstr>Candara</vt:lpstr>
      <vt:lpstr>Garamond</vt:lpstr>
      <vt:lpstr>GlyphLessFont</vt:lpstr>
      <vt:lpstr>Symbol</vt:lpstr>
      <vt:lpstr>Times New Roman</vt:lpstr>
      <vt:lpstr>Trebuchet MS</vt:lpstr>
      <vt:lpstr>Tw Cen MT</vt:lpstr>
      <vt:lpstr>Wingdings</vt:lpstr>
      <vt:lpstr>Wingdings 3</vt:lpstr>
      <vt:lpstr>Faseta</vt:lpstr>
      <vt:lpstr>NARADA  KADRY DOMÓW POMOCY SPOŁECZNEJ i PLACÓWEK ZAPEWNIAJĄCYCH CAŁODOBOWĄ OPIEKĘ OSOBOM NIEPEŁNOSPRAWNYM, PRZEWLEKLE CHORYM LUB OSOBOM W PODESZŁYM WIEKU  WOJEWÓDZTWA WARMIŃSKO-MAZURSKIEGO</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Pytania i odpowiedzi:</vt:lpstr>
      <vt:lpstr>          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Joanna Ołoszewska</dc:creator>
  <cp:lastModifiedBy>Ewa Kordalska</cp:lastModifiedBy>
  <cp:revision>27</cp:revision>
  <dcterms:created xsi:type="dcterms:W3CDTF">2023-11-28T08:07:16Z</dcterms:created>
  <dcterms:modified xsi:type="dcterms:W3CDTF">2023-11-30T07:30:26Z</dcterms:modified>
</cp:coreProperties>
</file>