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61" r:id="rId7"/>
    <p:sldId id="259" r:id="rId8"/>
    <p:sldId id="260" r:id="rId9"/>
    <p:sldId id="264" r:id="rId10"/>
    <p:sldId id="268" r:id="rId11"/>
    <p:sldId id="269" r:id="rId12"/>
    <p:sldId id="265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0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CEC-0564-40D6-B767-E08B7C64D807}" type="datetimeFigureOut">
              <a:rPr lang="pl-PL" smtClean="0"/>
              <a:t>13.05.2022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DE71-3FCB-4678-8E1D-D7809769B6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592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CEC-0564-40D6-B767-E08B7C64D807}" type="datetimeFigureOut">
              <a:rPr lang="pl-PL" smtClean="0"/>
              <a:t>13.05.2022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DE71-3FCB-4678-8E1D-D7809769B6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571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CEC-0564-40D6-B767-E08B7C64D807}" type="datetimeFigureOut">
              <a:rPr lang="pl-PL" smtClean="0"/>
              <a:t>13.05.2022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DE71-3FCB-4678-8E1D-D7809769B6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785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CEC-0564-40D6-B767-E08B7C64D807}" type="datetimeFigureOut">
              <a:rPr lang="pl-PL" smtClean="0"/>
              <a:t>13.05.2022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DE71-3FCB-4678-8E1D-D7809769B6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301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CEC-0564-40D6-B767-E08B7C64D807}" type="datetimeFigureOut">
              <a:rPr lang="pl-PL" smtClean="0"/>
              <a:t>13.05.2022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DE71-3FCB-4678-8E1D-D7809769B6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615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CEC-0564-40D6-B767-E08B7C64D807}" type="datetimeFigureOut">
              <a:rPr lang="pl-PL" smtClean="0"/>
              <a:t>13.05.2022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DE71-3FCB-4678-8E1D-D7809769B6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104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CEC-0564-40D6-B767-E08B7C64D807}" type="datetimeFigureOut">
              <a:rPr lang="pl-PL" smtClean="0"/>
              <a:t>13.05.2022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DE71-3FCB-4678-8E1D-D7809769B6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268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CEC-0564-40D6-B767-E08B7C64D807}" type="datetimeFigureOut">
              <a:rPr lang="pl-PL" smtClean="0"/>
              <a:t>13.05.2022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DE71-3FCB-4678-8E1D-D7809769B6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754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CEC-0564-40D6-B767-E08B7C64D807}" type="datetimeFigureOut">
              <a:rPr lang="pl-PL" smtClean="0"/>
              <a:t>13.05.2022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DE71-3FCB-4678-8E1D-D7809769B6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027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CEC-0564-40D6-B767-E08B7C64D807}" type="datetimeFigureOut">
              <a:rPr lang="pl-PL" smtClean="0"/>
              <a:t>13.05.2022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DE71-3FCB-4678-8E1D-D7809769B6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635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CEC-0564-40D6-B767-E08B7C64D807}" type="datetimeFigureOut">
              <a:rPr lang="pl-PL" smtClean="0"/>
              <a:t>13.05.2022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DE71-3FCB-4678-8E1D-D7809769B6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90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5BCEC-0564-40D6-B767-E08B7C64D807}" type="datetimeFigureOut">
              <a:rPr lang="pl-PL" smtClean="0"/>
              <a:t>13.05.2022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FDE71-3FCB-4678-8E1D-D7809769B6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551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4864" y="404664"/>
            <a:ext cx="7772400" cy="1470025"/>
          </a:xfrm>
        </p:spPr>
        <p:txBody>
          <a:bodyPr>
            <a:noAutofit/>
          </a:bodyPr>
          <a:lstStyle/>
          <a:p>
            <a:r>
              <a:rPr lang="pl-PL" altLang="pl-PL" sz="3200" b="1" dirty="0" smtClean="0">
                <a:latin typeface="Calibri Light" pitchFamily="34" charset="0"/>
              </a:rPr>
              <a:t>Projekt planu </a:t>
            </a:r>
            <a:r>
              <a:rPr lang="pl-PL" altLang="pl-PL" sz="3200" b="1" dirty="0" smtClean="0">
                <a:latin typeface="Calibri Light" pitchFamily="34" charset="0"/>
              </a:rPr>
              <a:t>zadań ochronnych obszaru Natura 2000</a:t>
            </a:r>
            <a:br>
              <a:rPr lang="pl-PL" altLang="pl-PL" sz="3200" b="1" dirty="0" smtClean="0">
                <a:latin typeface="Calibri Light" pitchFamily="34" charset="0"/>
              </a:rPr>
            </a:br>
            <a:r>
              <a:rPr lang="pl-PL" altLang="pl-PL" sz="3200" b="1" dirty="0" smtClean="0">
                <a:latin typeface="Calibri Light" pitchFamily="34" charset="0"/>
              </a:rPr>
              <a:t>Klify i Rafy Kamienne Orłowa PLH220105</a:t>
            </a:r>
            <a:br>
              <a:rPr lang="pl-PL" altLang="pl-PL" sz="3200" b="1" dirty="0" smtClean="0">
                <a:latin typeface="Calibri Light" pitchFamily="34" charset="0"/>
              </a:rPr>
            </a:b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851920" y="1844824"/>
            <a:ext cx="4680520" cy="936104"/>
          </a:xfrm>
        </p:spPr>
        <p:txBody>
          <a:bodyPr>
            <a:normAutofit/>
          </a:bodyPr>
          <a:lstStyle/>
          <a:p>
            <a:pPr algn="l"/>
            <a:r>
              <a:rPr lang="pl-PL" sz="1800" dirty="0"/>
              <a:t>S</a:t>
            </a:r>
            <a:r>
              <a:rPr lang="pl-PL" sz="1800" dirty="0" smtClean="0"/>
              <a:t>potkanie </a:t>
            </a:r>
            <a:r>
              <a:rPr lang="pl-PL" sz="1800" dirty="0" smtClean="0"/>
              <a:t>Zespołu Lokalnej Współpracy</a:t>
            </a:r>
          </a:p>
          <a:p>
            <a:pPr algn="l"/>
            <a:r>
              <a:rPr lang="pl-PL" sz="1800" dirty="0" smtClean="0"/>
              <a:t>Gdynia, 18.05.2022.</a:t>
            </a:r>
            <a:endParaRPr lang="pl-PL" sz="1800" dirty="0"/>
          </a:p>
        </p:txBody>
      </p:sp>
      <p:pic>
        <p:nvPicPr>
          <p:cNvPr id="1026" name="Picture 2" descr="wizy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307" y="4636464"/>
            <a:ext cx="4889316" cy="80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028052" y="429477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Dr Katarzyna </a:t>
            </a:r>
            <a:r>
              <a:rPr lang="pl-PL" dirty="0" err="1" smtClean="0"/>
              <a:t>Bociąg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00000" b="-79628"/>
          <a:stretch/>
        </p:blipFill>
        <p:spPr>
          <a:xfrm rot="16200000">
            <a:off x="-984617" y="-1123104"/>
            <a:ext cx="8712969" cy="580864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732" y="6137704"/>
            <a:ext cx="5078536" cy="72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76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416712" y="116632"/>
            <a:ext cx="8353425" cy="633412"/>
          </a:xfrm>
          <a:prstGeom prst="rect">
            <a:avLst/>
          </a:prstGeom>
          <a:solidFill>
            <a:schemeClr val="bg1">
              <a:alpha val="6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49263" eaLnBrk="1" fontAlgn="auto" hangingPunct="1">
              <a:spcAft>
                <a:spcPts val="0"/>
              </a:spcAft>
              <a:buClr>
                <a:srgbClr val="008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Planowanie ochrony </a:t>
            </a:r>
            <a:r>
              <a:rPr lang="en-GB" altLang="pl-PL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obszar</a:t>
            </a:r>
            <a:r>
              <a:rPr lang="pl-PL" alt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alt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 Natura 2000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3567" y="1052736"/>
            <a:ext cx="8086569" cy="1815882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l-PL" altLang="pl-PL" sz="1600" dirty="0"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l-PL" altLang="pl-PL" sz="1600" dirty="0" smtClean="0">
                <a:latin typeface="+mn-lt"/>
              </a:rPr>
              <a:t>wykonanie </a:t>
            </a:r>
            <a:r>
              <a:rPr lang="pl-PL" altLang="pl-PL" sz="1600" dirty="0">
                <a:latin typeface="+mn-lt"/>
              </a:rPr>
              <a:t>„obowiązku przyjęcia środków ochrony mających na celu utrzymanie lub przywrócenie właściwego stanu przedmiotów ochrony” (art. 6(1) dyrektywy siedliskowej, art. 4(1)+4(2)+3 dyrektywy ptasiej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l-PL" altLang="pl-PL" sz="1600" dirty="0"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l-PL" altLang="pl-PL" sz="1600" dirty="0" smtClean="0">
                <a:latin typeface="+mn-lt"/>
              </a:rPr>
              <a:t>jeden </a:t>
            </a:r>
            <a:r>
              <a:rPr lang="pl-PL" altLang="pl-PL" sz="1600" dirty="0">
                <a:latin typeface="+mn-lt"/>
              </a:rPr>
              <a:t>ze sposobów wykonania obowiązku „zapobiegania wszelkim pogorszeniom stanu i znaczącym zakłóceniom wobec przedmiotów ochrony” (art. 6(2) dyrektywy siedliskowej)</a:t>
            </a:r>
          </a:p>
        </p:txBody>
      </p:sp>
      <p:sp>
        <p:nvSpPr>
          <p:cNvPr id="8" name="Strzałka w prawo 7"/>
          <p:cNvSpPr/>
          <p:nvPr/>
        </p:nvSpPr>
        <p:spPr>
          <a:xfrm>
            <a:off x="178403" y="1267133"/>
            <a:ext cx="476617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>
            <a:off x="178402" y="2276872"/>
            <a:ext cx="476617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27584" y="3899866"/>
            <a:ext cx="8228012" cy="1323439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l-PL" altLang="pl-PL" sz="1600" dirty="0" smtClean="0">
                <a:latin typeface="+mn-lt"/>
              </a:rPr>
              <a:t>Postępowanie </a:t>
            </a:r>
            <a:r>
              <a:rPr lang="pl-PL" altLang="pl-PL" sz="1600" dirty="0">
                <a:latin typeface="+mn-lt"/>
              </a:rPr>
              <a:t>z udziałem społeczeństwa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l-PL" altLang="pl-PL" sz="1600" dirty="0"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l-PL" altLang="pl-PL" sz="1600" dirty="0" smtClean="0">
                <a:latin typeface="+mn-lt"/>
              </a:rPr>
              <a:t>Zapewnienie </a:t>
            </a:r>
            <a:r>
              <a:rPr lang="pl-PL" altLang="pl-PL" sz="1600" dirty="0">
                <a:latin typeface="+mn-lt"/>
              </a:rPr>
              <a:t>udziału zainteresowanych </a:t>
            </a:r>
            <a:r>
              <a:rPr lang="pl-PL" altLang="pl-PL" sz="1600" dirty="0" smtClean="0">
                <a:latin typeface="+mn-lt"/>
              </a:rPr>
              <a:t>osób i </a:t>
            </a:r>
            <a:r>
              <a:rPr lang="pl-PL" altLang="pl-PL" sz="1600" dirty="0">
                <a:latin typeface="+mn-lt"/>
              </a:rPr>
              <a:t>podmiotów prowadzących działalność w siedliskach </a:t>
            </a:r>
            <a:r>
              <a:rPr lang="pl-PL" altLang="pl-PL" sz="1600" dirty="0" smtClean="0">
                <a:latin typeface="+mn-lt"/>
              </a:rPr>
              <a:t>przyrodniczych </a:t>
            </a:r>
            <a:r>
              <a:rPr lang="pl-PL" altLang="pl-PL" sz="1600" dirty="0">
                <a:latin typeface="+mn-lt"/>
              </a:rPr>
              <a:t>i siedliskach gatunków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l-PL" altLang="pl-PL" sz="1600" dirty="0">
              <a:latin typeface="+mn-lt"/>
            </a:endParaRPr>
          </a:p>
        </p:txBody>
      </p:sp>
      <p:sp>
        <p:nvSpPr>
          <p:cNvPr id="13" name="Strzałka w prawo 12"/>
          <p:cNvSpPr/>
          <p:nvPr/>
        </p:nvSpPr>
        <p:spPr>
          <a:xfrm>
            <a:off x="206950" y="4062069"/>
            <a:ext cx="476617" cy="484632"/>
          </a:xfrm>
          <a:prstGeom prst="rightArrow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067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79712" y="255737"/>
            <a:ext cx="4464496" cy="936104"/>
          </a:xfrm>
          <a:prstGeom prst="rect">
            <a:avLst/>
          </a:prstGeom>
          <a:solidFill>
            <a:schemeClr val="bg1">
              <a:alpha val="6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8000"/>
              </a:buClr>
              <a:buFontTx/>
              <a:buNone/>
            </a:pPr>
            <a:r>
              <a:rPr lang="pl-PL" altLang="pl-PL" b="1" dirty="0" smtClean="0">
                <a:latin typeface="+mj-lt"/>
              </a:rPr>
              <a:t>Ustawa o </a:t>
            </a:r>
            <a:r>
              <a:rPr lang="pl-PL" altLang="pl-PL" b="1" dirty="0">
                <a:latin typeface="+mj-lt"/>
              </a:rPr>
              <a:t>ochronie przyrody</a:t>
            </a:r>
            <a:endParaRPr lang="en-GB" altLang="pl-PL" b="1" dirty="0">
              <a:latin typeface="+mj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3528" y="1196752"/>
            <a:ext cx="8281987" cy="1200329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pl-PL" altLang="pl-PL" sz="1600" b="1" dirty="0">
                <a:latin typeface="+mj-lt"/>
              </a:rPr>
              <a:t>Art. 28</a:t>
            </a:r>
            <a:r>
              <a:rPr lang="pl-PL" altLang="pl-PL" sz="1600" dirty="0">
                <a:latin typeface="+mj-lt"/>
              </a:rPr>
              <a:t>. 1. Dla obszaru Natura 2000 sprawujący nadzór nad obszarem sporządza projekt planu zadań ochronnych na okres 10 </a:t>
            </a:r>
            <a:r>
              <a:rPr lang="pl-PL" altLang="pl-PL" sz="1600" dirty="0" smtClean="0">
                <a:latin typeface="+mj-lt"/>
              </a:rPr>
              <a:t>lat</a:t>
            </a:r>
            <a:r>
              <a:rPr lang="pl-PL" altLang="pl-PL" sz="1600" dirty="0">
                <a:latin typeface="+mj-lt"/>
              </a:rPr>
              <a:t> </a:t>
            </a:r>
            <a:r>
              <a:rPr lang="pl-PL" altLang="pl-PL" sz="1600" dirty="0" smtClean="0">
                <a:latin typeface="+mj-lt"/>
              </a:rPr>
              <a:t>(…)</a:t>
            </a:r>
            <a:endParaRPr lang="pl-PL" altLang="pl-PL" sz="16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pl-PL" altLang="pl-PL" sz="1600" b="1" dirty="0">
                <a:latin typeface="+mj-lt"/>
              </a:rPr>
              <a:t>Art. 29. 1</a:t>
            </a:r>
            <a:r>
              <a:rPr lang="pl-PL" altLang="pl-PL" sz="1600" dirty="0">
                <a:latin typeface="+mj-lt"/>
              </a:rPr>
              <a:t>. Projekt planu ochrony dla obszaru Natura 2000 lub jego części sporządza sprawujący nadzór nad obszarem. 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32271" y="2780928"/>
            <a:ext cx="8064500" cy="332398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>
                <a:latin typeface="+mj-lt"/>
              </a:rPr>
              <a:t>ROZPORZĄDZENIE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>
                <a:latin typeface="+mj-lt"/>
              </a:rPr>
              <a:t>MINISTRA ŚRODOWISKA</a:t>
            </a:r>
            <a:endParaRPr lang="pl-PL" altLang="pl-PL" sz="16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+mj-lt"/>
              </a:rPr>
              <a:t>z dnia 17 lutego 2010 roku</a:t>
            </a:r>
            <a:endParaRPr lang="pl-PL" altLang="pl-PL" sz="1600" b="1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>
                <a:latin typeface="+mj-lt"/>
              </a:rPr>
              <a:t>w sprawie sporządzania projektu planu zadań ochronnych dla obszaru Natura 2000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 dirty="0">
              <a:latin typeface="+mj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+mj-lt"/>
              </a:rPr>
              <a:t>Na podstawie art. 28 ust. 13 ustawy z dnia 16 kwietnia 2004 r. o ochronie przyrody (Dz.U.2022.916 </a:t>
            </a:r>
            <a:r>
              <a:rPr lang="pl-PL" altLang="pl-PL" sz="1600" dirty="0" err="1">
                <a:latin typeface="+mj-lt"/>
              </a:rPr>
              <a:t>t.j</a:t>
            </a:r>
            <a:r>
              <a:rPr lang="pl-PL" altLang="pl-PL" sz="1600" dirty="0">
                <a:latin typeface="+mj-lt"/>
              </a:rPr>
              <a:t>.) zarządza się, co następuje:</a:t>
            </a:r>
            <a:endParaRPr lang="pl-PL" altLang="pl-PL" sz="1600" b="1" dirty="0">
              <a:latin typeface="+mj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1600" b="1" dirty="0">
              <a:latin typeface="+mj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>
                <a:latin typeface="+mj-lt"/>
              </a:rPr>
              <a:t>§ 1</a:t>
            </a:r>
            <a:r>
              <a:rPr lang="pl-PL" altLang="pl-PL" sz="1600" dirty="0">
                <a:latin typeface="+mj-lt"/>
              </a:rPr>
              <a:t>. Rozporządzenie określa dla obszaru Natura 2000, zwanego dalej „obszarem”:</a:t>
            </a:r>
          </a:p>
          <a:p>
            <a:pPr algn="just" eaLnBrk="1" hangingPunct="1">
              <a:spcBef>
                <a:spcPct val="0"/>
              </a:spcBef>
              <a:buFontTx/>
              <a:buAutoNum type="arabicParenR"/>
            </a:pPr>
            <a:r>
              <a:rPr lang="pl-PL" altLang="pl-PL" sz="1600" dirty="0">
                <a:latin typeface="+mj-lt"/>
              </a:rPr>
              <a:t>tryb sporządzania projektu planu zadań ochronnych; </a:t>
            </a:r>
          </a:p>
          <a:p>
            <a:pPr algn="just" eaLnBrk="1" hangingPunct="1">
              <a:spcBef>
                <a:spcPct val="0"/>
              </a:spcBef>
              <a:buFontTx/>
              <a:buAutoNum type="arabicParenR"/>
            </a:pPr>
            <a:r>
              <a:rPr lang="pl-PL" altLang="pl-PL" sz="1600" dirty="0">
                <a:latin typeface="+mj-lt"/>
              </a:rPr>
              <a:t>zakres prac koniecznych dla sporządzenia projektu planu zadań ochronnych;</a:t>
            </a:r>
          </a:p>
          <a:p>
            <a:pPr algn="just" eaLnBrk="1" hangingPunct="1">
              <a:spcBef>
                <a:spcPct val="0"/>
              </a:spcBef>
              <a:buFontTx/>
              <a:buAutoNum type="arabicParenR"/>
            </a:pPr>
            <a:r>
              <a:rPr lang="pl-PL" altLang="pl-PL" sz="1600" dirty="0">
                <a:latin typeface="+mj-lt"/>
              </a:rPr>
              <a:t>tryb dokonywania zmian w planie zadań ochronnych.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7279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/>
          <a:stretch/>
        </p:blipFill>
        <p:spPr bwMode="auto">
          <a:xfrm>
            <a:off x="622504" y="1556792"/>
            <a:ext cx="692371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0" y="260648"/>
            <a:ext cx="87484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1600" b="1" dirty="0" smtClean="0">
                <a:latin typeface="Calibri Light" pitchFamily="34" charset="0"/>
              </a:rPr>
              <a:t>Projekt planu zadań ochronnych obszaru Natura 2000</a:t>
            </a:r>
            <a:br>
              <a:rPr lang="pl-PL" altLang="pl-PL" sz="1600" b="1" dirty="0" smtClean="0">
                <a:latin typeface="Calibri Light" pitchFamily="34" charset="0"/>
              </a:rPr>
            </a:br>
            <a:r>
              <a:rPr lang="pl-PL" altLang="pl-PL" sz="1600" b="1" dirty="0" smtClean="0">
                <a:latin typeface="Calibri Light" pitchFamily="34" charset="0"/>
              </a:rPr>
              <a:t>Klify i Rafy Kamienne Orłowa PLH220105</a:t>
            </a:r>
            <a:br>
              <a:rPr lang="pl-PL" altLang="pl-PL" sz="1600" b="1" dirty="0" smtClean="0">
                <a:latin typeface="Calibri Light" pitchFamily="34" charset="0"/>
              </a:rPr>
            </a:br>
            <a:endParaRPr lang="pl-PL" sz="16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33056"/>
            <a:ext cx="410445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36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 t="-3156" r="-333" b="30293"/>
          <a:stretch/>
        </p:blipFill>
        <p:spPr bwMode="auto">
          <a:xfrm>
            <a:off x="755576" y="548680"/>
            <a:ext cx="6912768" cy="499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185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6126163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rzałka w prawo 3"/>
          <p:cNvSpPr/>
          <p:nvPr/>
        </p:nvSpPr>
        <p:spPr>
          <a:xfrm>
            <a:off x="6831686" y="1386484"/>
            <a:ext cx="476617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prawo 5"/>
          <p:cNvSpPr/>
          <p:nvPr/>
        </p:nvSpPr>
        <p:spPr>
          <a:xfrm>
            <a:off x="6831688" y="3645024"/>
            <a:ext cx="495250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prawo 6"/>
          <p:cNvSpPr/>
          <p:nvPr/>
        </p:nvSpPr>
        <p:spPr>
          <a:xfrm>
            <a:off x="6831687" y="2544168"/>
            <a:ext cx="495251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7596336" y="1224785"/>
            <a:ext cx="1152128" cy="5847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W trakcie realizacji</a:t>
            </a:r>
            <a:endParaRPr lang="pl-PL" sz="16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7710009" y="380649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0000"/>
                </a:solidFill>
              </a:rPr>
              <a:t>C</a:t>
            </a:r>
            <a:r>
              <a:rPr lang="pl-PL" sz="1600" dirty="0" smtClean="0">
                <a:solidFill>
                  <a:srgbClr val="FF0000"/>
                </a:solidFill>
              </a:rPr>
              <a:t>zerwiec</a:t>
            </a:r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710009" y="2541254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FF0000"/>
                </a:solidFill>
              </a:rPr>
              <a:t>Maj, czerwiec</a:t>
            </a:r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89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228184" y="4005064"/>
            <a:ext cx="1901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732" y="6021288"/>
            <a:ext cx="5078536" cy="72029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4864"/>
            <a:ext cx="4788024" cy="31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52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251520" y="368660"/>
            <a:ext cx="8496944" cy="936104"/>
            <a:chOff x="395536" y="260648"/>
            <a:chExt cx="8496944" cy="93610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60648"/>
              <a:ext cx="8496944" cy="885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Prostokąt 4"/>
            <p:cNvSpPr/>
            <p:nvPr/>
          </p:nvSpPr>
          <p:spPr>
            <a:xfrm>
              <a:off x="1679898" y="980728"/>
              <a:ext cx="663651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292" y="1916832"/>
            <a:ext cx="4104457" cy="2736304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1" r="18518"/>
          <a:stretch/>
        </p:blipFill>
        <p:spPr bwMode="auto">
          <a:xfrm rot="5400000">
            <a:off x="183909" y="1634530"/>
            <a:ext cx="425993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0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2" y="332656"/>
            <a:ext cx="821277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515757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5"/>
          <a:stretch/>
        </p:blipFill>
        <p:spPr>
          <a:xfrm>
            <a:off x="4788024" y="1772816"/>
            <a:ext cx="3805382" cy="44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22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6" y="620688"/>
            <a:ext cx="7892542" cy="533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27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547664" y="4581128"/>
            <a:ext cx="64087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5"/>
          <a:stretch/>
        </p:blipFill>
        <p:spPr bwMode="auto">
          <a:xfrm>
            <a:off x="165365" y="527427"/>
            <a:ext cx="5992813" cy="107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3" y="1634625"/>
            <a:ext cx="3489641" cy="502472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3" y="44624"/>
            <a:ext cx="5811837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03" y="3096839"/>
            <a:ext cx="4452867" cy="296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5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58738"/>
            <a:ext cx="7554913" cy="674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793750" y="0"/>
            <a:ext cx="262612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3933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0" y="3501008"/>
            <a:ext cx="4657643" cy="310509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7" y="260648"/>
            <a:ext cx="4644516" cy="309634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00000" b="-79628"/>
          <a:stretch/>
        </p:blipFill>
        <p:spPr>
          <a:xfrm rot="16200000">
            <a:off x="3365866" y="-2349642"/>
            <a:ext cx="10261140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00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6599"/>
            <a:ext cx="7970828" cy="352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20" y="3717033"/>
            <a:ext cx="7413310" cy="306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08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12535" cy="364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35072"/>
            <a:ext cx="3960440" cy="264029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2" y="3759598"/>
            <a:ext cx="3923650" cy="261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644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218</Words>
  <Application>Microsoft Office PowerPoint</Application>
  <PresentationFormat>Pokaz na ekranie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Projekt planu zadań ochronnych obszaru Natura 2000 Klify i Rafy Kamienne Orłowa PLH220105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zadań ochronnych obszaru Natura 2000 Klify i Rafy Kamienne Orłowa PLH220105</dc:title>
  <dc:creator>User</dc:creator>
  <cp:lastModifiedBy>User</cp:lastModifiedBy>
  <cp:revision>14</cp:revision>
  <dcterms:created xsi:type="dcterms:W3CDTF">2022-05-12T14:42:27Z</dcterms:created>
  <dcterms:modified xsi:type="dcterms:W3CDTF">2022-05-13T09:52:57Z</dcterms:modified>
</cp:coreProperties>
</file>