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74" r:id="rId3"/>
    <p:sldId id="299" r:id="rId4"/>
    <p:sldId id="268" r:id="rId5"/>
    <p:sldId id="303" r:id="rId6"/>
    <p:sldId id="273" r:id="rId7"/>
    <p:sldId id="275" r:id="rId8"/>
    <p:sldId id="277" r:id="rId9"/>
    <p:sldId id="298" r:id="rId10"/>
    <p:sldId id="276" r:id="rId11"/>
    <p:sldId id="278" r:id="rId12"/>
    <p:sldId id="270" r:id="rId13"/>
    <p:sldId id="301" r:id="rId14"/>
    <p:sldId id="290" r:id="rId15"/>
    <p:sldId id="280" r:id="rId16"/>
    <p:sldId id="291" r:id="rId17"/>
    <p:sldId id="293" r:id="rId18"/>
    <p:sldId id="294" r:id="rId19"/>
    <p:sldId id="295" r:id="rId20"/>
    <p:sldId id="307" r:id="rId21"/>
    <p:sldId id="302" r:id="rId22"/>
    <p:sldId id="281" r:id="rId23"/>
    <p:sldId id="284" r:id="rId24"/>
    <p:sldId id="285" r:id="rId25"/>
    <p:sldId id="286" r:id="rId26"/>
    <p:sldId id="287" r:id="rId27"/>
    <p:sldId id="282" r:id="rId28"/>
    <p:sldId id="304" r:id="rId29"/>
    <p:sldId id="283" r:id="rId30"/>
    <p:sldId id="30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660"/>
  </p:normalViewPr>
  <p:slideViewPr>
    <p:cSldViewPr snapToGrid="0">
      <p:cViewPr varScale="1">
        <p:scale>
          <a:sx n="96" d="100"/>
          <a:sy n="96" d="100"/>
        </p:scale>
        <p:origin x="30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952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200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683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49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0451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580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54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71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84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397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366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798CB65-1EC9-48AE-BAC9-8845D3D5B190}" type="datetimeFigureOut">
              <a:rPr lang="pl-PL" smtClean="0"/>
              <a:t>04.09.2023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1F84882-3554-4C6C-8DE5-6709672AC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00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A8C6BC2-E9E2-4780-8A41-064073CD4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0450CF-22E9-4B1D-B146-30FEE770C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pl-PL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238079-1F65-476A-BC6C-F2D3BD268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40C935-D2D3-4F63-A4DA-CD768BB3F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E8D8045-0F80-4964-B591-0D599AB42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F8A5889-0EE6-4E19-98FE-29F79E987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B0FE4C3-64BE-4A2B-818D-4D8447934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4670D04-30D8-487E-A3F4-0655E4801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A856DE3-B9AB-43F7-A80F-CB9F149A9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786915DC-CC97-B04A-16FD-28706E3EA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024" y="1559768"/>
            <a:ext cx="3238829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br>
              <a:rPr lang="en-US" sz="1200" dirty="0">
                <a:solidFill>
                  <a:srgbClr val="FFFFFF"/>
                </a:solidFill>
              </a:rPr>
            </a:br>
            <a:br>
              <a:rPr lang="en-US" sz="1800" dirty="0">
                <a:solidFill>
                  <a:srgbClr val="FFFFFF"/>
                </a:solidFill>
              </a:rPr>
            </a:br>
            <a:r>
              <a:rPr lang="en-US" sz="1800" b="1" spc="80" dirty="0" err="1">
                <a:solidFill>
                  <a:schemeClr val="accent2">
                    <a:lumMod val="75000"/>
                  </a:schemeClr>
                </a:solidFill>
              </a:rPr>
              <a:t>Powiatowa</a:t>
            </a:r>
            <a:r>
              <a:rPr lang="en-US" sz="1800" b="1" spc="8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b="1" spc="80" dirty="0" err="1">
                <a:solidFill>
                  <a:schemeClr val="accent2">
                    <a:lumMod val="75000"/>
                  </a:schemeClr>
                </a:solidFill>
              </a:rPr>
              <a:t>Stacja</a:t>
            </a:r>
            <a:r>
              <a:rPr lang="en-US" sz="1800" b="1" spc="8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pl-PL" sz="1800" b="1" spc="8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1800" b="1" spc="80" dirty="0" err="1">
                <a:solidFill>
                  <a:schemeClr val="accent2">
                    <a:lumMod val="75000"/>
                  </a:schemeClr>
                </a:solidFill>
              </a:rPr>
              <a:t>Sanitarno</a:t>
            </a:r>
            <a:r>
              <a:rPr lang="en-US" sz="1800" b="1" spc="80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1800" b="1" spc="80" dirty="0" err="1">
                <a:solidFill>
                  <a:schemeClr val="accent2">
                    <a:lumMod val="75000"/>
                  </a:schemeClr>
                </a:solidFill>
              </a:rPr>
              <a:t>Epidemiologiczna</a:t>
            </a:r>
            <a:br>
              <a:rPr lang="pl-PL" sz="1800" b="1" spc="8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1800" b="1" spc="80" dirty="0">
                <a:solidFill>
                  <a:schemeClr val="accent2">
                    <a:lumMod val="75000"/>
                  </a:schemeClr>
                </a:solidFill>
              </a:rPr>
              <a:t>w </a:t>
            </a:r>
            <a:r>
              <a:rPr lang="en-US" sz="1800" b="1" spc="80" dirty="0" err="1">
                <a:solidFill>
                  <a:schemeClr val="accent2">
                    <a:lumMod val="75000"/>
                  </a:schemeClr>
                </a:solidFill>
              </a:rPr>
              <a:t>Mońkach</a:t>
            </a:r>
            <a:br>
              <a:rPr lang="en-US" sz="1200" spc="8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1200" dirty="0">
                <a:solidFill>
                  <a:srgbClr val="FFFFFF"/>
                </a:solidFill>
              </a:rPr>
            </a:br>
            <a:br>
              <a:rPr lang="en-US" sz="1200" dirty="0">
                <a:solidFill>
                  <a:srgbClr val="FFFFFF"/>
                </a:solidFill>
              </a:rPr>
            </a:b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0424C7B-B141-0E96-B8BF-CAF551A30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60024" y="4708186"/>
            <a:ext cx="3238829" cy="149681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1000" spc="8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1000" spc="8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1000" spc="8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1000" spc="8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1000" spc="80" dirty="0">
              <a:solidFill>
                <a:srgbClr val="FFFFFF"/>
              </a:solidFill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B4B154C-0A60-41BF-B149-21BD6D9B9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DC1BCB1-67D2-4359-8F92-3A69D16DD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19318" y="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800E080-59F0-4F83-B2C9-C7330EFDF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F506867-1785-46B5-8ECF-33F482D02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025258" y="-117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Znak">
            <a:extLst>
              <a:ext uri="{FF2B5EF4-FFF2-40B4-BE49-F238E27FC236}">
                <a16:creationId xmlns:a16="http://schemas.microsoft.com/office/drawing/2014/main" id="{178495EC-64B1-E1F4-AB2F-C3E9AC7AA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565" y="240678"/>
            <a:ext cx="2988965" cy="2886779"/>
          </a:xfrm>
          <a:prstGeom prst="rect">
            <a:avLst/>
          </a:prstGeom>
          <a:noFill/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8A8A2B6-6C82-4F71-BD0A-2E57CD231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33618" y="644123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140BF68-1E57-87D5-DFF4-68C283998D02}"/>
              </a:ext>
            </a:extLst>
          </p:cNvPr>
          <p:cNvSpPr txBox="1"/>
          <p:nvPr/>
        </p:nvSpPr>
        <p:spPr>
          <a:xfrm>
            <a:off x="816890" y="4198825"/>
            <a:ext cx="609765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l-PL" sz="2800" b="0" i="0" u="none" strike="noStrike" kern="1200" cap="all" spc="-10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KGW- </a:t>
            </a:r>
            <a:r>
              <a:rPr kumimoji="0" lang="en-US" sz="2800" b="0" i="0" u="none" strike="noStrike" kern="1200" cap="all" spc="-10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zagadnienia</a:t>
            </a:r>
            <a:r>
              <a:rPr kumimoji="0" lang="en-US" sz="2800" b="0" i="0" u="none" strike="noStrike" kern="1200" cap="all" spc="-10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all" spc="-10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bezpieczeństwa</a:t>
            </a:r>
            <a:br>
              <a:rPr kumimoji="0" lang="en-US" sz="2800" b="0" i="0" u="none" strike="noStrike" kern="1200" cap="all" spc="-10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en-US" sz="2800" b="0" i="0" u="none" strike="noStrike" kern="1200" cap="all" spc="-10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</a:t>
            </a:r>
            <a:r>
              <a:rPr kumimoji="0" lang="en-US" sz="2800" b="0" i="0" u="none" strike="noStrike" kern="1200" cap="all" spc="-10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all" spc="-10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jakości</a:t>
            </a:r>
            <a:r>
              <a:rPr kumimoji="0" lang="en-US" sz="2800" b="0" i="0" u="none" strike="noStrike" kern="1200" cap="all" spc="-10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all" spc="-10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żywności</a:t>
            </a:r>
            <a:br>
              <a:rPr kumimoji="0" lang="en-US" sz="2800" b="0" i="0" u="none" strike="noStrike" kern="1200" cap="all" spc="-10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endParaRPr lang="pl-P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31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A4034C-A47E-DB79-68AC-F2808727F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solidFill>
                  <a:schemeClr val="tx2">
                    <a:lumMod val="75000"/>
                  </a:schemeClr>
                </a:solidFill>
              </a:rPr>
              <a:t>Warunki przechowywania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EBAAE1-0544-E9D4-7D88-7E96264B4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 </a:t>
            </a:r>
            <a:r>
              <a:rPr lang="pl-PL" altLang="pl-PL" dirty="0"/>
              <a:t>Produkujemy odpowiednią ilość środków spożywczych, dostosowaną do warunków jakie posiadamy (dot. możliwości przechowywania żywności nietrwałej mikrobiologicznie w warunkach chłodniczych)</a:t>
            </a:r>
            <a:endParaRPr lang="pl-PL" sz="1800" dirty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Żywność łatwo psująca się wymaga przechowywania, transportu i sprzedaży w warunkach termicznych uniemożliwiających namnażanie się mikroorganizmów – najlepiej w temperaturze poniżej 5°C.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Do transportu, przechowywania i pakowania artykułów spożywczych należy stosować pojemniki i materiały przeznaczone do kontaktu z żywnością. Muszą one być czyste, w dobrym stanie technicznym, aby chronić żywność przed zanieczyszczeniem.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2094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29DDF6-0397-F3AE-4C9C-C0C5B44E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solidFill>
                  <a:schemeClr val="tx2">
                    <a:lumMod val="75000"/>
                  </a:schemeClr>
                </a:solidFill>
              </a:rPr>
              <a:t>Surowce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70E08-202F-424C-D6D0-2299A34AB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Woda używana do produkcji żywności oraz zabiegów higienicznych musi spełniać wymagania dla wody pitnej, a jej jakość musi być monitorowana, (</a:t>
            </a:r>
            <a:r>
              <a:rPr lang="pl-PL" sz="2000" dirty="0"/>
              <a:t>powinna być określona częstotliwość takich badań);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Surowce i inne składniki żywności muszą pochodzić z identyfikowanego źródła, muszą być świeże, czyste i zdrowe – nie zawierać pasożytów, patogenów czy substancji toksycznych.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421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F6FC92-34A8-A8FB-2E34-022FE2F3B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Traceability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2D7961-DDF8-C12C-A8FD-5CD93408C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każdym ogniwie łańcucha dostaw musi być zagwarantowana pełna identyfikacja pochodzenia produktów żywnościowych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Należy przechowywać informacje odnośnie:</a:t>
            </a:r>
          </a:p>
          <a:p>
            <a:pPr>
              <a:buFontTx/>
              <a:buChar char="-"/>
            </a:pPr>
            <a:r>
              <a:rPr lang="pl-PL" dirty="0"/>
              <a:t>Nazwy i adresu dostawców/ producentów danego surowca,</a:t>
            </a:r>
          </a:p>
          <a:p>
            <a:pPr>
              <a:buFontTx/>
              <a:buChar char="-"/>
            </a:pPr>
            <a:r>
              <a:rPr lang="pl-PL" dirty="0"/>
              <a:t>Dostarczonego/ sprzedanego produktu (nazwa, data przydatności do spożycia, numer partii),</a:t>
            </a:r>
          </a:p>
          <a:p>
            <a:pPr>
              <a:buFontTx/>
              <a:buChar char="-"/>
            </a:pPr>
            <a:r>
              <a:rPr lang="pl-PL" dirty="0"/>
              <a:t>Terminu dostawy/ zakupu/ sprzedaży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DB4EA61-0CEE-2E21-B962-269EF6C66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/>
              <a:t>Zasada krok w przód i krok w tył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6280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6DAFD2-E6B0-467D-97D3-0B39016F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2683C6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Osoby pracujące przy żywności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D7563C-206A-0DF1-502C-0A22B61D9C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013F47F-D722-379C-8058-D1A23B057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089785"/>
            <a:ext cx="4754880" cy="3200400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 panose="020B0503020102020204" pitchFamily="34" charset="0"/>
              </a:rPr>
              <a:t>powinny myć ręce przed kontaktem z żywnością i podczas jej przygotowywania oraz po wyjściu z toalety;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 panose="020B0503020102020204" pitchFamily="34" charset="0"/>
              </a:rPr>
              <a:t>przy kontakcie z żywnością stosować czystą, jasną odzież i osłaniać włosy;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 panose="020B0503020102020204" pitchFamily="34" charset="0"/>
              </a:rPr>
              <a:t>nie mogą być zainfekowane, przeziębione i mieć odkrytych ran czy innych uszkodzeń ciała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prstClr val="black">
                  <a:lumMod val="85000"/>
                  <a:lumOff val="15000"/>
                </a:prstClr>
              </a:buClr>
              <a:buSzTx/>
              <a:buFont typeface="Garamond" pitchFamily="18" charset="0"/>
              <a:buChar char="◦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D985AB4-AD25-8DEB-08A1-D67DD64A3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355283E-9247-8983-102C-F077CA2C6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08540" y="3435995"/>
            <a:ext cx="4754880" cy="32004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prstClr val="black">
                  <a:lumMod val="85000"/>
                  <a:lumOff val="15000"/>
                </a:prstClr>
              </a:buClr>
              <a:buSz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Osoba przygotowująca i sprzedająca żywność powinna posiadać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aktualne badania lekarskie do celów sanitarno-epidemiologicznych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, które będą świadczyć o braku przeciwwskazań do wykonywania prac, przy których istnieje możliwość zakażenia na inne osoby.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9595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43B9-E24F-D526-02EB-76DD87C8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cap="none" dirty="0"/>
              <a:t>Sprzedaż żywności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AEAC81-6AFD-BD47-CC07-DEFF4C8E47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8725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705E94-AD01-4AD1-DE77-92983526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solidFill>
                  <a:schemeClr val="tx2">
                    <a:lumMod val="75000"/>
                  </a:schemeClr>
                </a:solidFill>
              </a:rPr>
              <a:t>Warunki przy sprzedaży żywności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5916D7-38C5-D880-4C64-CF61BC05D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b="1" dirty="0"/>
              <a:t>Organizator imprezy powinien zapewnić odpowiednie warunki do prowadzenia obrotu żywnością:</a:t>
            </a:r>
            <a:endParaRPr lang="pl-PL" sz="1800" dirty="0"/>
          </a:p>
          <a:p>
            <a:pPr>
              <a:spcBef>
                <a:spcPts val="0"/>
              </a:spcBef>
            </a:pPr>
            <a:r>
              <a:rPr lang="pl-PL" sz="1800" dirty="0"/>
              <a:t>wyznaczyć utwardzony teren;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udostępnić urządzenia sanitarno-higieniczne z bieżącą ciepłą i zimną wodą;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 zapewnić miejsce i pojemniki do prawidłowego gromadzenia odpadów;</a:t>
            </a:r>
          </a:p>
          <a:p>
            <a:pPr>
              <a:spcBef>
                <a:spcPts val="0"/>
              </a:spcBef>
            </a:pPr>
            <a:r>
              <a:rPr lang="pl-PL" sz="1800" dirty="0"/>
              <a:t> umożliwić podłączenie do energii elektrycznej w przypadku konieczności korzystania z urządzeń chłodniczych (sprzedaż artykułów spożywczych wymagających utrzymania „łańcucha chłodniczego”)</a:t>
            </a:r>
          </a:p>
          <a:p>
            <a:pPr>
              <a:spcBef>
                <a:spcPts val="0"/>
              </a:spcBef>
            </a:pPr>
            <a:endParaRPr lang="pl-PL" sz="1800" dirty="0"/>
          </a:p>
          <a:p>
            <a:pPr marL="0" indent="0" algn="just">
              <a:buNone/>
            </a:pPr>
            <a:r>
              <a:rPr lang="pl-PL" sz="1800" dirty="0"/>
              <a:t>Dystrybucję można prowadzić z obiektów ruchomych lub tymczasowych (z namiotów, straganów, ruchomych punktów sprzedaży) w sposób chroniący żywność przed zanieczyszczeniem, niekorzystnymi warunkami atmosferycznymi, owadami i skażeniem.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9437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4D07B3-0C5C-FBF4-04AF-F07645B2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solidFill>
                  <a:schemeClr val="accent2">
                    <a:lumMod val="75000"/>
                  </a:schemeClr>
                </a:solidFill>
              </a:rPr>
              <a:t>Ocena ryzyka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76E572-19BE-B222-CA2D-0696CD836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DDDDDD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Należy pamiętać, że w przypadku wprowadzenia żywności do obrotu (również w niewielkiej ilości) podczas imprez okolicznościowych decydująca jest </a:t>
            </a:r>
            <a:r>
              <a:rPr kumimoji="0" lang="pl-PL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ocena ryzyka i skala zagrożenia ze względu na bezpieczeństwo żywności</a:t>
            </a: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a co za tym idzie bezpieczeństwo konsumentów.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0301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641BF-B86C-8FD9-0706-725FDFAC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E53506-E9E0-0BF0-CBF6-E2B3308711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Żywność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o potencjalnie niskim ryzyku 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to produkty, w przypadku których istnieje małe ryzyko rozwoju drobnoustrojów chorobotwórczych i/lub produkty poddane obróbce cieplnej.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777E968-800A-47D5-474B-F20A1FA472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makaron </a:t>
            </a:r>
            <a:r>
              <a:rPr lang="pl-PL" sz="1800" dirty="0" err="1"/>
              <a:t>bezjajeczny</a:t>
            </a:r>
            <a:endParaRPr lang="pl-PL" sz="1800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dżemy, marmolady, powidła, kompoty, przeciery warzywne poddane obróbce termicznej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zagęszczone syropy owocowe poddane obróbce termicznej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soki pasteryzowane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produkty marynowane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cukierki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chleb i bułki bez dodatku jaj, mleka i jego przetworów, mięsa i jego przetworów.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2163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AFF931-7E6D-E83C-D13A-320D50392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ED8F69-8BAB-F94A-CE66-6F2505F843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uLnTx/>
                <a:uFillTx/>
                <a:latin typeface="Trebuchet MS" panose="020B0603020202020204"/>
                <a:ea typeface="+mj-ea"/>
                <a:cs typeface="+mj-cs"/>
              </a:rPr>
              <a:t>Żywność o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uLnTx/>
                <a:uFillTx/>
                <a:latin typeface="Trebuchet MS" panose="020B0603020202020204"/>
                <a:ea typeface="+mj-ea"/>
                <a:cs typeface="+mj-cs"/>
              </a:rPr>
              <a:t>potencjalnie wysokim ryzyku</a:t>
            </a:r>
            <a:endParaRPr lang="pl-PL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1E9ECD4-60B8-1997-D1F1-DDEC1D35EF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ciasta z dodatkiem jaj i mleka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ciasta z kremami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soki owocowe i warzywne niepasteryzowane (gotowe do spożycia)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l-PL" sz="2200" dirty="0"/>
              <a:t>gotowe posiłki z udziałem mięsa (kotlety, zrazy, gołąbki, pasztety)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l-PL" sz="2200" dirty="0"/>
              <a:t>potrawy mięsne bez obróbki cieplnej (tatar)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l-PL" sz="2200" dirty="0"/>
              <a:t>potrawy rybne</a:t>
            </a:r>
            <a:endParaRPr kumimoji="0" lang="pl-PL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0211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F4D3B6-30F7-4F8E-BE8C-97E29481F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solidFill>
                  <a:schemeClr val="accent2">
                    <a:lumMod val="75000"/>
                  </a:schemeClr>
                </a:solidFill>
              </a:rPr>
              <a:t>Znakowanie żywności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B70DD3-DACA-4F4E-F6E8-F0EC7AAA45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Char char="-"/>
              <a:defRPr/>
            </a:pPr>
            <a:endParaRPr lang="pl-PL" altLang="pl-PL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 Unicode MS" panose="020B0604020202020204" pitchFamily="34" charset="-128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l-PL" altLang="pl-PL" dirty="0">
                <a:solidFill>
                  <a:schemeClr val="accent2">
                    <a:lumMod val="75000"/>
                  </a:schemeClr>
                </a:solidFill>
                <a:cs typeface="Arial Unicode MS" panose="020B0604020202020204" pitchFamily="34" charset="-128"/>
              </a:rPr>
              <a:t>etykieta winna umożliwiać identyfikację środka spożywczego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pl-PL" altLang="pl-PL" dirty="0">
                <a:solidFill>
                  <a:schemeClr val="accent2">
                    <a:lumMod val="75000"/>
                  </a:schemeClr>
                </a:solidFill>
                <a:cs typeface="Arial Unicode MS" panose="020B0604020202020204" pitchFamily="34" charset="-128"/>
              </a:rPr>
              <a:t>powinna być zgodna z obowiązującym prawem w tym zakresie: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prstClr val="black">
                  <a:lumMod val="85000"/>
                  <a:lumOff val="15000"/>
                </a:prstClr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5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Times New Roman" panose="02020603050405020304" pitchFamily="18" charset="0"/>
                <a:cs typeface="+mn-cs"/>
              </a:rPr>
              <a:t>rozporządzenie Parlamentu Europejskiego i Rady (UE) nr  1169/2011 z dnia 25 października 2011r w sprawie przekazywania konsumentom informacji na temat żywności (…)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prstClr val="black">
                  <a:lumMod val="85000"/>
                  <a:lumOff val="15000"/>
                </a:prstClr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15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rozporządzenie Ministra Rolnictwa i Rozwoju Wsi z dnia 23 grudnia 2014 r. w sprawie znakowania poszczególnych rodzajów środków spożywczych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371C63-DDD3-94AD-4D05-E2E34CFD82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  <a:defRPr/>
            </a:pPr>
            <a:endParaRPr lang="pl-PL" altLang="pl-PL" dirty="0">
              <a:solidFill>
                <a:schemeClr val="accent2">
                  <a:lumMod val="75000"/>
                </a:schemeClr>
              </a:solidFill>
              <a:cs typeface="Arial Unicode MS" panose="020B0604020202020204" pitchFamily="34" charset="-128"/>
            </a:endParaRPr>
          </a:p>
          <a:p>
            <a:pPr eaLnBrk="1" hangingPunct="1">
              <a:defRPr/>
            </a:pPr>
            <a:r>
              <a:rPr lang="pl-PL" altLang="pl-PL" i="1" dirty="0">
                <a:cs typeface="Arial Unicode MS" panose="020B0604020202020204" pitchFamily="34" charset="-128"/>
              </a:rPr>
              <a:t>nazwa środka spożywczego,</a:t>
            </a:r>
          </a:p>
          <a:p>
            <a:pPr eaLnBrk="1" hangingPunct="1">
              <a:defRPr/>
            </a:pPr>
            <a:r>
              <a:rPr lang="pl-PL" altLang="pl-PL" i="1" dirty="0">
                <a:cs typeface="Arial Unicode MS" panose="020B0604020202020204" pitchFamily="34" charset="-128"/>
              </a:rPr>
              <a:t>nazwa i adres wytwórcy, </a:t>
            </a:r>
          </a:p>
          <a:p>
            <a:pPr eaLnBrk="1" hangingPunct="1">
              <a:defRPr/>
            </a:pPr>
            <a:r>
              <a:rPr lang="pl-PL" altLang="pl-PL" i="1" dirty="0">
                <a:cs typeface="Arial Unicode MS" panose="020B0604020202020204" pitchFamily="34" charset="-128"/>
              </a:rPr>
              <a:t>wykaz składników w kolejności malejącej, z wyszczególnieniem alergenów,</a:t>
            </a:r>
          </a:p>
          <a:p>
            <a:pPr eaLnBrk="1" hangingPunct="1">
              <a:defRPr/>
            </a:pPr>
            <a:r>
              <a:rPr lang="pl-PL" altLang="pl-PL" i="1" dirty="0">
                <a:cs typeface="Arial Unicode MS" panose="020B0604020202020204" pitchFamily="34" charset="-128"/>
              </a:rPr>
              <a:t> termin przydatności do spożycia,</a:t>
            </a:r>
          </a:p>
          <a:p>
            <a:pPr eaLnBrk="1" hangingPunct="1">
              <a:defRPr/>
            </a:pPr>
            <a:r>
              <a:rPr lang="pl-PL" altLang="pl-PL" i="1" dirty="0">
                <a:cs typeface="Arial Unicode MS" panose="020B0604020202020204" pitchFamily="34" charset="-128"/>
              </a:rPr>
              <a:t>numer partii,</a:t>
            </a:r>
          </a:p>
          <a:p>
            <a:pPr eaLnBrk="1" hangingPunct="1">
              <a:defRPr/>
            </a:pPr>
            <a:r>
              <a:rPr lang="pl-PL" altLang="pl-PL" i="1" dirty="0">
                <a:cs typeface="Arial Unicode MS" panose="020B0604020202020204" pitchFamily="34" charset="-128"/>
              </a:rPr>
              <a:t> warunki przechowywania,</a:t>
            </a:r>
          </a:p>
          <a:p>
            <a:pPr eaLnBrk="1" hangingPunct="1">
              <a:defRPr/>
            </a:pPr>
            <a:r>
              <a:rPr lang="pl-PL" i="1" dirty="0"/>
              <a:t>wartość odżywcza- </a:t>
            </a:r>
            <a:r>
              <a:rPr lang="pl-PL" sz="1500" i="1" dirty="0"/>
              <a:t>nie jest obowiązkowa dla żywności, w tym żywności wytwarzanej ręcznie, dostarczanej bezpośrednio przez wytwórcę małych ilości produktów konsumentowi finalnemu</a:t>
            </a:r>
          </a:p>
        </p:txBody>
      </p:sp>
    </p:spTree>
    <p:extLst>
      <p:ext uri="{BB962C8B-B14F-4D97-AF65-F5344CB8AC3E}">
        <p14:creationId xmlns:p14="http://schemas.microsoft.com/office/powerpoint/2010/main" val="217555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BD4356-FD53-F35A-D110-5847A0E52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Bezpieczeństwo  żywności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BA3A45-6284-B811-C438-824DD69C32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122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EF332A-EA7B-9621-3941-63DF52306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>
                <a:solidFill>
                  <a:schemeClr val="accent2">
                    <a:lumMod val="75000"/>
                  </a:schemeClr>
                </a:solidFill>
              </a:rPr>
              <a:t>SUBSTANCJE LUB PRODUKTY POWODUJĄCE ALERGIE LUB REAKCJE NIETOLERANCJI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(załącznik II rozporządzenia 1169/2011)</a:t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CAD99E4-6931-6599-129D-B2EE2CCBE3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1A5AE5-DE9E-AEFD-D0E6-314EF7B4C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704" y="1835491"/>
            <a:ext cx="4754880" cy="455861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300" dirty="0"/>
              <a:t>1. Zboża zawierające gluten, tj. pszenica, żyto, jęczmień, owies, orkisz, </a:t>
            </a:r>
            <a:r>
              <a:rPr lang="pl-PL" sz="4300" dirty="0" err="1"/>
              <a:t>kamut</a:t>
            </a:r>
            <a:r>
              <a:rPr lang="pl-PL" sz="4300" dirty="0"/>
              <a:t> lub ich odmiany hybrydowe, a także produkty pochodne </a:t>
            </a:r>
          </a:p>
          <a:p>
            <a:pPr marL="0" indent="0">
              <a:buNone/>
            </a:pPr>
            <a:r>
              <a:rPr lang="pl-PL" sz="4300" dirty="0"/>
              <a:t>2. Skorupiaki i produkty pochodne</a:t>
            </a:r>
          </a:p>
          <a:p>
            <a:pPr marL="0" indent="0">
              <a:buNone/>
            </a:pPr>
            <a:r>
              <a:rPr lang="pl-PL" sz="4300" dirty="0"/>
              <a:t>3. Jaja i produkty pochodne</a:t>
            </a:r>
          </a:p>
          <a:p>
            <a:pPr marL="0" indent="0">
              <a:buNone/>
            </a:pPr>
            <a:r>
              <a:rPr lang="pl-PL" sz="4300" dirty="0"/>
              <a:t>4. Ryby i produkty pochodne</a:t>
            </a:r>
          </a:p>
          <a:p>
            <a:pPr marL="0" indent="0">
              <a:buNone/>
            </a:pPr>
            <a:r>
              <a:rPr lang="pl-PL" sz="4300" dirty="0"/>
              <a:t>5. Orzeszki ziemne (arachidowe) i produkty pochodne</a:t>
            </a:r>
          </a:p>
          <a:p>
            <a:pPr marL="0" indent="0">
              <a:buNone/>
            </a:pPr>
            <a:r>
              <a:rPr lang="pl-PL" sz="4300" dirty="0"/>
              <a:t>6. Soja i produkty pochodne</a:t>
            </a:r>
          </a:p>
          <a:p>
            <a:pPr marL="0" indent="0">
              <a:buNone/>
            </a:pPr>
            <a:r>
              <a:rPr lang="pl-PL" sz="4200" dirty="0"/>
              <a:t>7. Mleko i produkty pochodne (łącznie z laktozą)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6AFBC99-EE54-931A-6BA5-57E37BC8E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539E50B-2F9F-760A-5A22-7FF204587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0493" y="1777387"/>
            <a:ext cx="4840803" cy="4438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/>
              <a:t>8. Orzechy, a także produkty pochodne </a:t>
            </a:r>
          </a:p>
          <a:p>
            <a:pPr marL="0" indent="0">
              <a:buNone/>
            </a:pPr>
            <a:r>
              <a:rPr lang="pl-PL" sz="2000" dirty="0"/>
              <a:t>9. Seler i produkty pochodne</a:t>
            </a:r>
          </a:p>
          <a:p>
            <a:pPr marL="0" indent="0">
              <a:buNone/>
            </a:pPr>
            <a:r>
              <a:rPr lang="pl-PL" sz="2000" dirty="0"/>
              <a:t>10. Gorczyca i produkty pochodne</a:t>
            </a:r>
          </a:p>
          <a:p>
            <a:pPr marL="0" indent="0">
              <a:buNone/>
            </a:pPr>
            <a:r>
              <a:rPr lang="pl-PL" sz="2000" dirty="0"/>
              <a:t>11. Nasiona sezamu i produkty pochodne</a:t>
            </a:r>
          </a:p>
          <a:p>
            <a:pPr marL="0" indent="0">
              <a:buNone/>
            </a:pPr>
            <a:r>
              <a:rPr lang="pl-PL" sz="2000" dirty="0"/>
              <a:t>12. Dwutlenek siarki i siarczyny </a:t>
            </a:r>
          </a:p>
          <a:p>
            <a:pPr marL="0" indent="0">
              <a:buNone/>
            </a:pPr>
            <a:r>
              <a:rPr lang="pl-PL" sz="2000" dirty="0"/>
              <a:t>13. Łubin i produkty pochodne</a:t>
            </a:r>
          </a:p>
          <a:p>
            <a:pPr marL="0" indent="0">
              <a:buNone/>
            </a:pPr>
            <a:r>
              <a:rPr lang="pl-PL" sz="2000" dirty="0"/>
              <a:t>14. Mięczaki i produkty pochodne</a:t>
            </a:r>
          </a:p>
        </p:txBody>
      </p:sp>
    </p:spTree>
    <p:extLst>
      <p:ext uri="{BB962C8B-B14F-4D97-AF65-F5344CB8AC3E}">
        <p14:creationId xmlns:p14="http://schemas.microsoft.com/office/powerpoint/2010/main" val="4165329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62D30-97E5-6CA1-E812-5DF5DF192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cap="none" dirty="0"/>
              <a:t>Rejestracja prowadzonej działalności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D4E4AE-07FD-1484-1B33-DA4F1163DD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4510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7781AE-53E3-E19F-194A-800CF9D2E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6705" y="1024837"/>
            <a:ext cx="2430780" cy="1645920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chemeClr val="bg1"/>
                </a:solidFill>
              </a:rPr>
              <a:t>Regulacje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DF0F2-D644-E8C0-28A4-52901DBF9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rozporządzenie (WE) nr 178/2002 </a:t>
            </a:r>
            <a:r>
              <a:rPr lang="pl-PL" dirty="0">
                <a:solidFill>
                  <a:schemeClr val="tx1"/>
                </a:solidFill>
              </a:rPr>
              <a:t>Parlamentu Europejskiego i Rady z dnia 28 stycznia 2002 r. ustanawiającego ogólne zasady i wymagania prawa żywnościowego, powołującego Europejski Urząd ds. Bezpieczeństwa Żywności oraz ustanawiającego procedury w zakresie bezpieczeństwa żywności (Dz. Urz. UE L 31 z 01.02.2002 r., str. 1, Dz. Urz. UE Polskie wydanie specjalne, rozdz. 15, t. 6, str. 463);</a:t>
            </a:r>
          </a:p>
          <a:p>
            <a:r>
              <a:rPr lang="pl-PL" b="1" dirty="0">
                <a:solidFill>
                  <a:schemeClr val="tx1"/>
                </a:solidFill>
              </a:rPr>
              <a:t>rozporządzenie (WE) nr 852/2004 </a:t>
            </a:r>
            <a:r>
              <a:rPr lang="pl-PL" dirty="0">
                <a:solidFill>
                  <a:schemeClr val="tx1"/>
                </a:solidFill>
              </a:rPr>
              <a:t>Parlamentu Europejskiego i Rady z dnia 29 kwietnia 2004 r. w sprawie higieny środków spożywczych (Dz. Urz. UE L 139 z 30.04.2004 r., str. 1, Dz. Urz. UE Polskie wydanie specjalne, rozdz. 13, t. 34, str. 319);</a:t>
            </a:r>
          </a:p>
          <a:p>
            <a:r>
              <a:rPr lang="pl-PL" sz="1800" b="1" dirty="0">
                <a:effectLst/>
                <a:ea typeface="Times New Roman" panose="02020603050405020304" pitchFamily="18" charset="0"/>
              </a:rPr>
              <a:t>rozporządzenie Parlamentu Europejskiego i Rady (UE) nr  1169/2011 </a:t>
            </a:r>
            <a:r>
              <a:rPr lang="pl-PL" sz="1800" dirty="0">
                <a:effectLst/>
                <a:ea typeface="Times New Roman" panose="02020603050405020304" pitchFamily="18" charset="0"/>
              </a:rPr>
              <a:t>z dnia 25 października 2011r w sprawie przekazywania konsumentom informacji na temat żywności, zmiany rozporządzeń Parlamentu Europejskiego i Rady (WE) nr 1924/2006 i (WE) nr 1925/2006 oraz uchylenia dyrektywy Komisji 87/250/EWG, dyrektywy Rady 90/496/EWG, dyrektywy Komisji 1999/10/WE, dyrektywy 2000/13/WE Parlamentu Europejskiego i Rady, dyrektyw Komisji 2002/67/WE i 2008/5/WE oraz rozporządzenia Komisji (WE) nr 608/2004 (Dz. Urz. UEL. 304 z dnia 22.11.2011r.)</a:t>
            </a:r>
          </a:p>
          <a:p>
            <a:r>
              <a:rPr lang="pl-PL" b="1" i="0" dirty="0">
                <a:solidFill>
                  <a:srgbClr val="000000"/>
                </a:solidFill>
                <a:effectLst/>
              </a:rPr>
              <a:t>rozporządzenie Ministra Rolnictwa i Rozwoju Wsi z dnia 23 grudnia 2014 r. w sprawie znakowania poszczególnych rodzajów środków spożywczych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 Dz.U. z 2015r. poz.29 ze zm.)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dirty="0">
              <a:solidFill>
                <a:schemeClr val="tx1"/>
              </a:solidFill>
            </a:endParaRPr>
          </a:p>
          <a:p>
            <a:pPr marR="28575" algn="just"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tx1"/>
                </a:solidFill>
              </a:rPr>
              <a:t>ustawa z dnia 25 sierpnia 2006 r. o bezpieczeństwie żywności i żywienia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 Dz.U. z 2022r. poz.2132 ze zm.)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i rozporządzenia wykonawcze wydane na podstawie tej ustawy.</a:t>
            </a:r>
          </a:p>
          <a:p>
            <a:pPr marR="28575" algn="just"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solidFill>
                  <a:schemeClr val="tx1"/>
                </a:solidFill>
              </a:rPr>
              <a:t>ustawa z dnia 16 listopada 2016 r. o zmianie niektórych ustaw w celu ułatwienia sprzedaży żywności przez rolników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 Dz.U. z 2016r. poz.1961)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6757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D2DED4-503D-6916-142B-E4EC92CA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pl-PL" sz="360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uLnTx/>
                <a:uFillTx/>
                <a:ea typeface="+mj-ea"/>
                <a:cs typeface="Arial" panose="020B0604020202020204" pitchFamily="34" charset="0"/>
              </a:rPr>
              <a:t>Przepisy prawa żywnościowego dotyczą produkcji/ obrotu żywnością, tam gdzie jest:</a:t>
            </a:r>
            <a:b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0CE21EF-012A-3A8D-1137-025BFFC4FB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434214-145D-3691-E10B-0B40843B38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pewna ciągłość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pewien stopień organizacji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ct val="80000"/>
              <a:buNone/>
              <a:tabLst/>
              <a:defRPr/>
            </a:pPr>
            <a:endParaRPr lang="pl-PL" sz="22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1C50B62-D5A9-FFD1-747B-6F7885A82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4596E41-F9D2-6096-D3C6-A50C06EE118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Np. stała lub sezonowa produkcja domowa żywności i jej sprzedaż w lokalnym sklepie, produkcja żywności w wynajętych pomieszczeniach np. pierogów, ciast, które są sprzedawane klientom lub do sklepów.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80681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7A5BC16-A208-0FFE-FFE8-041376AE3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pl-PL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+mn-cs"/>
              </a:rPr>
              <a:t>Działalność okazjonalna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8752E4-AA1F-B785-5D3F-741975DF9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nie posiada jednoznacznie przyjętej definicji prawnej</a:t>
            </a:r>
          </a:p>
          <a:p>
            <a:pPr algn="just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pl-PL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za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działalność okazjonalną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uznaje się przygotowywanie, przechowywanie i serwowanie żywności przez osoby fizyczne w trakcie imprez, tj. jarmarki, targi, festyny, kiermasze, święta kościelne, szkolne, miejskie czy wiejskie, gdzie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żywność jest przygotowywana czasami, sporadycznie i na małą skalę.</a:t>
            </a:r>
          </a:p>
          <a:p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E2AC03B-6DF0-8DB1-3E7F-9DD77F5F8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6897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09FDE3-FEAD-0F2F-7C99-17A11214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Produkcja pierwotna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C428D4-E102-CEF2-10A8-2F023604F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podlega rejestracji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przez terenowo właściwy organ Państwowej Inspekcji Sanitarnej</a:t>
            </a:r>
          </a:p>
          <a:p>
            <a:pPr marL="109728" indent="0" algn="ctr">
              <a:buNone/>
            </a:pPr>
            <a:endParaRPr lang="pl-PL" sz="800" b="1" dirty="0">
              <a:latin typeface="+mj-lt"/>
              <a:cs typeface="Arial" panose="020B0604020202020204" pitchFamily="34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1600" dirty="0">
                <a:latin typeface="+mj-lt"/>
                <a:cs typeface="Arial" panose="020B0604020202020204" pitchFamily="34" charset="0"/>
              </a:rPr>
              <a:t>to produkcja podstawowa w rozumieniu </a:t>
            </a:r>
            <a:r>
              <a:rPr lang="pl-PL" sz="1600" b="1" dirty="0">
                <a:latin typeface="+mj-lt"/>
                <a:cs typeface="Arial" panose="020B0604020202020204" pitchFamily="34" charset="0"/>
              </a:rPr>
              <a:t>art. 3 pkt 17 rozporządzenia nr 178/2002</a:t>
            </a:r>
            <a:endParaRPr lang="pl-PL" sz="1600" dirty="0">
              <a:latin typeface="+mj-lt"/>
              <a:cs typeface="Arial" panose="020B0604020202020204" pitchFamily="34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sz="1600" dirty="0">
                <a:latin typeface="+mj-lt"/>
                <a:cs typeface="Arial" panose="020B0604020202020204" pitchFamily="34" charset="0"/>
              </a:rPr>
              <a:t>oznacza produkcję, uprawę produktów podstawowych (zboża), także zbieranie runa leśnego</a:t>
            </a:r>
            <a:endParaRPr lang="pl-PL" sz="1600" dirty="0">
              <a:solidFill>
                <a:srgbClr val="FF0000"/>
              </a:solidFill>
              <a:latin typeface="+mj-lt"/>
            </a:endParaRPr>
          </a:p>
          <a:p>
            <a:pPr marL="354013" indent="0" algn="just">
              <a:buNone/>
            </a:pPr>
            <a:endParaRPr lang="pl-PL" sz="700" b="1" dirty="0">
              <a:solidFill>
                <a:srgbClr val="D60093"/>
              </a:solidFill>
            </a:endParaRPr>
          </a:p>
          <a:p>
            <a:pPr marL="639763" indent="-285750" algn="just"/>
            <a:r>
              <a:rPr lang="pl-PL" altLang="pl-PL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Produkcja podstawowa jest terminem określającym działalność </a:t>
            </a:r>
            <a:br>
              <a:rPr lang="pl-PL" altLang="pl-PL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pl-PL" altLang="pl-PL" sz="1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na poziomie gospodarstw</a:t>
            </a:r>
            <a:endParaRPr lang="pl-PL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39763" indent="-285750" algn="just"/>
            <a:r>
              <a:rPr lang="pl-PL" sz="1600" b="1" dirty="0">
                <a:solidFill>
                  <a:schemeClr val="accent2">
                    <a:lumMod val="75000"/>
                  </a:schemeClr>
                </a:solidFill>
              </a:rPr>
              <a:t>bez znaczącej zmiany charakteru surowca</a:t>
            </a:r>
            <a:r>
              <a:rPr lang="pl-PL" sz="1600" dirty="0">
                <a:solidFill>
                  <a:schemeClr val="accent2">
                    <a:lumMod val="75000"/>
                  </a:schemeClr>
                </a:solidFill>
              </a:rPr>
              <a:t>  (np. pakowanie bez dalszej obróbki, mycie i usuwanie liści, sortowanie, suszenie zbóż)</a:t>
            </a:r>
          </a:p>
          <a:p>
            <a:pPr marL="0" indent="0">
              <a:buNone/>
            </a:pPr>
            <a:endParaRPr lang="pl-PL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FD8DBA-37BF-1A7D-E72E-DB846EFA6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7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5E1F33-A914-9150-1935-AC17A3912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Dostawy bezpośrednie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A073A4-7033-E11F-BC1A-33CAD5DFD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podlega rejestracji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przez terenowo właściwy organ Państwowej Inspekcji Sanitarnej</a:t>
            </a:r>
          </a:p>
          <a:p>
            <a:endParaRPr lang="pl-PL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prstClr val="black"/>
                </a:solidFill>
                <a:cs typeface="Arial" panose="020B0604020202020204" pitchFamily="34" charset="0"/>
              </a:rPr>
              <a:t>to działalność, o której mowa w </a:t>
            </a:r>
            <a:r>
              <a:rPr lang="pl-PL" sz="1800" b="1" dirty="0">
                <a:solidFill>
                  <a:prstClr val="black"/>
                </a:solidFill>
                <a:cs typeface="Arial" panose="020B0604020202020204" pitchFamily="34" charset="0"/>
              </a:rPr>
              <a:t>art. 1 ust. 2 lit. c rozporządzenia nr 852/2004</a:t>
            </a:r>
          </a:p>
          <a:p>
            <a:pPr marL="281178" lvl="0" indent="-171450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pl-PL" sz="105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prstClr val="black"/>
                </a:solidFill>
                <a:cs typeface="Arial" panose="020B0604020202020204" pitchFamily="34" charset="0"/>
              </a:rPr>
              <a:t>oznacza bezpośrednie dostawy, dokonywane przez producenta, małych ilości surowców do konsumenta końcowego lub lokalnego zakładu detalicznego bezpośrednio zaopatrującego konsumenta końcowego (np. sklep spożywczy, szkoła, przedszkole, restauracja)</a:t>
            </a:r>
          </a:p>
          <a:p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dostawy bezpośrednie mogą obejmować produkty produkcji pierwotnej pochodzenia roślinnego, tj.: zboża, owoce, warzywa, zioła, grzyby – uprawne, pochodzące wyłącznie z własnych upraw </a:t>
            </a:r>
          </a:p>
          <a:p>
            <a:pPr lvl="0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dostawy bezpośrednie obejmują również środki spożywcze pochodzące z produktów lub surowców, o których mowa powyżej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w postaci kiszonej lub suszonej </a:t>
            </a:r>
            <a:r>
              <a:rPr lang="pl-PL" sz="18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(np. kapusta </a:t>
            </a:r>
            <a:br>
              <a:rPr lang="pl-PL" sz="18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</a:br>
            <a:r>
              <a:rPr lang="pl-PL" sz="18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w główkach i ogórki kiszone, zioła i owoce suszone)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4984141-3925-EA61-EC7A-BDF3DEEE4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977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6BE02-2025-ACAF-3A7A-8494BEC3A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Rolniczy handel detaliczny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4ECDB-094E-7B85-53B3-F6738B11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indent="0">
              <a:buNone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Podmioty prowadzące rolniczy handel detaliczny żywnością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pochodzenia niezwierzęcego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(np. chleb, soki, dżemy, przeciery itp.)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podlegają rejestracji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+mn-ea"/>
                <a:cs typeface="+mn-cs"/>
              </a:rPr>
              <a:t>przez terenowo właściwy organ Państwowej Inspekcji Sanitarnej 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to handel detaliczny w rozumieniu </a:t>
            </a:r>
            <a:r>
              <a:rPr lang="pl-PL" sz="1800" b="1" dirty="0"/>
              <a:t>art. 3 ust. 7 rozporządzenia nr 178/2002,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dirty="0"/>
              <a:t>polega na produkcji żywności pochodzącej w całości lub części z własnej uprawy i zbywaniu tej żywności konsumentowi końcowemu lub do zakładów prowadzących handel detaliczny z przeznaczeniem dla konsumenta finalnego. </a:t>
            </a:r>
          </a:p>
          <a:p>
            <a:pPr marL="109728" indent="0" algn="ctr">
              <a:buNone/>
            </a:pPr>
            <a:endParaRPr lang="pl-PL" sz="1050" dirty="0"/>
          </a:p>
          <a:p>
            <a:pPr marL="109728" indent="0">
              <a:buNone/>
            </a:pPr>
            <a:r>
              <a:rPr lang="pl-PL" sz="1800" dirty="0"/>
              <a:t>Mogą to być: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produkty nieprzetworzone </a:t>
            </a:r>
            <a:r>
              <a:rPr lang="pl-PL" sz="1800" dirty="0"/>
              <a:t>(np. ziemniaki, jabłka, truskawki),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przetworzone</a:t>
            </a:r>
            <a:r>
              <a:rPr lang="pl-PL" sz="1800" dirty="0"/>
              <a:t> (np. dżemy, soki, przetwory owocowo-warzywne, oleje, napoje bezalkoholowe, przyprawy, pieczywo, potrawy)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27E7719-2200-9660-5E11-54C4A1CD7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50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C6D978-D5AF-C038-6998-EA9C1344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2">
                    <a:lumMod val="75000"/>
                  </a:schemeClr>
                </a:solidFill>
              </a:rPr>
              <a:t>Produkcja pierwotna a dostawy bezpośrednie i RHD</a:t>
            </a:r>
          </a:p>
        </p:txBody>
      </p:sp>
      <p:pic>
        <p:nvPicPr>
          <p:cNvPr id="10" name="Symbol zastępczy zawartości 9" descr="Obraz zawierający tekst, zrzut ekranu, Czcionka, numer&#10;&#10;Opis wygenerowany automatycznie">
            <a:extLst>
              <a:ext uri="{FF2B5EF4-FFF2-40B4-BE49-F238E27FC236}">
                <a16:creationId xmlns:a16="http://schemas.microsoft.com/office/drawing/2014/main" id="{0A6B2C36-6833-1E72-D1AF-2BB8DFDB68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862" y="2103438"/>
            <a:ext cx="5728276" cy="3932237"/>
          </a:xfrm>
        </p:spPr>
      </p:pic>
    </p:spTree>
    <p:extLst>
      <p:ext uri="{BB962C8B-B14F-4D97-AF65-F5344CB8AC3E}">
        <p14:creationId xmlns:p14="http://schemas.microsoft.com/office/powerpoint/2010/main" val="29710239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F36812-B053-AAE1-F28E-E2B95FB75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Produkcja domowa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0AA800-387B-1ED0-ED5E-00B7E4074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656" y="607392"/>
            <a:ext cx="7772400" cy="5334000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podlega rejestracji </a:t>
            </a: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przez terenowo właściwy organ Państwowej Inspekcji Sanitarnej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rodzaj i ilość produktów, możliwy do wyprodukowania w warunkach domowych, z użyciem zwykłych sprzętów standardowo wykorzystywanych w kuchni w domu,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może być prowadzona jeśli warunki sanitarne są odpowiednie dla tego rodzaju produkcji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(nie każde warunki domowe pozwalają na prowadzenie takiej działalności)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None/>
              <a:tabLst/>
              <a:defRPr/>
            </a:pPr>
            <a:endParaRPr kumimoji="0" lang="pl-PL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r" defTabSz="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80000"/>
              <a:defRPr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kuchnia nie może być wykorzystywana</a:t>
            </a:r>
          </a:p>
          <a:p>
            <a:pPr marL="0" indent="0" algn="r" defTabSz="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80000"/>
              <a:buNone/>
              <a:defRPr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jako sypialnia dla osób lub zwierząt,</a:t>
            </a:r>
          </a:p>
          <a:p>
            <a:pPr algn="r" defTabSz="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80000"/>
              <a:defRPr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 czasie produkcji nie są wykonywane </a:t>
            </a:r>
          </a:p>
          <a:p>
            <a:pPr marL="0" indent="0" algn="r" defTabSz="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80000"/>
              <a:buNone/>
              <a:defRPr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inne czynności domowe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8000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42CB08F-DE0E-603D-8083-289372B50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0" lang="pl-PL" sz="1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endParaRPr lang="pl-PL" dirty="0">
              <a:solidFill>
                <a:schemeClr val="bg1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endParaRPr kumimoji="0" lang="pl-PL" sz="1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r>
              <a:rPr kumimoji="0" lang="pl-PL" sz="1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anose="020B0503020102020204" pitchFamily="34" charset="0"/>
                <a:cs typeface="Arial" panose="020B0604020202020204" pitchFamily="34" charset="0"/>
              </a:rPr>
              <a:t>Rozdział III załącznika II do </a:t>
            </a:r>
            <a:r>
              <a:rPr lang="pl-PL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rozporządzenia (WE) nr </a:t>
            </a:r>
            <a:r>
              <a:rPr lang="pl-PL" sz="1400" b="1" dirty="0">
                <a:solidFill>
                  <a:schemeClr val="bg1"/>
                </a:solidFill>
                <a:latin typeface="Franklin Gothic Book" panose="020B0503020102020204" pitchFamily="34" charset="0"/>
              </a:rPr>
              <a:t>852/2004 </a:t>
            </a:r>
            <a:r>
              <a:rPr lang="pl-PL" sz="1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– szczególne wymagania dotyczące pomieszczeń używanych głównie jako prywatne domy mieszkalne, ale gdzie regularnie przygotowuje się żywność w celu wprowadzania do obrotu</a:t>
            </a:r>
            <a:endParaRPr kumimoji="0" lang="pl-PL" sz="1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05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29CA67-ECD3-EB59-24BA-9259E5C1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32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Bezpieczeństwo żywności: sprawa priorytetowa w zakresie zdrowia publicznego 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275636-78AC-F3E6-314D-C4217E5AC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20000"/>
              </a:spcBef>
              <a:buClrTx/>
              <a:buNone/>
              <a:defRPr/>
            </a:pPr>
            <a:r>
              <a:rPr lang="pl-PL" altLang="pl-PL" sz="2400" dirty="0"/>
              <a:t>Żywność nie może być szkodliwa dla zdrowia lub życia człowieka, zepsuta ani zafałszowana oraz naruszać warunków określonych w obowiązujących przepisach.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spcBef>
                <a:spcPct val="20000"/>
              </a:spcBef>
              <a:buClrTx/>
              <a:buNone/>
              <a:defRPr/>
            </a:pPr>
            <a:r>
              <a:rPr lang="pl-PL" sz="2400" dirty="0"/>
              <a:t>Należy zaznaczyć, że również w przypadku niewielkich rozmiarów produkcji żywności,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</a:rPr>
              <a:t>żywność</a:t>
            </a:r>
            <a:r>
              <a:rPr lang="pl-PL" sz="2400" dirty="0"/>
              <a:t> </a:t>
            </a:r>
            <a:r>
              <a:rPr lang="pl-PL" sz="2400" b="1" dirty="0">
                <a:solidFill>
                  <a:schemeClr val="accent2">
                    <a:lumMod val="75000"/>
                  </a:schemeClr>
                </a:solidFill>
              </a:rPr>
              <a:t>musi być bezpieczna dla zdrowia i życia konsumentów.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+mn-cs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50433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B79A6-4E26-DF65-0FD4-BF2E43A93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chemeClr val="accent2">
                    <a:lumMod val="75000"/>
                  </a:schemeClr>
                </a:solidFill>
              </a:rPr>
              <a:t>Koła Gospodyń Wiejskich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3ED605-27EF-E11B-FEB4-5642277F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przypadku Koła gospodyń wiejskich członkowie mogą ale nie muszą osobno rejestrować prowadzoną działalność w zakresie produkcji domowej.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Koło gospodyń wiejskich może m.in.: </a:t>
            </a:r>
          </a:p>
          <a:p>
            <a:pPr marL="0" indent="0">
              <a:buNone/>
            </a:pPr>
            <a:r>
              <a:rPr lang="pl-PL" dirty="0"/>
              <a:t>• wygospodarować jakieś pomieszczenie np. remizę/ świetlicę (spełniające wymagania dla produkcji żywności) i w nim prowadzić swoją działalność</a:t>
            </a:r>
          </a:p>
        </p:txBody>
      </p:sp>
    </p:spTree>
    <p:extLst>
      <p:ext uri="{BB962C8B-B14F-4D97-AF65-F5344CB8AC3E}">
        <p14:creationId xmlns:p14="http://schemas.microsoft.com/office/powerpoint/2010/main" val="156048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2B1B42-8D37-4201-5BDB-F1A3A840E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8429" y="690208"/>
            <a:ext cx="2979987" cy="1418202"/>
          </a:xfrm>
        </p:spPr>
        <p:txBody>
          <a:bodyPr>
            <a:normAutofit/>
          </a:bodyPr>
          <a:lstStyle/>
          <a:p>
            <a:r>
              <a:rPr lang="pl-PL" sz="2000" dirty="0"/>
              <a:t>Odpowiedzialność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48E3B9-C756-0161-CCF9-E1BD255C7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Zgodnie z ogólną zasadą zawartą w art. 14 i 17 rozporządzenia</a:t>
            </a:r>
            <a:r>
              <a:rPr lang="pl-PL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nr 178/2002 </a:t>
            </a:r>
            <a:r>
              <a:rPr lang="pl-PL" sz="1600" dirty="0">
                <a:solidFill>
                  <a:schemeClr val="tx1"/>
                </a:solidFill>
                <a:latin typeface="tahoma" panose="020B0604030504040204" pitchFamily="34" charset="0"/>
              </a:rPr>
              <a:t>Parlamentu Europejskiego i Rady z dnia 28 stycznia 2002 r. ustanawiającego ogólne zasady i wymagania prawa żywnościowego, powołującego Europejski Urząd ds. Bezpieczeństwa Żywności oraz ustanawiającego procedury w zakresie bezpieczeństwa żywności (Dz. Urz. UE L 31 z 01.02.2002 r., str. 1, Dz. Urz. UE Polskie wydanie specjalne, rozdz. 15, t. 6, str. 463)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</a:t>
            </a:r>
            <a:r>
              <a:rPr kumimoji="0" lang="pl-PL" sz="24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żywność musi być bezpieczna dla zdrowia i życia człowieka, a odpowiedzialność za bezpieczeństwo żywności ponosi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producent</a:t>
            </a:r>
            <a:r>
              <a:rPr kumimoji="0" lang="pl-PL" sz="240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lub 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podmiot wprowadzający żywność do obrotu.</a:t>
            </a:r>
            <a:endParaRPr lang="pl-PL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8114FC9-2AC8-DFE8-26F8-091775D70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997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C55AAF-FCAF-3858-43DF-FD94A252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Zagrożenia bezpieczeństwa żywności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7BCBAC-ADC9-F7E9-89C6-A0364362F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defRPr/>
            </a:pPr>
            <a:r>
              <a:rPr kumimoji="0" lang="pl-PL" alt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uLnTx/>
                <a:uFillTx/>
                <a:ea typeface="Arial Unicode MS" pitchFamily="34" charset="-128"/>
                <a:cs typeface="Arial Unicode MS" panose="020B0604020202020204" pitchFamily="34" charset="-128"/>
              </a:rPr>
              <a:t>Chemiczne</a:t>
            </a:r>
            <a:r>
              <a:rPr kumimoji="0" lang="pl-PL" altLang="pl-PL" sz="2000" b="1" i="0" u="none" strike="noStrike" kern="1200" cap="none" spc="0" normalizeH="0" baseline="0" noProof="0" dirty="0">
                <a:ln>
                  <a:noFill/>
                </a:ln>
                <a:uLnTx/>
                <a:uFillTx/>
                <a:ea typeface="Arial Unicode MS" pitchFamily="34" charset="-128"/>
                <a:cs typeface="Arial Unicode MS" panose="020B0604020202020204" pitchFamily="34" charset="-128"/>
              </a:rPr>
              <a:t> </a:t>
            </a:r>
            <a:r>
              <a:rPr kumimoji="0" lang="pl-PL" altLang="pl-PL" sz="2000" b="0" i="0" u="none" strike="noStrike" kern="1200" cap="none" spc="0" normalizeH="0" baseline="0" noProof="0" dirty="0">
                <a:ln>
                  <a:noFill/>
                </a:ln>
                <a:uLnTx/>
                <a:uFillTx/>
                <a:ea typeface="Arial Unicode MS" pitchFamily="34" charset="-128"/>
                <a:cs typeface="Arial Unicode MS" panose="020B0604020202020204" pitchFamily="34" charset="-128"/>
              </a:rPr>
              <a:t>– </a:t>
            </a:r>
            <a:r>
              <a:rPr kumimoji="0" lang="pl-PL" altLang="pl-PL" sz="1900" i="0" u="none" strike="noStrike" kern="1200" cap="none" spc="0" normalizeH="0" baseline="0" noProof="0" dirty="0" err="1">
                <a:ln>
                  <a:noFill/>
                </a:ln>
                <a:uLnTx/>
                <a:uFillTx/>
                <a:ea typeface="Arial Unicode MS" pitchFamily="34" charset="-128"/>
                <a:cs typeface="Arial Unicode MS" panose="020B0604020202020204" pitchFamily="34" charset="-128"/>
              </a:rPr>
              <a:t>mykotoksyny</a:t>
            </a:r>
            <a:r>
              <a:rPr kumimoji="0" lang="pl-PL" altLang="pl-PL" sz="1900" i="0" u="none" strike="noStrike" kern="1200" cap="none" spc="0" normalizeH="0" baseline="0" noProof="0" dirty="0">
                <a:ln>
                  <a:noFill/>
                </a:ln>
                <a:uLnTx/>
                <a:uFillTx/>
                <a:ea typeface="Arial Unicode MS" pitchFamily="34" charset="-128"/>
                <a:cs typeface="Arial Unicode MS" panose="020B0604020202020204" pitchFamily="34" charset="-128"/>
              </a:rPr>
              <a:t> (toksyny grzybowe atakujące zboża i przetwory zbożowe w wyniku głównie przetrzymywania zboża i jego przetworów w nieprawidłowych warunkach), metale ciężkie, środki ochrony roślin, nawozy sztuczne, pozostałości środków myjących, zanieczyszczenia pochodzące z opakowań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altLang="pl-PL" sz="1900" b="1" dirty="0">
                <a:solidFill>
                  <a:schemeClr val="accent2">
                    <a:lumMod val="75000"/>
                  </a:schemeClr>
                </a:solidFill>
                <a:cs typeface="Arial Unicode MS" panose="020B0604020202020204" pitchFamily="34" charset="-128"/>
              </a:rPr>
              <a:t>Fizyczne </a:t>
            </a:r>
            <a:r>
              <a:rPr lang="pl-PL" altLang="pl-PL" sz="1900" dirty="0">
                <a:cs typeface="Arial Unicode MS" panose="020B0604020202020204" pitchFamily="34" charset="-128"/>
              </a:rPr>
              <a:t>-  ciała obce, szkło metal, drewno, piasek (przypadkowe, np. biżuteria)</a:t>
            </a:r>
          </a:p>
          <a:p>
            <a:pPr eaLnBrk="1" hangingPunct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pl-PL" altLang="pl-PL" sz="1900" b="1" dirty="0">
                <a:solidFill>
                  <a:schemeClr val="accent2">
                    <a:lumMod val="75000"/>
                  </a:schemeClr>
                </a:solidFill>
                <a:cs typeface="Arial Unicode MS" panose="020B0604020202020204" pitchFamily="34" charset="-128"/>
              </a:rPr>
              <a:t>Biologiczne</a:t>
            </a:r>
            <a:r>
              <a:rPr lang="pl-PL" altLang="pl-PL" sz="1900" dirty="0">
                <a:solidFill>
                  <a:schemeClr val="accent2">
                    <a:lumMod val="75000"/>
                  </a:schemeClr>
                </a:solidFill>
                <a:cs typeface="Arial Unicode MS" panose="020B0604020202020204" pitchFamily="34" charset="-128"/>
              </a:rPr>
              <a:t>:</a:t>
            </a:r>
          </a:p>
          <a:p>
            <a:pPr eaLnBrk="1" hangingPunct="1">
              <a:buFontTx/>
              <a:buChar char="-"/>
              <a:defRPr/>
            </a:pPr>
            <a:r>
              <a:rPr lang="pl-PL" altLang="pl-PL" sz="1900" dirty="0">
                <a:cs typeface="Arial Unicode MS" panose="020B0604020202020204" pitchFamily="34" charset="-128"/>
              </a:rPr>
              <a:t>laseczka jadu kiełbasianego </a:t>
            </a:r>
            <a:r>
              <a:rPr lang="pl-PL" altLang="pl-PL" sz="1900" i="1" dirty="0">
                <a:cs typeface="Arial Unicode MS" panose="020B0604020202020204" pitchFamily="34" charset="-128"/>
              </a:rPr>
              <a:t>(Clostridium </a:t>
            </a:r>
            <a:r>
              <a:rPr lang="pl-PL" altLang="pl-PL" sz="1900" i="1" dirty="0" err="1">
                <a:cs typeface="Arial Unicode MS" panose="020B0604020202020204" pitchFamily="34" charset="-128"/>
              </a:rPr>
              <a:t>botulinum</a:t>
            </a:r>
            <a:r>
              <a:rPr lang="pl-PL" altLang="pl-PL" sz="1900" i="1" dirty="0">
                <a:cs typeface="Arial Unicode MS" panose="020B0604020202020204" pitchFamily="34" charset="-128"/>
              </a:rPr>
              <a:t>) </a:t>
            </a:r>
            <a:r>
              <a:rPr lang="pl-PL" altLang="pl-PL" sz="1900" dirty="0">
                <a:cs typeface="Arial Unicode MS" panose="020B0604020202020204" pitchFamily="34" charset="-128"/>
              </a:rPr>
              <a:t>– zanieczyszczenia glebą- przetwory warzywne, </a:t>
            </a:r>
            <a:r>
              <a:rPr lang="pl-PL" sz="1900" dirty="0"/>
              <a:t>nieodpowiednio oczyszczone mięso – przetwory mięsne</a:t>
            </a:r>
            <a:r>
              <a:rPr lang="pl-PL" altLang="pl-PL" sz="1900" dirty="0">
                <a:cs typeface="Arial Unicode MS" panose="020B0604020202020204" pitchFamily="34" charset="-128"/>
              </a:rPr>
              <a:t> np. konserwy, </a:t>
            </a:r>
            <a:r>
              <a:rPr lang="pl-PL" altLang="pl-PL" sz="1900" i="1" dirty="0">
                <a:cs typeface="Arial Unicode MS" panose="020B0604020202020204" pitchFamily="34" charset="-128"/>
              </a:rPr>
              <a:t>(wypukłe denko!), </a:t>
            </a:r>
          </a:p>
          <a:p>
            <a:pPr eaLnBrk="1" hangingPunct="1">
              <a:buFontTx/>
              <a:buChar char="-"/>
              <a:defRPr/>
            </a:pPr>
            <a:r>
              <a:rPr lang="pl-PL" altLang="pl-PL" sz="1900" dirty="0">
                <a:cs typeface="Arial Unicode MS" panose="020B0604020202020204" pitchFamily="34" charset="-128"/>
              </a:rPr>
              <a:t>pałeczka </a:t>
            </a:r>
            <a:r>
              <a:rPr lang="pl-PL" altLang="pl-PL" sz="1900" i="1" dirty="0">
                <a:cs typeface="Arial Unicode MS" panose="020B0604020202020204" pitchFamily="34" charset="-128"/>
              </a:rPr>
              <a:t>Escherichia coli (niemyte warzywa i owoce, woda z niepewnego źródła), </a:t>
            </a:r>
          </a:p>
          <a:p>
            <a:pPr eaLnBrk="1" hangingPunct="1">
              <a:buFontTx/>
              <a:buChar char="-"/>
              <a:defRPr/>
            </a:pPr>
            <a:r>
              <a:rPr lang="pl-PL" altLang="pl-PL" sz="1900" dirty="0">
                <a:cs typeface="Arial Unicode MS" panose="020B0604020202020204" pitchFamily="34" charset="-128"/>
              </a:rPr>
              <a:t>pałeczki </a:t>
            </a:r>
            <a:r>
              <a:rPr lang="pl-PL" altLang="pl-PL" sz="1900" i="1" dirty="0">
                <a:cs typeface="Arial Unicode MS" panose="020B0604020202020204" pitchFamily="34" charset="-128"/>
              </a:rPr>
              <a:t>Salmonella </a:t>
            </a:r>
            <a:r>
              <a:rPr lang="pl-PL" altLang="pl-PL" sz="1900" dirty="0">
                <a:cs typeface="Arial Unicode MS" panose="020B0604020202020204" pitchFamily="34" charset="-128"/>
              </a:rPr>
              <a:t>(drób, jaja)</a:t>
            </a:r>
            <a:r>
              <a:rPr lang="pl-PL" altLang="pl-PL" sz="1900" i="1" dirty="0">
                <a:cs typeface="Arial Unicode MS" panose="020B0604020202020204" pitchFamily="34" charset="-128"/>
              </a:rPr>
              <a:t>, </a:t>
            </a:r>
          </a:p>
          <a:p>
            <a:pPr eaLnBrk="1" hangingPunct="1">
              <a:buFontTx/>
              <a:buChar char="-"/>
              <a:defRPr/>
            </a:pPr>
            <a:r>
              <a:rPr lang="pl-PL" altLang="pl-PL" sz="1900" dirty="0">
                <a:cs typeface="Arial Unicode MS" panose="020B0604020202020204" pitchFamily="34" charset="-128"/>
              </a:rPr>
              <a:t>gronkowiec złocisty </a:t>
            </a:r>
            <a:r>
              <a:rPr lang="pl-PL" altLang="pl-PL" sz="1900" i="1" dirty="0">
                <a:cs typeface="Arial Unicode MS" panose="020B0604020202020204" pitchFamily="34" charset="-128"/>
              </a:rPr>
              <a:t>(</a:t>
            </a:r>
            <a:r>
              <a:rPr lang="pl-PL" altLang="pl-PL" sz="1900" i="1" dirty="0" err="1">
                <a:cs typeface="Arial Unicode MS" panose="020B0604020202020204" pitchFamily="34" charset="-128"/>
              </a:rPr>
              <a:t>Staphylococcus</a:t>
            </a:r>
            <a:r>
              <a:rPr lang="pl-PL" altLang="pl-PL" sz="1900" i="1" dirty="0">
                <a:cs typeface="Arial Unicode MS" panose="020B0604020202020204" pitchFamily="34" charset="-128"/>
              </a:rPr>
              <a:t> </a:t>
            </a:r>
            <a:r>
              <a:rPr lang="pl-PL" altLang="pl-PL" sz="1900" i="1" dirty="0" err="1">
                <a:cs typeface="Arial Unicode MS" panose="020B0604020202020204" pitchFamily="34" charset="-128"/>
              </a:rPr>
              <a:t>aureus</a:t>
            </a:r>
            <a:r>
              <a:rPr lang="pl-PL" altLang="pl-PL" sz="1900" i="1" dirty="0">
                <a:cs typeface="Arial Unicode MS" panose="020B0604020202020204" pitchFamily="34" charset="-128"/>
              </a:rPr>
              <a:t>) – choroby skórne ludzi, nieżyty gardła i nosa</a:t>
            </a:r>
          </a:p>
          <a:p>
            <a:pPr eaLnBrk="1" hangingPunct="1">
              <a:buFontTx/>
              <a:buChar char="-"/>
              <a:defRPr/>
            </a:pPr>
            <a:r>
              <a:rPr lang="pl-PL" altLang="pl-PL" sz="1900" dirty="0">
                <a:cs typeface="Arial Unicode MS" panose="020B0604020202020204" pitchFamily="34" charset="-128"/>
              </a:rPr>
              <a:t>wirusy</a:t>
            </a:r>
            <a:r>
              <a:rPr lang="pl-PL" altLang="pl-PL" sz="1900" i="1" dirty="0">
                <a:cs typeface="Arial Unicode MS" panose="020B0604020202020204" pitchFamily="34" charset="-128"/>
              </a:rPr>
              <a:t> </a:t>
            </a:r>
            <a:r>
              <a:rPr lang="pl-PL" altLang="pl-PL" sz="1900" dirty="0">
                <a:cs typeface="Arial Unicode MS" panose="020B0604020202020204" pitchFamily="34" charset="-128"/>
              </a:rPr>
              <a:t>(</a:t>
            </a:r>
            <a:r>
              <a:rPr lang="pl-PL" altLang="pl-PL" sz="1900" dirty="0" err="1">
                <a:cs typeface="Arial Unicode MS" panose="020B0604020202020204" pitchFamily="34" charset="-128"/>
              </a:rPr>
              <a:t>rotawirusy</a:t>
            </a:r>
            <a:r>
              <a:rPr lang="pl-PL" altLang="pl-PL" sz="1900" dirty="0">
                <a:cs typeface="Arial Unicode MS" panose="020B0604020202020204" pitchFamily="34" charset="-128"/>
              </a:rPr>
              <a:t>, </a:t>
            </a:r>
            <a:r>
              <a:rPr lang="pl-PL" altLang="pl-PL" sz="1900" dirty="0" err="1">
                <a:cs typeface="Arial Unicode MS" panose="020B0604020202020204" pitchFamily="34" charset="-128"/>
              </a:rPr>
              <a:t>norowisusy</a:t>
            </a:r>
            <a:r>
              <a:rPr lang="pl-PL" altLang="pl-PL" sz="1900" dirty="0">
                <a:cs typeface="Arial Unicode MS" panose="020B0604020202020204" pitchFamily="34" charset="-128"/>
              </a:rPr>
              <a:t> – brak zachowania higieny podczas zbioru, produkcji),</a:t>
            </a:r>
          </a:p>
          <a:p>
            <a:pPr eaLnBrk="1" hangingPunct="1">
              <a:buFontTx/>
              <a:buChar char="-"/>
              <a:defRPr/>
            </a:pPr>
            <a:r>
              <a:rPr lang="pl-PL" altLang="pl-PL" sz="1900" dirty="0">
                <a:cs typeface="Arial Unicode MS" panose="020B0604020202020204" pitchFamily="34" charset="-128"/>
              </a:rPr>
              <a:t>pleśnie,</a:t>
            </a:r>
          </a:p>
          <a:p>
            <a:pPr eaLnBrk="1" hangingPunct="1">
              <a:buFontTx/>
              <a:buChar char="-"/>
              <a:defRPr/>
            </a:pPr>
            <a:r>
              <a:rPr lang="pl-PL" altLang="pl-PL" sz="1900" dirty="0">
                <a:cs typeface="Arial Unicode MS" panose="020B0604020202020204" pitchFamily="34" charset="-128"/>
              </a:rPr>
              <a:t>szkodniki i ich pozostałości</a:t>
            </a:r>
            <a:endParaRPr lang="pl-PL" sz="19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D53A0C5-4561-6F90-9C83-62823DBFD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2029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F889D4-0806-07A6-D41C-EA88B53F9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528" y="2322910"/>
            <a:ext cx="9070848" cy="2587752"/>
          </a:xfrm>
        </p:spPr>
        <p:txBody>
          <a:bodyPr/>
          <a:lstStyle/>
          <a:p>
            <a:r>
              <a:rPr lang="pl-PL" sz="4400" cap="none" dirty="0"/>
              <a:t>Minimalne wymagania przy produkcji żywności</a:t>
            </a:r>
            <a:b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3200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9704F3A-B410-703D-A75D-2F9A4921DB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814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712545-87E8-4D67-E8F4-943D51CCC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solidFill>
                  <a:schemeClr val="tx2">
                    <a:lumMod val="75000"/>
                  </a:schemeClr>
                </a:solidFill>
              </a:rPr>
              <a:t>Utrzymanie czystości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0BEBFF-CE1F-06E6-2AC7-DC07B3DA8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1800" dirty="0"/>
              <a:t>Należy: </a:t>
            </a:r>
            <a:endParaRPr lang="pl-PL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pomieszczenia kuchenne utrzymywać w czystości i dobrym stanie technicznym </a:t>
            </a:r>
            <a:r>
              <a:rPr lang="pl-PL" altLang="pl-PL" dirty="0">
                <a:cs typeface="Arial Unicode MS" panose="020B0604020202020204" pitchFamily="34" charset="-128"/>
              </a:rPr>
              <a:t>(nie dopuszczamy do ,,łuszczenia” się farby na powierzchniach ścian, gromadzenia się kurzu, pozostałości żywności i innych zanieczyszczeń w szczelinach, połączeniach płytek, w pomieszczeniach powinno być jak najmniej bibelotów, ozdób)</a:t>
            </a:r>
            <a:r>
              <a:rPr lang="pl-PL" altLang="pl-PL" dirty="0">
                <a:cs typeface="Arial" panose="020B0604020202020204" pitchFamily="34" charset="0"/>
              </a:rPr>
              <a:t>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altLang="pl-PL" dirty="0">
                <a:cs typeface="Arial" panose="020B0604020202020204" pitchFamily="34" charset="0"/>
              </a:rPr>
              <a:t>zapewnić prawidłową </a:t>
            </a:r>
            <a:r>
              <a:rPr lang="pl-PL" altLang="pl-PL" dirty="0">
                <a:cs typeface="Arial Unicode MS" panose="020B0604020202020204" pitchFamily="34" charset="-128"/>
              </a:rPr>
              <a:t>wentylacj</a:t>
            </a:r>
            <a:r>
              <a:rPr lang="pl-PL" altLang="pl-PL" dirty="0">
                <a:cs typeface="Arial" panose="020B0604020202020204" pitchFamily="34" charset="0"/>
              </a:rPr>
              <a:t>ę</a:t>
            </a:r>
            <a:r>
              <a:rPr lang="pl-PL" altLang="pl-PL" dirty="0">
                <a:cs typeface="Arial Unicode MS" panose="020B0604020202020204" pitchFamily="34" charset="-128"/>
              </a:rPr>
              <a:t> pomieszczeń;</a:t>
            </a:r>
            <a:endParaRPr lang="pl-PL" sz="1800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myć i odkażać wszystkie powierzchnie i sprzęty wykorzystywane podczas produkcji, przechowywania i transportu żywności;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chronić kuchnię i żywność przed owadami i innymi zwierzętami- </a:t>
            </a:r>
            <a:r>
              <a:rPr lang="pl-PL" altLang="pl-PL" dirty="0">
                <a:cs typeface="Arial Unicode MS" panose="020B0604020202020204" pitchFamily="34" charset="-128"/>
              </a:rPr>
              <a:t>jeśli otwieramy okna w celu wietrzenia dbamy o to, aby posiadały siatki eliminujące możliwość przedostania się </a:t>
            </a:r>
            <a:r>
              <a:rPr lang="pl-PL" altLang="pl-PL" dirty="0">
                <a:cs typeface="Arial" panose="020B0604020202020204" pitchFamily="34" charset="0"/>
              </a:rPr>
              <a:t>much i innych owadów (szkodników)</a:t>
            </a:r>
            <a:r>
              <a:rPr lang="pl-PL" altLang="pl-PL" dirty="0">
                <a:cs typeface="Arial Unicode MS" panose="020B0604020202020204" pitchFamily="34" charset="-128"/>
              </a:rPr>
              <a:t>, zanieczyszczeń, przestrzegamy ,,szczelności” pomieszczeń;</a:t>
            </a:r>
            <a:endParaRPr lang="pl-PL" sz="1800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dirty="0"/>
              <a:t>używać sprzętów, naczyń przeznaczonych do kontaktu z żywnością;</a:t>
            </a:r>
            <a:endParaRPr lang="pl-PL" sz="1800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dirty="0"/>
              <a:t>nie korzystać ze sprzętu z uszkodzoną powierzchnią, czy sprzętów zużytych, np.: garnków z odpryskami emalii, drewnianych łyżek z ubytkami drewna, porysowanych patelni;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altLang="pl-PL" dirty="0">
                <a:cs typeface="Arial" panose="020B0604020202020204" pitchFamily="34" charset="0"/>
              </a:rPr>
              <a:t>systematycznie opróżniać kosze na odpady (nie dopuszczamy do ich przepełniania) i utrzymywać je w czystości </a:t>
            </a:r>
            <a:br>
              <a:rPr lang="pl-PL" sz="1800" dirty="0"/>
            </a:br>
            <a:br>
              <a:rPr lang="pl-PL" sz="1800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117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56FCD2-7B89-E530-2B69-65AB9D97B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solidFill>
                  <a:schemeClr val="tx2">
                    <a:lumMod val="75000"/>
                  </a:schemeClr>
                </a:solidFill>
              </a:rPr>
              <a:t>Segregacja żywności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9D2258-2B42-1C9C-EA73-82B60388C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należy oddzielać i osobno magazynować surową żywność od ugotowanej: surowe mięso, drób, owoce i warzywa od gotowych potraw;</a:t>
            </a:r>
          </a:p>
          <a:p>
            <a:pPr marL="0" indent="0" algn="just">
              <a:buClr>
                <a:schemeClr val="accent2">
                  <a:lumMod val="75000"/>
                </a:schemeClr>
              </a:buClr>
              <a:buNone/>
            </a:pPr>
            <a:endParaRPr lang="pl-PL" sz="1800" dirty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altLang="pl-PL" dirty="0"/>
              <a:t>przestrzegamy zasady prawidłowej segregacji w urządzeniu chłodniczym;</a:t>
            </a:r>
            <a:endParaRPr lang="pl-PL" sz="1800" dirty="0"/>
          </a:p>
          <a:p>
            <a:pPr marL="0" indent="0" algn="just">
              <a:buClr>
                <a:schemeClr val="accent2">
                  <a:lumMod val="75000"/>
                </a:schemeClr>
              </a:buClr>
              <a:buNone/>
            </a:pPr>
            <a:endParaRPr lang="pl-PL" sz="800" dirty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sz="1800" dirty="0"/>
              <a:t>do przygotowywania surowej żywności należy używać oddzielnego sprzętu i przedmiotów, np. noży i desek do krojenia;</a:t>
            </a:r>
          </a:p>
          <a:p>
            <a:pPr marL="0" indent="0" algn="just">
              <a:buClr>
                <a:schemeClr val="accent2">
                  <a:lumMod val="75000"/>
                </a:schemeClr>
              </a:buClr>
              <a:buNone/>
            </a:pPr>
            <a:endParaRPr lang="pl-PL" sz="1800" dirty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pl-PL" dirty="0"/>
              <a:t>należy zapewnić odpowiednią powierzchnię produkcyjną </a:t>
            </a:r>
            <a:r>
              <a:rPr lang="pl-PL" dirty="0">
                <a:sym typeface="Wingdings" panose="05000000000000000000" pitchFamily="2" charset="2"/>
              </a:rPr>
              <a:t>- nie dopuszczamy do krzyżowania się dróg czystych i brudnych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705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1DF2DE6-D941-A680-FECC-709F31172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Dobre praktyki higieniczne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5F26265B-C39D-67C1-448D-FFF1896AE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dirty="0"/>
              <a:t>nie wychodzimy w fartuchu, w którym produkujemy żywność do innych zewnętrznych pomieszczeń gospodarskich (np. po jajka do kurnika);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dirty="0"/>
              <a:t> w trakcie produkcji nie wykonujemy innych czynności, np. nie palimy papierosów, nie dorzucamy węgla do pieca;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pl-PL" dirty="0"/>
              <a:t>nie przechowujemy surowców przyniesionych bezpośrednio z pola, czy jaj nie poddanych obróbce wstępnej w sąsiedztwie innych środków spożywczych</a:t>
            </a:r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74BB199C-4D74-0E81-097D-F60C4221D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442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Mydł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Mydł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ydł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Mydło</Template>
  <TotalTime>673</TotalTime>
  <Words>2365</Words>
  <Application>Microsoft Office PowerPoint</Application>
  <PresentationFormat>Panoramiczny</PresentationFormat>
  <Paragraphs>186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40" baseType="lpstr">
      <vt:lpstr>Arial</vt:lpstr>
      <vt:lpstr>Calibri</vt:lpstr>
      <vt:lpstr>Century Gothic</vt:lpstr>
      <vt:lpstr>Franklin Gothic Book</vt:lpstr>
      <vt:lpstr>Garamond</vt:lpstr>
      <vt:lpstr>tahoma</vt:lpstr>
      <vt:lpstr>Trebuchet MS</vt:lpstr>
      <vt:lpstr>Wingdings</vt:lpstr>
      <vt:lpstr>Wingdings 3</vt:lpstr>
      <vt:lpstr>Mydło</vt:lpstr>
      <vt:lpstr>  Powiatowa Stacja  Sanitarno- Epidemiologiczna w Mońkach   </vt:lpstr>
      <vt:lpstr>Bezpieczeństwo  żywności</vt:lpstr>
      <vt:lpstr>Bezpieczeństwo żywności: sprawa priorytetowa w zakresie zdrowia publicznego </vt:lpstr>
      <vt:lpstr>Odpowiedzialność </vt:lpstr>
      <vt:lpstr>Zagrożenia bezpieczeństwa żywności</vt:lpstr>
      <vt:lpstr>Minimalne wymagania przy produkcji żywności </vt:lpstr>
      <vt:lpstr>Utrzymanie czystości</vt:lpstr>
      <vt:lpstr>Segregacja żywności</vt:lpstr>
      <vt:lpstr>Dobre praktyki higieniczne</vt:lpstr>
      <vt:lpstr>Warunki przechowywania</vt:lpstr>
      <vt:lpstr>Surowce</vt:lpstr>
      <vt:lpstr>Traceability</vt:lpstr>
      <vt:lpstr>Osoby pracujące przy żywności</vt:lpstr>
      <vt:lpstr>Sprzedaż żywności</vt:lpstr>
      <vt:lpstr>Warunki przy sprzedaży żywności</vt:lpstr>
      <vt:lpstr>Ocena ryzyka</vt:lpstr>
      <vt:lpstr>Prezentacja programu PowerPoint</vt:lpstr>
      <vt:lpstr>Prezentacja programu PowerPoint</vt:lpstr>
      <vt:lpstr>Znakowanie żywności</vt:lpstr>
      <vt:lpstr>SUBSTANCJE LUB PRODUKTY POWODUJĄCE ALERGIE LUB REAKCJE NIETOLERANCJI (załącznik II rozporządzenia 1169/2011) </vt:lpstr>
      <vt:lpstr>Rejestracja prowadzonej działalności</vt:lpstr>
      <vt:lpstr>Regulacje prawne</vt:lpstr>
      <vt:lpstr>Przepisy prawa żywnościowego dotyczą produkcji/ obrotu żywnością, tam gdzie jest: </vt:lpstr>
      <vt:lpstr>Działalność okazjonalna</vt:lpstr>
      <vt:lpstr>Produkcja pierwotna</vt:lpstr>
      <vt:lpstr>Dostawy bezpośrednie</vt:lpstr>
      <vt:lpstr>Rolniczy handel detaliczny</vt:lpstr>
      <vt:lpstr>Produkcja pierwotna a dostawy bezpośrednie i RHD</vt:lpstr>
      <vt:lpstr>Produkcja domowa</vt:lpstr>
      <vt:lpstr>Koła Gospodyń Wiejskich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zagadnienia bezpieczeństwa i jakości żywności  sprzedaż bezpośrednia     Paulina Dziekońska- Kierownik Oddziału nadzoru sanitarnego  Katarzyna Mońko-Pukszta – Koordynator ds. Bezpieczeństwa Żywności i Żywienia</dc:title>
  <dc:creator>Paulina Dziekońska</dc:creator>
  <cp:lastModifiedBy>Marzena Chojnowska</cp:lastModifiedBy>
  <cp:revision>17</cp:revision>
  <dcterms:created xsi:type="dcterms:W3CDTF">2023-08-10T12:45:54Z</dcterms:created>
  <dcterms:modified xsi:type="dcterms:W3CDTF">2023-09-04T10:55:20Z</dcterms:modified>
</cp:coreProperties>
</file>