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sldIdLst>
    <p:sldId id="256" r:id="rId2"/>
    <p:sldId id="293" r:id="rId3"/>
    <p:sldId id="300" r:id="rId4"/>
    <p:sldId id="319" r:id="rId5"/>
    <p:sldId id="305" r:id="rId6"/>
    <p:sldId id="295" r:id="rId7"/>
    <p:sldId id="294" r:id="rId8"/>
    <p:sldId id="302" r:id="rId9"/>
    <p:sldId id="303" r:id="rId10"/>
    <p:sldId id="296" r:id="rId11"/>
    <p:sldId id="297" r:id="rId12"/>
    <p:sldId id="298" r:id="rId13"/>
    <p:sldId id="301" r:id="rId14"/>
    <p:sldId id="307" r:id="rId15"/>
    <p:sldId id="309" r:id="rId16"/>
    <p:sldId id="284" r:id="rId17"/>
    <p:sldId id="286" r:id="rId18"/>
    <p:sldId id="310" r:id="rId19"/>
    <p:sldId id="289" r:id="rId20"/>
    <p:sldId id="299" r:id="rId21"/>
    <p:sldId id="308" r:id="rId22"/>
    <p:sldId id="311" r:id="rId23"/>
    <p:sldId id="312" r:id="rId24"/>
    <p:sldId id="313" r:id="rId25"/>
    <p:sldId id="316" r:id="rId26"/>
    <p:sldId id="314" r:id="rId27"/>
    <p:sldId id="315" r:id="rId28"/>
    <p:sldId id="278" r:id="rId29"/>
    <p:sldId id="318" r:id="rId30"/>
    <p:sldId id="280" r:id="rId31"/>
    <p:sldId id="281" r:id="rId32"/>
    <p:sldId id="282" r:id="rId33"/>
    <p:sldId id="291" r:id="rId34"/>
    <p:sldId id="272" r:id="rId35"/>
    <p:sldId id="274" r:id="rId36"/>
    <p:sldId id="258" r:id="rId37"/>
    <p:sldId id="260" r:id="rId38"/>
    <p:sldId id="261" r:id="rId39"/>
    <p:sldId id="262" r:id="rId40"/>
    <p:sldId id="263" r:id="rId41"/>
    <p:sldId id="264" r:id="rId42"/>
    <p:sldId id="275" r:id="rId43"/>
    <p:sldId id="276" r:id="rId44"/>
    <p:sldId id="268" r:id="rId45"/>
    <p:sldId id="269" r:id="rId46"/>
    <p:sldId id="277" r:id="rId47"/>
    <p:sldId id="270" r:id="rId48"/>
    <p:sldId id="271" r:id="rId49"/>
    <p:sldId id="317" r:id="rId50"/>
  </p:sldIdLst>
  <p:sldSz cx="12192000" cy="6858000"/>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581DCC-9868-48E8-85A3-A176BC51E7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5D520E14-6C83-40D2-BD0F-F681207ABC6B}">
      <dgm:prSet custT="1"/>
      <dgm:spPr/>
      <dgm:t>
        <a:bodyPr/>
        <a:lstStyle/>
        <a:p>
          <a:pPr algn="ctr"/>
          <a:r>
            <a:rPr lang="pl-PL" sz="2600" b="1" dirty="0">
              <a:effectLst>
                <a:outerShdw blurRad="38100" dist="38100" dir="2700000" algn="tl">
                  <a:srgbClr val="000000">
                    <a:alpha val="43137"/>
                  </a:srgbClr>
                </a:outerShdw>
              </a:effectLst>
            </a:rPr>
            <a:t>Załatwienie sprawy rozpatrywanej w ramach koordynacji systemów zabezpieczenia społecznego jest postępowaniem wymagającym dłuższego czasu niż te prowadzone przez gminy. Wymaga to ustalenia:</a:t>
          </a:r>
        </a:p>
      </dgm:t>
    </dgm:pt>
    <dgm:pt modelId="{FEA49253-7D73-45BA-8A39-E90CD8A46948}" type="parTrans" cxnId="{73E337AB-F1AD-43BE-8B82-5241591723DC}">
      <dgm:prSet/>
      <dgm:spPr/>
      <dgm:t>
        <a:bodyPr/>
        <a:lstStyle/>
        <a:p>
          <a:endParaRPr lang="pl-PL"/>
        </a:p>
      </dgm:t>
    </dgm:pt>
    <dgm:pt modelId="{9E6D2209-12AC-4938-A5B6-8ECC6DEC1764}" type="sibTrans" cxnId="{73E337AB-F1AD-43BE-8B82-5241591723DC}">
      <dgm:prSet/>
      <dgm:spPr/>
      <dgm:t>
        <a:bodyPr/>
        <a:lstStyle/>
        <a:p>
          <a:endParaRPr lang="pl-PL"/>
        </a:p>
      </dgm:t>
    </dgm:pt>
    <dgm:pt modelId="{4CD55707-1B86-429C-A818-D9B087CEFDFC}">
      <dgm:prSet custT="1"/>
      <dgm:spPr/>
      <dgm:t>
        <a:bodyPr/>
        <a:lstStyle/>
        <a:p>
          <a:pPr>
            <a:spcAft>
              <a:spcPts val="1200"/>
            </a:spcAft>
          </a:pPr>
          <a:r>
            <a:rPr lang="pl-PL" sz="2400" dirty="0"/>
            <a:t>charakteru pobytu;</a:t>
          </a:r>
        </a:p>
      </dgm:t>
    </dgm:pt>
    <dgm:pt modelId="{2F8D0A3B-E2B2-498A-8889-15D10BCA301C}" type="parTrans" cxnId="{5960195C-8318-4E22-A4E4-36C50581AE85}">
      <dgm:prSet/>
      <dgm:spPr/>
      <dgm:t>
        <a:bodyPr/>
        <a:lstStyle/>
        <a:p>
          <a:endParaRPr lang="pl-PL"/>
        </a:p>
      </dgm:t>
    </dgm:pt>
    <dgm:pt modelId="{39CA2461-36B8-4B64-9128-D64BAAC68B2B}" type="sibTrans" cxnId="{5960195C-8318-4E22-A4E4-36C50581AE85}">
      <dgm:prSet/>
      <dgm:spPr/>
      <dgm:t>
        <a:bodyPr/>
        <a:lstStyle/>
        <a:p>
          <a:endParaRPr lang="pl-PL"/>
        </a:p>
      </dgm:t>
    </dgm:pt>
    <dgm:pt modelId="{FC5C247D-294B-442A-9B09-DCE35C9DDD72}">
      <dgm:prSet custT="1"/>
      <dgm:spPr/>
      <dgm:t>
        <a:bodyPr/>
        <a:lstStyle/>
        <a:p>
          <a:pPr>
            <a:spcAft>
              <a:spcPts val="1200"/>
            </a:spcAft>
          </a:pPr>
          <a:r>
            <a:rPr lang="pl-PL" sz="2400" dirty="0"/>
            <a:t>ewentualnej aktywności zawodowej za granicą członka rodziny lub rodzica;</a:t>
          </a:r>
        </a:p>
      </dgm:t>
    </dgm:pt>
    <dgm:pt modelId="{5A014C04-3914-4651-987E-BCA9D53AB423}" type="parTrans" cxnId="{F386CA78-F1DF-44DD-B1E7-07D45EF7E00D}">
      <dgm:prSet/>
      <dgm:spPr/>
      <dgm:t>
        <a:bodyPr/>
        <a:lstStyle/>
        <a:p>
          <a:endParaRPr lang="pl-PL"/>
        </a:p>
      </dgm:t>
    </dgm:pt>
    <dgm:pt modelId="{7635EFBC-F6D4-4FB8-A4BE-D6D1979200D0}" type="sibTrans" cxnId="{F386CA78-F1DF-44DD-B1E7-07D45EF7E00D}">
      <dgm:prSet/>
      <dgm:spPr/>
      <dgm:t>
        <a:bodyPr/>
        <a:lstStyle/>
        <a:p>
          <a:endParaRPr lang="pl-PL"/>
        </a:p>
      </dgm:t>
    </dgm:pt>
    <dgm:pt modelId="{46924937-8B5B-452F-A71F-1A7451AC24B4}">
      <dgm:prSet custT="1"/>
      <dgm:spPr/>
      <dgm:t>
        <a:bodyPr/>
        <a:lstStyle/>
        <a:p>
          <a:pPr>
            <a:spcAft>
              <a:spcPts val="1200"/>
            </a:spcAft>
          </a:pPr>
          <a:r>
            <a:rPr lang="pl-PL" sz="2400" dirty="0"/>
            <a:t>aktywności zawodowej wnioskodawcy w Polsce oraz miejsca zamieszkania dzieci.</a:t>
          </a:r>
        </a:p>
      </dgm:t>
    </dgm:pt>
    <dgm:pt modelId="{57A436EF-E2BD-4F7E-B097-3B040564AEA2}" type="parTrans" cxnId="{D14569CE-FB1B-44A0-8568-80EBB85C64D9}">
      <dgm:prSet/>
      <dgm:spPr/>
      <dgm:t>
        <a:bodyPr/>
        <a:lstStyle/>
        <a:p>
          <a:endParaRPr lang="pl-PL"/>
        </a:p>
      </dgm:t>
    </dgm:pt>
    <dgm:pt modelId="{B7F53CAB-1BDA-452A-AA3C-6B5FFA1435AC}" type="sibTrans" cxnId="{D14569CE-FB1B-44A0-8568-80EBB85C64D9}">
      <dgm:prSet/>
      <dgm:spPr/>
      <dgm:t>
        <a:bodyPr/>
        <a:lstStyle/>
        <a:p>
          <a:endParaRPr lang="pl-PL"/>
        </a:p>
      </dgm:t>
    </dgm:pt>
    <dgm:pt modelId="{3C9945C3-EE53-4F30-A100-5896FA68A632}" type="pres">
      <dgm:prSet presAssocID="{97581DCC-9868-48E8-85A3-A176BC51E7EA}" presName="linear" presStyleCnt="0">
        <dgm:presLayoutVars>
          <dgm:animLvl val="lvl"/>
          <dgm:resizeHandles val="exact"/>
        </dgm:presLayoutVars>
      </dgm:prSet>
      <dgm:spPr/>
      <dgm:t>
        <a:bodyPr/>
        <a:lstStyle/>
        <a:p>
          <a:endParaRPr lang="pl-PL"/>
        </a:p>
      </dgm:t>
    </dgm:pt>
    <dgm:pt modelId="{A60100CC-6530-4B70-8CEE-AFDDDC4B83CD}" type="pres">
      <dgm:prSet presAssocID="{5D520E14-6C83-40D2-BD0F-F681207ABC6B}" presName="parentText" presStyleLbl="node1" presStyleIdx="0" presStyleCnt="1" custScaleY="129550" custLinFactNeighborX="100" custLinFactNeighborY="-11182">
        <dgm:presLayoutVars>
          <dgm:chMax val="0"/>
          <dgm:bulletEnabled val="1"/>
        </dgm:presLayoutVars>
      </dgm:prSet>
      <dgm:spPr/>
      <dgm:t>
        <a:bodyPr/>
        <a:lstStyle/>
        <a:p>
          <a:endParaRPr lang="pl-PL"/>
        </a:p>
      </dgm:t>
    </dgm:pt>
    <dgm:pt modelId="{38C7073F-02E6-49EA-AE8B-7D23BA5F66BA}" type="pres">
      <dgm:prSet presAssocID="{5D520E14-6C83-40D2-BD0F-F681207ABC6B}" presName="childText" presStyleLbl="revTx" presStyleIdx="0" presStyleCnt="1" custScaleY="120191" custLinFactNeighborY="9339">
        <dgm:presLayoutVars>
          <dgm:bulletEnabled val="1"/>
        </dgm:presLayoutVars>
      </dgm:prSet>
      <dgm:spPr/>
      <dgm:t>
        <a:bodyPr/>
        <a:lstStyle/>
        <a:p>
          <a:endParaRPr lang="pl-PL"/>
        </a:p>
      </dgm:t>
    </dgm:pt>
  </dgm:ptLst>
  <dgm:cxnLst>
    <dgm:cxn modelId="{4ED6F56E-1049-47C7-98B7-0294341486AE}" type="presOf" srcId="{FC5C247D-294B-442A-9B09-DCE35C9DDD72}" destId="{38C7073F-02E6-49EA-AE8B-7D23BA5F66BA}" srcOrd="0" destOrd="1" presId="urn:microsoft.com/office/officeart/2005/8/layout/vList2"/>
    <dgm:cxn modelId="{D14569CE-FB1B-44A0-8568-80EBB85C64D9}" srcId="{5D520E14-6C83-40D2-BD0F-F681207ABC6B}" destId="{46924937-8B5B-452F-A71F-1A7451AC24B4}" srcOrd="2" destOrd="0" parTransId="{57A436EF-E2BD-4F7E-B097-3B040564AEA2}" sibTransId="{B7F53CAB-1BDA-452A-AA3C-6B5FFA1435AC}"/>
    <dgm:cxn modelId="{DB954082-E9A7-4C35-B5B8-D7FC6C1CAE9D}" type="presOf" srcId="{4CD55707-1B86-429C-A818-D9B087CEFDFC}" destId="{38C7073F-02E6-49EA-AE8B-7D23BA5F66BA}" srcOrd="0" destOrd="0" presId="urn:microsoft.com/office/officeart/2005/8/layout/vList2"/>
    <dgm:cxn modelId="{73E337AB-F1AD-43BE-8B82-5241591723DC}" srcId="{97581DCC-9868-48E8-85A3-A176BC51E7EA}" destId="{5D520E14-6C83-40D2-BD0F-F681207ABC6B}" srcOrd="0" destOrd="0" parTransId="{FEA49253-7D73-45BA-8A39-E90CD8A46948}" sibTransId="{9E6D2209-12AC-4938-A5B6-8ECC6DEC1764}"/>
    <dgm:cxn modelId="{74712DF3-9B8C-412E-88BB-183BF5F1A5E3}" type="presOf" srcId="{97581DCC-9868-48E8-85A3-A176BC51E7EA}" destId="{3C9945C3-EE53-4F30-A100-5896FA68A632}" srcOrd="0" destOrd="0" presId="urn:microsoft.com/office/officeart/2005/8/layout/vList2"/>
    <dgm:cxn modelId="{5960195C-8318-4E22-A4E4-36C50581AE85}" srcId="{5D520E14-6C83-40D2-BD0F-F681207ABC6B}" destId="{4CD55707-1B86-429C-A818-D9B087CEFDFC}" srcOrd="0" destOrd="0" parTransId="{2F8D0A3B-E2B2-498A-8889-15D10BCA301C}" sibTransId="{39CA2461-36B8-4B64-9128-D64BAAC68B2B}"/>
    <dgm:cxn modelId="{F386CA78-F1DF-44DD-B1E7-07D45EF7E00D}" srcId="{5D520E14-6C83-40D2-BD0F-F681207ABC6B}" destId="{FC5C247D-294B-442A-9B09-DCE35C9DDD72}" srcOrd="1" destOrd="0" parTransId="{5A014C04-3914-4651-987E-BCA9D53AB423}" sibTransId="{7635EFBC-F6D4-4FB8-A4BE-D6D1979200D0}"/>
    <dgm:cxn modelId="{7EE50335-E158-46D7-A09A-5B928A4F8790}" type="presOf" srcId="{5D520E14-6C83-40D2-BD0F-F681207ABC6B}" destId="{A60100CC-6530-4B70-8CEE-AFDDDC4B83CD}" srcOrd="0" destOrd="0" presId="urn:microsoft.com/office/officeart/2005/8/layout/vList2"/>
    <dgm:cxn modelId="{E40D8F45-CD80-4BCB-82FE-69C318F82ECF}" type="presOf" srcId="{46924937-8B5B-452F-A71F-1A7451AC24B4}" destId="{38C7073F-02E6-49EA-AE8B-7D23BA5F66BA}" srcOrd="0" destOrd="2" presId="urn:microsoft.com/office/officeart/2005/8/layout/vList2"/>
    <dgm:cxn modelId="{68E2005B-41CF-4D6A-8F0B-A2B8061FB4F3}" type="presParOf" srcId="{3C9945C3-EE53-4F30-A100-5896FA68A632}" destId="{A60100CC-6530-4B70-8CEE-AFDDDC4B83CD}" srcOrd="0" destOrd="0" presId="urn:microsoft.com/office/officeart/2005/8/layout/vList2"/>
    <dgm:cxn modelId="{1E9B670E-3C7C-43BA-A053-B5DADDC0C50E}" type="presParOf" srcId="{3C9945C3-EE53-4F30-A100-5896FA68A632}" destId="{38C7073F-02E6-49EA-AE8B-7D23BA5F66B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F7ED6F-96BB-416C-B5F0-07F03BDBB172}"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pl-PL"/>
        </a:p>
      </dgm:t>
    </dgm:pt>
    <dgm:pt modelId="{E258537E-3F9A-4660-9A29-268CBE4D067F}">
      <dgm:prSet custT="1"/>
      <dgm:spPr/>
      <dgm:t>
        <a:bodyPr/>
        <a:lstStyle/>
        <a:p>
          <a:pPr algn="ctr"/>
          <a:r>
            <a:rPr lang="pl-PL" sz="2400" b="1" dirty="0">
              <a:effectLst>
                <a:outerShdw blurRad="38100" dist="38100" dir="2700000" algn="tl">
                  <a:srgbClr val="000000">
                    <a:alpha val="43137"/>
                  </a:srgbClr>
                </a:outerShdw>
              </a:effectLst>
            </a:rPr>
            <a:t>świadczenia rodzinne w tym: zasiłek rodzinny                              z dodatkami, zasiłek pielęgnacyjny, świadczenie pielęgnacyjne, świadczenie rodzicielskie</a:t>
          </a:r>
        </a:p>
      </dgm:t>
    </dgm:pt>
    <dgm:pt modelId="{9D137187-BE1C-406E-89CF-C92C0C300E62}" type="parTrans" cxnId="{5D796D05-19AC-4DB7-870B-B245F5DB4D44}">
      <dgm:prSet/>
      <dgm:spPr/>
      <dgm:t>
        <a:bodyPr/>
        <a:lstStyle/>
        <a:p>
          <a:endParaRPr lang="pl-PL" sz="2000" b="1">
            <a:effectLst>
              <a:outerShdw blurRad="38100" dist="38100" dir="2700000" algn="tl">
                <a:srgbClr val="000000">
                  <a:alpha val="43137"/>
                </a:srgbClr>
              </a:outerShdw>
            </a:effectLst>
          </a:endParaRPr>
        </a:p>
      </dgm:t>
    </dgm:pt>
    <dgm:pt modelId="{F00E64F3-EC19-4599-8E74-E818F6DB3A67}" type="sibTrans" cxnId="{5D796D05-19AC-4DB7-870B-B245F5DB4D44}">
      <dgm:prSet/>
      <dgm:spPr/>
      <dgm:t>
        <a:bodyPr/>
        <a:lstStyle/>
        <a:p>
          <a:endParaRPr lang="pl-PL" sz="2000" b="1">
            <a:effectLst>
              <a:outerShdw blurRad="38100" dist="38100" dir="2700000" algn="tl">
                <a:srgbClr val="000000">
                  <a:alpha val="43137"/>
                </a:srgbClr>
              </a:outerShdw>
            </a:effectLst>
          </a:endParaRPr>
        </a:p>
      </dgm:t>
    </dgm:pt>
    <dgm:pt modelId="{812EFDA2-FA67-4DCA-857A-AE92F25D21A7}">
      <dgm:prSet custT="1"/>
      <dgm:spPr/>
      <dgm:t>
        <a:bodyPr/>
        <a:lstStyle/>
        <a:p>
          <a:pPr algn="ctr"/>
          <a:r>
            <a:rPr lang="pl-PL" sz="2400" b="1" dirty="0">
              <a:effectLst>
                <a:outerShdw blurRad="38100" dist="38100" dir="2700000" algn="tl">
                  <a:srgbClr val="000000">
                    <a:alpha val="43137"/>
                  </a:srgbClr>
                </a:outerShdw>
              </a:effectLst>
            </a:rPr>
            <a:t>świadczenie wychowawcze (500+)</a:t>
          </a:r>
        </a:p>
      </dgm:t>
    </dgm:pt>
    <dgm:pt modelId="{1F7B693A-3508-470B-8E23-E818A09DDD68}" type="parTrans" cxnId="{EB670DB6-437B-4908-B0C3-CEEA7D22F83E}">
      <dgm:prSet/>
      <dgm:spPr/>
      <dgm:t>
        <a:bodyPr/>
        <a:lstStyle/>
        <a:p>
          <a:endParaRPr lang="pl-PL" sz="2000" b="1">
            <a:effectLst>
              <a:outerShdw blurRad="38100" dist="38100" dir="2700000" algn="tl">
                <a:srgbClr val="000000">
                  <a:alpha val="43137"/>
                </a:srgbClr>
              </a:outerShdw>
            </a:effectLst>
          </a:endParaRPr>
        </a:p>
      </dgm:t>
    </dgm:pt>
    <dgm:pt modelId="{57092BF9-C43C-4570-8DAC-74D5F54F2395}" type="sibTrans" cxnId="{EB670DB6-437B-4908-B0C3-CEEA7D22F83E}">
      <dgm:prSet/>
      <dgm:spPr/>
      <dgm:t>
        <a:bodyPr/>
        <a:lstStyle/>
        <a:p>
          <a:endParaRPr lang="pl-PL" sz="2000" b="1">
            <a:effectLst>
              <a:outerShdw blurRad="38100" dist="38100" dir="2700000" algn="tl">
                <a:srgbClr val="000000">
                  <a:alpha val="43137"/>
                </a:srgbClr>
              </a:outerShdw>
            </a:effectLst>
          </a:endParaRPr>
        </a:p>
      </dgm:t>
    </dgm:pt>
    <dgm:pt modelId="{958604BE-4899-46BE-ABDF-7E20B1F0AE85}">
      <dgm:prSet custT="1"/>
      <dgm:spPr/>
      <dgm:t>
        <a:bodyPr/>
        <a:lstStyle/>
        <a:p>
          <a:pPr algn="ctr"/>
          <a:r>
            <a:rPr lang="pl-PL" sz="2400" b="1" dirty="0">
              <a:effectLst>
                <a:outerShdw blurRad="38100" dist="38100" dir="2700000" algn="tl">
                  <a:srgbClr val="000000">
                    <a:alpha val="43137"/>
                  </a:srgbClr>
                </a:outerShdw>
              </a:effectLst>
            </a:rPr>
            <a:t>jednorazowe świadczenie „Za życiem”</a:t>
          </a:r>
        </a:p>
      </dgm:t>
    </dgm:pt>
    <dgm:pt modelId="{EFEDDCD9-DB78-4658-9D40-C585E2A5E744}" type="parTrans" cxnId="{5CC5D34F-2D9C-48BA-B8F1-63CAE42287DB}">
      <dgm:prSet/>
      <dgm:spPr/>
      <dgm:t>
        <a:bodyPr/>
        <a:lstStyle/>
        <a:p>
          <a:endParaRPr lang="pl-PL" sz="2000" b="1">
            <a:effectLst>
              <a:outerShdw blurRad="38100" dist="38100" dir="2700000" algn="tl">
                <a:srgbClr val="000000">
                  <a:alpha val="43137"/>
                </a:srgbClr>
              </a:outerShdw>
            </a:effectLst>
          </a:endParaRPr>
        </a:p>
      </dgm:t>
    </dgm:pt>
    <dgm:pt modelId="{779620AD-0E69-4F46-9E9A-BEC61AEC531E}" type="sibTrans" cxnId="{5CC5D34F-2D9C-48BA-B8F1-63CAE42287DB}">
      <dgm:prSet/>
      <dgm:spPr/>
      <dgm:t>
        <a:bodyPr/>
        <a:lstStyle/>
        <a:p>
          <a:endParaRPr lang="pl-PL" sz="2000" b="1">
            <a:effectLst>
              <a:outerShdw blurRad="38100" dist="38100" dir="2700000" algn="tl">
                <a:srgbClr val="000000">
                  <a:alpha val="43137"/>
                </a:srgbClr>
              </a:outerShdw>
            </a:effectLst>
          </a:endParaRPr>
        </a:p>
      </dgm:t>
    </dgm:pt>
    <dgm:pt modelId="{63E8C4EB-2B05-4751-81E2-AB76D898FD90}">
      <dgm:prSet custT="1"/>
      <dgm:spPr/>
      <dgm:t>
        <a:bodyPr/>
        <a:lstStyle/>
        <a:p>
          <a:pPr algn="ctr"/>
          <a:r>
            <a:rPr lang="pl-PL" sz="2400" b="1" dirty="0">
              <a:effectLst>
                <a:outerShdw blurRad="38100" dist="38100" dir="2700000" algn="tl">
                  <a:srgbClr val="000000">
                    <a:alpha val="43137"/>
                  </a:srgbClr>
                </a:outerShdw>
              </a:effectLst>
            </a:rPr>
            <a:t>zasiłek dla opiekuna</a:t>
          </a:r>
        </a:p>
      </dgm:t>
    </dgm:pt>
    <dgm:pt modelId="{DC684A89-D166-4254-9C86-3FA5CCEEB47D}" type="parTrans" cxnId="{C07AA311-3098-4202-863D-CE7EC7490725}">
      <dgm:prSet/>
      <dgm:spPr/>
      <dgm:t>
        <a:bodyPr/>
        <a:lstStyle/>
        <a:p>
          <a:endParaRPr lang="pl-PL" sz="2000" b="1">
            <a:effectLst>
              <a:outerShdw blurRad="38100" dist="38100" dir="2700000" algn="tl">
                <a:srgbClr val="000000">
                  <a:alpha val="43137"/>
                </a:srgbClr>
              </a:outerShdw>
            </a:effectLst>
          </a:endParaRPr>
        </a:p>
      </dgm:t>
    </dgm:pt>
    <dgm:pt modelId="{C812A1D3-A6C7-4107-89B7-CC0999962C7D}" type="sibTrans" cxnId="{C07AA311-3098-4202-863D-CE7EC7490725}">
      <dgm:prSet/>
      <dgm:spPr/>
      <dgm:t>
        <a:bodyPr/>
        <a:lstStyle/>
        <a:p>
          <a:endParaRPr lang="pl-PL" sz="2000" b="1">
            <a:effectLst>
              <a:outerShdw blurRad="38100" dist="38100" dir="2700000" algn="tl">
                <a:srgbClr val="000000">
                  <a:alpha val="43137"/>
                </a:srgbClr>
              </a:outerShdw>
            </a:effectLst>
          </a:endParaRPr>
        </a:p>
      </dgm:t>
    </dgm:pt>
    <dgm:pt modelId="{0A90EB3C-81C7-4047-A652-9D2A90AEA182}" type="pres">
      <dgm:prSet presAssocID="{78F7ED6F-96BB-416C-B5F0-07F03BDBB172}" presName="linear" presStyleCnt="0">
        <dgm:presLayoutVars>
          <dgm:animLvl val="lvl"/>
          <dgm:resizeHandles val="exact"/>
        </dgm:presLayoutVars>
      </dgm:prSet>
      <dgm:spPr/>
      <dgm:t>
        <a:bodyPr/>
        <a:lstStyle/>
        <a:p>
          <a:endParaRPr lang="pl-PL"/>
        </a:p>
      </dgm:t>
    </dgm:pt>
    <dgm:pt modelId="{4325874F-1AE7-401A-8BEB-38AB65D59B1C}" type="pres">
      <dgm:prSet presAssocID="{E258537E-3F9A-4660-9A29-268CBE4D067F}" presName="parentText" presStyleLbl="node1" presStyleIdx="0" presStyleCnt="4" custLinFactY="-10895" custLinFactNeighborY="-100000">
        <dgm:presLayoutVars>
          <dgm:chMax val="0"/>
          <dgm:bulletEnabled val="1"/>
        </dgm:presLayoutVars>
      </dgm:prSet>
      <dgm:spPr/>
      <dgm:t>
        <a:bodyPr/>
        <a:lstStyle/>
        <a:p>
          <a:endParaRPr lang="pl-PL"/>
        </a:p>
      </dgm:t>
    </dgm:pt>
    <dgm:pt modelId="{35548B90-B99A-4126-B978-CC83592D7225}" type="pres">
      <dgm:prSet presAssocID="{F00E64F3-EC19-4599-8E74-E818F6DB3A67}" presName="spacer" presStyleCnt="0"/>
      <dgm:spPr/>
    </dgm:pt>
    <dgm:pt modelId="{D0018D54-B44C-4D6C-BB39-F06872476737}" type="pres">
      <dgm:prSet presAssocID="{812EFDA2-FA67-4DCA-857A-AE92F25D21A7}" presName="parentText" presStyleLbl="node1" presStyleIdx="1" presStyleCnt="4" custLinFactNeighborY="-13853">
        <dgm:presLayoutVars>
          <dgm:chMax val="0"/>
          <dgm:bulletEnabled val="1"/>
        </dgm:presLayoutVars>
      </dgm:prSet>
      <dgm:spPr/>
      <dgm:t>
        <a:bodyPr/>
        <a:lstStyle/>
        <a:p>
          <a:endParaRPr lang="pl-PL"/>
        </a:p>
      </dgm:t>
    </dgm:pt>
    <dgm:pt modelId="{6A08F6BA-7A4B-428B-96E5-3173DF0F8974}" type="pres">
      <dgm:prSet presAssocID="{57092BF9-C43C-4570-8DAC-74D5F54F2395}" presName="spacer" presStyleCnt="0"/>
      <dgm:spPr/>
    </dgm:pt>
    <dgm:pt modelId="{8CE7244F-F79E-42C7-A576-F98786A769D0}" type="pres">
      <dgm:prSet presAssocID="{958604BE-4899-46BE-ABDF-7E20B1F0AE85}" presName="parentText" presStyleLbl="node1" presStyleIdx="2" presStyleCnt="4" custLinFactNeighborY="-7738">
        <dgm:presLayoutVars>
          <dgm:chMax val="0"/>
          <dgm:bulletEnabled val="1"/>
        </dgm:presLayoutVars>
      </dgm:prSet>
      <dgm:spPr/>
      <dgm:t>
        <a:bodyPr/>
        <a:lstStyle/>
        <a:p>
          <a:endParaRPr lang="pl-PL"/>
        </a:p>
      </dgm:t>
    </dgm:pt>
    <dgm:pt modelId="{AF840E72-6983-49D5-BDD0-9ACA7CBF0697}" type="pres">
      <dgm:prSet presAssocID="{779620AD-0E69-4F46-9E9A-BEC61AEC531E}" presName="spacer" presStyleCnt="0"/>
      <dgm:spPr/>
    </dgm:pt>
    <dgm:pt modelId="{E919D5CF-6778-4B32-B0BB-73D60BA96D6B}" type="pres">
      <dgm:prSet presAssocID="{63E8C4EB-2B05-4751-81E2-AB76D898FD90}" presName="parentText" presStyleLbl="node1" presStyleIdx="3" presStyleCnt="4" custLinFactNeighborY="27641">
        <dgm:presLayoutVars>
          <dgm:chMax val="0"/>
          <dgm:bulletEnabled val="1"/>
        </dgm:presLayoutVars>
      </dgm:prSet>
      <dgm:spPr/>
      <dgm:t>
        <a:bodyPr/>
        <a:lstStyle/>
        <a:p>
          <a:endParaRPr lang="pl-PL"/>
        </a:p>
      </dgm:t>
    </dgm:pt>
  </dgm:ptLst>
  <dgm:cxnLst>
    <dgm:cxn modelId="{1ECA38A9-08C0-495A-95F2-EF2CD8C51A55}" type="presOf" srcId="{78F7ED6F-96BB-416C-B5F0-07F03BDBB172}" destId="{0A90EB3C-81C7-4047-A652-9D2A90AEA182}" srcOrd="0" destOrd="0" presId="urn:microsoft.com/office/officeart/2005/8/layout/vList2"/>
    <dgm:cxn modelId="{C07AA311-3098-4202-863D-CE7EC7490725}" srcId="{78F7ED6F-96BB-416C-B5F0-07F03BDBB172}" destId="{63E8C4EB-2B05-4751-81E2-AB76D898FD90}" srcOrd="3" destOrd="0" parTransId="{DC684A89-D166-4254-9C86-3FA5CCEEB47D}" sibTransId="{C812A1D3-A6C7-4107-89B7-CC0999962C7D}"/>
    <dgm:cxn modelId="{ED2A60E8-6920-429B-AC59-EC436F50A57D}" type="presOf" srcId="{812EFDA2-FA67-4DCA-857A-AE92F25D21A7}" destId="{D0018D54-B44C-4D6C-BB39-F06872476737}" srcOrd="0" destOrd="0" presId="urn:microsoft.com/office/officeart/2005/8/layout/vList2"/>
    <dgm:cxn modelId="{8F25A934-DC04-41D6-92DD-5F7380EC429F}" type="presOf" srcId="{E258537E-3F9A-4660-9A29-268CBE4D067F}" destId="{4325874F-1AE7-401A-8BEB-38AB65D59B1C}" srcOrd="0" destOrd="0" presId="urn:microsoft.com/office/officeart/2005/8/layout/vList2"/>
    <dgm:cxn modelId="{D885C87C-8774-4B27-B138-BE35A5D4B4BD}" type="presOf" srcId="{63E8C4EB-2B05-4751-81E2-AB76D898FD90}" destId="{E919D5CF-6778-4B32-B0BB-73D60BA96D6B}" srcOrd="0" destOrd="0" presId="urn:microsoft.com/office/officeart/2005/8/layout/vList2"/>
    <dgm:cxn modelId="{5CC5D34F-2D9C-48BA-B8F1-63CAE42287DB}" srcId="{78F7ED6F-96BB-416C-B5F0-07F03BDBB172}" destId="{958604BE-4899-46BE-ABDF-7E20B1F0AE85}" srcOrd="2" destOrd="0" parTransId="{EFEDDCD9-DB78-4658-9D40-C585E2A5E744}" sibTransId="{779620AD-0E69-4F46-9E9A-BEC61AEC531E}"/>
    <dgm:cxn modelId="{9BF054F7-A2DC-44ED-8F3D-251002100047}" type="presOf" srcId="{958604BE-4899-46BE-ABDF-7E20B1F0AE85}" destId="{8CE7244F-F79E-42C7-A576-F98786A769D0}" srcOrd="0" destOrd="0" presId="urn:microsoft.com/office/officeart/2005/8/layout/vList2"/>
    <dgm:cxn modelId="{5D796D05-19AC-4DB7-870B-B245F5DB4D44}" srcId="{78F7ED6F-96BB-416C-B5F0-07F03BDBB172}" destId="{E258537E-3F9A-4660-9A29-268CBE4D067F}" srcOrd="0" destOrd="0" parTransId="{9D137187-BE1C-406E-89CF-C92C0C300E62}" sibTransId="{F00E64F3-EC19-4599-8E74-E818F6DB3A67}"/>
    <dgm:cxn modelId="{EB670DB6-437B-4908-B0C3-CEEA7D22F83E}" srcId="{78F7ED6F-96BB-416C-B5F0-07F03BDBB172}" destId="{812EFDA2-FA67-4DCA-857A-AE92F25D21A7}" srcOrd="1" destOrd="0" parTransId="{1F7B693A-3508-470B-8E23-E818A09DDD68}" sibTransId="{57092BF9-C43C-4570-8DAC-74D5F54F2395}"/>
    <dgm:cxn modelId="{D27CC6B9-0ABF-4AFB-9BAE-F21068E43CF9}" type="presParOf" srcId="{0A90EB3C-81C7-4047-A652-9D2A90AEA182}" destId="{4325874F-1AE7-401A-8BEB-38AB65D59B1C}" srcOrd="0" destOrd="0" presId="urn:microsoft.com/office/officeart/2005/8/layout/vList2"/>
    <dgm:cxn modelId="{A5858681-94D1-407E-A78B-3B9FD551B0C3}" type="presParOf" srcId="{0A90EB3C-81C7-4047-A652-9D2A90AEA182}" destId="{35548B90-B99A-4126-B978-CC83592D7225}" srcOrd="1" destOrd="0" presId="urn:microsoft.com/office/officeart/2005/8/layout/vList2"/>
    <dgm:cxn modelId="{1AE60F06-A3B4-4E19-8ABE-061A77D16602}" type="presParOf" srcId="{0A90EB3C-81C7-4047-A652-9D2A90AEA182}" destId="{D0018D54-B44C-4D6C-BB39-F06872476737}" srcOrd="2" destOrd="0" presId="urn:microsoft.com/office/officeart/2005/8/layout/vList2"/>
    <dgm:cxn modelId="{9AAF317D-52C6-4A23-9A80-1987B9830383}" type="presParOf" srcId="{0A90EB3C-81C7-4047-A652-9D2A90AEA182}" destId="{6A08F6BA-7A4B-428B-96E5-3173DF0F8974}" srcOrd="3" destOrd="0" presId="urn:microsoft.com/office/officeart/2005/8/layout/vList2"/>
    <dgm:cxn modelId="{03B639BA-E472-4850-B0BA-3F223F163FFC}" type="presParOf" srcId="{0A90EB3C-81C7-4047-A652-9D2A90AEA182}" destId="{8CE7244F-F79E-42C7-A576-F98786A769D0}" srcOrd="4" destOrd="0" presId="urn:microsoft.com/office/officeart/2005/8/layout/vList2"/>
    <dgm:cxn modelId="{E158FF58-1EF0-4B9F-8B5A-BD9DE198AD4F}" type="presParOf" srcId="{0A90EB3C-81C7-4047-A652-9D2A90AEA182}" destId="{AF840E72-6983-49D5-BDD0-9ACA7CBF0697}" srcOrd="5" destOrd="0" presId="urn:microsoft.com/office/officeart/2005/8/layout/vList2"/>
    <dgm:cxn modelId="{42083B58-C0D8-4C61-9509-32F84079E2E4}" type="presParOf" srcId="{0A90EB3C-81C7-4047-A652-9D2A90AEA182}" destId="{E919D5CF-6778-4B32-B0BB-73D60BA96D6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0AFE72-7390-4B9E-A936-3F53D1949F4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749E585E-1E80-4A85-9E4C-4FD7D7ADA49C}">
      <dgm:prSet custT="1"/>
      <dgm:spPr>
        <a:effectLst>
          <a:glow rad="63500">
            <a:schemeClr val="accent2">
              <a:satMod val="175000"/>
              <a:alpha val="40000"/>
            </a:schemeClr>
          </a:glow>
        </a:effectLst>
      </dgm:spPr>
      <dgm:t>
        <a:bodyPr/>
        <a:lstStyle/>
        <a:p>
          <a:pPr algn="ctr"/>
          <a:r>
            <a:rPr lang="pl-PL" sz="2000" b="1" dirty="0">
              <a:effectLst>
                <a:outerShdw blurRad="38100" dist="38100" dir="2700000" algn="tl">
                  <a:srgbClr val="000000">
                    <a:alpha val="43137"/>
                  </a:srgbClr>
                </a:outerShdw>
              </a:effectLst>
            </a:rPr>
            <a:t>w pierwszej kolejności prawa udzielane z tytułu zatrudnienia lub pracy na własny rachunek</a:t>
          </a:r>
        </a:p>
      </dgm:t>
    </dgm:pt>
    <dgm:pt modelId="{ED9B1983-7DBA-4B95-8DC0-7178B6CAFD25}" type="parTrans" cxnId="{25F11A50-131E-4E9E-B365-2064E65BEC09}">
      <dgm:prSet/>
      <dgm:spPr/>
      <dgm:t>
        <a:bodyPr/>
        <a:lstStyle/>
        <a:p>
          <a:endParaRPr lang="pl-PL"/>
        </a:p>
      </dgm:t>
    </dgm:pt>
    <dgm:pt modelId="{544FBFCC-C5FF-46B7-9E0A-728B7720F418}" type="sibTrans" cxnId="{25F11A50-131E-4E9E-B365-2064E65BEC09}">
      <dgm:prSet/>
      <dgm:spPr/>
      <dgm:t>
        <a:bodyPr/>
        <a:lstStyle/>
        <a:p>
          <a:endParaRPr lang="pl-PL"/>
        </a:p>
      </dgm:t>
    </dgm:pt>
    <dgm:pt modelId="{F2DCC7E9-F76E-46B1-AE5F-D8A2D4F5F40C}">
      <dgm:prSet custT="1"/>
      <dgm:spPr>
        <a:effectLst>
          <a:glow rad="63500">
            <a:schemeClr val="accent2">
              <a:satMod val="175000"/>
              <a:alpha val="40000"/>
            </a:schemeClr>
          </a:glow>
        </a:effectLst>
      </dgm:spPr>
      <dgm:t>
        <a:bodyPr/>
        <a:lstStyle/>
        <a:p>
          <a:pPr algn="ctr"/>
          <a:r>
            <a:rPr lang="pl-PL" sz="2000" b="1" dirty="0">
              <a:effectLst>
                <a:outerShdw blurRad="38100" dist="38100" dir="2700000" algn="tl">
                  <a:srgbClr val="000000">
                    <a:alpha val="43137"/>
                  </a:srgbClr>
                </a:outerShdw>
              </a:effectLst>
            </a:rPr>
            <a:t>w drugiej kolejności prawa udzielane z tytułu otrzymywania emerytury lub renty </a:t>
          </a:r>
        </a:p>
      </dgm:t>
    </dgm:pt>
    <dgm:pt modelId="{B865C1D9-5E40-4D7D-9A0E-CFFA2613A47F}" type="parTrans" cxnId="{BA2A76E8-F2AF-41E2-B909-287E73E26E20}">
      <dgm:prSet/>
      <dgm:spPr/>
      <dgm:t>
        <a:bodyPr/>
        <a:lstStyle/>
        <a:p>
          <a:endParaRPr lang="pl-PL"/>
        </a:p>
      </dgm:t>
    </dgm:pt>
    <dgm:pt modelId="{A617D403-DAFC-4AFB-9275-5194558016FE}" type="sibTrans" cxnId="{BA2A76E8-F2AF-41E2-B909-287E73E26E20}">
      <dgm:prSet/>
      <dgm:spPr/>
      <dgm:t>
        <a:bodyPr/>
        <a:lstStyle/>
        <a:p>
          <a:endParaRPr lang="pl-PL"/>
        </a:p>
      </dgm:t>
    </dgm:pt>
    <dgm:pt modelId="{3FEEF44E-2C0C-4B3A-B996-F652CCA574BE}">
      <dgm:prSet custT="1"/>
      <dgm:spPr>
        <a:effectLst>
          <a:glow rad="63500">
            <a:schemeClr val="accent2">
              <a:satMod val="175000"/>
              <a:alpha val="40000"/>
            </a:schemeClr>
          </a:glow>
        </a:effectLst>
      </dgm:spPr>
      <dgm:t>
        <a:bodyPr/>
        <a:lstStyle/>
        <a:p>
          <a:pPr algn="ctr"/>
          <a:r>
            <a:rPr lang="pl-PL" sz="2000" b="1" dirty="0">
              <a:effectLst>
                <a:outerShdw blurRad="38100" dist="38100" dir="2700000" algn="tl">
                  <a:srgbClr val="000000">
                    <a:alpha val="43137"/>
                  </a:srgbClr>
                </a:outerShdw>
              </a:effectLst>
            </a:rPr>
            <a:t>w ostatniej kolejności prawa uzyskiwane na podstawie miejsca zamieszkania</a:t>
          </a:r>
        </a:p>
      </dgm:t>
    </dgm:pt>
    <dgm:pt modelId="{F3470FF7-A284-42A8-8A44-6E605CD00D29}" type="parTrans" cxnId="{35C05744-A68B-45CB-9E2C-394AB49FD8D2}">
      <dgm:prSet/>
      <dgm:spPr/>
      <dgm:t>
        <a:bodyPr/>
        <a:lstStyle/>
        <a:p>
          <a:endParaRPr lang="pl-PL"/>
        </a:p>
      </dgm:t>
    </dgm:pt>
    <dgm:pt modelId="{C3BC79AA-2D4B-4347-AE5F-FC53DC788C89}" type="sibTrans" cxnId="{35C05744-A68B-45CB-9E2C-394AB49FD8D2}">
      <dgm:prSet/>
      <dgm:spPr/>
      <dgm:t>
        <a:bodyPr/>
        <a:lstStyle/>
        <a:p>
          <a:endParaRPr lang="pl-PL"/>
        </a:p>
      </dgm:t>
    </dgm:pt>
    <dgm:pt modelId="{E00360AD-331B-4E86-912D-209674ED9712}" type="pres">
      <dgm:prSet presAssocID="{040AFE72-7390-4B9E-A936-3F53D1949F40}" presName="Name0" presStyleCnt="0">
        <dgm:presLayoutVars>
          <dgm:dir/>
          <dgm:animLvl val="lvl"/>
          <dgm:resizeHandles val="exact"/>
        </dgm:presLayoutVars>
      </dgm:prSet>
      <dgm:spPr/>
      <dgm:t>
        <a:bodyPr/>
        <a:lstStyle/>
        <a:p>
          <a:endParaRPr lang="pl-PL"/>
        </a:p>
      </dgm:t>
    </dgm:pt>
    <dgm:pt modelId="{8B5EBA50-DD29-481A-A0F0-1B4FD424A9E0}" type="pres">
      <dgm:prSet presAssocID="{749E585E-1E80-4A85-9E4C-4FD7D7ADA49C}" presName="linNode" presStyleCnt="0"/>
      <dgm:spPr/>
    </dgm:pt>
    <dgm:pt modelId="{B010A179-CC91-4074-8279-4BF366FBDFA2}" type="pres">
      <dgm:prSet presAssocID="{749E585E-1E80-4A85-9E4C-4FD7D7ADA49C}" presName="parentText" presStyleLbl="node1" presStyleIdx="0" presStyleCnt="3" custScaleX="197071" custScaleY="25588" custLinFactNeighborX="14293" custLinFactNeighborY="4600">
        <dgm:presLayoutVars>
          <dgm:chMax val="1"/>
          <dgm:bulletEnabled val="1"/>
        </dgm:presLayoutVars>
      </dgm:prSet>
      <dgm:spPr/>
      <dgm:t>
        <a:bodyPr/>
        <a:lstStyle/>
        <a:p>
          <a:endParaRPr lang="pl-PL"/>
        </a:p>
      </dgm:t>
    </dgm:pt>
    <dgm:pt modelId="{BC72E3F3-0484-4DD2-BC59-28429B660DCA}" type="pres">
      <dgm:prSet presAssocID="{544FBFCC-C5FF-46B7-9E0A-728B7720F418}" presName="sp" presStyleCnt="0"/>
      <dgm:spPr/>
    </dgm:pt>
    <dgm:pt modelId="{557058B4-5829-4B17-82D3-27C13883D3A6}" type="pres">
      <dgm:prSet presAssocID="{F2DCC7E9-F76E-46B1-AE5F-D8A2D4F5F40C}" presName="linNode" presStyleCnt="0"/>
      <dgm:spPr/>
    </dgm:pt>
    <dgm:pt modelId="{A267E63B-B5D8-45BF-BF0C-6BB683237BBD}" type="pres">
      <dgm:prSet presAssocID="{F2DCC7E9-F76E-46B1-AE5F-D8A2D4F5F40C}" presName="parentText" presStyleLbl="node1" presStyleIdx="1" presStyleCnt="3" custScaleX="197071" custScaleY="25588" custLinFactNeighborX="14293" custLinFactNeighborY="4893">
        <dgm:presLayoutVars>
          <dgm:chMax val="1"/>
          <dgm:bulletEnabled val="1"/>
        </dgm:presLayoutVars>
      </dgm:prSet>
      <dgm:spPr/>
      <dgm:t>
        <a:bodyPr/>
        <a:lstStyle/>
        <a:p>
          <a:endParaRPr lang="pl-PL"/>
        </a:p>
      </dgm:t>
    </dgm:pt>
    <dgm:pt modelId="{F72C0611-1254-4C3D-BE5A-A3D2634C81BF}" type="pres">
      <dgm:prSet presAssocID="{A617D403-DAFC-4AFB-9275-5194558016FE}" presName="sp" presStyleCnt="0"/>
      <dgm:spPr/>
    </dgm:pt>
    <dgm:pt modelId="{675288E5-DFFF-44A3-9F61-243ACE8DAA50}" type="pres">
      <dgm:prSet presAssocID="{3FEEF44E-2C0C-4B3A-B996-F652CCA574BE}" presName="linNode" presStyleCnt="0"/>
      <dgm:spPr/>
    </dgm:pt>
    <dgm:pt modelId="{FF88BFB2-E3F8-4D90-B6E7-A57CFE62C4DD}" type="pres">
      <dgm:prSet presAssocID="{3FEEF44E-2C0C-4B3A-B996-F652CCA574BE}" presName="parentText" presStyleLbl="node1" presStyleIdx="2" presStyleCnt="3" custScaleX="197071" custScaleY="25588" custLinFactNeighborX="14293" custLinFactNeighborY="4671">
        <dgm:presLayoutVars>
          <dgm:chMax val="1"/>
          <dgm:bulletEnabled val="1"/>
        </dgm:presLayoutVars>
      </dgm:prSet>
      <dgm:spPr/>
      <dgm:t>
        <a:bodyPr/>
        <a:lstStyle/>
        <a:p>
          <a:endParaRPr lang="pl-PL"/>
        </a:p>
      </dgm:t>
    </dgm:pt>
  </dgm:ptLst>
  <dgm:cxnLst>
    <dgm:cxn modelId="{AEFEDF68-8059-436D-8677-304514ABF6CD}" type="presOf" srcId="{3FEEF44E-2C0C-4B3A-B996-F652CCA574BE}" destId="{FF88BFB2-E3F8-4D90-B6E7-A57CFE62C4DD}" srcOrd="0" destOrd="0" presId="urn:microsoft.com/office/officeart/2005/8/layout/vList5"/>
    <dgm:cxn modelId="{BA2A76E8-F2AF-41E2-B909-287E73E26E20}" srcId="{040AFE72-7390-4B9E-A936-3F53D1949F40}" destId="{F2DCC7E9-F76E-46B1-AE5F-D8A2D4F5F40C}" srcOrd="1" destOrd="0" parTransId="{B865C1D9-5E40-4D7D-9A0E-CFFA2613A47F}" sibTransId="{A617D403-DAFC-4AFB-9275-5194558016FE}"/>
    <dgm:cxn modelId="{35C05744-A68B-45CB-9E2C-394AB49FD8D2}" srcId="{040AFE72-7390-4B9E-A936-3F53D1949F40}" destId="{3FEEF44E-2C0C-4B3A-B996-F652CCA574BE}" srcOrd="2" destOrd="0" parTransId="{F3470FF7-A284-42A8-8A44-6E605CD00D29}" sibTransId="{C3BC79AA-2D4B-4347-AE5F-FC53DC788C89}"/>
    <dgm:cxn modelId="{34209A2D-0AED-478C-98F0-604469CF2EC3}" type="presOf" srcId="{F2DCC7E9-F76E-46B1-AE5F-D8A2D4F5F40C}" destId="{A267E63B-B5D8-45BF-BF0C-6BB683237BBD}" srcOrd="0" destOrd="0" presId="urn:microsoft.com/office/officeart/2005/8/layout/vList5"/>
    <dgm:cxn modelId="{748C6DDC-B4F2-4CCF-84BE-4C8ED2663278}" type="presOf" srcId="{749E585E-1E80-4A85-9E4C-4FD7D7ADA49C}" destId="{B010A179-CC91-4074-8279-4BF366FBDFA2}" srcOrd="0" destOrd="0" presId="urn:microsoft.com/office/officeart/2005/8/layout/vList5"/>
    <dgm:cxn modelId="{25F11A50-131E-4E9E-B365-2064E65BEC09}" srcId="{040AFE72-7390-4B9E-A936-3F53D1949F40}" destId="{749E585E-1E80-4A85-9E4C-4FD7D7ADA49C}" srcOrd="0" destOrd="0" parTransId="{ED9B1983-7DBA-4B95-8DC0-7178B6CAFD25}" sibTransId="{544FBFCC-C5FF-46B7-9E0A-728B7720F418}"/>
    <dgm:cxn modelId="{A0A8210C-EA7A-487B-B882-E3B6742D4B3B}" type="presOf" srcId="{040AFE72-7390-4B9E-A936-3F53D1949F40}" destId="{E00360AD-331B-4E86-912D-209674ED9712}" srcOrd="0" destOrd="0" presId="urn:microsoft.com/office/officeart/2005/8/layout/vList5"/>
    <dgm:cxn modelId="{0A9F0E77-AA73-41CC-BAC7-CDD06164CB18}" type="presParOf" srcId="{E00360AD-331B-4E86-912D-209674ED9712}" destId="{8B5EBA50-DD29-481A-A0F0-1B4FD424A9E0}" srcOrd="0" destOrd="0" presId="urn:microsoft.com/office/officeart/2005/8/layout/vList5"/>
    <dgm:cxn modelId="{BD44C40C-9EB5-4F55-A486-A884085AC4FF}" type="presParOf" srcId="{8B5EBA50-DD29-481A-A0F0-1B4FD424A9E0}" destId="{B010A179-CC91-4074-8279-4BF366FBDFA2}" srcOrd="0" destOrd="0" presId="urn:microsoft.com/office/officeart/2005/8/layout/vList5"/>
    <dgm:cxn modelId="{B2AD2104-86E2-4790-9AA8-DBCA3DB0593D}" type="presParOf" srcId="{E00360AD-331B-4E86-912D-209674ED9712}" destId="{BC72E3F3-0484-4DD2-BC59-28429B660DCA}" srcOrd="1" destOrd="0" presId="urn:microsoft.com/office/officeart/2005/8/layout/vList5"/>
    <dgm:cxn modelId="{A0884538-5F2C-42BE-8940-7EC0D0EC19FF}" type="presParOf" srcId="{E00360AD-331B-4E86-912D-209674ED9712}" destId="{557058B4-5829-4B17-82D3-27C13883D3A6}" srcOrd="2" destOrd="0" presId="urn:microsoft.com/office/officeart/2005/8/layout/vList5"/>
    <dgm:cxn modelId="{A1914E4B-D37D-4085-B3D5-F5634A50A933}" type="presParOf" srcId="{557058B4-5829-4B17-82D3-27C13883D3A6}" destId="{A267E63B-B5D8-45BF-BF0C-6BB683237BBD}" srcOrd="0" destOrd="0" presId="urn:microsoft.com/office/officeart/2005/8/layout/vList5"/>
    <dgm:cxn modelId="{A6980E98-4353-40D7-ACA3-6E6A193DEB76}" type="presParOf" srcId="{E00360AD-331B-4E86-912D-209674ED9712}" destId="{F72C0611-1254-4C3D-BE5A-A3D2634C81BF}" srcOrd="3" destOrd="0" presId="urn:microsoft.com/office/officeart/2005/8/layout/vList5"/>
    <dgm:cxn modelId="{C4D71114-03B3-4955-B753-47CB668129F8}" type="presParOf" srcId="{E00360AD-331B-4E86-912D-209674ED9712}" destId="{675288E5-DFFF-44A3-9F61-243ACE8DAA50}" srcOrd="4" destOrd="0" presId="urn:microsoft.com/office/officeart/2005/8/layout/vList5"/>
    <dgm:cxn modelId="{4320E76A-3F92-4506-A1DB-D0129F9B6F46}" type="presParOf" srcId="{675288E5-DFFF-44A3-9F61-243ACE8DAA50}" destId="{FF88BFB2-E3F8-4D90-B6E7-A57CFE62C4D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02A909-7014-4BB1-9F51-CB7AE2A4430E}"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en-US"/>
        </a:p>
      </dgm:t>
    </dgm:pt>
    <dgm:pt modelId="{126D4946-8AFF-4F65-8F32-28D1399A73DB}">
      <dgm:prSet custT="1"/>
      <dgm:spPr/>
      <dgm:t>
        <a:bodyPr/>
        <a:lstStyle/>
        <a:p>
          <a:r>
            <a:rPr lang="pl-PL" sz="1400" b="1" dirty="0">
              <a:effectLst>
                <a:outerShdw blurRad="38100" dist="38100" dir="2700000" algn="tl">
                  <a:srgbClr val="000000">
                    <a:alpha val="43137"/>
                  </a:srgbClr>
                </a:outerShdw>
              </a:effectLst>
            </a:rPr>
            <a:t>zatrudnienie i działalność gospodarczą, przy których odprowadzane są składki na ubezpieczenia społeczne</a:t>
          </a:r>
          <a:endParaRPr lang="en-US" sz="1400" b="1" dirty="0">
            <a:effectLst>
              <a:outerShdw blurRad="38100" dist="38100" dir="2700000" algn="tl">
                <a:srgbClr val="000000">
                  <a:alpha val="43137"/>
                </a:srgbClr>
              </a:outerShdw>
            </a:effectLst>
          </a:endParaRPr>
        </a:p>
      </dgm:t>
    </dgm:pt>
    <dgm:pt modelId="{584BD4BB-8426-4C1D-9F57-85F7FAA7B8BA}" type="parTrans" cxnId="{2DF567AE-68B8-495D-A102-A0A24BB36E6D}">
      <dgm:prSet/>
      <dgm:spPr/>
      <dgm:t>
        <a:bodyPr/>
        <a:lstStyle/>
        <a:p>
          <a:endParaRPr lang="en-US"/>
        </a:p>
      </dgm:t>
    </dgm:pt>
    <dgm:pt modelId="{28D99205-0819-4F9B-AA91-8FF5247EA31A}" type="sibTrans" cxnId="{2DF567AE-68B8-495D-A102-A0A24BB36E6D}">
      <dgm:prSet/>
      <dgm:spPr/>
      <dgm:t>
        <a:bodyPr/>
        <a:lstStyle/>
        <a:p>
          <a:endParaRPr lang="en-US"/>
        </a:p>
      </dgm:t>
    </dgm:pt>
    <dgm:pt modelId="{662C9758-667A-434F-8B41-54F39E330BE2}">
      <dgm:prSet custT="1"/>
      <dgm:spPr/>
      <dgm:t>
        <a:bodyPr/>
        <a:lstStyle/>
        <a:p>
          <a:r>
            <a:rPr lang="pl-PL" sz="1400" b="1" dirty="0">
              <a:effectLst>
                <a:outerShdw blurRad="38100" dist="38100" dir="2700000" algn="tl">
                  <a:srgbClr val="000000">
                    <a:alpha val="43137"/>
                  </a:srgbClr>
                </a:outerShdw>
              </a:effectLst>
            </a:rPr>
            <a:t>świadczenie pielęgnacyjne, specjalny zasiłek opiekuńczy, zasiłek dla opiekuna, przy którym istnieje obowiązek odprowadzania składek na ubezpieczenia społeczne</a:t>
          </a:r>
          <a:endParaRPr lang="en-US" sz="1400" b="1" dirty="0">
            <a:effectLst>
              <a:outerShdw blurRad="38100" dist="38100" dir="2700000" algn="tl">
                <a:srgbClr val="000000">
                  <a:alpha val="43137"/>
                </a:srgbClr>
              </a:outerShdw>
            </a:effectLst>
          </a:endParaRPr>
        </a:p>
      </dgm:t>
    </dgm:pt>
    <dgm:pt modelId="{3F37E680-FBC5-4E45-BE1C-01054C4957C2}" type="parTrans" cxnId="{3AD94B92-158E-4D59-9B17-9C75F9293C9D}">
      <dgm:prSet/>
      <dgm:spPr/>
      <dgm:t>
        <a:bodyPr/>
        <a:lstStyle/>
        <a:p>
          <a:endParaRPr lang="en-US"/>
        </a:p>
      </dgm:t>
    </dgm:pt>
    <dgm:pt modelId="{E78EBBC8-49CF-495B-B284-848C9B4A60BB}" type="sibTrans" cxnId="{3AD94B92-158E-4D59-9B17-9C75F9293C9D}">
      <dgm:prSet/>
      <dgm:spPr/>
      <dgm:t>
        <a:bodyPr/>
        <a:lstStyle/>
        <a:p>
          <a:endParaRPr lang="en-US"/>
        </a:p>
      </dgm:t>
    </dgm:pt>
    <dgm:pt modelId="{5CC2A723-D78A-4509-8876-A21FD7C58306}">
      <dgm:prSet custT="1"/>
      <dgm:spPr/>
      <dgm:t>
        <a:bodyPr/>
        <a:lstStyle/>
        <a:p>
          <a:r>
            <a:rPr lang="pl-PL" sz="1400" b="1" dirty="0">
              <a:effectLst>
                <a:outerShdw blurRad="38100" dist="38100" dir="2700000" algn="tl">
                  <a:srgbClr val="000000">
                    <a:alpha val="43137"/>
                  </a:srgbClr>
                </a:outerShdw>
              </a:effectLst>
            </a:rPr>
            <a:t>zasiłek macierzyński po utracie zatrudnienia</a:t>
          </a:r>
          <a:endParaRPr lang="en-US" sz="1400" b="1" dirty="0">
            <a:effectLst>
              <a:outerShdw blurRad="38100" dist="38100" dir="2700000" algn="tl">
                <a:srgbClr val="000000">
                  <a:alpha val="43137"/>
                </a:srgbClr>
              </a:outerShdw>
            </a:effectLst>
          </a:endParaRPr>
        </a:p>
      </dgm:t>
    </dgm:pt>
    <dgm:pt modelId="{758DCC35-97E4-4D1C-8802-F9E6C36AC881}" type="parTrans" cxnId="{BCEA8D75-056D-4EE9-AE54-262A2C4B2B39}">
      <dgm:prSet/>
      <dgm:spPr/>
      <dgm:t>
        <a:bodyPr/>
        <a:lstStyle/>
        <a:p>
          <a:endParaRPr lang="en-US"/>
        </a:p>
      </dgm:t>
    </dgm:pt>
    <dgm:pt modelId="{52A4B79D-DA69-4F65-87AD-9EDE723D90B0}" type="sibTrans" cxnId="{BCEA8D75-056D-4EE9-AE54-262A2C4B2B39}">
      <dgm:prSet/>
      <dgm:spPr/>
      <dgm:t>
        <a:bodyPr/>
        <a:lstStyle/>
        <a:p>
          <a:endParaRPr lang="en-US"/>
        </a:p>
      </dgm:t>
    </dgm:pt>
    <dgm:pt modelId="{8FF00B3B-CFDB-4CBE-A72A-C8756103FB3F}">
      <dgm:prSet custT="1"/>
      <dgm:spPr/>
      <dgm:t>
        <a:bodyPr/>
        <a:lstStyle/>
        <a:p>
          <a:r>
            <a:rPr lang="pl-PL" sz="1400" b="1" dirty="0">
              <a:effectLst>
                <a:outerShdw blurRad="38100" dist="38100" dir="2700000" algn="tl">
                  <a:srgbClr val="000000">
                    <a:alpha val="43137"/>
                  </a:srgbClr>
                </a:outerShdw>
              </a:effectLst>
            </a:rPr>
            <a:t>zasiłek lub stypendium dla bezrobotnych</a:t>
          </a:r>
          <a:endParaRPr lang="en-US" sz="1400" b="1" dirty="0">
            <a:effectLst>
              <a:outerShdw blurRad="38100" dist="38100" dir="2700000" algn="tl">
                <a:srgbClr val="000000">
                  <a:alpha val="43137"/>
                </a:srgbClr>
              </a:outerShdw>
            </a:effectLst>
          </a:endParaRPr>
        </a:p>
      </dgm:t>
    </dgm:pt>
    <dgm:pt modelId="{78E577A8-7107-4CBD-9FED-802FB2D658C8}" type="parTrans" cxnId="{64BD6279-48D7-446A-949B-6AD0F46E36D9}">
      <dgm:prSet/>
      <dgm:spPr/>
      <dgm:t>
        <a:bodyPr/>
        <a:lstStyle/>
        <a:p>
          <a:endParaRPr lang="en-US"/>
        </a:p>
      </dgm:t>
    </dgm:pt>
    <dgm:pt modelId="{E648712B-A955-4E9A-87A3-0FFAB17AFF54}" type="sibTrans" cxnId="{64BD6279-48D7-446A-949B-6AD0F46E36D9}">
      <dgm:prSet/>
      <dgm:spPr/>
      <dgm:t>
        <a:bodyPr/>
        <a:lstStyle/>
        <a:p>
          <a:endParaRPr lang="en-US"/>
        </a:p>
      </dgm:t>
    </dgm:pt>
    <dgm:pt modelId="{A74A0018-0101-4E09-A46A-44A7087B63F2}">
      <dgm:prSet custT="1"/>
      <dgm:spPr/>
      <dgm:t>
        <a:bodyPr/>
        <a:lstStyle/>
        <a:p>
          <a:r>
            <a:rPr lang="pl-PL" sz="1400" b="1" dirty="0">
              <a:effectLst>
                <a:outerShdw blurRad="38100" dist="38100" dir="2700000" algn="tl">
                  <a:srgbClr val="000000">
                    <a:alpha val="43137"/>
                  </a:srgbClr>
                </a:outerShdw>
              </a:effectLst>
            </a:rPr>
            <a:t>zawieszenie działalności gospodarczej w związku z opieką nad dzieckiem</a:t>
          </a:r>
          <a:endParaRPr lang="en-US" sz="1400" b="1" dirty="0">
            <a:effectLst>
              <a:outerShdw blurRad="38100" dist="38100" dir="2700000" algn="tl">
                <a:srgbClr val="000000">
                  <a:alpha val="43137"/>
                </a:srgbClr>
              </a:outerShdw>
            </a:effectLst>
          </a:endParaRPr>
        </a:p>
      </dgm:t>
    </dgm:pt>
    <dgm:pt modelId="{5677F3CD-934B-4C05-9FB9-3BB1BB5A6073}" type="parTrans" cxnId="{AEFDAF76-9CFE-4CBE-AE3B-83A830D687BF}">
      <dgm:prSet/>
      <dgm:spPr/>
      <dgm:t>
        <a:bodyPr/>
        <a:lstStyle/>
        <a:p>
          <a:endParaRPr lang="en-US"/>
        </a:p>
      </dgm:t>
    </dgm:pt>
    <dgm:pt modelId="{3E12DE0E-621A-408B-967D-EBC6DFEB7971}" type="sibTrans" cxnId="{AEFDAF76-9CFE-4CBE-AE3B-83A830D687BF}">
      <dgm:prSet/>
      <dgm:spPr/>
      <dgm:t>
        <a:bodyPr/>
        <a:lstStyle/>
        <a:p>
          <a:endParaRPr lang="en-US"/>
        </a:p>
      </dgm:t>
    </dgm:pt>
    <dgm:pt modelId="{D7318831-111B-425F-A96F-D71A77589796}">
      <dgm:prSet custT="1"/>
      <dgm:spPr/>
      <dgm:t>
        <a:bodyPr/>
        <a:lstStyle/>
        <a:p>
          <a:r>
            <a:rPr lang="pl-PL" sz="1400" b="1" dirty="0">
              <a:effectLst>
                <a:outerShdw blurRad="38100" dist="38100" dir="2700000" algn="tl">
                  <a:srgbClr val="000000">
                    <a:alpha val="43137"/>
                  </a:srgbClr>
                </a:outerShdw>
              </a:effectLst>
            </a:rPr>
            <a:t>osoba bezrobotna, zgłoszona do ZUS jako sprawująca osobistą opiekę nad dzieckiem</a:t>
          </a:r>
          <a:endParaRPr lang="en-US" sz="1400" b="1" dirty="0">
            <a:effectLst>
              <a:outerShdw blurRad="38100" dist="38100" dir="2700000" algn="tl">
                <a:srgbClr val="000000">
                  <a:alpha val="43137"/>
                </a:srgbClr>
              </a:outerShdw>
            </a:effectLst>
          </a:endParaRPr>
        </a:p>
      </dgm:t>
    </dgm:pt>
    <dgm:pt modelId="{3A25FA84-C4BA-426E-91B7-612C24311B85}" type="sibTrans" cxnId="{C8E8D9F4-CC4C-4695-AC4A-49C46E254114}">
      <dgm:prSet/>
      <dgm:spPr/>
      <dgm:t>
        <a:bodyPr/>
        <a:lstStyle/>
        <a:p>
          <a:endParaRPr lang="en-US"/>
        </a:p>
      </dgm:t>
    </dgm:pt>
    <dgm:pt modelId="{EF8EEE1C-5CEF-4E1A-A7AA-980FD811E75A}" type="parTrans" cxnId="{C8E8D9F4-CC4C-4695-AC4A-49C46E254114}">
      <dgm:prSet/>
      <dgm:spPr/>
      <dgm:t>
        <a:bodyPr/>
        <a:lstStyle/>
        <a:p>
          <a:endParaRPr lang="en-US"/>
        </a:p>
      </dgm:t>
    </dgm:pt>
    <dgm:pt modelId="{C8798BC7-63B8-4C95-9CE7-547D5B62241A}">
      <dgm:prSet custT="1"/>
      <dgm:spPr/>
      <dgm:t>
        <a:bodyPr/>
        <a:lstStyle/>
        <a:p>
          <a:r>
            <a:rPr lang="pl-PL" sz="1400" b="1" dirty="0">
              <a:effectLst>
                <a:outerShdw blurRad="38100" dist="38100" dir="2700000" algn="tl">
                  <a:srgbClr val="000000">
                    <a:alpha val="43137"/>
                  </a:srgbClr>
                </a:outerShdw>
              </a:effectLst>
            </a:rPr>
            <a:t>odprowadzane składki na ubezpieczenie społeczne w KRUS</a:t>
          </a:r>
          <a:endParaRPr lang="en-US" sz="1400" b="1" dirty="0">
            <a:effectLst>
              <a:outerShdw blurRad="38100" dist="38100" dir="2700000" algn="tl">
                <a:srgbClr val="000000">
                  <a:alpha val="43137"/>
                </a:srgbClr>
              </a:outerShdw>
            </a:effectLst>
          </a:endParaRPr>
        </a:p>
      </dgm:t>
    </dgm:pt>
    <dgm:pt modelId="{E5ABFAC7-7881-42F6-8E7B-20A374268E2A}" type="sibTrans" cxnId="{97ED49DB-6868-4748-9FF3-3D6B801284CB}">
      <dgm:prSet/>
      <dgm:spPr/>
      <dgm:t>
        <a:bodyPr/>
        <a:lstStyle/>
        <a:p>
          <a:endParaRPr lang="en-US"/>
        </a:p>
      </dgm:t>
    </dgm:pt>
    <dgm:pt modelId="{28B11E52-8FE2-495B-BD1C-F3BA26D9A4C0}" type="parTrans" cxnId="{97ED49DB-6868-4748-9FF3-3D6B801284CB}">
      <dgm:prSet/>
      <dgm:spPr/>
      <dgm:t>
        <a:bodyPr/>
        <a:lstStyle/>
        <a:p>
          <a:endParaRPr lang="en-US"/>
        </a:p>
      </dgm:t>
    </dgm:pt>
    <dgm:pt modelId="{A5418E63-E514-4912-AFD9-CA049F374E46}" type="pres">
      <dgm:prSet presAssocID="{7702A909-7014-4BB1-9F51-CB7AE2A4430E}" presName="Name0" presStyleCnt="0">
        <dgm:presLayoutVars>
          <dgm:dir/>
          <dgm:animLvl val="lvl"/>
          <dgm:resizeHandles val="exact"/>
        </dgm:presLayoutVars>
      </dgm:prSet>
      <dgm:spPr/>
      <dgm:t>
        <a:bodyPr/>
        <a:lstStyle/>
        <a:p>
          <a:endParaRPr lang="pl-PL"/>
        </a:p>
      </dgm:t>
    </dgm:pt>
    <dgm:pt modelId="{0C13C862-DA0D-4DB2-A45A-296122418850}" type="pres">
      <dgm:prSet presAssocID="{126D4946-8AFF-4F65-8F32-28D1399A73DB}" presName="linNode" presStyleCnt="0"/>
      <dgm:spPr/>
    </dgm:pt>
    <dgm:pt modelId="{531CC14F-DDBC-41B0-AA47-550892A33490}" type="pres">
      <dgm:prSet presAssocID="{126D4946-8AFF-4F65-8F32-28D1399A73DB}" presName="parentText" presStyleLbl="node1" presStyleIdx="0" presStyleCnt="7" custScaleX="131928" custScaleY="2000000" custLinFactY="400000" custLinFactNeighborX="-72741" custLinFactNeighborY="426354">
        <dgm:presLayoutVars>
          <dgm:chMax val="1"/>
          <dgm:bulletEnabled val="1"/>
        </dgm:presLayoutVars>
      </dgm:prSet>
      <dgm:spPr/>
      <dgm:t>
        <a:bodyPr/>
        <a:lstStyle/>
        <a:p>
          <a:endParaRPr lang="pl-PL"/>
        </a:p>
      </dgm:t>
    </dgm:pt>
    <dgm:pt modelId="{ECBB4FEF-9153-4E56-91B8-9E508C2EC54F}" type="pres">
      <dgm:prSet presAssocID="{28D99205-0819-4F9B-AA91-8FF5247EA31A}" presName="sp" presStyleCnt="0"/>
      <dgm:spPr/>
    </dgm:pt>
    <dgm:pt modelId="{E15BAFE6-E369-4C88-A353-C79C2E226ED9}" type="pres">
      <dgm:prSet presAssocID="{C8798BC7-63B8-4C95-9CE7-547D5B62241A}" presName="linNode" presStyleCnt="0"/>
      <dgm:spPr/>
    </dgm:pt>
    <dgm:pt modelId="{BA3252B9-4733-4626-B37B-9341045F87A8}" type="pres">
      <dgm:prSet presAssocID="{C8798BC7-63B8-4C95-9CE7-547D5B62241A}" presName="parentText" presStyleLbl="node1" presStyleIdx="1" presStyleCnt="7" custScaleX="131928" custScaleY="2000000" custLinFactY="-520170" custLinFactNeighborX="72442" custLinFactNeighborY="-600000">
        <dgm:presLayoutVars>
          <dgm:chMax val="1"/>
          <dgm:bulletEnabled val="1"/>
        </dgm:presLayoutVars>
      </dgm:prSet>
      <dgm:spPr/>
      <dgm:t>
        <a:bodyPr/>
        <a:lstStyle/>
        <a:p>
          <a:endParaRPr lang="pl-PL"/>
        </a:p>
      </dgm:t>
    </dgm:pt>
    <dgm:pt modelId="{509BB2F4-F515-4C79-A7FD-80DBC702FD88}" type="pres">
      <dgm:prSet presAssocID="{E5ABFAC7-7881-42F6-8E7B-20A374268E2A}" presName="sp" presStyleCnt="0"/>
      <dgm:spPr/>
    </dgm:pt>
    <dgm:pt modelId="{E961055F-66C2-4594-85FB-9935CD3CE348}" type="pres">
      <dgm:prSet presAssocID="{662C9758-667A-434F-8B41-54F39E330BE2}" presName="linNode" presStyleCnt="0"/>
      <dgm:spPr/>
    </dgm:pt>
    <dgm:pt modelId="{2F7783BC-DA30-4B40-8CD4-9C415246769A}" type="pres">
      <dgm:prSet presAssocID="{662C9758-667A-434F-8B41-54F39E330BE2}" presName="parentText" presStyleLbl="node1" presStyleIdx="2" presStyleCnt="7" custScaleX="131928" custScaleY="2000000" custLinFactY="100000" custLinFactNeighborX="-74979" custLinFactNeighborY="101406">
        <dgm:presLayoutVars>
          <dgm:chMax val="1"/>
          <dgm:bulletEnabled val="1"/>
        </dgm:presLayoutVars>
      </dgm:prSet>
      <dgm:spPr/>
      <dgm:t>
        <a:bodyPr/>
        <a:lstStyle/>
        <a:p>
          <a:endParaRPr lang="pl-PL"/>
        </a:p>
      </dgm:t>
    </dgm:pt>
    <dgm:pt modelId="{3233B090-6316-49EE-8427-426A960A7ABE}" type="pres">
      <dgm:prSet presAssocID="{E78EBBC8-49CF-495B-B284-848C9B4A60BB}" presName="sp" presStyleCnt="0"/>
      <dgm:spPr/>
    </dgm:pt>
    <dgm:pt modelId="{32ECA532-A6F9-4EEB-9E22-DA6309FDDFF3}" type="pres">
      <dgm:prSet presAssocID="{5CC2A723-D78A-4509-8876-A21FD7C58306}" presName="linNode" presStyleCnt="0"/>
      <dgm:spPr/>
    </dgm:pt>
    <dgm:pt modelId="{ABB7C042-3804-4057-8EAB-3FD13D7408C4}" type="pres">
      <dgm:prSet presAssocID="{5CC2A723-D78A-4509-8876-A21FD7C58306}" presName="parentText" presStyleLbl="node1" presStyleIdx="3" presStyleCnt="7" custScaleX="131928" custScaleY="2000000" custLinFactY="-900000" custLinFactNeighborX="72761" custLinFactNeighborY="-938280">
        <dgm:presLayoutVars>
          <dgm:chMax val="1"/>
          <dgm:bulletEnabled val="1"/>
        </dgm:presLayoutVars>
      </dgm:prSet>
      <dgm:spPr/>
      <dgm:t>
        <a:bodyPr/>
        <a:lstStyle/>
        <a:p>
          <a:endParaRPr lang="pl-PL"/>
        </a:p>
      </dgm:t>
    </dgm:pt>
    <dgm:pt modelId="{4E41A975-6F5B-40D6-AAE3-C7ADEBB8F9F8}" type="pres">
      <dgm:prSet presAssocID="{52A4B79D-DA69-4F65-87AD-9EDE723D90B0}" presName="sp" presStyleCnt="0"/>
      <dgm:spPr/>
    </dgm:pt>
    <dgm:pt modelId="{2DFB0D54-7FEC-48CC-862D-55F8B871FBC8}" type="pres">
      <dgm:prSet presAssocID="{8FF00B3B-CFDB-4CBE-A72A-C8756103FB3F}" presName="linNode" presStyleCnt="0"/>
      <dgm:spPr/>
    </dgm:pt>
    <dgm:pt modelId="{7EF929E1-E465-4459-A11E-2E2C6F6D4AC5}" type="pres">
      <dgm:prSet presAssocID="{8FF00B3B-CFDB-4CBE-A72A-C8756103FB3F}" presName="parentText" presStyleLbl="node1" presStyleIdx="4" presStyleCnt="7" custScaleX="131928" custScaleY="2000000" custLinFactY="-400000" custLinFactNeighborX="72762" custLinFactNeighborY="-439531">
        <dgm:presLayoutVars>
          <dgm:chMax val="1"/>
          <dgm:bulletEnabled val="1"/>
        </dgm:presLayoutVars>
      </dgm:prSet>
      <dgm:spPr/>
      <dgm:t>
        <a:bodyPr/>
        <a:lstStyle/>
        <a:p>
          <a:endParaRPr lang="pl-PL"/>
        </a:p>
      </dgm:t>
    </dgm:pt>
    <dgm:pt modelId="{EF1BCFCF-95D8-4887-BFCE-0F419CC89FE4}" type="pres">
      <dgm:prSet presAssocID="{E648712B-A955-4E9A-87A3-0FFAB17AFF54}" presName="sp" presStyleCnt="0"/>
      <dgm:spPr/>
    </dgm:pt>
    <dgm:pt modelId="{5C5808E3-2EDF-42CD-98DF-D6D4BA4357AD}" type="pres">
      <dgm:prSet presAssocID="{D7318831-111B-425F-A96F-D71A77589796}" presName="linNode" presStyleCnt="0"/>
      <dgm:spPr/>
    </dgm:pt>
    <dgm:pt modelId="{B1CE75D7-C595-4C2B-9C38-0E58072E7166}" type="pres">
      <dgm:prSet presAssocID="{D7318831-111B-425F-A96F-D71A77589796}" presName="parentText" presStyleLbl="node1" presStyleIdx="5" presStyleCnt="7" custScaleX="131928" custScaleY="2000000" custLinFactY="-1340260" custLinFactNeighborX="-72741" custLinFactNeighborY="-1400000">
        <dgm:presLayoutVars>
          <dgm:chMax val="1"/>
          <dgm:bulletEnabled val="1"/>
        </dgm:presLayoutVars>
      </dgm:prSet>
      <dgm:spPr/>
      <dgm:t>
        <a:bodyPr/>
        <a:lstStyle/>
        <a:p>
          <a:endParaRPr lang="pl-PL"/>
        </a:p>
      </dgm:t>
    </dgm:pt>
    <dgm:pt modelId="{1B46F596-4B52-47BC-940E-E4E5F657DF5B}" type="pres">
      <dgm:prSet presAssocID="{3A25FA84-C4BA-426E-91B7-612C24311B85}" presName="sp" presStyleCnt="0"/>
      <dgm:spPr/>
    </dgm:pt>
    <dgm:pt modelId="{17085210-66E1-4703-9DA4-1D968D474B7E}" type="pres">
      <dgm:prSet presAssocID="{A74A0018-0101-4E09-A46A-44A7087B63F2}" presName="linNode" presStyleCnt="0"/>
      <dgm:spPr/>
    </dgm:pt>
    <dgm:pt modelId="{7786F69A-AC52-4967-9726-1FA310CEC9F3}" type="pres">
      <dgm:prSet presAssocID="{A74A0018-0101-4E09-A46A-44A7087B63F2}" presName="parentText" presStyleLbl="node1" presStyleIdx="6" presStyleCnt="7" custScaleX="131928" custScaleY="2000000" custLinFactY="-856103" custLinFactNeighborX="3300" custLinFactNeighborY="-900000">
        <dgm:presLayoutVars>
          <dgm:chMax val="1"/>
          <dgm:bulletEnabled val="1"/>
        </dgm:presLayoutVars>
      </dgm:prSet>
      <dgm:spPr/>
      <dgm:t>
        <a:bodyPr/>
        <a:lstStyle/>
        <a:p>
          <a:endParaRPr lang="pl-PL"/>
        </a:p>
      </dgm:t>
    </dgm:pt>
  </dgm:ptLst>
  <dgm:cxnLst>
    <dgm:cxn modelId="{EB9DDAB8-79AF-4096-B620-77D5DE0A75EC}" type="presOf" srcId="{5CC2A723-D78A-4509-8876-A21FD7C58306}" destId="{ABB7C042-3804-4057-8EAB-3FD13D7408C4}" srcOrd="0" destOrd="0" presId="urn:microsoft.com/office/officeart/2005/8/layout/vList5"/>
    <dgm:cxn modelId="{B40A2B46-F15B-429A-9F4B-D5A3F088D888}" type="presOf" srcId="{7702A909-7014-4BB1-9F51-CB7AE2A4430E}" destId="{A5418E63-E514-4912-AFD9-CA049F374E46}" srcOrd="0" destOrd="0" presId="urn:microsoft.com/office/officeart/2005/8/layout/vList5"/>
    <dgm:cxn modelId="{CA09348B-7D8B-4876-A117-0B93F5787F8B}" type="presOf" srcId="{662C9758-667A-434F-8B41-54F39E330BE2}" destId="{2F7783BC-DA30-4B40-8CD4-9C415246769A}" srcOrd="0" destOrd="0" presId="urn:microsoft.com/office/officeart/2005/8/layout/vList5"/>
    <dgm:cxn modelId="{294ADD07-18F1-4E60-89A7-411BE5339F54}" type="presOf" srcId="{C8798BC7-63B8-4C95-9CE7-547D5B62241A}" destId="{BA3252B9-4733-4626-B37B-9341045F87A8}" srcOrd="0" destOrd="0" presId="urn:microsoft.com/office/officeart/2005/8/layout/vList5"/>
    <dgm:cxn modelId="{2E93718F-B6C6-40FB-A4AA-393769A7B179}" type="presOf" srcId="{126D4946-8AFF-4F65-8F32-28D1399A73DB}" destId="{531CC14F-DDBC-41B0-AA47-550892A33490}" srcOrd="0" destOrd="0" presId="urn:microsoft.com/office/officeart/2005/8/layout/vList5"/>
    <dgm:cxn modelId="{64BD6279-48D7-446A-949B-6AD0F46E36D9}" srcId="{7702A909-7014-4BB1-9F51-CB7AE2A4430E}" destId="{8FF00B3B-CFDB-4CBE-A72A-C8756103FB3F}" srcOrd="4" destOrd="0" parTransId="{78E577A8-7107-4CBD-9FED-802FB2D658C8}" sibTransId="{E648712B-A955-4E9A-87A3-0FFAB17AFF54}"/>
    <dgm:cxn modelId="{3AD94B92-158E-4D59-9B17-9C75F9293C9D}" srcId="{7702A909-7014-4BB1-9F51-CB7AE2A4430E}" destId="{662C9758-667A-434F-8B41-54F39E330BE2}" srcOrd="2" destOrd="0" parTransId="{3F37E680-FBC5-4E45-BE1C-01054C4957C2}" sibTransId="{E78EBBC8-49CF-495B-B284-848C9B4A60BB}"/>
    <dgm:cxn modelId="{5C6A6848-96B1-4C78-872A-92E0A2953417}" type="presOf" srcId="{A74A0018-0101-4E09-A46A-44A7087B63F2}" destId="{7786F69A-AC52-4967-9726-1FA310CEC9F3}" srcOrd="0" destOrd="0" presId="urn:microsoft.com/office/officeart/2005/8/layout/vList5"/>
    <dgm:cxn modelId="{97ED49DB-6868-4748-9FF3-3D6B801284CB}" srcId="{7702A909-7014-4BB1-9F51-CB7AE2A4430E}" destId="{C8798BC7-63B8-4C95-9CE7-547D5B62241A}" srcOrd="1" destOrd="0" parTransId="{28B11E52-8FE2-495B-BD1C-F3BA26D9A4C0}" sibTransId="{E5ABFAC7-7881-42F6-8E7B-20A374268E2A}"/>
    <dgm:cxn modelId="{2DF567AE-68B8-495D-A102-A0A24BB36E6D}" srcId="{7702A909-7014-4BB1-9F51-CB7AE2A4430E}" destId="{126D4946-8AFF-4F65-8F32-28D1399A73DB}" srcOrd="0" destOrd="0" parTransId="{584BD4BB-8426-4C1D-9F57-85F7FAA7B8BA}" sibTransId="{28D99205-0819-4F9B-AA91-8FF5247EA31A}"/>
    <dgm:cxn modelId="{292AC295-F7E7-4C30-B3EC-32A56870B543}" type="presOf" srcId="{8FF00B3B-CFDB-4CBE-A72A-C8756103FB3F}" destId="{7EF929E1-E465-4459-A11E-2E2C6F6D4AC5}" srcOrd="0" destOrd="0" presId="urn:microsoft.com/office/officeart/2005/8/layout/vList5"/>
    <dgm:cxn modelId="{AEFDAF76-9CFE-4CBE-AE3B-83A830D687BF}" srcId="{7702A909-7014-4BB1-9F51-CB7AE2A4430E}" destId="{A74A0018-0101-4E09-A46A-44A7087B63F2}" srcOrd="6" destOrd="0" parTransId="{5677F3CD-934B-4C05-9FB9-3BB1BB5A6073}" sibTransId="{3E12DE0E-621A-408B-967D-EBC6DFEB7971}"/>
    <dgm:cxn modelId="{7EB3434C-9170-43E8-A3CB-4F569A5C0B93}" type="presOf" srcId="{D7318831-111B-425F-A96F-D71A77589796}" destId="{B1CE75D7-C595-4C2B-9C38-0E58072E7166}" srcOrd="0" destOrd="0" presId="urn:microsoft.com/office/officeart/2005/8/layout/vList5"/>
    <dgm:cxn modelId="{BCEA8D75-056D-4EE9-AE54-262A2C4B2B39}" srcId="{7702A909-7014-4BB1-9F51-CB7AE2A4430E}" destId="{5CC2A723-D78A-4509-8876-A21FD7C58306}" srcOrd="3" destOrd="0" parTransId="{758DCC35-97E4-4D1C-8802-F9E6C36AC881}" sibTransId="{52A4B79D-DA69-4F65-87AD-9EDE723D90B0}"/>
    <dgm:cxn modelId="{C8E8D9F4-CC4C-4695-AC4A-49C46E254114}" srcId="{7702A909-7014-4BB1-9F51-CB7AE2A4430E}" destId="{D7318831-111B-425F-A96F-D71A77589796}" srcOrd="5" destOrd="0" parTransId="{EF8EEE1C-5CEF-4E1A-A7AA-980FD811E75A}" sibTransId="{3A25FA84-C4BA-426E-91B7-612C24311B85}"/>
    <dgm:cxn modelId="{7CA281D1-DA28-4944-92B0-AD2A45BC4A88}" type="presParOf" srcId="{A5418E63-E514-4912-AFD9-CA049F374E46}" destId="{0C13C862-DA0D-4DB2-A45A-296122418850}" srcOrd="0" destOrd="0" presId="urn:microsoft.com/office/officeart/2005/8/layout/vList5"/>
    <dgm:cxn modelId="{88CA476D-8738-4A3A-B0A7-ABAA0817A6DD}" type="presParOf" srcId="{0C13C862-DA0D-4DB2-A45A-296122418850}" destId="{531CC14F-DDBC-41B0-AA47-550892A33490}" srcOrd="0" destOrd="0" presId="urn:microsoft.com/office/officeart/2005/8/layout/vList5"/>
    <dgm:cxn modelId="{F1CF132A-EFC1-4260-9A8F-9D7644703817}" type="presParOf" srcId="{A5418E63-E514-4912-AFD9-CA049F374E46}" destId="{ECBB4FEF-9153-4E56-91B8-9E508C2EC54F}" srcOrd="1" destOrd="0" presId="urn:microsoft.com/office/officeart/2005/8/layout/vList5"/>
    <dgm:cxn modelId="{4E0CC088-A2B8-495F-A42F-0FA9816B06E7}" type="presParOf" srcId="{A5418E63-E514-4912-AFD9-CA049F374E46}" destId="{E15BAFE6-E369-4C88-A353-C79C2E226ED9}" srcOrd="2" destOrd="0" presId="urn:microsoft.com/office/officeart/2005/8/layout/vList5"/>
    <dgm:cxn modelId="{E939D747-E94A-495C-A699-7BA5F21CEDF6}" type="presParOf" srcId="{E15BAFE6-E369-4C88-A353-C79C2E226ED9}" destId="{BA3252B9-4733-4626-B37B-9341045F87A8}" srcOrd="0" destOrd="0" presId="urn:microsoft.com/office/officeart/2005/8/layout/vList5"/>
    <dgm:cxn modelId="{4A353AC0-7F10-4533-AE39-3B0C4D7BE369}" type="presParOf" srcId="{A5418E63-E514-4912-AFD9-CA049F374E46}" destId="{509BB2F4-F515-4C79-A7FD-80DBC702FD88}" srcOrd="3" destOrd="0" presId="urn:microsoft.com/office/officeart/2005/8/layout/vList5"/>
    <dgm:cxn modelId="{1205BD9A-1F3F-4503-9DDF-5ECA02DC8728}" type="presParOf" srcId="{A5418E63-E514-4912-AFD9-CA049F374E46}" destId="{E961055F-66C2-4594-85FB-9935CD3CE348}" srcOrd="4" destOrd="0" presId="urn:microsoft.com/office/officeart/2005/8/layout/vList5"/>
    <dgm:cxn modelId="{26FB14F4-6324-4B3B-B2D5-40CE627BA2D3}" type="presParOf" srcId="{E961055F-66C2-4594-85FB-9935CD3CE348}" destId="{2F7783BC-DA30-4B40-8CD4-9C415246769A}" srcOrd="0" destOrd="0" presId="urn:microsoft.com/office/officeart/2005/8/layout/vList5"/>
    <dgm:cxn modelId="{D7F0BF54-6FCF-4DB6-9892-10579F25B12E}" type="presParOf" srcId="{A5418E63-E514-4912-AFD9-CA049F374E46}" destId="{3233B090-6316-49EE-8427-426A960A7ABE}" srcOrd="5" destOrd="0" presId="urn:microsoft.com/office/officeart/2005/8/layout/vList5"/>
    <dgm:cxn modelId="{FB6F1FBE-4F00-4696-84B7-DAB9CF6ED85A}" type="presParOf" srcId="{A5418E63-E514-4912-AFD9-CA049F374E46}" destId="{32ECA532-A6F9-4EEB-9E22-DA6309FDDFF3}" srcOrd="6" destOrd="0" presId="urn:microsoft.com/office/officeart/2005/8/layout/vList5"/>
    <dgm:cxn modelId="{91B3A67D-8AD4-4684-A76A-8754AAF09244}" type="presParOf" srcId="{32ECA532-A6F9-4EEB-9E22-DA6309FDDFF3}" destId="{ABB7C042-3804-4057-8EAB-3FD13D7408C4}" srcOrd="0" destOrd="0" presId="urn:microsoft.com/office/officeart/2005/8/layout/vList5"/>
    <dgm:cxn modelId="{6D27F183-9124-40B4-B90E-CFACE8AA1FBC}" type="presParOf" srcId="{A5418E63-E514-4912-AFD9-CA049F374E46}" destId="{4E41A975-6F5B-40D6-AAE3-C7ADEBB8F9F8}" srcOrd="7" destOrd="0" presId="urn:microsoft.com/office/officeart/2005/8/layout/vList5"/>
    <dgm:cxn modelId="{182FDFB5-07CD-446B-8A46-58FAD24FAECD}" type="presParOf" srcId="{A5418E63-E514-4912-AFD9-CA049F374E46}" destId="{2DFB0D54-7FEC-48CC-862D-55F8B871FBC8}" srcOrd="8" destOrd="0" presId="urn:microsoft.com/office/officeart/2005/8/layout/vList5"/>
    <dgm:cxn modelId="{44D42288-F9C9-4BC9-847B-A5B419E80EEC}" type="presParOf" srcId="{2DFB0D54-7FEC-48CC-862D-55F8B871FBC8}" destId="{7EF929E1-E465-4459-A11E-2E2C6F6D4AC5}" srcOrd="0" destOrd="0" presId="urn:microsoft.com/office/officeart/2005/8/layout/vList5"/>
    <dgm:cxn modelId="{2BBD1940-F4CC-4A08-8875-4BFF6C445675}" type="presParOf" srcId="{A5418E63-E514-4912-AFD9-CA049F374E46}" destId="{EF1BCFCF-95D8-4887-BFCE-0F419CC89FE4}" srcOrd="9" destOrd="0" presId="urn:microsoft.com/office/officeart/2005/8/layout/vList5"/>
    <dgm:cxn modelId="{C3171AC7-25D5-447B-AC22-59FBC591BC5A}" type="presParOf" srcId="{A5418E63-E514-4912-AFD9-CA049F374E46}" destId="{5C5808E3-2EDF-42CD-98DF-D6D4BA4357AD}" srcOrd="10" destOrd="0" presId="urn:microsoft.com/office/officeart/2005/8/layout/vList5"/>
    <dgm:cxn modelId="{F437CF55-8C0F-4967-89AC-28C65DC344B8}" type="presParOf" srcId="{5C5808E3-2EDF-42CD-98DF-D6D4BA4357AD}" destId="{B1CE75D7-C595-4C2B-9C38-0E58072E7166}" srcOrd="0" destOrd="0" presId="urn:microsoft.com/office/officeart/2005/8/layout/vList5"/>
    <dgm:cxn modelId="{0BBA9E23-1A7A-48B0-8521-7199F4310F5A}" type="presParOf" srcId="{A5418E63-E514-4912-AFD9-CA049F374E46}" destId="{1B46F596-4B52-47BC-940E-E4E5F657DF5B}" srcOrd="11" destOrd="0" presId="urn:microsoft.com/office/officeart/2005/8/layout/vList5"/>
    <dgm:cxn modelId="{935BE7D9-0663-421D-A674-F6C5C8407609}" type="presParOf" srcId="{A5418E63-E514-4912-AFD9-CA049F374E46}" destId="{17085210-66E1-4703-9DA4-1D968D474B7E}" srcOrd="12" destOrd="0" presId="urn:microsoft.com/office/officeart/2005/8/layout/vList5"/>
    <dgm:cxn modelId="{FED9810A-12BC-49B7-96DF-D4EF113F0E3A}" type="presParOf" srcId="{17085210-66E1-4703-9DA4-1D968D474B7E}" destId="{7786F69A-AC52-4967-9726-1FA310CEC9F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C32DF9-8F0F-47F6-869C-092BDFAAEC85}"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pl-PL"/>
        </a:p>
      </dgm:t>
    </dgm:pt>
    <dgm:pt modelId="{E79D5E9D-AEF0-4246-A93E-9BF6CF851C5C}">
      <dgm:prSet custT="1"/>
      <dgm:spPr/>
      <dgm:t>
        <a:bodyPr/>
        <a:lstStyle/>
        <a:p>
          <a:r>
            <a:rPr lang="pl-PL" sz="3200" b="1" dirty="0">
              <a:effectLst>
                <a:outerShdw blurRad="38100" dist="38100" dir="2700000" algn="tl">
                  <a:srgbClr val="000000">
                    <a:alpha val="43137"/>
                  </a:srgbClr>
                </a:outerShdw>
              </a:effectLst>
            </a:rPr>
            <a:t>Zamiast uchylenia decyzji:</a:t>
          </a:r>
        </a:p>
      </dgm:t>
    </dgm:pt>
    <dgm:pt modelId="{B6566FE7-EF8F-4EB6-B9A7-92C44EA12AB6}" type="parTrans" cxnId="{096B2049-2A03-4B29-B0A3-349F2F6D1DF2}">
      <dgm:prSet/>
      <dgm:spPr/>
      <dgm:t>
        <a:bodyPr/>
        <a:lstStyle/>
        <a:p>
          <a:endParaRPr lang="pl-PL"/>
        </a:p>
      </dgm:t>
    </dgm:pt>
    <dgm:pt modelId="{435403D3-C8F9-4274-B447-EC8183A87F68}" type="sibTrans" cxnId="{096B2049-2A03-4B29-B0A3-349F2F6D1DF2}">
      <dgm:prSet/>
      <dgm:spPr/>
      <dgm:t>
        <a:bodyPr/>
        <a:lstStyle/>
        <a:p>
          <a:endParaRPr lang="pl-PL"/>
        </a:p>
      </dgm:t>
    </dgm:pt>
    <dgm:pt modelId="{8710BF7D-D414-4BD1-9E12-9E80D0C7335B}">
      <dgm:prSet custT="1"/>
      <dgm:spPr/>
      <dgm:t>
        <a:bodyPr/>
        <a:lstStyle/>
        <a:p>
          <a:pPr>
            <a:spcAft>
              <a:spcPts val="1200"/>
            </a:spcAft>
          </a:pPr>
          <a:r>
            <a:rPr lang="pl-PL" sz="2200" dirty="0">
              <a:solidFill>
                <a:schemeClr val="tx1"/>
              </a:solidFill>
            </a:rPr>
            <a:t>uchylenie wypłaty świadczeń</a:t>
          </a:r>
        </a:p>
      </dgm:t>
    </dgm:pt>
    <dgm:pt modelId="{A2AFF7D0-D3B2-40BC-9431-53234EA9C221}" type="parTrans" cxnId="{5415704A-79BB-4805-9110-EF012D627313}">
      <dgm:prSet/>
      <dgm:spPr/>
      <dgm:t>
        <a:bodyPr/>
        <a:lstStyle/>
        <a:p>
          <a:endParaRPr lang="pl-PL"/>
        </a:p>
      </dgm:t>
    </dgm:pt>
    <dgm:pt modelId="{C94A8FAD-E0E0-4FDA-B8DA-BEBF91E1BFEA}" type="sibTrans" cxnId="{5415704A-79BB-4805-9110-EF012D627313}">
      <dgm:prSet/>
      <dgm:spPr/>
      <dgm:t>
        <a:bodyPr/>
        <a:lstStyle/>
        <a:p>
          <a:endParaRPr lang="pl-PL"/>
        </a:p>
      </dgm:t>
    </dgm:pt>
    <dgm:pt modelId="{0C99F658-1A05-46C1-AAAB-BE5A5FE0289F}">
      <dgm:prSet custT="1"/>
      <dgm:spPr/>
      <dgm:t>
        <a:bodyPr/>
        <a:lstStyle/>
        <a:p>
          <a:pPr>
            <a:spcAft>
              <a:spcPts val="1200"/>
            </a:spcAft>
          </a:pPr>
          <a:r>
            <a:rPr lang="pl-PL" sz="2200" dirty="0">
              <a:solidFill>
                <a:schemeClr val="tx1"/>
              </a:solidFill>
            </a:rPr>
            <a:t>uchylenie świadczeń</a:t>
          </a:r>
        </a:p>
      </dgm:t>
    </dgm:pt>
    <dgm:pt modelId="{56506C33-20D3-46FB-84BA-41FCFD87AEFB}" type="parTrans" cxnId="{C61E255E-3EE0-497B-B9AA-CD426BA26866}">
      <dgm:prSet/>
      <dgm:spPr/>
      <dgm:t>
        <a:bodyPr/>
        <a:lstStyle/>
        <a:p>
          <a:endParaRPr lang="pl-PL"/>
        </a:p>
      </dgm:t>
    </dgm:pt>
    <dgm:pt modelId="{9AC67ABF-5A98-4A2A-A8F1-282A47A0A032}" type="sibTrans" cxnId="{C61E255E-3EE0-497B-B9AA-CD426BA26866}">
      <dgm:prSet/>
      <dgm:spPr/>
      <dgm:t>
        <a:bodyPr/>
        <a:lstStyle/>
        <a:p>
          <a:endParaRPr lang="pl-PL"/>
        </a:p>
      </dgm:t>
    </dgm:pt>
    <dgm:pt modelId="{10718DE1-C990-46C2-9569-28D50AB0364B}">
      <dgm:prSet custT="1"/>
      <dgm:spPr/>
      <dgm:t>
        <a:bodyPr/>
        <a:lstStyle/>
        <a:p>
          <a:pPr>
            <a:spcAft>
              <a:spcPts val="1200"/>
            </a:spcAft>
          </a:pPr>
          <a:r>
            <a:rPr lang="pl-PL" sz="2200" dirty="0">
              <a:solidFill>
                <a:schemeClr val="tx1"/>
              </a:solidFill>
            </a:rPr>
            <a:t>uchylenie realizacji decyzji</a:t>
          </a:r>
        </a:p>
      </dgm:t>
    </dgm:pt>
    <dgm:pt modelId="{056A4D10-6269-460D-A253-BF33928036BB}" type="parTrans" cxnId="{5752CFCF-5CF0-45F0-A0B7-2602D43A890B}">
      <dgm:prSet/>
      <dgm:spPr/>
      <dgm:t>
        <a:bodyPr/>
        <a:lstStyle/>
        <a:p>
          <a:endParaRPr lang="pl-PL"/>
        </a:p>
      </dgm:t>
    </dgm:pt>
    <dgm:pt modelId="{CF3981DE-11A1-4774-8AC0-459AC8C77ED3}" type="sibTrans" cxnId="{5752CFCF-5CF0-45F0-A0B7-2602D43A890B}">
      <dgm:prSet/>
      <dgm:spPr/>
      <dgm:t>
        <a:bodyPr/>
        <a:lstStyle/>
        <a:p>
          <a:endParaRPr lang="pl-PL"/>
        </a:p>
      </dgm:t>
    </dgm:pt>
    <dgm:pt modelId="{FDF48062-A829-405B-8CC8-1E4A0A97DEE9}">
      <dgm:prSet custT="1"/>
      <dgm:spPr/>
      <dgm:t>
        <a:bodyPr/>
        <a:lstStyle/>
        <a:p>
          <a:pPr>
            <a:spcAft>
              <a:spcPts val="1200"/>
            </a:spcAft>
          </a:pPr>
          <a:r>
            <a:rPr lang="pl-PL" sz="2200" dirty="0">
              <a:solidFill>
                <a:schemeClr val="tx1"/>
              </a:solidFill>
            </a:rPr>
            <a:t>odmówienie prawa do świadczeń</a:t>
          </a:r>
        </a:p>
      </dgm:t>
    </dgm:pt>
    <dgm:pt modelId="{25619367-E610-48C6-9D42-A90D4D65A2BA}" type="parTrans" cxnId="{8A3E9A35-B183-474F-8E19-D4D3D766B689}">
      <dgm:prSet/>
      <dgm:spPr/>
      <dgm:t>
        <a:bodyPr/>
        <a:lstStyle/>
        <a:p>
          <a:endParaRPr lang="pl-PL"/>
        </a:p>
      </dgm:t>
    </dgm:pt>
    <dgm:pt modelId="{8CB9DED2-73BD-4280-95FF-CD4D5BA8B8F7}" type="sibTrans" cxnId="{8A3E9A35-B183-474F-8E19-D4D3D766B689}">
      <dgm:prSet/>
      <dgm:spPr/>
      <dgm:t>
        <a:bodyPr/>
        <a:lstStyle/>
        <a:p>
          <a:endParaRPr lang="pl-PL"/>
        </a:p>
      </dgm:t>
    </dgm:pt>
    <dgm:pt modelId="{94115CF4-20E3-4549-878E-A2CCE4D1D0FE}">
      <dgm:prSet custT="1"/>
      <dgm:spPr/>
      <dgm:t>
        <a:bodyPr/>
        <a:lstStyle/>
        <a:p>
          <a:pPr>
            <a:spcAft>
              <a:spcPts val="1200"/>
            </a:spcAft>
          </a:pPr>
          <a:r>
            <a:rPr lang="pl-PL" sz="2200" dirty="0">
              <a:solidFill>
                <a:schemeClr val="tx1"/>
              </a:solidFill>
            </a:rPr>
            <a:t>wstrzymanie decyzji, realizacji decyzji</a:t>
          </a:r>
        </a:p>
      </dgm:t>
    </dgm:pt>
    <dgm:pt modelId="{E19109A7-235D-4563-8240-784E78B22CA2}" type="parTrans" cxnId="{75752DD5-2273-4485-B460-054A8657153A}">
      <dgm:prSet/>
      <dgm:spPr/>
      <dgm:t>
        <a:bodyPr/>
        <a:lstStyle/>
        <a:p>
          <a:endParaRPr lang="pl-PL"/>
        </a:p>
      </dgm:t>
    </dgm:pt>
    <dgm:pt modelId="{FA0B832A-6440-43CB-A2E8-D86BE14D6F11}" type="sibTrans" cxnId="{75752DD5-2273-4485-B460-054A8657153A}">
      <dgm:prSet/>
      <dgm:spPr/>
      <dgm:t>
        <a:bodyPr/>
        <a:lstStyle/>
        <a:p>
          <a:endParaRPr lang="pl-PL"/>
        </a:p>
      </dgm:t>
    </dgm:pt>
    <dgm:pt modelId="{11A16F40-24AA-4A9B-B287-0EC32CB21369}" type="pres">
      <dgm:prSet presAssocID="{2DC32DF9-8F0F-47F6-869C-092BDFAAEC85}" presName="Name0" presStyleCnt="0">
        <dgm:presLayoutVars>
          <dgm:dir/>
          <dgm:animLvl val="lvl"/>
          <dgm:resizeHandles val="exact"/>
        </dgm:presLayoutVars>
      </dgm:prSet>
      <dgm:spPr/>
      <dgm:t>
        <a:bodyPr/>
        <a:lstStyle/>
        <a:p>
          <a:endParaRPr lang="pl-PL"/>
        </a:p>
      </dgm:t>
    </dgm:pt>
    <dgm:pt modelId="{8B680110-7161-4567-B853-FEB30E87AD9D}" type="pres">
      <dgm:prSet presAssocID="{E79D5E9D-AEF0-4246-A93E-9BF6CF851C5C}" presName="linNode" presStyleCnt="0"/>
      <dgm:spPr/>
    </dgm:pt>
    <dgm:pt modelId="{1BB40F88-50A4-4E3B-B801-4C6DECD98A99}" type="pres">
      <dgm:prSet presAssocID="{E79D5E9D-AEF0-4246-A93E-9BF6CF851C5C}" presName="parentText" presStyleLbl="node1" presStyleIdx="0" presStyleCnt="1">
        <dgm:presLayoutVars>
          <dgm:chMax val="1"/>
          <dgm:bulletEnabled val="1"/>
        </dgm:presLayoutVars>
      </dgm:prSet>
      <dgm:spPr/>
      <dgm:t>
        <a:bodyPr/>
        <a:lstStyle/>
        <a:p>
          <a:endParaRPr lang="pl-PL"/>
        </a:p>
      </dgm:t>
    </dgm:pt>
    <dgm:pt modelId="{982ED87E-29CC-4FED-8F01-CF05F3130C23}" type="pres">
      <dgm:prSet presAssocID="{E79D5E9D-AEF0-4246-A93E-9BF6CF851C5C}" presName="descendantText" presStyleLbl="alignAccFollowNode1" presStyleIdx="0" presStyleCnt="1">
        <dgm:presLayoutVars>
          <dgm:bulletEnabled val="1"/>
        </dgm:presLayoutVars>
      </dgm:prSet>
      <dgm:spPr/>
      <dgm:t>
        <a:bodyPr/>
        <a:lstStyle/>
        <a:p>
          <a:endParaRPr lang="pl-PL"/>
        </a:p>
      </dgm:t>
    </dgm:pt>
  </dgm:ptLst>
  <dgm:cxnLst>
    <dgm:cxn modelId="{59E40FDE-F2E8-43A0-80A1-80AA65C8487D}" type="presOf" srcId="{10718DE1-C990-46C2-9569-28D50AB0364B}" destId="{982ED87E-29CC-4FED-8F01-CF05F3130C23}" srcOrd="0" destOrd="2" presId="urn:microsoft.com/office/officeart/2005/8/layout/vList5"/>
    <dgm:cxn modelId="{75752DD5-2273-4485-B460-054A8657153A}" srcId="{E79D5E9D-AEF0-4246-A93E-9BF6CF851C5C}" destId="{94115CF4-20E3-4549-878E-A2CCE4D1D0FE}" srcOrd="4" destOrd="0" parTransId="{E19109A7-235D-4563-8240-784E78B22CA2}" sibTransId="{FA0B832A-6440-43CB-A2E8-D86BE14D6F11}"/>
    <dgm:cxn modelId="{5752CFCF-5CF0-45F0-A0B7-2602D43A890B}" srcId="{E79D5E9D-AEF0-4246-A93E-9BF6CF851C5C}" destId="{10718DE1-C990-46C2-9569-28D50AB0364B}" srcOrd="2" destOrd="0" parTransId="{056A4D10-6269-460D-A253-BF33928036BB}" sibTransId="{CF3981DE-11A1-4774-8AC0-459AC8C77ED3}"/>
    <dgm:cxn modelId="{C61E255E-3EE0-497B-B9AA-CD426BA26866}" srcId="{E79D5E9D-AEF0-4246-A93E-9BF6CF851C5C}" destId="{0C99F658-1A05-46C1-AAAB-BE5A5FE0289F}" srcOrd="1" destOrd="0" parTransId="{56506C33-20D3-46FB-84BA-41FCFD87AEFB}" sibTransId="{9AC67ABF-5A98-4A2A-A8F1-282A47A0A032}"/>
    <dgm:cxn modelId="{5415704A-79BB-4805-9110-EF012D627313}" srcId="{E79D5E9D-AEF0-4246-A93E-9BF6CF851C5C}" destId="{8710BF7D-D414-4BD1-9E12-9E80D0C7335B}" srcOrd="0" destOrd="0" parTransId="{A2AFF7D0-D3B2-40BC-9431-53234EA9C221}" sibTransId="{C94A8FAD-E0E0-4FDA-B8DA-BEBF91E1BFEA}"/>
    <dgm:cxn modelId="{D8D48C34-9AB7-4192-B3DB-D1632AAF1F57}" type="presOf" srcId="{94115CF4-20E3-4549-878E-A2CCE4D1D0FE}" destId="{982ED87E-29CC-4FED-8F01-CF05F3130C23}" srcOrd="0" destOrd="4" presId="urn:microsoft.com/office/officeart/2005/8/layout/vList5"/>
    <dgm:cxn modelId="{096B2049-2A03-4B29-B0A3-349F2F6D1DF2}" srcId="{2DC32DF9-8F0F-47F6-869C-092BDFAAEC85}" destId="{E79D5E9D-AEF0-4246-A93E-9BF6CF851C5C}" srcOrd="0" destOrd="0" parTransId="{B6566FE7-EF8F-4EB6-B9A7-92C44EA12AB6}" sibTransId="{435403D3-C8F9-4274-B447-EC8183A87F68}"/>
    <dgm:cxn modelId="{41E5C5EF-3B10-4A58-9A59-710EA42E53D2}" type="presOf" srcId="{E79D5E9D-AEF0-4246-A93E-9BF6CF851C5C}" destId="{1BB40F88-50A4-4E3B-B801-4C6DECD98A99}" srcOrd="0" destOrd="0" presId="urn:microsoft.com/office/officeart/2005/8/layout/vList5"/>
    <dgm:cxn modelId="{4A20C2D9-BC82-4613-85DB-02A2C98393D4}" type="presOf" srcId="{8710BF7D-D414-4BD1-9E12-9E80D0C7335B}" destId="{982ED87E-29CC-4FED-8F01-CF05F3130C23}" srcOrd="0" destOrd="0" presId="urn:microsoft.com/office/officeart/2005/8/layout/vList5"/>
    <dgm:cxn modelId="{7E45AD94-5EDC-43C9-AABA-AEC68250DCEC}" type="presOf" srcId="{0C99F658-1A05-46C1-AAAB-BE5A5FE0289F}" destId="{982ED87E-29CC-4FED-8F01-CF05F3130C23}" srcOrd="0" destOrd="1" presId="urn:microsoft.com/office/officeart/2005/8/layout/vList5"/>
    <dgm:cxn modelId="{D29B08A4-4E91-425D-845B-372C8C5E0C36}" type="presOf" srcId="{2DC32DF9-8F0F-47F6-869C-092BDFAAEC85}" destId="{11A16F40-24AA-4A9B-B287-0EC32CB21369}" srcOrd="0" destOrd="0" presId="urn:microsoft.com/office/officeart/2005/8/layout/vList5"/>
    <dgm:cxn modelId="{94760122-648D-4D05-BB9E-36A56D5616E6}" type="presOf" srcId="{FDF48062-A829-405B-8CC8-1E4A0A97DEE9}" destId="{982ED87E-29CC-4FED-8F01-CF05F3130C23}" srcOrd="0" destOrd="3" presId="urn:microsoft.com/office/officeart/2005/8/layout/vList5"/>
    <dgm:cxn modelId="{8A3E9A35-B183-474F-8E19-D4D3D766B689}" srcId="{E79D5E9D-AEF0-4246-A93E-9BF6CF851C5C}" destId="{FDF48062-A829-405B-8CC8-1E4A0A97DEE9}" srcOrd="3" destOrd="0" parTransId="{25619367-E610-48C6-9D42-A90D4D65A2BA}" sibTransId="{8CB9DED2-73BD-4280-95FF-CD4D5BA8B8F7}"/>
    <dgm:cxn modelId="{1BB95EDF-153B-4C42-B80D-AEEC5762CD52}" type="presParOf" srcId="{11A16F40-24AA-4A9B-B287-0EC32CB21369}" destId="{8B680110-7161-4567-B853-FEB30E87AD9D}" srcOrd="0" destOrd="0" presId="urn:microsoft.com/office/officeart/2005/8/layout/vList5"/>
    <dgm:cxn modelId="{8A4B7896-5EBE-4384-9F76-AD796B515253}" type="presParOf" srcId="{8B680110-7161-4567-B853-FEB30E87AD9D}" destId="{1BB40F88-50A4-4E3B-B801-4C6DECD98A99}" srcOrd="0" destOrd="0" presId="urn:microsoft.com/office/officeart/2005/8/layout/vList5"/>
    <dgm:cxn modelId="{089EECF7-BF4A-46C8-85DD-140B22867174}" type="presParOf" srcId="{8B680110-7161-4567-B853-FEB30E87AD9D}" destId="{982ED87E-29CC-4FED-8F01-CF05F3130C2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C190DF9-1851-4B19-BCA4-D769F1F21642}"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717E4E35-F24F-47D6-94D3-B39598A74557}">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pl-PL" sz="2400" b="1">
              <a:effectLst>
                <a:outerShdw blurRad="38100" dist="38100" dir="2700000" algn="tl">
                  <a:srgbClr val="000000">
                    <a:alpha val="43137"/>
                  </a:srgbClr>
                </a:outerShdw>
              </a:effectLst>
            </a:rPr>
            <a:t>rodzaj świadczenia</a:t>
          </a:r>
          <a:endParaRPr lang="en-US" sz="2400" b="1">
            <a:effectLst>
              <a:outerShdw blurRad="38100" dist="38100" dir="2700000" algn="tl">
                <a:srgbClr val="000000">
                  <a:alpha val="43137"/>
                </a:srgbClr>
              </a:outerShdw>
            </a:effectLst>
          </a:endParaRPr>
        </a:p>
      </dgm:t>
    </dgm:pt>
    <dgm:pt modelId="{0B533EC7-5985-4665-88DF-270ECBD63A42}" type="parTrans" cxnId="{650343BF-3674-4959-96C6-45F7160812E1}">
      <dgm:prSet/>
      <dgm:spPr/>
      <dgm:t>
        <a:bodyPr/>
        <a:lstStyle/>
        <a:p>
          <a:endParaRPr lang="en-US"/>
        </a:p>
      </dgm:t>
    </dgm:pt>
    <dgm:pt modelId="{4EEC5910-EA44-4071-B9FC-D5250F4B1AC8}" type="sibTrans" cxnId="{650343BF-3674-4959-96C6-45F7160812E1}">
      <dgm:prSet/>
      <dgm:spPr/>
      <dgm:t>
        <a:bodyPr/>
        <a:lstStyle/>
        <a:p>
          <a:endParaRPr lang="en-US"/>
        </a:p>
      </dgm:t>
    </dgm:pt>
    <dgm:pt modelId="{6B2F0835-E9E4-4BF6-98F0-249A84CB8E08}">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pl-PL" sz="2400" b="1">
              <a:effectLst>
                <a:outerShdw blurRad="38100" dist="38100" dir="2700000" algn="tl">
                  <a:srgbClr val="000000">
                    <a:alpha val="43137"/>
                  </a:srgbClr>
                </a:outerShdw>
              </a:effectLst>
            </a:rPr>
            <a:t>kwotę wypłaty za dany miesiąc</a:t>
          </a:r>
          <a:endParaRPr lang="en-US" sz="2400" b="1">
            <a:effectLst>
              <a:outerShdw blurRad="38100" dist="38100" dir="2700000" algn="tl">
                <a:srgbClr val="000000">
                  <a:alpha val="43137"/>
                </a:srgbClr>
              </a:outerShdw>
            </a:effectLst>
          </a:endParaRPr>
        </a:p>
      </dgm:t>
    </dgm:pt>
    <dgm:pt modelId="{8B972A2E-11BC-444A-9966-4B5B471C59EF}" type="parTrans" cxnId="{0DF819F2-DD6C-4608-869E-6EB47086F122}">
      <dgm:prSet/>
      <dgm:spPr/>
      <dgm:t>
        <a:bodyPr/>
        <a:lstStyle/>
        <a:p>
          <a:endParaRPr lang="en-US"/>
        </a:p>
      </dgm:t>
    </dgm:pt>
    <dgm:pt modelId="{4ED4A3C4-D7CA-49CD-9D2F-8844307E2D8C}" type="sibTrans" cxnId="{0DF819F2-DD6C-4608-869E-6EB47086F122}">
      <dgm:prSet/>
      <dgm:spPr/>
      <dgm:t>
        <a:bodyPr/>
        <a:lstStyle/>
        <a:p>
          <a:endParaRPr lang="en-US"/>
        </a:p>
      </dgm:t>
    </dgm:pt>
    <dgm:pt modelId="{97FAAFF8-7040-4FA8-91F9-996C994BDA69}">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pl-PL" sz="2400" b="1">
              <a:effectLst>
                <a:outerShdw blurRad="38100" dist="38100" dir="2700000" algn="tl">
                  <a:srgbClr val="000000">
                    <a:alpha val="43137"/>
                  </a:srgbClr>
                </a:outerShdw>
              </a:effectLst>
            </a:rPr>
            <a:t>datę wypłaty (konieczne dla naliczenia odsetek)</a:t>
          </a:r>
          <a:endParaRPr lang="en-US" sz="2400" b="1">
            <a:effectLst>
              <a:outerShdw blurRad="38100" dist="38100" dir="2700000" algn="tl">
                <a:srgbClr val="000000">
                  <a:alpha val="43137"/>
                </a:srgbClr>
              </a:outerShdw>
            </a:effectLst>
          </a:endParaRPr>
        </a:p>
      </dgm:t>
    </dgm:pt>
    <dgm:pt modelId="{C59FD808-BC2F-4074-8DFC-2D8A5B0B2919}" type="parTrans" cxnId="{ECDB8412-3DF2-4CFC-8D54-028CCC359C09}">
      <dgm:prSet/>
      <dgm:spPr/>
      <dgm:t>
        <a:bodyPr/>
        <a:lstStyle/>
        <a:p>
          <a:endParaRPr lang="en-US"/>
        </a:p>
      </dgm:t>
    </dgm:pt>
    <dgm:pt modelId="{D2455545-42CE-4761-9047-AC1E557711AF}" type="sibTrans" cxnId="{ECDB8412-3DF2-4CFC-8D54-028CCC359C09}">
      <dgm:prSet/>
      <dgm:spPr/>
      <dgm:t>
        <a:bodyPr/>
        <a:lstStyle/>
        <a:p>
          <a:endParaRPr lang="en-US"/>
        </a:p>
      </dgm:t>
    </dgm:pt>
    <dgm:pt modelId="{95FF76ED-2CFF-4818-BF39-CE34DF55DF1E}" type="pres">
      <dgm:prSet presAssocID="{4C190DF9-1851-4B19-BCA4-D769F1F21642}" presName="diagram" presStyleCnt="0">
        <dgm:presLayoutVars>
          <dgm:chPref val="1"/>
          <dgm:dir/>
          <dgm:animOne val="branch"/>
          <dgm:animLvl val="lvl"/>
          <dgm:resizeHandles/>
        </dgm:presLayoutVars>
      </dgm:prSet>
      <dgm:spPr/>
      <dgm:t>
        <a:bodyPr/>
        <a:lstStyle/>
        <a:p>
          <a:endParaRPr lang="pl-PL"/>
        </a:p>
      </dgm:t>
    </dgm:pt>
    <dgm:pt modelId="{17BBAD73-6843-4ABD-A670-A357FC715FC1}" type="pres">
      <dgm:prSet presAssocID="{717E4E35-F24F-47D6-94D3-B39598A74557}" presName="root" presStyleCnt="0"/>
      <dgm:spPr/>
    </dgm:pt>
    <dgm:pt modelId="{BBB7D51A-D7E8-495E-9E36-4EE777191555}" type="pres">
      <dgm:prSet presAssocID="{717E4E35-F24F-47D6-94D3-B39598A74557}" presName="rootComposite" presStyleCnt="0"/>
      <dgm:spPr/>
    </dgm:pt>
    <dgm:pt modelId="{E3633C60-899E-480C-9D85-DF0F1E7DDD8C}" type="pres">
      <dgm:prSet presAssocID="{717E4E35-F24F-47D6-94D3-B39598A74557}" presName="rootText" presStyleLbl="node1" presStyleIdx="0" presStyleCnt="3" custScaleY="154651"/>
      <dgm:spPr/>
      <dgm:t>
        <a:bodyPr/>
        <a:lstStyle/>
        <a:p>
          <a:endParaRPr lang="pl-PL"/>
        </a:p>
      </dgm:t>
    </dgm:pt>
    <dgm:pt modelId="{859E2D4F-514B-476A-96A3-184915EB3D03}" type="pres">
      <dgm:prSet presAssocID="{717E4E35-F24F-47D6-94D3-B39598A74557}" presName="rootConnector" presStyleLbl="node1" presStyleIdx="0" presStyleCnt="3"/>
      <dgm:spPr/>
      <dgm:t>
        <a:bodyPr/>
        <a:lstStyle/>
        <a:p>
          <a:endParaRPr lang="pl-PL"/>
        </a:p>
      </dgm:t>
    </dgm:pt>
    <dgm:pt modelId="{4A0B2C50-AA3F-4B5B-9926-707D576017E0}" type="pres">
      <dgm:prSet presAssocID="{717E4E35-F24F-47D6-94D3-B39598A74557}" presName="childShape" presStyleCnt="0"/>
      <dgm:spPr/>
    </dgm:pt>
    <dgm:pt modelId="{96B40821-5D8A-4523-96AA-4B3154A208D9}" type="pres">
      <dgm:prSet presAssocID="{6B2F0835-E9E4-4BF6-98F0-249A84CB8E08}" presName="root" presStyleCnt="0"/>
      <dgm:spPr/>
    </dgm:pt>
    <dgm:pt modelId="{8F279AA1-6661-42DB-BC19-4F0703FB8853}" type="pres">
      <dgm:prSet presAssocID="{6B2F0835-E9E4-4BF6-98F0-249A84CB8E08}" presName="rootComposite" presStyleCnt="0"/>
      <dgm:spPr/>
    </dgm:pt>
    <dgm:pt modelId="{2751DBE3-B35A-4247-9565-BF2ADCE8B033}" type="pres">
      <dgm:prSet presAssocID="{6B2F0835-E9E4-4BF6-98F0-249A84CB8E08}" presName="rootText" presStyleLbl="node1" presStyleIdx="1" presStyleCnt="3" custScaleY="154651"/>
      <dgm:spPr/>
      <dgm:t>
        <a:bodyPr/>
        <a:lstStyle/>
        <a:p>
          <a:endParaRPr lang="pl-PL"/>
        </a:p>
      </dgm:t>
    </dgm:pt>
    <dgm:pt modelId="{F220522A-D2BF-4F47-ABD0-5D90D148667C}" type="pres">
      <dgm:prSet presAssocID="{6B2F0835-E9E4-4BF6-98F0-249A84CB8E08}" presName="rootConnector" presStyleLbl="node1" presStyleIdx="1" presStyleCnt="3"/>
      <dgm:spPr/>
      <dgm:t>
        <a:bodyPr/>
        <a:lstStyle/>
        <a:p>
          <a:endParaRPr lang="pl-PL"/>
        </a:p>
      </dgm:t>
    </dgm:pt>
    <dgm:pt modelId="{B911C418-10ED-4040-8882-44EFEA1918B2}" type="pres">
      <dgm:prSet presAssocID="{6B2F0835-E9E4-4BF6-98F0-249A84CB8E08}" presName="childShape" presStyleCnt="0"/>
      <dgm:spPr/>
    </dgm:pt>
    <dgm:pt modelId="{7A41F52E-A8BD-457C-8697-7B1C742ED930}" type="pres">
      <dgm:prSet presAssocID="{97FAAFF8-7040-4FA8-91F9-996C994BDA69}" presName="root" presStyleCnt="0"/>
      <dgm:spPr/>
    </dgm:pt>
    <dgm:pt modelId="{BDBD80CB-6079-4619-9750-23FD4A7614A8}" type="pres">
      <dgm:prSet presAssocID="{97FAAFF8-7040-4FA8-91F9-996C994BDA69}" presName="rootComposite" presStyleCnt="0"/>
      <dgm:spPr/>
    </dgm:pt>
    <dgm:pt modelId="{11A05B2A-9E0C-4909-81B8-4893E2F9D6CC}" type="pres">
      <dgm:prSet presAssocID="{97FAAFF8-7040-4FA8-91F9-996C994BDA69}" presName="rootText" presStyleLbl="node1" presStyleIdx="2" presStyleCnt="3" custScaleY="154651"/>
      <dgm:spPr/>
      <dgm:t>
        <a:bodyPr/>
        <a:lstStyle/>
        <a:p>
          <a:endParaRPr lang="pl-PL"/>
        </a:p>
      </dgm:t>
    </dgm:pt>
    <dgm:pt modelId="{BC789621-65DB-4E54-AC5D-9950BD579457}" type="pres">
      <dgm:prSet presAssocID="{97FAAFF8-7040-4FA8-91F9-996C994BDA69}" presName="rootConnector" presStyleLbl="node1" presStyleIdx="2" presStyleCnt="3"/>
      <dgm:spPr/>
      <dgm:t>
        <a:bodyPr/>
        <a:lstStyle/>
        <a:p>
          <a:endParaRPr lang="pl-PL"/>
        </a:p>
      </dgm:t>
    </dgm:pt>
    <dgm:pt modelId="{901E7023-F4A7-4F41-AA1B-BD818F9CB643}" type="pres">
      <dgm:prSet presAssocID="{97FAAFF8-7040-4FA8-91F9-996C994BDA69}" presName="childShape" presStyleCnt="0"/>
      <dgm:spPr/>
    </dgm:pt>
  </dgm:ptLst>
  <dgm:cxnLst>
    <dgm:cxn modelId="{8F757BEF-5015-4FC5-B880-8E93FD8EB178}" type="presOf" srcId="{97FAAFF8-7040-4FA8-91F9-996C994BDA69}" destId="{11A05B2A-9E0C-4909-81B8-4893E2F9D6CC}" srcOrd="0" destOrd="0" presId="urn:microsoft.com/office/officeart/2005/8/layout/hierarchy3"/>
    <dgm:cxn modelId="{0DF819F2-DD6C-4608-869E-6EB47086F122}" srcId="{4C190DF9-1851-4B19-BCA4-D769F1F21642}" destId="{6B2F0835-E9E4-4BF6-98F0-249A84CB8E08}" srcOrd="1" destOrd="0" parTransId="{8B972A2E-11BC-444A-9966-4B5B471C59EF}" sibTransId="{4ED4A3C4-D7CA-49CD-9D2F-8844307E2D8C}"/>
    <dgm:cxn modelId="{44881D6A-B8EB-476D-B672-C0AA9A65DA3F}" type="presOf" srcId="{6B2F0835-E9E4-4BF6-98F0-249A84CB8E08}" destId="{2751DBE3-B35A-4247-9565-BF2ADCE8B033}" srcOrd="0" destOrd="0" presId="urn:microsoft.com/office/officeart/2005/8/layout/hierarchy3"/>
    <dgm:cxn modelId="{B463996E-931F-42D8-A83D-08A33D77CA1D}" type="presOf" srcId="{6B2F0835-E9E4-4BF6-98F0-249A84CB8E08}" destId="{F220522A-D2BF-4F47-ABD0-5D90D148667C}" srcOrd="1" destOrd="0" presId="urn:microsoft.com/office/officeart/2005/8/layout/hierarchy3"/>
    <dgm:cxn modelId="{3F1F1CFA-DCEB-4C56-AE3F-8CBA38E49CD2}" type="presOf" srcId="{97FAAFF8-7040-4FA8-91F9-996C994BDA69}" destId="{BC789621-65DB-4E54-AC5D-9950BD579457}" srcOrd="1" destOrd="0" presId="urn:microsoft.com/office/officeart/2005/8/layout/hierarchy3"/>
    <dgm:cxn modelId="{4EDD34B0-BF8A-4131-8E5E-7B4C7329B5C2}" type="presOf" srcId="{717E4E35-F24F-47D6-94D3-B39598A74557}" destId="{859E2D4F-514B-476A-96A3-184915EB3D03}" srcOrd="1" destOrd="0" presId="urn:microsoft.com/office/officeart/2005/8/layout/hierarchy3"/>
    <dgm:cxn modelId="{ECDB8412-3DF2-4CFC-8D54-028CCC359C09}" srcId="{4C190DF9-1851-4B19-BCA4-D769F1F21642}" destId="{97FAAFF8-7040-4FA8-91F9-996C994BDA69}" srcOrd="2" destOrd="0" parTransId="{C59FD808-BC2F-4074-8DFC-2D8A5B0B2919}" sibTransId="{D2455545-42CE-4761-9047-AC1E557711AF}"/>
    <dgm:cxn modelId="{65343CC2-D04F-4489-BAED-E4AB1575EEF4}" type="presOf" srcId="{717E4E35-F24F-47D6-94D3-B39598A74557}" destId="{E3633C60-899E-480C-9D85-DF0F1E7DDD8C}" srcOrd="0" destOrd="0" presId="urn:microsoft.com/office/officeart/2005/8/layout/hierarchy3"/>
    <dgm:cxn modelId="{650343BF-3674-4959-96C6-45F7160812E1}" srcId="{4C190DF9-1851-4B19-BCA4-D769F1F21642}" destId="{717E4E35-F24F-47D6-94D3-B39598A74557}" srcOrd="0" destOrd="0" parTransId="{0B533EC7-5985-4665-88DF-270ECBD63A42}" sibTransId="{4EEC5910-EA44-4071-B9FC-D5250F4B1AC8}"/>
    <dgm:cxn modelId="{3738075E-29F5-4932-9562-1119654AE9D1}" type="presOf" srcId="{4C190DF9-1851-4B19-BCA4-D769F1F21642}" destId="{95FF76ED-2CFF-4818-BF39-CE34DF55DF1E}" srcOrd="0" destOrd="0" presId="urn:microsoft.com/office/officeart/2005/8/layout/hierarchy3"/>
    <dgm:cxn modelId="{5CAEE6A6-1E8C-4251-A290-826C316B1CDB}" type="presParOf" srcId="{95FF76ED-2CFF-4818-BF39-CE34DF55DF1E}" destId="{17BBAD73-6843-4ABD-A670-A357FC715FC1}" srcOrd="0" destOrd="0" presId="urn:microsoft.com/office/officeart/2005/8/layout/hierarchy3"/>
    <dgm:cxn modelId="{99229961-9A56-44D6-BF85-E1DFE31D47D3}" type="presParOf" srcId="{17BBAD73-6843-4ABD-A670-A357FC715FC1}" destId="{BBB7D51A-D7E8-495E-9E36-4EE777191555}" srcOrd="0" destOrd="0" presId="urn:microsoft.com/office/officeart/2005/8/layout/hierarchy3"/>
    <dgm:cxn modelId="{D96663CD-5A04-4A1A-94B5-6C7811A6D73D}" type="presParOf" srcId="{BBB7D51A-D7E8-495E-9E36-4EE777191555}" destId="{E3633C60-899E-480C-9D85-DF0F1E7DDD8C}" srcOrd="0" destOrd="0" presId="urn:microsoft.com/office/officeart/2005/8/layout/hierarchy3"/>
    <dgm:cxn modelId="{4D06ABC5-2C86-470B-AB40-797C201E6EC9}" type="presParOf" srcId="{BBB7D51A-D7E8-495E-9E36-4EE777191555}" destId="{859E2D4F-514B-476A-96A3-184915EB3D03}" srcOrd="1" destOrd="0" presId="urn:microsoft.com/office/officeart/2005/8/layout/hierarchy3"/>
    <dgm:cxn modelId="{8BE14E57-0410-4EC3-8644-BD4C90A2844F}" type="presParOf" srcId="{17BBAD73-6843-4ABD-A670-A357FC715FC1}" destId="{4A0B2C50-AA3F-4B5B-9926-707D576017E0}" srcOrd="1" destOrd="0" presId="urn:microsoft.com/office/officeart/2005/8/layout/hierarchy3"/>
    <dgm:cxn modelId="{86067C23-B24E-43BC-BBF4-2CC6B7AD36F0}" type="presParOf" srcId="{95FF76ED-2CFF-4818-BF39-CE34DF55DF1E}" destId="{96B40821-5D8A-4523-96AA-4B3154A208D9}" srcOrd="1" destOrd="0" presId="urn:microsoft.com/office/officeart/2005/8/layout/hierarchy3"/>
    <dgm:cxn modelId="{919018FE-E859-4522-BB16-A5A89A08D886}" type="presParOf" srcId="{96B40821-5D8A-4523-96AA-4B3154A208D9}" destId="{8F279AA1-6661-42DB-BC19-4F0703FB8853}" srcOrd="0" destOrd="0" presId="urn:microsoft.com/office/officeart/2005/8/layout/hierarchy3"/>
    <dgm:cxn modelId="{30206604-41BC-4B6C-8F06-1A5CA6960552}" type="presParOf" srcId="{8F279AA1-6661-42DB-BC19-4F0703FB8853}" destId="{2751DBE3-B35A-4247-9565-BF2ADCE8B033}" srcOrd="0" destOrd="0" presId="urn:microsoft.com/office/officeart/2005/8/layout/hierarchy3"/>
    <dgm:cxn modelId="{267FFB94-9637-4FCF-AA4F-F874C0567928}" type="presParOf" srcId="{8F279AA1-6661-42DB-BC19-4F0703FB8853}" destId="{F220522A-D2BF-4F47-ABD0-5D90D148667C}" srcOrd="1" destOrd="0" presId="urn:microsoft.com/office/officeart/2005/8/layout/hierarchy3"/>
    <dgm:cxn modelId="{F445D9AF-24A8-45E3-BE01-CEE231A50194}" type="presParOf" srcId="{96B40821-5D8A-4523-96AA-4B3154A208D9}" destId="{B911C418-10ED-4040-8882-44EFEA1918B2}" srcOrd="1" destOrd="0" presId="urn:microsoft.com/office/officeart/2005/8/layout/hierarchy3"/>
    <dgm:cxn modelId="{4FAE7CE7-7DFE-4444-AE10-B79A6E1A29A5}" type="presParOf" srcId="{95FF76ED-2CFF-4818-BF39-CE34DF55DF1E}" destId="{7A41F52E-A8BD-457C-8697-7B1C742ED930}" srcOrd="2" destOrd="0" presId="urn:microsoft.com/office/officeart/2005/8/layout/hierarchy3"/>
    <dgm:cxn modelId="{2118DB3E-339D-46BA-9D7A-1B90234808F4}" type="presParOf" srcId="{7A41F52E-A8BD-457C-8697-7B1C742ED930}" destId="{BDBD80CB-6079-4619-9750-23FD4A7614A8}" srcOrd="0" destOrd="0" presId="urn:microsoft.com/office/officeart/2005/8/layout/hierarchy3"/>
    <dgm:cxn modelId="{17E66C10-AA3B-4175-9D6F-7DF5FD6A033B}" type="presParOf" srcId="{BDBD80CB-6079-4619-9750-23FD4A7614A8}" destId="{11A05B2A-9E0C-4909-81B8-4893E2F9D6CC}" srcOrd="0" destOrd="0" presId="urn:microsoft.com/office/officeart/2005/8/layout/hierarchy3"/>
    <dgm:cxn modelId="{05B37D91-D0AC-44BA-B425-2CAA5A9177DF}" type="presParOf" srcId="{BDBD80CB-6079-4619-9750-23FD4A7614A8}" destId="{BC789621-65DB-4E54-AC5D-9950BD579457}" srcOrd="1" destOrd="0" presId="urn:microsoft.com/office/officeart/2005/8/layout/hierarchy3"/>
    <dgm:cxn modelId="{86CE499C-D36B-4F69-8B50-26FF9B0F7A41}" type="presParOf" srcId="{7A41F52E-A8BD-457C-8697-7B1C742ED930}" destId="{901E7023-F4A7-4F41-AA1B-BD818F9CB643}"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24287708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30846576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40591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6122472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365240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38810089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20211007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4223041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6472746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179AE83-60CA-4574-BFF1-EA0547B66F6F}" type="datetimeFigureOut">
              <a:rPr lang="pl-PL" smtClean="0"/>
              <a:t>20.12.2021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31560303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179AE83-60CA-4574-BFF1-EA0547B66F6F}" type="datetimeFigureOut">
              <a:rPr lang="pl-PL" smtClean="0"/>
              <a:t>20.12.2021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35177610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179AE83-60CA-4574-BFF1-EA0547B66F6F}" type="datetimeFigureOut">
              <a:rPr lang="pl-PL" smtClean="0"/>
              <a:t>20.12.2021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41391269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79AE83-60CA-4574-BFF1-EA0547B66F6F}" type="datetimeFigureOut">
              <a:rPr lang="pl-PL" smtClean="0"/>
              <a:t>20.12.2021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37304484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9AE83-60CA-4574-BFF1-EA0547B66F6F}" type="datetimeFigureOut">
              <a:rPr lang="pl-PL" smtClean="0"/>
              <a:t>20.12.2021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39080925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179AE83-60CA-4574-BFF1-EA0547B66F6F}" type="datetimeFigureOut">
              <a:rPr lang="pl-PL" smtClean="0"/>
              <a:t>20.12.2021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8234642-2E50-431F-9F02-679BDEE76087}" type="slidenum">
              <a:rPr lang="pl-PL" smtClean="0"/>
              <a:t>‹#›</a:t>
            </a:fld>
            <a:endParaRPr lang="pl-PL"/>
          </a:p>
        </p:txBody>
      </p:sp>
    </p:spTree>
    <p:extLst>
      <p:ext uri="{BB962C8B-B14F-4D97-AF65-F5344CB8AC3E}">
        <p14:creationId xmlns:p14="http://schemas.microsoft.com/office/powerpoint/2010/main" val="18195064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8234642-2E50-431F-9F02-679BDEE76087}" type="slidenum">
              <a:rPr lang="pl-PL" smtClean="0"/>
              <a:t>‹#›</a:t>
            </a:fld>
            <a:endParaRPr lang="pl-PL"/>
          </a:p>
        </p:txBody>
      </p:sp>
      <p:sp>
        <p:nvSpPr>
          <p:cNvPr id="5" name="Date Placeholder 4"/>
          <p:cNvSpPr>
            <a:spLocks noGrp="1"/>
          </p:cNvSpPr>
          <p:nvPr>
            <p:ph type="dt" sz="half" idx="10"/>
          </p:nvPr>
        </p:nvSpPr>
        <p:spPr/>
        <p:txBody>
          <a:bodyPr/>
          <a:lstStyle/>
          <a:p>
            <a:fld id="{E179AE83-60CA-4574-BFF1-EA0547B66F6F}" type="datetimeFigureOut">
              <a:rPr lang="pl-PL" smtClean="0"/>
              <a:t>20.12.2021</a:t>
            </a:fld>
            <a:endParaRPr lang="pl-PL"/>
          </a:p>
        </p:txBody>
      </p:sp>
    </p:spTree>
    <p:extLst>
      <p:ext uri="{BB962C8B-B14F-4D97-AF65-F5344CB8AC3E}">
        <p14:creationId xmlns:p14="http://schemas.microsoft.com/office/powerpoint/2010/main" val="19164482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79AE83-60CA-4574-BFF1-EA0547B66F6F}" type="datetimeFigureOut">
              <a:rPr lang="pl-PL" smtClean="0"/>
              <a:t>20.12.2021</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8234642-2E50-431F-9F02-679BDEE76087}" type="slidenum">
              <a:rPr lang="pl-PL" smtClean="0"/>
              <a:t>‹#›</a:t>
            </a:fld>
            <a:endParaRPr lang="pl-PL"/>
          </a:p>
        </p:txBody>
      </p:sp>
    </p:spTree>
    <p:extLst>
      <p:ext uri="{BB962C8B-B14F-4D97-AF65-F5344CB8AC3E}">
        <p14:creationId xmlns:p14="http://schemas.microsoft.com/office/powerpoint/2010/main" val="1869997137"/>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koordynacjasrw@uw.olsztyn.p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F933F31-C467-4B57-ACF2-D258557D4512}"/>
              </a:ext>
            </a:extLst>
          </p:cNvPr>
          <p:cNvSpPr>
            <a:spLocks noGrp="1"/>
          </p:cNvSpPr>
          <p:nvPr>
            <p:ph type="ctrTitle"/>
          </p:nvPr>
        </p:nvSpPr>
        <p:spPr>
          <a:xfrm>
            <a:off x="1562470" y="384314"/>
            <a:ext cx="7693778" cy="5550408"/>
          </a:xfrm>
          <a:ln>
            <a:noFill/>
          </a:ln>
          <a:effectLst>
            <a:glow rad="63500">
              <a:schemeClr val="accent1">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noAutofit/>
          </a:bodyPr>
          <a:lstStyle/>
          <a:p>
            <a:pPr algn="ctr"/>
            <a:r>
              <a:rPr lang="pl-PL" b="1" dirty="0">
                <a:effectLst>
                  <a:outerShdw blurRad="38100" dist="38100" dir="2700000" algn="tl">
                    <a:srgbClr val="000000">
                      <a:alpha val="43137"/>
                    </a:srgbClr>
                  </a:outerShdw>
                </a:effectLst>
              </a:rPr>
              <a:t>KOORDYNACJA ŚWIADCZEŃ RODZINNYCH                                I                                WYCHOWAWCZYCH</a:t>
            </a:r>
          </a:p>
        </p:txBody>
      </p:sp>
    </p:spTree>
    <p:extLst>
      <p:ext uri="{BB962C8B-B14F-4D97-AF65-F5344CB8AC3E}">
        <p14:creationId xmlns:p14="http://schemas.microsoft.com/office/powerpoint/2010/main" val="16578903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E47AC7B-7672-4766-8754-AF1859B05E10}"/>
              </a:ext>
            </a:extLst>
          </p:cNvPr>
          <p:cNvSpPr>
            <a:spLocks noGrp="1"/>
          </p:cNvSpPr>
          <p:nvPr>
            <p:ph type="title"/>
          </p:nvPr>
        </p:nvSpPr>
        <p:spPr>
          <a:xfrm>
            <a:off x="677334" y="297402"/>
            <a:ext cx="8596668" cy="1320800"/>
          </a:xfrm>
        </p:spPr>
        <p:txBody>
          <a:bodyPr>
            <a:normAutofit/>
          </a:bodyPr>
          <a:lstStyle/>
          <a:p>
            <a:pPr algn="ctr"/>
            <a:r>
              <a:rPr lang="pl-PL" sz="2800" b="1" dirty="0">
                <a:effectLst>
                  <a:outerShdw blurRad="38100" dist="38100" dir="2700000" algn="tl">
                    <a:srgbClr val="000000">
                      <a:alpha val="43137"/>
                    </a:srgbClr>
                  </a:outerShdw>
                </a:effectLst>
              </a:rPr>
              <a:t>Świadczenia podlegające koordynacji systemów zabezpieczenia społecznego:</a:t>
            </a:r>
          </a:p>
        </p:txBody>
      </p:sp>
      <p:graphicFrame>
        <p:nvGraphicFramePr>
          <p:cNvPr id="4" name="Symbol zastępczy zawartości 3">
            <a:extLst>
              <a:ext uri="{FF2B5EF4-FFF2-40B4-BE49-F238E27FC236}">
                <a16:creationId xmlns:a16="http://schemas.microsoft.com/office/drawing/2014/main" xmlns="" id="{56145939-4135-4992-B675-1DF86F087D69}"/>
              </a:ext>
            </a:extLst>
          </p:cNvPr>
          <p:cNvGraphicFramePr>
            <a:graphicFrameLocks noGrp="1"/>
          </p:cNvGraphicFramePr>
          <p:nvPr>
            <p:ph idx="1"/>
            <p:extLst>
              <p:ext uri="{D42A27DB-BD31-4B8C-83A1-F6EECF244321}">
                <p14:modId xmlns:p14="http://schemas.microsoft.com/office/powerpoint/2010/main" val="2815197616"/>
              </p:ext>
            </p:extLst>
          </p:nvPr>
        </p:nvGraphicFramePr>
        <p:xfrm>
          <a:off x="677334" y="1358283"/>
          <a:ext cx="8596668" cy="5317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98616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E8F2B41-D1A9-40E0-AF79-E2C7D628EEBE}"/>
              </a:ext>
            </a:extLst>
          </p:cNvPr>
          <p:cNvSpPr>
            <a:spLocks noGrp="1"/>
          </p:cNvSpPr>
          <p:nvPr>
            <p:ph type="title"/>
          </p:nvPr>
        </p:nvSpPr>
        <p:spPr>
          <a:xfrm>
            <a:off x="1032441" y="342669"/>
            <a:ext cx="8596668" cy="1548274"/>
          </a:xfrm>
        </p:spPr>
        <p:txBody>
          <a:bodyPr>
            <a:normAutofit fontScale="90000"/>
          </a:bodyPr>
          <a:lstStyle/>
          <a:p>
            <a:r>
              <a:rPr lang="pl-PL" b="1" dirty="0">
                <a:effectLst>
                  <a:outerShdw blurRad="38100" dist="38100" dir="2700000" algn="tl">
                    <a:srgbClr val="000000">
                      <a:alpha val="43137"/>
                    </a:srgbClr>
                  </a:outerShdw>
                </a:effectLst>
              </a:rPr>
              <a:t>Kiedy mają zastosowanie przepisy                             o koordynacji systemów zabezpieczenia społecznego:</a:t>
            </a:r>
          </a:p>
        </p:txBody>
      </p:sp>
      <p:sp>
        <p:nvSpPr>
          <p:cNvPr id="3" name="Symbol zastępczy zawartości 2">
            <a:extLst>
              <a:ext uri="{FF2B5EF4-FFF2-40B4-BE49-F238E27FC236}">
                <a16:creationId xmlns:a16="http://schemas.microsoft.com/office/drawing/2014/main" xmlns="" id="{E73831C7-F84F-46A6-829F-B69B42B102BE}"/>
              </a:ext>
            </a:extLst>
          </p:cNvPr>
          <p:cNvSpPr>
            <a:spLocks noGrp="1"/>
          </p:cNvSpPr>
          <p:nvPr>
            <p:ph idx="1"/>
          </p:nvPr>
        </p:nvSpPr>
        <p:spPr>
          <a:xfrm>
            <a:off x="677332" y="2160589"/>
            <a:ext cx="9052593" cy="3973881"/>
          </a:xfrm>
        </p:spPr>
        <p:txBody>
          <a:bodyPr>
            <a:normAutofit fontScale="92500"/>
          </a:bodyPr>
          <a:lstStyle/>
          <a:p>
            <a:pPr>
              <a:spcBef>
                <a:spcPts val="0"/>
              </a:spcBef>
            </a:pPr>
            <a:r>
              <a:rPr lang="pl-PL" sz="2400" dirty="0">
                <a:solidFill>
                  <a:schemeClr val="tx1"/>
                </a:solidFill>
              </a:rPr>
              <a:t>W przypadku, gdy członek rodziny osoby uprawnionej lub ubiegającej się o przyznanie prawa do świadczeń rodzinnych zamieszkuje oraz/lub jest zatrudniony poza granicami Rzeczypospolitej Polskiej w państwie, w którym mają zastosowanie przepisy o koordynacji systemów zabezpieczenia społecznego                   (tj. kraje UE, kraje EOG oraz Konfederacja Szwajcarii).</a:t>
            </a:r>
          </a:p>
          <a:p>
            <a:pPr marL="0" indent="0">
              <a:spcBef>
                <a:spcPts val="0"/>
              </a:spcBef>
              <a:buNone/>
            </a:pPr>
            <a:endParaRPr lang="pl-PL" sz="2400" dirty="0"/>
          </a:p>
          <a:p>
            <a:pPr>
              <a:spcBef>
                <a:spcPts val="0"/>
              </a:spcBef>
            </a:pPr>
            <a:r>
              <a:rPr lang="pl-PL" sz="2400" b="1" dirty="0">
                <a:solidFill>
                  <a:srgbClr val="FF0000"/>
                </a:solidFill>
                <a:effectLst>
                  <a:outerShdw blurRad="38100" dist="38100" dir="2700000" algn="tl">
                    <a:srgbClr val="000000">
                      <a:alpha val="43137"/>
                    </a:srgbClr>
                  </a:outerShdw>
                </a:effectLst>
              </a:rPr>
              <a:t>Pobyt poza granicami Rzeczypospolitej Polskiej nie dotyczy wyjazdu lub pobytu turystycznego, leczniczego lub związanego z podjęciem przez dziecko kształcenia za granicą.</a:t>
            </a:r>
          </a:p>
          <a:p>
            <a:endParaRPr lang="pl-PL" dirty="0"/>
          </a:p>
        </p:txBody>
      </p:sp>
    </p:spTree>
    <p:extLst>
      <p:ext uri="{BB962C8B-B14F-4D97-AF65-F5344CB8AC3E}">
        <p14:creationId xmlns:p14="http://schemas.microsoft.com/office/powerpoint/2010/main" val="15932305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EB04F58-C284-446F-A0E4-F4E5D00DC0FF}"/>
              </a:ext>
            </a:extLst>
          </p:cNvPr>
          <p:cNvSpPr>
            <a:spLocks noGrp="1"/>
          </p:cNvSpPr>
          <p:nvPr>
            <p:ph type="title"/>
          </p:nvPr>
        </p:nvSpPr>
        <p:spPr>
          <a:xfrm>
            <a:off x="943664" y="300762"/>
            <a:ext cx="8596668" cy="1619682"/>
          </a:xfrm>
        </p:spPr>
        <p:txBody>
          <a:bodyPr>
            <a:normAutofit fontScale="90000"/>
          </a:bodyPr>
          <a:lstStyle/>
          <a:p>
            <a:pPr algn="ctr"/>
            <a:r>
              <a:rPr lang="pl-PL" b="1" dirty="0">
                <a:effectLst>
                  <a:outerShdw blurRad="38100" dist="38100" dir="2700000" algn="tl">
                    <a:srgbClr val="000000">
                      <a:alpha val="43137"/>
                    </a:srgbClr>
                  </a:outerShdw>
                </a:effectLst>
              </a:rPr>
              <a:t>Który kraj jest właściwy w pierwszej kolejności do wypłaty świadczeń rodzinnych/wychowawczych?</a:t>
            </a:r>
          </a:p>
        </p:txBody>
      </p:sp>
      <p:graphicFrame>
        <p:nvGraphicFramePr>
          <p:cNvPr id="5" name="Symbol zastępczy zawartości 4">
            <a:extLst>
              <a:ext uri="{FF2B5EF4-FFF2-40B4-BE49-F238E27FC236}">
                <a16:creationId xmlns:a16="http://schemas.microsoft.com/office/drawing/2014/main" xmlns="" id="{256B48D3-125D-40C6-ABF9-462BBC37C0BA}"/>
              </a:ext>
            </a:extLst>
          </p:cNvPr>
          <p:cNvGraphicFramePr>
            <a:graphicFrameLocks noGrp="1"/>
          </p:cNvGraphicFramePr>
          <p:nvPr>
            <p:ph idx="1"/>
            <p:extLst>
              <p:ext uri="{D42A27DB-BD31-4B8C-83A1-F6EECF244321}">
                <p14:modId xmlns:p14="http://schemas.microsoft.com/office/powerpoint/2010/main" val="28681327"/>
              </p:ext>
            </p:extLst>
          </p:nvPr>
        </p:nvGraphicFramePr>
        <p:xfrm>
          <a:off x="371054" y="2565697"/>
          <a:ext cx="8596668" cy="3991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ole tekstowe 6">
            <a:extLst>
              <a:ext uri="{FF2B5EF4-FFF2-40B4-BE49-F238E27FC236}">
                <a16:creationId xmlns:a16="http://schemas.microsoft.com/office/drawing/2014/main" xmlns="" id="{64C2838C-F023-486F-B797-9939D058D858}"/>
              </a:ext>
            </a:extLst>
          </p:cNvPr>
          <p:cNvSpPr txBox="1"/>
          <p:nvPr/>
        </p:nvSpPr>
        <p:spPr>
          <a:xfrm>
            <a:off x="943663" y="1904478"/>
            <a:ext cx="8289113" cy="1015663"/>
          </a:xfrm>
          <a:prstGeom prst="rect">
            <a:avLst/>
          </a:prstGeom>
          <a:noFill/>
        </p:spPr>
        <p:txBody>
          <a:bodyPr wrap="square">
            <a:spAutoFit/>
          </a:bodyPr>
          <a:lstStyle/>
          <a:p>
            <a:pPr algn="ctr"/>
            <a:r>
              <a:rPr lang="pl-PL" sz="2000" b="1" dirty="0">
                <a:effectLst>
                  <a:outerShdw blurRad="38100" dist="38100" dir="2700000" algn="tl">
                    <a:srgbClr val="000000">
                      <a:alpha val="43137"/>
                    </a:srgbClr>
                  </a:outerShdw>
                </a:effectLst>
              </a:rPr>
              <a:t>W przypadku świadczeń wypłacanych przez więcej niż jedno Państwo Członkowskie z różnych tytułów, kolejność pierwszeństwa jest następująca: </a:t>
            </a:r>
          </a:p>
        </p:txBody>
      </p:sp>
    </p:spTree>
    <p:extLst>
      <p:ext uri="{BB962C8B-B14F-4D97-AF65-F5344CB8AC3E}">
        <p14:creationId xmlns:p14="http://schemas.microsoft.com/office/powerpoint/2010/main" val="41773211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61E403E-3A6C-48AC-88D0-D9C336424ADE}"/>
              </a:ext>
            </a:extLst>
          </p:cNvPr>
          <p:cNvSpPr>
            <a:spLocks noGrp="1"/>
          </p:cNvSpPr>
          <p:nvPr>
            <p:ph type="title"/>
          </p:nvPr>
        </p:nvSpPr>
        <p:spPr>
          <a:xfrm>
            <a:off x="677334" y="378781"/>
            <a:ext cx="8596668" cy="1320800"/>
          </a:xfrm>
        </p:spPr>
        <p:txBody>
          <a:bodyPr/>
          <a:lstStyle/>
          <a:p>
            <a:r>
              <a:rPr lang="pl-PL" b="1" dirty="0">
                <a:effectLst>
                  <a:outerShdw blurRad="38100" dist="38100" dir="2700000" algn="tl">
                    <a:srgbClr val="000000">
                      <a:alpha val="43137"/>
                    </a:srgbClr>
                  </a:outerShdw>
                </a:effectLst>
              </a:rPr>
              <a:t>Ustalanie koordynacji</a:t>
            </a:r>
          </a:p>
        </p:txBody>
      </p:sp>
      <p:sp>
        <p:nvSpPr>
          <p:cNvPr id="3" name="Symbol zastępczy zawartości 2">
            <a:extLst>
              <a:ext uri="{FF2B5EF4-FFF2-40B4-BE49-F238E27FC236}">
                <a16:creationId xmlns:a16="http://schemas.microsoft.com/office/drawing/2014/main" xmlns="" id="{A7432CEC-C68F-4CFA-8FA8-5943A1B3C6D8}"/>
              </a:ext>
            </a:extLst>
          </p:cNvPr>
          <p:cNvSpPr>
            <a:spLocks noGrp="1"/>
          </p:cNvSpPr>
          <p:nvPr>
            <p:ph idx="1"/>
          </p:nvPr>
        </p:nvSpPr>
        <p:spPr>
          <a:xfrm>
            <a:off x="677334" y="1341831"/>
            <a:ext cx="8999326" cy="4872538"/>
          </a:xfrm>
        </p:spPr>
        <p:txBody>
          <a:bodyPr>
            <a:normAutofit/>
          </a:bodyPr>
          <a:lstStyle/>
          <a:p>
            <a:pPr marL="0" indent="0">
              <a:buNone/>
            </a:pPr>
            <a:r>
              <a:rPr lang="pl-PL" sz="2200" dirty="0">
                <a:solidFill>
                  <a:schemeClr val="tx1"/>
                </a:solidFill>
              </a:rPr>
              <a:t>Zgodnie z art. 23 ust. 2 ustawy o świadczeniach rodzinnych oraz                 z art. 13 ust. 2 ustawy o pomocy państwa w wychowywaniu dzieci, wnioski w sprawie uzyskania prawa do świadczeń rodzinnych                            i wychowawczych, składa się w urzędzie gminy właściwym ze względu na miejsce zamieszkania osoby ubiegającej się o ww. świadczenia. </a:t>
            </a:r>
          </a:p>
          <a:p>
            <a:pPr marL="0" indent="0">
              <a:buNone/>
            </a:pPr>
            <a:endParaRPr lang="pl-PL" sz="2200" dirty="0">
              <a:solidFill>
                <a:schemeClr val="tx1"/>
              </a:solidFill>
            </a:endParaRPr>
          </a:p>
          <a:p>
            <a:pPr marL="0" indent="0">
              <a:buNone/>
            </a:pPr>
            <a:r>
              <a:rPr lang="pl-PL" sz="2200" dirty="0">
                <a:solidFill>
                  <a:schemeClr val="tx1"/>
                </a:solidFill>
              </a:rPr>
              <a:t>W przypadku, kiedy okaże się, że jeden z członków rodziny przebywa w jednym z krajów objętych koordynacją, gmina powinna przeprowadzić postępowanie wyjaśniające, mające na celu ustalenie charakteru oraz faktycznego miejsca pobytu członka rodziny na terenie państwa objętego koordynacją systemów zabezpieczenia społecznego, tj. Unii Europejskiej, Europejskiego Obszaru Gospodarczego oraz Szwajcarii.</a:t>
            </a:r>
          </a:p>
        </p:txBody>
      </p:sp>
    </p:spTree>
    <p:extLst>
      <p:ext uri="{BB962C8B-B14F-4D97-AF65-F5344CB8AC3E}">
        <p14:creationId xmlns:p14="http://schemas.microsoft.com/office/powerpoint/2010/main" val="4887741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5CE2EC3-4AB1-4FCC-AB9B-86CCCE938B14}"/>
              </a:ext>
            </a:extLst>
          </p:cNvPr>
          <p:cNvSpPr>
            <a:spLocks noGrp="1"/>
          </p:cNvSpPr>
          <p:nvPr>
            <p:ph type="title"/>
          </p:nvPr>
        </p:nvSpPr>
        <p:spPr>
          <a:xfrm>
            <a:off x="677334" y="366320"/>
            <a:ext cx="8596668" cy="1320800"/>
          </a:xfrm>
        </p:spPr>
        <p:txBody>
          <a:bodyPr/>
          <a:lstStyle/>
          <a:p>
            <a:r>
              <a:rPr lang="pl-PL" b="1" dirty="0">
                <a:effectLst>
                  <a:outerShdw blurRad="38100" dist="38100" dir="2700000" algn="tl">
                    <a:srgbClr val="000000">
                      <a:alpha val="43137"/>
                    </a:srgbClr>
                  </a:outerShdw>
                </a:effectLst>
              </a:rPr>
              <a:t>Ustalanie koordynacji</a:t>
            </a:r>
          </a:p>
        </p:txBody>
      </p:sp>
      <p:sp>
        <p:nvSpPr>
          <p:cNvPr id="3" name="Symbol zastępczy zawartości 2">
            <a:extLst>
              <a:ext uri="{FF2B5EF4-FFF2-40B4-BE49-F238E27FC236}">
                <a16:creationId xmlns:a16="http://schemas.microsoft.com/office/drawing/2014/main" xmlns="" id="{4B0878AF-000E-4A66-AE81-D6BA7FD8B1DE}"/>
              </a:ext>
            </a:extLst>
          </p:cNvPr>
          <p:cNvSpPr>
            <a:spLocks noGrp="1"/>
          </p:cNvSpPr>
          <p:nvPr>
            <p:ph idx="1"/>
          </p:nvPr>
        </p:nvSpPr>
        <p:spPr>
          <a:xfrm>
            <a:off x="677334" y="1171853"/>
            <a:ext cx="8875039" cy="5177785"/>
          </a:xfrm>
        </p:spPr>
        <p:txBody>
          <a:bodyPr>
            <a:normAutofit/>
          </a:bodyPr>
          <a:lstStyle/>
          <a:p>
            <a:pPr marL="0" indent="0">
              <a:buNone/>
            </a:pPr>
            <a:r>
              <a:rPr lang="pl-PL" sz="2000" dirty="0">
                <a:solidFill>
                  <a:schemeClr val="tx1"/>
                </a:solidFill>
              </a:rPr>
              <a:t>Jeżeli w ramach ww. postępowania organ właściwy ustali, że wyjazd nie ma charakteru turystycznego, leczniczego lub nie jest związany z podjęciem przez dziecko kształcenia poza granicami Polski, powinien wystąpić                  do wojewody z zapytaniem, czy w danej sprawie mają zastosowanie przepisy o koordynacji systemów zabezpieczenia społecznego, jednocześnie załączając następujące dokumenty:</a:t>
            </a:r>
          </a:p>
          <a:p>
            <a:r>
              <a:rPr lang="pl-PL" sz="2000" dirty="0">
                <a:solidFill>
                  <a:schemeClr val="tx1"/>
                </a:solidFill>
              </a:rPr>
              <a:t>kserokopie wniosków o ustalenie prawa do świadczeń rodzinnych                    i świadczenia wychowawczego wraz z załącznikami,</a:t>
            </a:r>
          </a:p>
          <a:p>
            <a:r>
              <a:rPr lang="pl-PL" sz="2000" dirty="0">
                <a:solidFill>
                  <a:schemeClr val="tx1"/>
                </a:solidFill>
              </a:rPr>
              <a:t>kserokopie wydanych decyzji/informacji o przyznanym prawie             do świadczenia wychowawczego,</a:t>
            </a:r>
          </a:p>
          <a:p>
            <a:r>
              <a:rPr lang="pl-PL" sz="2000" dirty="0">
                <a:solidFill>
                  <a:schemeClr val="tx1"/>
                </a:solidFill>
              </a:rPr>
              <a:t>informację na temat pobieranych świadczeń,</a:t>
            </a:r>
          </a:p>
          <a:p>
            <a:r>
              <a:rPr lang="pl-PL" sz="2000" dirty="0">
                <a:solidFill>
                  <a:schemeClr val="tx1"/>
                </a:solidFill>
              </a:rPr>
              <a:t>formularz dla potrzeb ustalenia ustawodawstwa państwa właściwego do wypłaty świadczeń,</a:t>
            </a:r>
          </a:p>
          <a:p>
            <a:r>
              <a:rPr lang="pl-PL" sz="2000" dirty="0">
                <a:solidFill>
                  <a:schemeClr val="tx1"/>
                </a:solidFill>
              </a:rPr>
              <a:t>dokumentację przedstawiającą sytuację dochodową rodziny.</a:t>
            </a:r>
          </a:p>
          <a:p>
            <a:endParaRPr lang="pl-PL" dirty="0"/>
          </a:p>
        </p:txBody>
      </p:sp>
    </p:spTree>
    <p:extLst>
      <p:ext uri="{BB962C8B-B14F-4D97-AF65-F5344CB8AC3E}">
        <p14:creationId xmlns:p14="http://schemas.microsoft.com/office/powerpoint/2010/main" val="38744827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9B3A270-424C-426E-861D-40C5D67E0224}"/>
              </a:ext>
            </a:extLst>
          </p:cNvPr>
          <p:cNvSpPr>
            <a:spLocks noGrp="1"/>
          </p:cNvSpPr>
          <p:nvPr>
            <p:ph type="title"/>
          </p:nvPr>
        </p:nvSpPr>
        <p:spPr>
          <a:xfrm>
            <a:off x="680192" y="426553"/>
            <a:ext cx="8596668" cy="1320800"/>
          </a:xfrm>
        </p:spPr>
        <p:txBody>
          <a:bodyPr/>
          <a:lstStyle/>
          <a:p>
            <a:r>
              <a:rPr lang="pl-PL" b="1" dirty="0">
                <a:effectLst>
                  <a:outerShdw blurRad="38100" dist="38100" dir="2700000" algn="tl">
                    <a:srgbClr val="000000">
                      <a:alpha val="43137"/>
                    </a:srgbClr>
                  </a:outerShdw>
                </a:effectLst>
              </a:rPr>
              <a:t>Ustalanie koordynacji</a:t>
            </a:r>
          </a:p>
        </p:txBody>
      </p:sp>
      <p:sp>
        <p:nvSpPr>
          <p:cNvPr id="3" name="Symbol zastępczy zawartości 2">
            <a:extLst>
              <a:ext uri="{FF2B5EF4-FFF2-40B4-BE49-F238E27FC236}">
                <a16:creationId xmlns:a16="http://schemas.microsoft.com/office/drawing/2014/main" xmlns="" id="{D33DC2A8-166D-4F2F-972B-C72AAE035C3C}"/>
              </a:ext>
            </a:extLst>
          </p:cNvPr>
          <p:cNvSpPr>
            <a:spLocks noGrp="1"/>
          </p:cNvSpPr>
          <p:nvPr>
            <p:ph idx="1"/>
          </p:nvPr>
        </p:nvSpPr>
        <p:spPr>
          <a:xfrm>
            <a:off x="327942" y="1287263"/>
            <a:ext cx="9301168" cy="5295104"/>
          </a:xfrm>
        </p:spPr>
        <p:txBody>
          <a:bodyPr>
            <a:noAutofit/>
          </a:bodyPr>
          <a:lstStyle/>
          <a:p>
            <a:pPr>
              <a:spcBef>
                <a:spcPts val="0"/>
              </a:spcBef>
            </a:pPr>
            <a:r>
              <a:rPr lang="pl-PL" sz="2200" dirty="0">
                <a:solidFill>
                  <a:schemeClr val="tx1"/>
                </a:solidFill>
              </a:rPr>
              <a:t>W stosunku do wniosków nowych, </a:t>
            </a:r>
            <a:r>
              <a:rPr lang="pl-PL" sz="2200" b="1" dirty="0">
                <a:solidFill>
                  <a:srgbClr val="FF0000"/>
                </a:solidFill>
                <a:effectLst>
                  <a:outerShdw blurRad="38100" dist="38100" dir="2700000" algn="tl">
                    <a:srgbClr val="000000">
                      <a:alpha val="43137"/>
                    </a:srgbClr>
                  </a:outerShdw>
                </a:effectLst>
              </a:rPr>
              <a:t>nierozpatrzonych</a:t>
            </a:r>
            <a:r>
              <a:rPr lang="pl-PL" sz="2200" dirty="0"/>
              <a:t> </a:t>
            </a:r>
            <a:r>
              <a:rPr lang="pl-PL" sz="2200" dirty="0">
                <a:solidFill>
                  <a:schemeClr val="tx1"/>
                </a:solidFill>
              </a:rPr>
              <a:t>wcześniej przez gminę, względem których zastosowanie mają przepisy o koordynacji, wojewoda ma obowiązek wydać decyzje w przedmiocie polskich świadczeń albo przekazać na zasadzie pierwszeństwa wnioski do instytucji zagranicznej celem rozpatrzenia.</a:t>
            </a:r>
          </a:p>
          <a:p>
            <a:pPr marL="0" indent="0">
              <a:spcBef>
                <a:spcPts val="0"/>
              </a:spcBef>
              <a:buNone/>
            </a:pPr>
            <a:endParaRPr lang="pl-PL" sz="2200" dirty="0"/>
          </a:p>
          <a:p>
            <a:pPr>
              <a:spcBef>
                <a:spcPts val="0"/>
              </a:spcBef>
            </a:pPr>
            <a:r>
              <a:rPr lang="pl-PL" sz="2200" dirty="0">
                <a:solidFill>
                  <a:schemeClr val="tx1"/>
                </a:solidFill>
              </a:rPr>
              <a:t>W stosunku do wniosków</a:t>
            </a:r>
            <a:r>
              <a:rPr lang="pl-PL" sz="2200" b="1" dirty="0">
                <a:solidFill>
                  <a:srgbClr val="FF0000"/>
                </a:solidFill>
                <a:effectLst>
                  <a:outerShdw blurRad="38100" dist="38100" dir="2700000" algn="tl">
                    <a:srgbClr val="000000">
                      <a:alpha val="43137"/>
                    </a:srgbClr>
                  </a:outerShdw>
                </a:effectLst>
              </a:rPr>
              <a:t> rozpatrzonych </a:t>
            </a:r>
            <a:r>
              <a:rPr lang="pl-PL" sz="2200" dirty="0">
                <a:solidFill>
                  <a:schemeClr val="tx1"/>
                </a:solidFill>
              </a:rPr>
              <a:t>wcześniej przez gminę, względem których wojewoda ustali, że mają zastosowanie przepisy                      o koordynacji, gmina ma obowiązek uchylenia decyzji przyznających świadczenia </a:t>
            </a:r>
            <a:r>
              <a:rPr lang="pl-PL" sz="2200" b="1" dirty="0">
                <a:solidFill>
                  <a:srgbClr val="FF0000"/>
                </a:solidFill>
                <a:effectLst>
                  <a:outerShdw blurRad="38100" dist="38100" dir="2700000" algn="tl">
                    <a:srgbClr val="000000">
                      <a:alpha val="43137"/>
                    </a:srgbClr>
                  </a:outerShdw>
                </a:effectLst>
              </a:rPr>
              <a:t>za okres</a:t>
            </a:r>
            <a:r>
              <a:rPr lang="pl-PL" sz="2200" dirty="0">
                <a:solidFill>
                  <a:schemeClr val="tx1"/>
                </a:solidFill>
              </a:rPr>
              <a:t>, w którym osoba podlega ustawodawstwu innego państwa i przekazania całej dokumentacji do wojewody. Dopiero wówczas wojewoda może wydać decyzje w przedmiocie polskich świadczeń albo przekazuje wnioski, na zasadzie pierwszeństwa, do instytucji zagranicznej celem ich rozpatrzenia.</a:t>
            </a:r>
          </a:p>
        </p:txBody>
      </p:sp>
    </p:spTree>
    <p:extLst>
      <p:ext uri="{BB962C8B-B14F-4D97-AF65-F5344CB8AC3E}">
        <p14:creationId xmlns:p14="http://schemas.microsoft.com/office/powerpoint/2010/main" val="9835651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3C5A3658-0C9C-4EE1-A852-9964BCE0FF21}"/>
              </a:ext>
            </a:extLst>
          </p:cNvPr>
          <p:cNvSpPr>
            <a:spLocks noGrp="1"/>
          </p:cNvSpPr>
          <p:nvPr>
            <p:ph idx="1"/>
          </p:nvPr>
        </p:nvSpPr>
        <p:spPr>
          <a:xfrm>
            <a:off x="677334" y="168676"/>
            <a:ext cx="8596668" cy="6096516"/>
          </a:xfrm>
        </p:spPr>
        <p:txBody>
          <a:bodyPr>
            <a:normAutofit fontScale="92500"/>
          </a:bodyPr>
          <a:lstStyle/>
          <a:p>
            <a:endParaRPr lang="pl-PL" dirty="0"/>
          </a:p>
          <a:p>
            <a:r>
              <a:rPr lang="pl-PL" sz="2200" b="1" dirty="0">
                <a:solidFill>
                  <a:srgbClr val="FF0000"/>
                </a:solidFill>
                <a:effectLst>
                  <a:outerShdw blurRad="38100" dist="38100" dir="2700000" algn="tl">
                    <a:srgbClr val="000000">
                      <a:alpha val="43137"/>
                    </a:srgbClr>
                  </a:outerShdw>
                </a:effectLst>
              </a:rPr>
              <a:t>Zapytanie o koordynację </a:t>
            </a:r>
            <a:r>
              <a:rPr lang="pl-PL" sz="2200" dirty="0">
                <a:solidFill>
                  <a:schemeClr val="tx1"/>
                </a:solidFill>
              </a:rPr>
              <a:t>powinno zawierać dane umożliwiające ustalenie czy zachodzi koordynacja tak samo jak na etapie złożonego wniosku czyli: osobę, kraj (koordynacji podlega określona grupa państw), dokładne okresy (daty dzienne) i charakter pobytu osoby             za granicą.</a:t>
            </a:r>
          </a:p>
          <a:p>
            <a:r>
              <a:rPr lang="pl-PL" sz="2200" dirty="0">
                <a:solidFill>
                  <a:schemeClr val="tx1"/>
                </a:solidFill>
              </a:rPr>
              <a:t>Na tym etapie to organ właściwy ma narzędzie prawne do wezwania świadczeniobiorcy do wskazania wszystkich informacji/dostarczenia dokumentów, mogących mieć wpływ na przyznane prawo do świadczenia – pod rygorem wstrzymania wypłaty świadczenia.</a:t>
            </a:r>
          </a:p>
          <a:p>
            <a:r>
              <a:rPr lang="pl-PL" sz="2200" dirty="0">
                <a:solidFill>
                  <a:schemeClr val="tx1"/>
                </a:solidFill>
              </a:rPr>
              <a:t>Świadczeniobiorca ma prawo zwrócić się z prośbą o wstrzymanie wypłaty tego świadczenia.</a:t>
            </a:r>
          </a:p>
          <a:p>
            <a:r>
              <a:rPr lang="pl-PL" sz="2200" dirty="0">
                <a:solidFill>
                  <a:schemeClr val="tx1"/>
                </a:solidFill>
              </a:rPr>
              <a:t>Ustalenie w tym przypadku koordynacji skutkuje koniecznością UCHYLENIA decyzji przez organ właściwy (uchylenie jest jedynym możliwym mechanizmem wskazanym w ustawach) dot. prawa do świadczenia w okresie koordynacji i poprowadzeniem dalszego postępowania przez wojewodę, kończącego się wydaniem rozstrzygnięcia uprawnień do świadczenia.</a:t>
            </a:r>
          </a:p>
          <a:p>
            <a:endParaRPr lang="pl-PL" dirty="0"/>
          </a:p>
        </p:txBody>
      </p:sp>
    </p:spTree>
    <p:extLst>
      <p:ext uri="{BB962C8B-B14F-4D97-AF65-F5344CB8AC3E}">
        <p14:creationId xmlns:p14="http://schemas.microsoft.com/office/powerpoint/2010/main" val="36034509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BD65537-BE43-4F72-8411-DFE44C63E4B8}"/>
              </a:ext>
            </a:extLst>
          </p:cNvPr>
          <p:cNvSpPr>
            <a:spLocks noGrp="1"/>
          </p:cNvSpPr>
          <p:nvPr>
            <p:ph type="title"/>
          </p:nvPr>
        </p:nvSpPr>
        <p:spPr>
          <a:xfrm>
            <a:off x="899276" y="405415"/>
            <a:ext cx="8596668" cy="1320800"/>
          </a:xfrm>
        </p:spPr>
        <p:txBody>
          <a:bodyPr>
            <a:normAutofit fontScale="90000"/>
          </a:bodyPr>
          <a:lstStyle/>
          <a:p>
            <a:r>
              <a:rPr lang="pl-PL" b="1" dirty="0">
                <a:effectLst>
                  <a:outerShdw blurRad="38100" dist="38100" dir="2700000" algn="tl">
                    <a:srgbClr val="000000">
                      <a:alpha val="43137"/>
                    </a:srgbClr>
                  </a:outerShdw>
                </a:effectLst>
              </a:rPr>
              <a:t>Podstawowe informacje niezbędne do ustalenia koordynacji stanowią: </a:t>
            </a:r>
            <a:r>
              <a:rPr lang="pl-PL" dirty="0"/>
              <a:t/>
            </a:r>
            <a:br>
              <a:rPr lang="pl-PL" dirty="0"/>
            </a:br>
            <a:endParaRPr lang="pl-PL" dirty="0"/>
          </a:p>
        </p:txBody>
      </p:sp>
      <p:sp>
        <p:nvSpPr>
          <p:cNvPr id="3" name="Symbol zastępczy zawartości 2">
            <a:extLst>
              <a:ext uri="{FF2B5EF4-FFF2-40B4-BE49-F238E27FC236}">
                <a16:creationId xmlns:a16="http://schemas.microsoft.com/office/drawing/2014/main" xmlns="" id="{AC8419A8-81FB-4957-A863-F59F30F8A456}"/>
              </a:ext>
            </a:extLst>
          </p:cNvPr>
          <p:cNvSpPr>
            <a:spLocks noGrp="1"/>
          </p:cNvSpPr>
          <p:nvPr>
            <p:ph idx="1"/>
          </p:nvPr>
        </p:nvSpPr>
        <p:spPr>
          <a:xfrm>
            <a:off x="515129" y="1477639"/>
            <a:ext cx="8859689" cy="4701220"/>
          </a:xfrm>
        </p:spPr>
        <p:txBody>
          <a:bodyPr>
            <a:normAutofit fontScale="92500" lnSpcReduction="10000"/>
          </a:bodyPr>
          <a:lstStyle/>
          <a:p>
            <a:endParaRPr lang="pl-PL" dirty="0"/>
          </a:p>
          <a:p>
            <a:pPr>
              <a:spcBef>
                <a:spcPts val="0"/>
              </a:spcBef>
            </a:pPr>
            <a:r>
              <a:rPr lang="pl-PL" sz="2400" dirty="0">
                <a:solidFill>
                  <a:schemeClr val="tx1"/>
                </a:solidFill>
              </a:rPr>
              <a:t>dane osoby przebywającej za granicą (w tym imię i nazwisko, data urodzenia, numer PESEL, kraj pobytu, adres za granicą, dane pracodawcy za granicą, zagraniczny numer identyfikacyjny),</a:t>
            </a:r>
          </a:p>
          <a:p>
            <a:pPr marL="0" indent="0">
              <a:spcBef>
                <a:spcPts val="0"/>
              </a:spcBef>
              <a:buNone/>
            </a:pPr>
            <a:endParaRPr lang="pl-PL" sz="2400" dirty="0">
              <a:solidFill>
                <a:schemeClr val="tx1"/>
              </a:solidFill>
            </a:endParaRPr>
          </a:p>
          <a:p>
            <a:pPr>
              <a:spcBef>
                <a:spcPts val="0"/>
              </a:spcBef>
            </a:pPr>
            <a:r>
              <a:rPr lang="pl-PL" sz="2400" dirty="0">
                <a:solidFill>
                  <a:schemeClr val="tx1"/>
                </a:solidFill>
              </a:rPr>
              <a:t>dokładne okresy przebywania/zamieszkiwania, okresy zatrudnia/ prowadzenia działalności, otrzymywania świadczeń (np. zasiłek dla bezrobotnych, zasiłek macierzyński, zasiłek chorobowy, renta inwalidzka, renta rodzinna, emerytura, itp.),</a:t>
            </a:r>
          </a:p>
          <a:p>
            <a:pPr marL="0" indent="0">
              <a:spcBef>
                <a:spcPts val="0"/>
              </a:spcBef>
              <a:buNone/>
            </a:pPr>
            <a:r>
              <a:rPr lang="pl-PL" sz="2400" dirty="0"/>
              <a:t>  </a:t>
            </a:r>
          </a:p>
          <a:p>
            <a:pPr>
              <a:spcBef>
                <a:spcPts val="0"/>
              </a:spcBef>
            </a:pPr>
            <a:r>
              <a:rPr lang="pl-PL" sz="2400" b="1" dirty="0">
                <a:solidFill>
                  <a:srgbClr val="FF0000"/>
                </a:solidFill>
                <a:effectLst>
                  <a:outerShdw blurRad="38100" dist="38100" dir="2700000" algn="tl">
                    <a:srgbClr val="000000">
                      <a:alpha val="43137"/>
                    </a:srgbClr>
                  </a:outerShdw>
                </a:effectLst>
              </a:rPr>
              <a:t>za dokładne okresy uważa się daty w formacie dzień – miesiąc – rok</a:t>
            </a:r>
            <a:r>
              <a:rPr lang="pl-PL" sz="2400" dirty="0">
                <a:solidFill>
                  <a:schemeClr val="tx1"/>
                </a:solidFill>
              </a:rPr>
              <a:t>, ponieważ w przypadku ustalania koordynacji sytuacja mająca miejsce 1-szego dnia miesiąca wywołuje skutek prawny na cały miesiąc.</a:t>
            </a:r>
          </a:p>
          <a:p>
            <a:endParaRPr lang="pl-PL" dirty="0"/>
          </a:p>
        </p:txBody>
      </p:sp>
    </p:spTree>
    <p:extLst>
      <p:ext uri="{BB962C8B-B14F-4D97-AF65-F5344CB8AC3E}">
        <p14:creationId xmlns:p14="http://schemas.microsoft.com/office/powerpoint/2010/main" val="13952481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C29F981-E6EC-4EA4-A8BD-932A3C30B6EC}"/>
              </a:ext>
            </a:extLst>
          </p:cNvPr>
          <p:cNvSpPr>
            <a:spLocks noGrp="1"/>
          </p:cNvSpPr>
          <p:nvPr>
            <p:ph type="title"/>
          </p:nvPr>
        </p:nvSpPr>
        <p:spPr>
          <a:xfrm>
            <a:off x="837133" y="600722"/>
            <a:ext cx="8596668" cy="1320800"/>
          </a:xfrm>
        </p:spPr>
        <p:txBody>
          <a:bodyPr/>
          <a:lstStyle/>
          <a:p>
            <a:r>
              <a:rPr lang="pl-PL" b="1" dirty="0">
                <a:effectLst>
                  <a:outerShdw blurRad="38100" dist="38100" dir="2700000" algn="tl">
                    <a:srgbClr val="000000">
                      <a:alpha val="43137"/>
                    </a:srgbClr>
                  </a:outerShdw>
                </a:effectLst>
              </a:rPr>
              <a:t>Ustalanie koordynacji</a:t>
            </a:r>
          </a:p>
        </p:txBody>
      </p:sp>
      <p:sp>
        <p:nvSpPr>
          <p:cNvPr id="3" name="Symbol zastępczy zawartości 2">
            <a:extLst>
              <a:ext uri="{FF2B5EF4-FFF2-40B4-BE49-F238E27FC236}">
                <a16:creationId xmlns:a16="http://schemas.microsoft.com/office/drawing/2014/main" xmlns="" id="{047000A8-56B2-47A1-9BC6-88E00C698C89}"/>
              </a:ext>
            </a:extLst>
          </p:cNvPr>
          <p:cNvSpPr>
            <a:spLocks noGrp="1"/>
          </p:cNvSpPr>
          <p:nvPr>
            <p:ph idx="1"/>
          </p:nvPr>
        </p:nvSpPr>
        <p:spPr>
          <a:xfrm>
            <a:off x="837133" y="1615737"/>
            <a:ext cx="8596668" cy="4327972"/>
          </a:xfrm>
        </p:spPr>
        <p:txBody>
          <a:bodyPr>
            <a:normAutofit/>
          </a:bodyPr>
          <a:lstStyle/>
          <a:p>
            <a:pPr marL="0" indent="0">
              <a:buNone/>
            </a:pPr>
            <a:r>
              <a:rPr lang="pl-PL" sz="2600" dirty="0">
                <a:solidFill>
                  <a:schemeClr val="tx1"/>
                </a:solidFill>
              </a:rPr>
              <a:t>Jeżeli wojewoda ustali, że w danej sprawie </a:t>
            </a:r>
            <a:r>
              <a:rPr lang="pl-PL" sz="2600" b="1" dirty="0">
                <a:solidFill>
                  <a:srgbClr val="FF0000"/>
                </a:solidFill>
                <a:effectLst>
                  <a:outerShdw blurRad="38100" dist="38100" dir="2700000" algn="tl">
                    <a:srgbClr val="000000">
                      <a:alpha val="43137"/>
                    </a:srgbClr>
                  </a:outerShdw>
                </a:effectLst>
              </a:rPr>
              <a:t>nie mają zastosowania przepisy o koordynacji systemów zabezpieczenia społecznego:</a:t>
            </a:r>
          </a:p>
          <a:p>
            <a:r>
              <a:rPr lang="pl-PL" sz="2600" dirty="0">
                <a:solidFill>
                  <a:schemeClr val="tx1"/>
                </a:solidFill>
              </a:rPr>
              <a:t>odsyła wniosek do gminy, co w konsekwencji powoduje obowiązek jego rozpatrzenia przez organ właściwy (wójt, burmistrz, prezydent) w oparciu                          o ustawodawstwo polskie.</a:t>
            </a:r>
          </a:p>
        </p:txBody>
      </p:sp>
    </p:spTree>
    <p:extLst>
      <p:ext uri="{BB962C8B-B14F-4D97-AF65-F5344CB8AC3E}">
        <p14:creationId xmlns:p14="http://schemas.microsoft.com/office/powerpoint/2010/main" val="41099449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895EAED-851C-4C0E-8320-99490ABEFA33}"/>
              </a:ext>
            </a:extLst>
          </p:cNvPr>
          <p:cNvSpPr>
            <a:spLocks noGrp="1"/>
          </p:cNvSpPr>
          <p:nvPr>
            <p:ph type="title"/>
          </p:nvPr>
        </p:nvSpPr>
        <p:spPr>
          <a:xfrm>
            <a:off x="656721" y="467557"/>
            <a:ext cx="8596668" cy="801950"/>
          </a:xfrm>
        </p:spPr>
        <p:txBody>
          <a:bodyPr>
            <a:normAutofit/>
          </a:bodyPr>
          <a:lstStyle/>
          <a:p>
            <a:pPr algn="ctr"/>
            <a:r>
              <a:rPr lang="pl-PL" sz="3200" b="1" dirty="0">
                <a:effectLst>
                  <a:outerShdw blurRad="38100" dist="38100" dir="2700000" algn="tl">
                    <a:srgbClr val="000000">
                      <a:alpha val="43137"/>
                    </a:srgbClr>
                  </a:outerShdw>
                </a:effectLst>
              </a:rPr>
              <a:t>Aktywność zawodowa w Polsce oznacza:</a:t>
            </a:r>
          </a:p>
        </p:txBody>
      </p:sp>
      <p:graphicFrame>
        <p:nvGraphicFramePr>
          <p:cNvPr id="4" name="Symbol zastępczy zawartości 3">
            <a:extLst>
              <a:ext uri="{FF2B5EF4-FFF2-40B4-BE49-F238E27FC236}">
                <a16:creationId xmlns:a16="http://schemas.microsoft.com/office/drawing/2014/main" xmlns="" id="{7508CEE8-8A8F-405B-A8BF-8F4E46B51DC0}"/>
              </a:ext>
            </a:extLst>
          </p:cNvPr>
          <p:cNvGraphicFramePr>
            <a:graphicFrameLocks noGrp="1"/>
          </p:cNvGraphicFramePr>
          <p:nvPr>
            <p:ph idx="1"/>
            <p:extLst>
              <p:ext uri="{D42A27DB-BD31-4B8C-83A1-F6EECF244321}">
                <p14:modId xmlns:p14="http://schemas.microsoft.com/office/powerpoint/2010/main" val="3331646884"/>
              </p:ext>
            </p:extLst>
          </p:nvPr>
        </p:nvGraphicFramePr>
        <p:xfrm>
          <a:off x="1094584" y="1140781"/>
          <a:ext cx="7720942" cy="5717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1209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5BC32A4-CBB8-468A-9AE3-FBEC6DD76CC0}"/>
              </a:ext>
            </a:extLst>
          </p:cNvPr>
          <p:cNvSpPr>
            <a:spLocks noGrp="1"/>
          </p:cNvSpPr>
          <p:nvPr>
            <p:ph type="title"/>
          </p:nvPr>
        </p:nvSpPr>
        <p:spPr>
          <a:xfrm>
            <a:off x="863766" y="1133381"/>
            <a:ext cx="8596668" cy="4725880"/>
          </a:xfrm>
        </p:spPr>
        <p:txBody>
          <a:bodyPr>
            <a:normAutofit fontScale="90000"/>
          </a:bodyPr>
          <a:lstStyle/>
          <a:p>
            <a:pPr algn="ctr"/>
            <a:r>
              <a:rPr lang="pl-PL" b="1" dirty="0">
                <a:effectLst>
                  <a:outerShdw blurRad="38100" dist="38100" dir="2700000" algn="tl">
                    <a:srgbClr val="000000">
                      <a:alpha val="43137"/>
                    </a:srgbClr>
                  </a:outerShdw>
                </a:effectLst>
              </a:rPr>
              <a:t>Wojewoda pełni funkcję instytucji właściwej w związku z udziałem Rzeczypospolitej Polskiej w koordynacji systemów zabezpieczenia społecznego                             w przypadku przemieszczania się osób                        w granicach Unii Europejskiej, Europejskiego Obszaru Gospodarczego                         i Konfederacji Szwajcarskiej.</a:t>
            </a:r>
          </a:p>
        </p:txBody>
      </p:sp>
    </p:spTree>
    <p:extLst>
      <p:ext uri="{BB962C8B-B14F-4D97-AF65-F5344CB8AC3E}">
        <p14:creationId xmlns:p14="http://schemas.microsoft.com/office/powerpoint/2010/main" val="37797628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1B12FFB-6D8B-4C6F-8AB9-2689A5FFCD63}"/>
              </a:ext>
            </a:extLst>
          </p:cNvPr>
          <p:cNvSpPr>
            <a:spLocks noGrp="1"/>
          </p:cNvSpPr>
          <p:nvPr>
            <p:ph type="title"/>
          </p:nvPr>
        </p:nvSpPr>
        <p:spPr>
          <a:xfrm>
            <a:off x="677334" y="227860"/>
            <a:ext cx="8596668" cy="1320800"/>
          </a:xfrm>
        </p:spPr>
        <p:txBody>
          <a:bodyPr>
            <a:noAutofit/>
          </a:bodyPr>
          <a:lstStyle/>
          <a:p>
            <a:r>
              <a:rPr lang="pl-PL" sz="2400" b="1" dirty="0">
                <a:effectLst>
                  <a:outerShdw blurRad="38100" dist="38100" dir="2700000" algn="tl">
                    <a:srgbClr val="000000">
                      <a:alpha val="43137"/>
                    </a:srgbClr>
                  </a:outerShdw>
                </a:effectLst>
              </a:rPr>
              <a:t>Najczęściej pojawiające się przypadki przy ustalaniu kraju właściwego w pierwszej kolejności do wypłaty świadczeń rodzinnych/wychowawczych</a:t>
            </a:r>
          </a:p>
        </p:txBody>
      </p:sp>
      <p:sp>
        <p:nvSpPr>
          <p:cNvPr id="3" name="Symbol zastępczy zawartości 2">
            <a:extLst>
              <a:ext uri="{FF2B5EF4-FFF2-40B4-BE49-F238E27FC236}">
                <a16:creationId xmlns:a16="http://schemas.microsoft.com/office/drawing/2014/main" xmlns="" id="{51EA6961-BA6A-4C1F-B9A8-A60F1DBC10C2}"/>
              </a:ext>
            </a:extLst>
          </p:cNvPr>
          <p:cNvSpPr>
            <a:spLocks noGrp="1"/>
          </p:cNvSpPr>
          <p:nvPr>
            <p:ph idx="1"/>
          </p:nvPr>
        </p:nvSpPr>
        <p:spPr>
          <a:xfrm>
            <a:off x="677334" y="1655192"/>
            <a:ext cx="8596668" cy="4905020"/>
          </a:xfrm>
        </p:spPr>
        <p:txBody>
          <a:bodyPr>
            <a:normAutofit fontScale="92500" lnSpcReduction="10000"/>
          </a:bodyPr>
          <a:lstStyle/>
          <a:p>
            <a:r>
              <a:rPr lang="pl-PL" b="1" dirty="0">
                <a:solidFill>
                  <a:schemeClr val="tx1"/>
                </a:solidFill>
                <a:effectLst>
                  <a:outerShdw blurRad="38100" dist="38100" dir="2700000" algn="tl">
                    <a:srgbClr val="000000">
                      <a:alpha val="43137"/>
                    </a:srgbClr>
                  </a:outerShdw>
                </a:effectLst>
              </a:rPr>
              <a:t>Przypadek 1</a:t>
            </a:r>
          </a:p>
          <a:p>
            <a:pPr marL="0" indent="0">
              <a:buNone/>
            </a:pPr>
            <a:r>
              <a:rPr lang="pl-PL" dirty="0">
                <a:solidFill>
                  <a:schemeClr val="tx1"/>
                </a:solidFill>
              </a:rPr>
              <a:t>Matka wraz z dziećmi zamieszkuje w Polsce i jest osobą nieaktywną zawodowo. Ojciec dzieci jest zatrudniony w państwie, w którym mają zastosowanie przepisy                                 o koordynacji systemów zabezpieczenia społecznego. Krajem pierwszym do wypłaty świadczeń jest kraj zatrudnienia ojca dzieci.</a:t>
            </a:r>
          </a:p>
          <a:p>
            <a:r>
              <a:rPr lang="pl-PL" b="1" dirty="0">
                <a:solidFill>
                  <a:schemeClr val="tx1"/>
                </a:solidFill>
                <a:effectLst>
                  <a:outerShdw blurRad="38100" dist="38100" dir="2700000" algn="tl">
                    <a:srgbClr val="000000">
                      <a:alpha val="43137"/>
                    </a:srgbClr>
                  </a:outerShdw>
                </a:effectLst>
              </a:rPr>
              <a:t>Przypadek 2</a:t>
            </a:r>
          </a:p>
          <a:p>
            <a:pPr marL="0" indent="0">
              <a:buNone/>
            </a:pPr>
            <a:r>
              <a:rPr lang="pl-PL" dirty="0">
                <a:solidFill>
                  <a:schemeClr val="tx1"/>
                </a:solidFill>
              </a:rPr>
              <a:t>Matka wraz z dziećmi zamieszkuje w Polsce i jest zatrudniona. Ojciec dzieci jest zatrudniony w państwie, w którym mają zastosowanie przepisy o koordynacji systemów zabezpieczenia społecznego. Krajem pierwszym do wypłaty świadczeń jest Polska tj. kraj w którym jest wykonywania praca i równocześnie jest miejsce zamieszkania dzieci.</a:t>
            </a:r>
          </a:p>
          <a:p>
            <a:r>
              <a:rPr lang="pl-PL" b="1" dirty="0">
                <a:solidFill>
                  <a:schemeClr val="tx1"/>
                </a:solidFill>
                <a:effectLst>
                  <a:outerShdw blurRad="38100" dist="38100" dir="2700000" algn="tl">
                    <a:srgbClr val="000000">
                      <a:alpha val="43137"/>
                    </a:srgbClr>
                  </a:outerShdw>
                </a:effectLst>
              </a:rPr>
              <a:t>Przypadek 3</a:t>
            </a:r>
          </a:p>
          <a:p>
            <a:pPr marL="0" indent="0">
              <a:buNone/>
            </a:pPr>
            <a:r>
              <a:rPr lang="pl-PL" dirty="0">
                <a:solidFill>
                  <a:schemeClr val="tx1"/>
                </a:solidFill>
              </a:rPr>
              <a:t>Matka wraz z dziećmi zamieszkuje w Polsce i jest osobą nieaktywną zawodowo. Ojciec dzieci zamieszkuje w państwie, w którym mają zastosowanie przepisy o koordynacji systemów zabezpieczenia społecznego i jest również osobą nieaktywną zawodowo. Krajem pierwszym do wypłaty świadczeń jest Polska tj. kraj w którym jest miejsce zamieszkania dzieci.</a:t>
            </a:r>
          </a:p>
          <a:p>
            <a:endParaRPr lang="pl-PL" dirty="0"/>
          </a:p>
        </p:txBody>
      </p:sp>
    </p:spTree>
    <p:extLst>
      <p:ext uri="{BB962C8B-B14F-4D97-AF65-F5344CB8AC3E}">
        <p14:creationId xmlns:p14="http://schemas.microsoft.com/office/powerpoint/2010/main" val="27566991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F88FF4A-419C-4648-B003-0F9DB0C9EEE6}"/>
              </a:ext>
            </a:extLst>
          </p:cNvPr>
          <p:cNvSpPr>
            <a:spLocks noGrp="1"/>
          </p:cNvSpPr>
          <p:nvPr>
            <p:ph type="title"/>
          </p:nvPr>
        </p:nvSpPr>
        <p:spPr/>
        <p:txBody>
          <a:bodyPr/>
          <a:lstStyle/>
          <a:p>
            <a:r>
              <a:rPr lang="pl-PL" b="1" dirty="0">
                <a:effectLst>
                  <a:outerShdw blurRad="38100" dist="38100" dir="2700000" algn="tl">
                    <a:srgbClr val="000000">
                      <a:alpha val="43137"/>
                    </a:srgbClr>
                  </a:outerShdw>
                </a:effectLst>
              </a:rPr>
              <a:t>Elektroniczna wymiana dokumentów gmina-wojewoda-gmina</a:t>
            </a:r>
          </a:p>
        </p:txBody>
      </p:sp>
      <p:sp>
        <p:nvSpPr>
          <p:cNvPr id="3" name="Symbol zastępczy zawartości 2">
            <a:extLst>
              <a:ext uri="{FF2B5EF4-FFF2-40B4-BE49-F238E27FC236}">
                <a16:creationId xmlns:a16="http://schemas.microsoft.com/office/drawing/2014/main" xmlns="" id="{142A22B4-B040-43F4-B910-02CDD08C85A7}"/>
              </a:ext>
            </a:extLst>
          </p:cNvPr>
          <p:cNvSpPr>
            <a:spLocks noGrp="1"/>
          </p:cNvSpPr>
          <p:nvPr>
            <p:ph idx="1"/>
          </p:nvPr>
        </p:nvSpPr>
        <p:spPr>
          <a:xfrm>
            <a:off x="677334" y="2281806"/>
            <a:ext cx="8596668" cy="4150173"/>
          </a:xfrm>
        </p:spPr>
        <p:txBody>
          <a:bodyPr/>
          <a:lstStyle/>
          <a:p>
            <a:pPr marL="0" indent="0">
              <a:buNone/>
            </a:pPr>
            <a:r>
              <a:rPr lang="pl-PL" altLang="pl-PL" sz="2400" b="1" dirty="0">
                <a:solidFill>
                  <a:schemeClr val="tx1"/>
                </a:solidFill>
              </a:rPr>
              <a:t>Dwie drogi wpływu wniosku od klienta do gminy:</a:t>
            </a:r>
          </a:p>
          <a:p>
            <a:pPr marL="0" indent="0">
              <a:buNone/>
            </a:pPr>
            <a:r>
              <a:rPr lang="pl-PL" sz="2400" dirty="0">
                <a:solidFill>
                  <a:schemeClr val="tx1"/>
                </a:solidFill>
              </a:rPr>
              <a:t>1.  Elektroniczna </a:t>
            </a:r>
          </a:p>
          <a:p>
            <a:pPr marL="0" indent="0">
              <a:buNone/>
            </a:pPr>
            <a:r>
              <a:rPr lang="pl-PL" sz="2400" dirty="0">
                <a:solidFill>
                  <a:schemeClr val="tx1"/>
                </a:solidFill>
              </a:rPr>
              <a:t>2.  Papierowa</a:t>
            </a:r>
          </a:p>
          <a:p>
            <a:pPr marL="0" indent="0">
              <a:buNone/>
            </a:pPr>
            <a:endParaRPr lang="pl-PL" dirty="0"/>
          </a:p>
          <a:p>
            <a:pPr marL="0" indent="0">
              <a:buNone/>
            </a:pPr>
            <a:r>
              <a:rPr lang="pl-PL" b="1" dirty="0">
                <a:solidFill>
                  <a:srgbClr val="FF0000"/>
                </a:solidFill>
                <a:effectLst>
                  <a:outerShdw blurRad="38100" dist="38100" dir="2700000" algn="tl">
                    <a:srgbClr val="000000">
                      <a:alpha val="43137"/>
                    </a:srgbClr>
                  </a:outerShdw>
                </a:effectLst>
              </a:rPr>
              <a:t>Zgodnie z ustawą wymiana informacji między gminą, a wojewoda obywa się za pomocą systemów teleinformatycznych.</a:t>
            </a:r>
          </a:p>
          <a:p>
            <a:pPr marL="0" indent="0">
              <a:buNone/>
            </a:pPr>
            <a:endParaRPr lang="pl-PL" b="1" dirty="0">
              <a:solidFill>
                <a:srgbClr val="FF0000"/>
              </a:solidFill>
              <a:effectLst>
                <a:outerShdw blurRad="38100" dist="38100" dir="2700000" algn="tl">
                  <a:srgbClr val="000000">
                    <a:alpha val="43137"/>
                  </a:srgbClr>
                </a:outerShdw>
              </a:effectLst>
            </a:endParaRPr>
          </a:p>
          <a:p>
            <a:pPr marL="0" indent="0">
              <a:buNone/>
            </a:pPr>
            <a:r>
              <a:rPr lang="pl-PL" b="1" dirty="0">
                <a:solidFill>
                  <a:srgbClr val="FF0000"/>
                </a:solidFill>
                <a:effectLst>
                  <a:outerShdw blurRad="38100" dist="38100" dir="2700000" algn="tl">
                    <a:srgbClr val="000000">
                      <a:alpha val="43137"/>
                    </a:srgbClr>
                  </a:outerShdw>
                </a:effectLst>
              </a:rPr>
              <a:t>Wnioski przekazywane drogą elektroniczną muszą być wczytane do systemu dziedzinowego. </a:t>
            </a:r>
          </a:p>
        </p:txBody>
      </p:sp>
    </p:spTree>
    <p:extLst>
      <p:ext uri="{BB962C8B-B14F-4D97-AF65-F5344CB8AC3E}">
        <p14:creationId xmlns:p14="http://schemas.microsoft.com/office/powerpoint/2010/main" val="6749488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BD30F84-A66A-4F08-9FCD-A451EC759FD9}"/>
              </a:ext>
            </a:extLst>
          </p:cNvPr>
          <p:cNvSpPr>
            <a:spLocks noGrp="1"/>
          </p:cNvSpPr>
          <p:nvPr>
            <p:ph type="title"/>
          </p:nvPr>
        </p:nvSpPr>
        <p:spPr>
          <a:xfrm>
            <a:off x="952542" y="609075"/>
            <a:ext cx="8596668" cy="1320800"/>
          </a:xfrm>
        </p:spPr>
        <p:txBody>
          <a:bodyPr/>
          <a:lstStyle/>
          <a:p>
            <a:pPr algn="ctr"/>
            <a:r>
              <a:rPr lang="pl-PL" b="1" dirty="0">
                <a:effectLst>
                  <a:outerShdw blurRad="38100" dist="38100" dir="2700000" algn="tl">
                    <a:srgbClr val="000000">
                      <a:alpha val="43137"/>
                    </a:srgbClr>
                  </a:outerShdw>
                </a:effectLst>
              </a:rPr>
              <a:t>Klient złożył wniosek elektroniczny</a:t>
            </a:r>
          </a:p>
        </p:txBody>
      </p:sp>
      <p:pic>
        <p:nvPicPr>
          <p:cNvPr id="4" name="Symbol zastępczy zawartości 3">
            <a:extLst>
              <a:ext uri="{FF2B5EF4-FFF2-40B4-BE49-F238E27FC236}">
                <a16:creationId xmlns:a16="http://schemas.microsoft.com/office/drawing/2014/main" xmlns="" id="{81AD7ECB-4847-41D5-AA15-59A80FA4621F}"/>
              </a:ext>
            </a:extLst>
          </p:cNvPr>
          <p:cNvPicPr>
            <a:picLocks noGrp="1" noChangeAspect="1"/>
          </p:cNvPicPr>
          <p:nvPr>
            <p:ph idx="1"/>
          </p:nvPr>
        </p:nvPicPr>
        <p:blipFill>
          <a:blip r:embed="rId2"/>
          <a:stretch>
            <a:fillRect/>
          </a:stretch>
        </p:blipFill>
        <p:spPr>
          <a:xfrm>
            <a:off x="1563631" y="3429000"/>
            <a:ext cx="432854" cy="871804"/>
          </a:xfrm>
          <a:prstGeom prst="rect">
            <a:avLst/>
          </a:prstGeom>
        </p:spPr>
      </p:pic>
      <p:sp>
        <p:nvSpPr>
          <p:cNvPr id="6" name="Text Box 10">
            <a:extLst>
              <a:ext uri="{FF2B5EF4-FFF2-40B4-BE49-F238E27FC236}">
                <a16:creationId xmlns:a16="http://schemas.microsoft.com/office/drawing/2014/main" xmlns="" id="{76132313-9A20-45EF-B37A-77C658FD378F}"/>
              </a:ext>
            </a:extLst>
          </p:cNvPr>
          <p:cNvSpPr txBox="1">
            <a:spLocks noChangeArrowheads="1"/>
          </p:cNvSpPr>
          <p:nvPr/>
        </p:nvSpPr>
        <p:spPr bwMode="auto">
          <a:xfrm>
            <a:off x="1203795" y="4596607"/>
            <a:ext cx="1152525" cy="711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pl-PL" altLang="pl-PL" sz="1400" b="1" i="0" u="none" strike="noStrike" kern="0" cap="none" spc="0" normalizeH="0" baseline="0" noProof="0" dirty="0">
                <a:ln>
                  <a:noFill/>
                </a:ln>
                <a:effectLst/>
                <a:uLnTx/>
                <a:uFillTx/>
                <a:latin typeface="+mn-lt"/>
              </a:rPr>
              <a:t>KLIENT</a:t>
            </a:r>
          </a:p>
          <a:p>
            <a:pPr marL="0" marR="0" lvl="0" indent="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Składa wniosek elektroniczny</a:t>
            </a:r>
          </a:p>
        </p:txBody>
      </p:sp>
      <p:pic>
        <p:nvPicPr>
          <p:cNvPr id="7" name="Obraz 6">
            <a:extLst>
              <a:ext uri="{FF2B5EF4-FFF2-40B4-BE49-F238E27FC236}">
                <a16:creationId xmlns:a16="http://schemas.microsoft.com/office/drawing/2014/main" xmlns="" id="{65D396B2-1726-4300-B250-8C2D9738C4E9}"/>
              </a:ext>
            </a:extLst>
          </p:cNvPr>
          <p:cNvPicPr>
            <a:picLocks noChangeAspect="1"/>
          </p:cNvPicPr>
          <p:nvPr/>
        </p:nvPicPr>
        <p:blipFill>
          <a:blip r:embed="rId3"/>
          <a:stretch>
            <a:fillRect/>
          </a:stretch>
        </p:blipFill>
        <p:spPr>
          <a:xfrm>
            <a:off x="2107756" y="3259052"/>
            <a:ext cx="1566808" cy="1566808"/>
          </a:xfrm>
          <a:prstGeom prst="rect">
            <a:avLst/>
          </a:prstGeom>
        </p:spPr>
      </p:pic>
      <p:pic>
        <p:nvPicPr>
          <p:cNvPr id="8" name="Obraz 7">
            <a:extLst>
              <a:ext uri="{FF2B5EF4-FFF2-40B4-BE49-F238E27FC236}">
                <a16:creationId xmlns:a16="http://schemas.microsoft.com/office/drawing/2014/main" xmlns="" id="{DAA4C880-4F40-4CF3-A822-3DF046FA8F2A}"/>
              </a:ext>
            </a:extLst>
          </p:cNvPr>
          <p:cNvPicPr>
            <a:picLocks noChangeAspect="1"/>
          </p:cNvPicPr>
          <p:nvPr/>
        </p:nvPicPr>
        <p:blipFill>
          <a:blip r:embed="rId4"/>
          <a:stretch>
            <a:fillRect/>
          </a:stretch>
        </p:blipFill>
        <p:spPr>
          <a:xfrm>
            <a:off x="4161451" y="1941748"/>
            <a:ext cx="1841152" cy="1207113"/>
          </a:xfrm>
          <a:prstGeom prst="rect">
            <a:avLst/>
          </a:prstGeom>
        </p:spPr>
      </p:pic>
      <p:sp>
        <p:nvSpPr>
          <p:cNvPr id="9" name="Text Box 11">
            <a:extLst>
              <a:ext uri="{FF2B5EF4-FFF2-40B4-BE49-F238E27FC236}">
                <a16:creationId xmlns:a16="http://schemas.microsoft.com/office/drawing/2014/main" xmlns="" id="{D7C878A7-E466-4D1A-898F-EE130F7D92BB}"/>
              </a:ext>
            </a:extLst>
          </p:cNvPr>
          <p:cNvSpPr txBox="1">
            <a:spLocks noChangeArrowheads="1"/>
          </p:cNvSpPr>
          <p:nvPr/>
        </p:nvSpPr>
        <p:spPr bwMode="auto">
          <a:xfrm>
            <a:off x="3785835" y="3531324"/>
            <a:ext cx="2592387" cy="202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8900" indent="-88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400" b="1" i="0" u="none" strike="noStrike" kern="0" cap="none" spc="0" normalizeH="0" baseline="0" noProof="0" dirty="0">
                <a:ln>
                  <a:noFill/>
                </a:ln>
                <a:effectLst/>
                <a:uLnTx/>
                <a:uFillTx/>
                <a:latin typeface="+mn-lt"/>
              </a:rPr>
              <a:t>Organ właściwy</a:t>
            </a:r>
            <a:r>
              <a:rPr kumimoji="0" lang="pl-PL" altLang="pl-PL" sz="1400" b="0" i="0" u="none" strike="noStrike" kern="0" cap="none" spc="0" normalizeH="0" baseline="0" noProof="0" dirty="0">
                <a:ln>
                  <a:noFill/>
                </a:ln>
                <a:effectLst/>
                <a:uLnTx/>
                <a:uFillTx/>
                <a:latin typeface="+mn-lt"/>
              </a:rPr>
              <a:t>:</a:t>
            </a:r>
          </a:p>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1. Wczytuje wniosek do SD</a:t>
            </a:r>
          </a:p>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2. Uzupełnia wniosek o dane dotyczące pobytu za granicą</a:t>
            </a:r>
          </a:p>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3. Dodaje załączniki w formie elektronicznej</a:t>
            </a:r>
          </a:p>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4. Przekazuje wniosek + załączniki do UW</a:t>
            </a:r>
          </a:p>
          <a:p>
            <a:pPr marL="88900" marR="0" lvl="0" indent="-88900" algn="ctr" defTabSz="914400" eaLnBrk="1" fontAlgn="base" latinLnBrk="0" hangingPunct="1">
              <a:lnSpc>
                <a:spcPct val="100000"/>
              </a:lnSpc>
              <a:spcBef>
                <a:spcPct val="50000"/>
              </a:spcBef>
              <a:spcAft>
                <a:spcPct val="0"/>
              </a:spcAft>
              <a:buClrTx/>
              <a:buSzTx/>
              <a:buFontTx/>
              <a:buNone/>
              <a:tabLst/>
              <a:defRPr/>
            </a:pPr>
            <a:endParaRPr kumimoji="0" lang="pl-PL" altLang="pl-PL" sz="1000" b="0" i="0" u="none" strike="noStrike" kern="0" cap="none" spc="0" normalizeH="0" baseline="0" noProof="0" dirty="0">
              <a:ln>
                <a:noFill/>
              </a:ln>
              <a:solidFill>
                <a:srgbClr val="000000"/>
              </a:solidFill>
              <a:effectLst/>
              <a:uLnTx/>
              <a:uFillTx/>
              <a:latin typeface="Arial" panose="020B0604020202020204" pitchFamily="34" charset="0"/>
            </a:endParaRPr>
          </a:p>
        </p:txBody>
      </p:sp>
      <p:pic>
        <p:nvPicPr>
          <p:cNvPr id="12" name="Obraz 11">
            <a:extLst>
              <a:ext uri="{FF2B5EF4-FFF2-40B4-BE49-F238E27FC236}">
                <a16:creationId xmlns:a16="http://schemas.microsoft.com/office/drawing/2014/main" xmlns="" id="{DCBDFDC1-F361-4789-A814-2301F8B5475F}"/>
              </a:ext>
            </a:extLst>
          </p:cNvPr>
          <p:cNvPicPr>
            <a:picLocks noChangeAspect="1"/>
          </p:cNvPicPr>
          <p:nvPr/>
        </p:nvPicPr>
        <p:blipFill>
          <a:blip r:embed="rId5"/>
          <a:stretch>
            <a:fillRect/>
          </a:stretch>
        </p:blipFill>
        <p:spPr>
          <a:xfrm>
            <a:off x="6315772" y="2645596"/>
            <a:ext cx="1566808" cy="1566808"/>
          </a:xfrm>
          <a:prstGeom prst="rect">
            <a:avLst/>
          </a:prstGeom>
        </p:spPr>
      </p:pic>
      <p:pic>
        <p:nvPicPr>
          <p:cNvPr id="13" name="Obraz 12">
            <a:extLst>
              <a:ext uri="{FF2B5EF4-FFF2-40B4-BE49-F238E27FC236}">
                <a16:creationId xmlns:a16="http://schemas.microsoft.com/office/drawing/2014/main" xmlns="" id="{90EE55F3-CB58-47C5-AB1D-436EAE8752E8}"/>
              </a:ext>
            </a:extLst>
          </p:cNvPr>
          <p:cNvPicPr>
            <a:picLocks noChangeAspect="1"/>
          </p:cNvPicPr>
          <p:nvPr/>
        </p:nvPicPr>
        <p:blipFill>
          <a:blip r:embed="rId6"/>
          <a:stretch>
            <a:fillRect/>
          </a:stretch>
        </p:blipFill>
        <p:spPr>
          <a:xfrm>
            <a:off x="7669201" y="3078450"/>
            <a:ext cx="2304488" cy="1133954"/>
          </a:xfrm>
          <a:prstGeom prst="rect">
            <a:avLst/>
          </a:prstGeom>
        </p:spPr>
      </p:pic>
      <p:sp>
        <p:nvSpPr>
          <p:cNvPr id="15" name="pole tekstowe 14">
            <a:extLst>
              <a:ext uri="{FF2B5EF4-FFF2-40B4-BE49-F238E27FC236}">
                <a16:creationId xmlns:a16="http://schemas.microsoft.com/office/drawing/2014/main" xmlns="" id="{8ADB8E3B-2FE2-494E-AA06-7F7DF6C23C70}"/>
              </a:ext>
            </a:extLst>
          </p:cNvPr>
          <p:cNvSpPr txBox="1"/>
          <p:nvPr/>
        </p:nvSpPr>
        <p:spPr>
          <a:xfrm>
            <a:off x="7776491" y="4550573"/>
            <a:ext cx="2108446" cy="765594"/>
          </a:xfrm>
          <a:prstGeom prst="rect">
            <a:avLst/>
          </a:prstGeom>
          <a:noFill/>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pl-PL" altLang="pl-PL" sz="1400" b="1" i="0" u="none" strike="noStrike" kern="1200" cap="none" spc="0" normalizeH="0" baseline="0" noProof="0" dirty="0">
                <a:ln>
                  <a:noFill/>
                </a:ln>
                <a:effectLst/>
                <a:uLnTx/>
                <a:uFillTx/>
                <a:ea typeface="+mn-ea"/>
                <a:cs typeface="+mn-cs"/>
              </a:rPr>
              <a:t>Warmińsko-Mazurski Urząd Wojewódzki</a:t>
            </a:r>
          </a:p>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pl-PL" altLang="pl-PL" sz="1050" b="0" i="0" u="none" strike="noStrike" kern="1200" cap="none" spc="0" normalizeH="0" baseline="0" noProof="0" dirty="0">
                <a:ln>
                  <a:noFill/>
                </a:ln>
                <a:effectLst/>
                <a:uLnTx/>
                <a:uFillTx/>
                <a:ea typeface="+mn-ea"/>
                <a:cs typeface="+mn-cs"/>
              </a:rPr>
              <a:t>Wczytuje wniosek do SD</a:t>
            </a:r>
          </a:p>
        </p:txBody>
      </p:sp>
    </p:spTree>
    <p:extLst>
      <p:ext uri="{BB962C8B-B14F-4D97-AF65-F5344CB8AC3E}">
        <p14:creationId xmlns:p14="http://schemas.microsoft.com/office/powerpoint/2010/main" val="22931377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BD30F84-A66A-4F08-9FCD-A451EC759FD9}"/>
              </a:ext>
            </a:extLst>
          </p:cNvPr>
          <p:cNvSpPr>
            <a:spLocks noGrp="1"/>
          </p:cNvSpPr>
          <p:nvPr>
            <p:ph type="title"/>
          </p:nvPr>
        </p:nvSpPr>
        <p:spPr>
          <a:xfrm>
            <a:off x="872642" y="609075"/>
            <a:ext cx="8596668" cy="1320800"/>
          </a:xfrm>
        </p:spPr>
        <p:txBody>
          <a:bodyPr/>
          <a:lstStyle/>
          <a:p>
            <a:pPr algn="ctr"/>
            <a:r>
              <a:rPr lang="pl-PL" b="1" dirty="0">
                <a:effectLst>
                  <a:outerShdw blurRad="38100" dist="38100" dir="2700000" algn="tl">
                    <a:srgbClr val="000000">
                      <a:alpha val="43137"/>
                    </a:srgbClr>
                  </a:outerShdw>
                </a:effectLst>
              </a:rPr>
              <a:t>Klient złożył wniosek papierowy</a:t>
            </a:r>
          </a:p>
        </p:txBody>
      </p:sp>
      <p:pic>
        <p:nvPicPr>
          <p:cNvPr id="4" name="Symbol zastępczy zawartości 3">
            <a:extLst>
              <a:ext uri="{FF2B5EF4-FFF2-40B4-BE49-F238E27FC236}">
                <a16:creationId xmlns:a16="http://schemas.microsoft.com/office/drawing/2014/main" xmlns="" id="{81AD7ECB-4847-41D5-AA15-59A80FA4621F}"/>
              </a:ext>
            </a:extLst>
          </p:cNvPr>
          <p:cNvPicPr>
            <a:picLocks noGrp="1" noChangeAspect="1"/>
          </p:cNvPicPr>
          <p:nvPr>
            <p:ph idx="1"/>
          </p:nvPr>
        </p:nvPicPr>
        <p:blipFill>
          <a:blip r:embed="rId2"/>
          <a:stretch>
            <a:fillRect/>
          </a:stretch>
        </p:blipFill>
        <p:spPr>
          <a:xfrm>
            <a:off x="1563631" y="3429000"/>
            <a:ext cx="432854" cy="871804"/>
          </a:xfrm>
          <a:prstGeom prst="rect">
            <a:avLst/>
          </a:prstGeom>
        </p:spPr>
      </p:pic>
      <p:sp>
        <p:nvSpPr>
          <p:cNvPr id="6" name="Text Box 10">
            <a:extLst>
              <a:ext uri="{FF2B5EF4-FFF2-40B4-BE49-F238E27FC236}">
                <a16:creationId xmlns:a16="http://schemas.microsoft.com/office/drawing/2014/main" xmlns="" id="{76132313-9A20-45EF-B37A-77C658FD378F}"/>
              </a:ext>
            </a:extLst>
          </p:cNvPr>
          <p:cNvSpPr txBox="1">
            <a:spLocks noChangeArrowheads="1"/>
          </p:cNvSpPr>
          <p:nvPr/>
        </p:nvSpPr>
        <p:spPr bwMode="auto">
          <a:xfrm>
            <a:off x="1203795" y="4596607"/>
            <a:ext cx="1152525" cy="711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pl-PL" altLang="pl-PL" sz="1400" b="1" i="0" u="none" strike="noStrike" kern="0" cap="none" spc="0" normalizeH="0" baseline="0" noProof="0" dirty="0">
                <a:ln>
                  <a:noFill/>
                </a:ln>
                <a:effectLst/>
                <a:uLnTx/>
                <a:uFillTx/>
                <a:latin typeface="+mn-lt"/>
              </a:rPr>
              <a:t>KLIENT</a:t>
            </a:r>
          </a:p>
          <a:p>
            <a:pPr marL="0" marR="0" lvl="0" indent="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Składa wniosek </a:t>
            </a:r>
            <a:r>
              <a:rPr lang="pl-PL" altLang="pl-PL" sz="1050" kern="0" dirty="0">
                <a:latin typeface="+mn-lt"/>
              </a:rPr>
              <a:t>papierowy</a:t>
            </a:r>
            <a:endParaRPr kumimoji="0" lang="pl-PL" altLang="pl-PL" sz="1050" b="0" i="0" u="none" strike="noStrike" kern="0" cap="none" spc="0" normalizeH="0" baseline="0" noProof="0" dirty="0">
              <a:ln>
                <a:noFill/>
              </a:ln>
              <a:effectLst/>
              <a:uLnTx/>
              <a:uFillTx/>
              <a:latin typeface="+mn-lt"/>
            </a:endParaRPr>
          </a:p>
        </p:txBody>
      </p:sp>
      <p:pic>
        <p:nvPicPr>
          <p:cNvPr id="7" name="Obraz 6">
            <a:extLst>
              <a:ext uri="{FF2B5EF4-FFF2-40B4-BE49-F238E27FC236}">
                <a16:creationId xmlns:a16="http://schemas.microsoft.com/office/drawing/2014/main" xmlns="" id="{65D396B2-1726-4300-B250-8C2D9738C4E9}"/>
              </a:ext>
            </a:extLst>
          </p:cNvPr>
          <p:cNvPicPr>
            <a:picLocks noChangeAspect="1"/>
          </p:cNvPicPr>
          <p:nvPr/>
        </p:nvPicPr>
        <p:blipFill>
          <a:blip r:embed="rId3"/>
          <a:stretch>
            <a:fillRect/>
          </a:stretch>
        </p:blipFill>
        <p:spPr>
          <a:xfrm>
            <a:off x="2107756" y="3259052"/>
            <a:ext cx="1566808" cy="1566808"/>
          </a:xfrm>
          <a:prstGeom prst="rect">
            <a:avLst/>
          </a:prstGeom>
        </p:spPr>
      </p:pic>
      <p:pic>
        <p:nvPicPr>
          <p:cNvPr id="8" name="Obraz 7">
            <a:extLst>
              <a:ext uri="{FF2B5EF4-FFF2-40B4-BE49-F238E27FC236}">
                <a16:creationId xmlns:a16="http://schemas.microsoft.com/office/drawing/2014/main" xmlns="" id="{DAA4C880-4F40-4CF3-A822-3DF046FA8F2A}"/>
              </a:ext>
            </a:extLst>
          </p:cNvPr>
          <p:cNvPicPr>
            <a:picLocks noChangeAspect="1"/>
          </p:cNvPicPr>
          <p:nvPr/>
        </p:nvPicPr>
        <p:blipFill>
          <a:blip r:embed="rId4"/>
          <a:stretch>
            <a:fillRect/>
          </a:stretch>
        </p:blipFill>
        <p:spPr>
          <a:xfrm>
            <a:off x="4161451" y="1941748"/>
            <a:ext cx="1841152" cy="1207113"/>
          </a:xfrm>
          <a:prstGeom prst="rect">
            <a:avLst/>
          </a:prstGeom>
        </p:spPr>
      </p:pic>
      <p:sp>
        <p:nvSpPr>
          <p:cNvPr id="9" name="Text Box 11">
            <a:extLst>
              <a:ext uri="{FF2B5EF4-FFF2-40B4-BE49-F238E27FC236}">
                <a16:creationId xmlns:a16="http://schemas.microsoft.com/office/drawing/2014/main" xmlns="" id="{D7C878A7-E466-4D1A-898F-EE130F7D92BB}"/>
              </a:ext>
            </a:extLst>
          </p:cNvPr>
          <p:cNvSpPr txBox="1">
            <a:spLocks noChangeArrowheads="1"/>
          </p:cNvSpPr>
          <p:nvPr/>
        </p:nvSpPr>
        <p:spPr bwMode="auto">
          <a:xfrm>
            <a:off x="3785835" y="3531324"/>
            <a:ext cx="2592387" cy="202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8900" indent="-88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400" b="1" i="0" u="none" strike="noStrike" kern="0" cap="none" spc="0" normalizeH="0" baseline="0" noProof="0" dirty="0">
                <a:ln>
                  <a:noFill/>
                </a:ln>
                <a:effectLst/>
                <a:uLnTx/>
                <a:uFillTx/>
                <a:latin typeface="+mn-lt"/>
              </a:rPr>
              <a:t>Organ właściwy</a:t>
            </a:r>
            <a:r>
              <a:rPr kumimoji="0" lang="pl-PL" altLang="pl-PL" sz="1400" b="0" i="0" u="none" strike="noStrike" kern="0" cap="none" spc="0" normalizeH="0" baseline="0" noProof="0" dirty="0">
                <a:ln>
                  <a:noFill/>
                </a:ln>
                <a:effectLst/>
                <a:uLnTx/>
                <a:uFillTx/>
                <a:latin typeface="+mn-lt"/>
              </a:rPr>
              <a:t>:</a:t>
            </a:r>
          </a:p>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1. Wprowadza wniosek do SD</a:t>
            </a:r>
          </a:p>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2. Uzupełnia wniosek o dane dotyczące pobytu za granicą</a:t>
            </a:r>
          </a:p>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3. Dodaje załączniki w formie elektronicznej</a:t>
            </a:r>
          </a:p>
          <a:p>
            <a:pPr marL="88900" marR="0" lvl="0" indent="-88900" algn="ctr" defTabSz="914400" eaLnBrk="1" fontAlgn="base" latinLnBrk="0" hangingPunct="1">
              <a:lnSpc>
                <a:spcPct val="100000"/>
              </a:lnSpc>
              <a:spcBef>
                <a:spcPct val="50000"/>
              </a:spcBef>
              <a:spcAft>
                <a:spcPct val="0"/>
              </a:spcAft>
              <a:buClrTx/>
              <a:buSzTx/>
              <a:buFontTx/>
              <a:buNone/>
              <a:tabLst/>
              <a:defRPr/>
            </a:pPr>
            <a:r>
              <a:rPr kumimoji="0" lang="pl-PL" altLang="pl-PL" sz="1050" b="0" i="0" u="none" strike="noStrike" kern="0" cap="none" spc="0" normalizeH="0" baseline="0" noProof="0" dirty="0">
                <a:ln>
                  <a:noFill/>
                </a:ln>
                <a:effectLst/>
                <a:uLnTx/>
                <a:uFillTx/>
                <a:latin typeface="+mn-lt"/>
              </a:rPr>
              <a:t>4. Przekazuje wniosek + załączniki do UW</a:t>
            </a:r>
          </a:p>
          <a:p>
            <a:pPr marL="88900" marR="0" lvl="0" indent="-88900" algn="ctr" defTabSz="914400" eaLnBrk="1" fontAlgn="base" latinLnBrk="0" hangingPunct="1">
              <a:lnSpc>
                <a:spcPct val="100000"/>
              </a:lnSpc>
              <a:spcBef>
                <a:spcPct val="50000"/>
              </a:spcBef>
              <a:spcAft>
                <a:spcPct val="0"/>
              </a:spcAft>
              <a:buClrTx/>
              <a:buSzTx/>
              <a:buFontTx/>
              <a:buNone/>
              <a:tabLst/>
              <a:defRPr/>
            </a:pPr>
            <a:endParaRPr kumimoji="0" lang="pl-PL" altLang="pl-PL" sz="1000" b="0" i="0" u="none" strike="noStrike" kern="0" cap="none" spc="0" normalizeH="0" baseline="0" noProof="0" dirty="0">
              <a:ln>
                <a:noFill/>
              </a:ln>
              <a:solidFill>
                <a:srgbClr val="000000"/>
              </a:solidFill>
              <a:effectLst/>
              <a:uLnTx/>
              <a:uFillTx/>
              <a:latin typeface="Arial" panose="020B0604020202020204" pitchFamily="34" charset="0"/>
            </a:endParaRPr>
          </a:p>
        </p:txBody>
      </p:sp>
      <p:sp>
        <p:nvSpPr>
          <p:cNvPr id="11" name="Prostokąt 6">
            <a:extLst>
              <a:ext uri="{FF2B5EF4-FFF2-40B4-BE49-F238E27FC236}">
                <a16:creationId xmlns:a16="http://schemas.microsoft.com/office/drawing/2014/main" xmlns="" id="{4BF18CE4-CD18-42E7-9938-EA4C471C14EA}"/>
              </a:ext>
            </a:extLst>
          </p:cNvPr>
          <p:cNvSpPr>
            <a:spLocks noChangeArrowheads="1"/>
          </p:cNvSpPr>
          <p:nvPr/>
        </p:nvSpPr>
        <p:spPr bwMode="auto">
          <a:xfrm>
            <a:off x="3601684" y="5574436"/>
            <a:ext cx="29606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defTabSz="914400" eaLnBrk="0" fontAlgn="base" hangingPunct="0">
              <a:spcBef>
                <a:spcPct val="0"/>
              </a:spcBef>
              <a:spcAft>
                <a:spcPct val="0"/>
              </a:spcAft>
              <a:buFontTx/>
              <a:buNone/>
            </a:pPr>
            <a:r>
              <a:rPr lang="pl-PL" altLang="pl-PL" sz="1800" dirty="0">
                <a:latin typeface="+mn-lt"/>
              </a:rPr>
              <a:t>Uwaga: Organ właściwy </a:t>
            </a:r>
            <a:r>
              <a:rPr lang="pl-PL" altLang="pl-PL" sz="1800" b="1" dirty="0">
                <a:latin typeface="+mn-lt"/>
              </a:rPr>
              <a:t>nie przekazuje </a:t>
            </a:r>
            <a:r>
              <a:rPr lang="pl-PL" altLang="pl-PL" sz="1800" dirty="0">
                <a:latin typeface="+mn-lt"/>
              </a:rPr>
              <a:t>papierowej wersji wniosku</a:t>
            </a:r>
          </a:p>
        </p:txBody>
      </p:sp>
      <p:pic>
        <p:nvPicPr>
          <p:cNvPr id="12" name="Obraz 11">
            <a:extLst>
              <a:ext uri="{FF2B5EF4-FFF2-40B4-BE49-F238E27FC236}">
                <a16:creationId xmlns:a16="http://schemas.microsoft.com/office/drawing/2014/main" xmlns="" id="{DCBDFDC1-F361-4789-A814-2301F8B5475F}"/>
              </a:ext>
            </a:extLst>
          </p:cNvPr>
          <p:cNvPicPr>
            <a:picLocks noChangeAspect="1"/>
          </p:cNvPicPr>
          <p:nvPr/>
        </p:nvPicPr>
        <p:blipFill>
          <a:blip r:embed="rId5"/>
          <a:stretch>
            <a:fillRect/>
          </a:stretch>
        </p:blipFill>
        <p:spPr>
          <a:xfrm>
            <a:off x="6315772" y="2645596"/>
            <a:ext cx="1566808" cy="1566808"/>
          </a:xfrm>
          <a:prstGeom prst="rect">
            <a:avLst/>
          </a:prstGeom>
        </p:spPr>
      </p:pic>
      <p:pic>
        <p:nvPicPr>
          <p:cNvPr id="13" name="Obraz 12">
            <a:extLst>
              <a:ext uri="{FF2B5EF4-FFF2-40B4-BE49-F238E27FC236}">
                <a16:creationId xmlns:a16="http://schemas.microsoft.com/office/drawing/2014/main" xmlns="" id="{90EE55F3-CB58-47C5-AB1D-436EAE8752E8}"/>
              </a:ext>
            </a:extLst>
          </p:cNvPr>
          <p:cNvPicPr>
            <a:picLocks noChangeAspect="1"/>
          </p:cNvPicPr>
          <p:nvPr/>
        </p:nvPicPr>
        <p:blipFill>
          <a:blip r:embed="rId6"/>
          <a:stretch>
            <a:fillRect/>
          </a:stretch>
        </p:blipFill>
        <p:spPr>
          <a:xfrm>
            <a:off x="7669201" y="3078450"/>
            <a:ext cx="2304488" cy="1133954"/>
          </a:xfrm>
          <a:prstGeom prst="rect">
            <a:avLst/>
          </a:prstGeom>
        </p:spPr>
      </p:pic>
      <p:sp>
        <p:nvSpPr>
          <p:cNvPr id="15" name="pole tekstowe 14">
            <a:extLst>
              <a:ext uri="{FF2B5EF4-FFF2-40B4-BE49-F238E27FC236}">
                <a16:creationId xmlns:a16="http://schemas.microsoft.com/office/drawing/2014/main" xmlns="" id="{8ADB8E3B-2FE2-494E-AA06-7F7DF6C23C70}"/>
              </a:ext>
            </a:extLst>
          </p:cNvPr>
          <p:cNvSpPr txBox="1"/>
          <p:nvPr/>
        </p:nvSpPr>
        <p:spPr>
          <a:xfrm>
            <a:off x="7776491" y="4550573"/>
            <a:ext cx="2108446" cy="765594"/>
          </a:xfrm>
          <a:prstGeom prst="rect">
            <a:avLst/>
          </a:prstGeom>
          <a:noFill/>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pl-PL" altLang="pl-PL" sz="1400" b="1" i="0" u="none" strike="noStrike" kern="1200" cap="none" spc="0" normalizeH="0" baseline="0" noProof="0" dirty="0">
                <a:ln>
                  <a:noFill/>
                </a:ln>
                <a:effectLst/>
                <a:uLnTx/>
                <a:uFillTx/>
                <a:ea typeface="+mn-ea"/>
                <a:cs typeface="+mn-cs"/>
              </a:rPr>
              <a:t>Warmińsko-Mazurski Urząd Wojewódzki</a:t>
            </a:r>
          </a:p>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pl-PL" altLang="pl-PL" sz="1050" b="0" i="0" u="none" strike="noStrike" kern="1200" cap="none" spc="0" normalizeH="0" baseline="0" noProof="0" dirty="0">
                <a:ln>
                  <a:noFill/>
                </a:ln>
                <a:effectLst/>
                <a:uLnTx/>
                <a:uFillTx/>
                <a:ea typeface="+mn-ea"/>
                <a:cs typeface="+mn-cs"/>
              </a:rPr>
              <a:t>Wczytuje wniosek do SD</a:t>
            </a:r>
          </a:p>
        </p:txBody>
      </p:sp>
    </p:spTree>
    <p:extLst>
      <p:ext uri="{BB962C8B-B14F-4D97-AF65-F5344CB8AC3E}">
        <p14:creationId xmlns:p14="http://schemas.microsoft.com/office/powerpoint/2010/main" val="32637570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5F1F600-6471-4A35-855E-BFC85A7D1C4C}"/>
              </a:ext>
            </a:extLst>
          </p:cNvPr>
          <p:cNvSpPr>
            <a:spLocks noGrp="1"/>
          </p:cNvSpPr>
          <p:nvPr>
            <p:ph type="title"/>
          </p:nvPr>
        </p:nvSpPr>
        <p:spPr>
          <a:xfrm>
            <a:off x="659578" y="627356"/>
            <a:ext cx="8963817" cy="1752847"/>
          </a:xfrm>
        </p:spPr>
        <p:txBody>
          <a:bodyPr>
            <a:noAutofit/>
          </a:bodyPr>
          <a:lstStyle/>
          <a:p>
            <a:r>
              <a:rPr lang="pl-PL" sz="3200" b="1" dirty="0">
                <a:effectLst>
                  <a:outerShdw blurRad="38100" dist="38100" dir="2700000" algn="tl">
                    <a:srgbClr val="000000">
                      <a:alpha val="43137"/>
                    </a:srgbClr>
                  </a:outerShdw>
                </a:effectLst>
              </a:rPr>
              <a:t>Przekazanie wniosku - w przypadku realizacji decyzji lub po zakończeniu wypłat</a:t>
            </a:r>
          </a:p>
        </p:txBody>
      </p:sp>
      <p:sp>
        <p:nvSpPr>
          <p:cNvPr id="3" name="Symbol zastępczy zawartości 2">
            <a:extLst>
              <a:ext uri="{FF2B5EF4-FFF2-40B4-BE49-F238E27FC236}">
                <a16:creationId xmlns:a16="http://schemas.microsoft.com/office/drawing/2014/main" xmlns="" id="{29015EEE-E051-4EB4-AFB1-7887D7ADD072}"/>
              </a:ext>
            </a:extLst>
          </p:cNvPr>
          <p:cNvSpPr>
            <a:spLocks noGrp="1"/>
          </p:cNvSpPr>
          <p:nvPr>
            <p:ph idx="1"/>
          </p:nvPr>
        </p:nvSpPr>
        <p:spPr>
          <a:xfrm>
            <a:off x="310184" y="2045179"/>
            <a:ext cx="9251065" cy="4400009"/>
          </a:xfrm>
        </p:spPr>
        <p:txBody>
          <a:bodyPr>
            <a:normAutofit/>
          </a:bodyPr>
          <a:lstStyle/>
          <a:p>
            <a:pPr>
              <a:spcBef>
                <a:spcPts val="0"/>
              </a:spcBef>
            </a:pPr>
            <a:r>
              <a:rPr lang="pl-PL" sz="2200" dirty="0">
                <a:solidFill>
                  <a:schemeClr val="tx1"/>
                </a:solidFill>
              </a:rPr>
              <a:t>Organ właściwy wysyła </a:t>
            </a:r>
            <a:r>
              <a:rPr lang="pl-PL" sz="2200" b="1" dirty="0">
                <a:solidFill>
                  <a:srgbClr val="FF0000"/>
                </a:solidFill>
                <a:effectLst>
                  <a:outerShdw blurRad="38100" dist="38100" dir="2700000" algn="tl">
                    <a:srgbClr val="000000">
                      <a:alpha val="43137"/>
                    </a:srgbClr>
                  </a:outerShdw>
                </a:effectLst>
              </a:rPr>
              <a:t>zapytanie o koordynację </a:t>
            </a:r>
            <a:r>
              <a:rPr lang="pl-PL" sz="2200" dirty="0">
                <a:solidFill>
                  <a:schemeClr val="tx1"/>
                </a:solidFill>
              </a:rPr>
              <a:t>(nie wniosek                    o świadczenie w związku ze zmianą sytuacji życiowej).</a:t>
            </a:r>
          </a:p>
          <a:p>
            <a:pPr marL="0" indent="0">
              <a:spcBef>
                <a:spcPts val="0"/>
              </a:spcBef>
              <a:buNone/>
            </a:pPr>
            <a:endParaRPr lang="pl-PL" sz="2200" dirty="0">
              <a:solidFill>
                <a:schemeClr val="tx1"/>
              </a:solidFill>
            </a:endParaRPr>
          </a:p>
          <a:p>
            <a:pPr>
              <a:spcBef>
                <a:spcPts val="0"/>
              </a:spcBef>
            </a:pPr>
            <a:r>
              <a:rPr lang="pl-PL" sz="2200" dirty="0">
                <a:solidFill>
                  <a:schemeClr val="tx1"/>
                </a:solidFill>
              </a:rPr>
              <a:t>Nie wysyłamy ciągle zapytania o koordynację, jak już raz wystąpiliśmy (ustalenie koordynacji jest długotrwałe i czasochłonne).</a:t>
            </a:r>
          </a:p>
          <a:p>
            <a:pPr marL="0" indent="0">
              <a:spcBef>
                <a:spcPts val="0"/>
              </a:spcBef>
              <a:buNone/>
            </a:pPr>
            <a:endParaRPr lang="pl-PL" sz="2200" dirty="0">
              <a:solidFill>
                <a:schemeClr val="tx1"/>
              </a:solidFill>
            </a:endParaRPr>
          </a:p>
          <a:p>
            <a:pPr>
              <a:spcBef>
                <a:spcPts val="0"/>
              </a:spcBef>
            </a:pPr>
            <a:r>
              <a:rPr lang="pl-PL" sz="2200" dirty="0">
                <a:solidFill>
                  <a:schemeClr val="tx1"/>
                </a:solidFill>
              </a:rPr>
              <a:t>We wniosku organ właściwy uzupełnia standardowe dane: kraj, dane członków przebywający za granicą.</a:t>
            </a:r>
          </a:p>
          <a:p>
            <a:pPr marL="0" indent="0">
              <a:spcBef>
                <a:spcPts val="0"/>
              </a:spcBef>
              <a:buNone/>
            </a:pPr>
            <a:endParaRPr lang="pl-PL" sz="2200" dirty="0">
              <a:solidFill>
                <a:schemeClr val="tx1"/>
              </a:solidFill>
            </a:endParaRPr>
          </a:p>
          <a:p>
            <a:pPr>
              <a:spcBef>
                <a:spcPts val="0"/>
              </a:spcBef>
            </a:pPr>
            <a:r>
              <a:rPr lang="pl-PL" sz="2200" dirty="0">
                <a:solidFill>
                  <a:schemeClr val="tx1"/>
                </a:solidFill>
              </a:rPr>
              <a:t>Standardowo: dokumenty w formie elektronicznej (skany) + ewentualnie dokument znajdujący się w systemie.</a:t>
            </a:r>
          </a:p>
          <a:p>
            <a:endParaRPr lang="pl-PL" dirty="0"/>
          </a:p>
        </p:txBody>
      </p:sp>
    </p:spTree>
    <p:extLst>
      <p:ext uri="{BB962C8B-B14F-4D97-AF65-F5344CB8AC3E}">
        <p14:creationId xmlns:p14="http://schemas.microsoft.com/office/powerpoint/2010/main" val="20866245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DE935FAF-957B-4C37-89D0-852A9D99FF98}"/>
              </a:ext>
            </a:extLst>
          </p:cNvPr>
          <p:cNvSpPr>
            <a:spLocks noGrp="1"/>
          </p:cNvSpPr>
          <p:nvPr>
            <p:ph idx="1"/>
          </p:nvPr>
        </p:nvSpPr>
        <p:spPr>
          <a:xfrm>
            <a:off x="461638" y="683581"/>
            <a:ext cx="8708995" cy="6027936"/>
          </a:xfrm>
        </p:spPr>
        <p:txBody>
          <a:bodyPr>
            <a:normAutofit/>
          </a:bodyPr>
          <a:lstStyle/>
          <a:p>
            <a:pPr>
              <a:spcBef>
                <a:spcPts val="0"/>
              </a:spcBef>
            </a:pPr>
            <a:r>
              <a:rPr lang="pl-PL" sz="2400" dirty="0">
                <a:solidFill>
                  <a:schemeClr val="tx1"/>
                </a:solidFill>
              </a:rPr>
              <a:t>Jeżeli organ właściwy otrzymuje od wojewody informację,                       że dana rodzina jest uprawniona do niemieckich świadczeń rodzinnych to powinien w przypadku, gdy były przyznane świadczenia zastosować procedurę art. 23a ust. 2 ustawy                     o świadczeniach rodzinnych oraz art. 16 ust. 2 ustawy                   o pomocy państwa w wychowywaniu dzieci.</a:t>
            </a:r>
          </a:p>
          <a:p>
            <a:pPr marL="0" indent="0">
              <a:spcBef>
                <a:spcPts val="0"/>
              </a:spcBef>
              <a:buNone/>
            </a:pPr>
            <a:endParaRPr lang="pl-PL" sz="2400" dirty="0">
              <a:solidFill>
                <a:schemeClr val="tx1"/>
              </a:solidFill>
            </a:endParaRPr>
          </a:p>
          <a:p>
            <a:pPr>
              <a:spcBef>
                <a:spcPts val="0"/>
              </a:spcBef>
            </a:pPr>
            <a:r>
              <a:rPr lang="pl-PL" sz="2400" dirty="0">
                <a:solidFill>
                  <a:schemeClr val="tx1"/>
                </a:solidFill>
              </a:rPr>
              <a:t>Czyli wystąpić do wojewody z zapytaniem od kiedy w danej sprawie mają zastosowanie przepisy o koordynacji systemów zabezpieczenia społecznego. Po ustaleniu koordynacji przez wojewodę, organ właściwy uchyla swoją decyzję/informację o przyznaniu świadczenia wychowawczego i następnie przekazuje wniosek do rozpatrzenia wojewodzie.</a:t>
            </a:r>
          </a:p>
          <a:p>
            <a:endParaRPr lang="pl-PL" dirty="0"/>
          </a:p>
        </p:txBody>
      </p:sp>
    </p:spTree>
    <p:extLst>
      <p:ext uri="{BB962C8B-B14F-4D97-AF65-F5344CB8AC3E}">
        <p14:creationId xmlns:p14="http://schemas.microsoft.com/office/powerpoint/2010/main" val="31425251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C512C6E-4279-451B-9072-E1356354CBD6}"/>
              </a:ext>
            </a:extLst>
          </p:cNvPr>
          <p:cNvSpPr>
            <a:spLocks noGrp="1"/>
          </p:cNvSpPr>
          <p:nvPr>
            <p:ph type="title"/>
          </p:nvPr>
        </p:nvSpPr>
        <p:spPr>
          <a:xfrm>
            <a:off x="677334" y="466077"/>
            <a:ext cx="8946060" cy="998739"/>
          </a:xfrm>
        </p:spPr>
        <p:txBody>
          <a:bodyPr>
            <a:normAutofit/>
          </a:bodyPr>
          <a:lstStyle/>
          <a:p>
            <a:r>
              <a:rPr lang="pl-PL" sz="3200" b="1" dirty="0">
                <a:effectLst>
                  <a:outerShdw blurRad="38100" dist="38100" dir="2700000" algn="tl">
                    <a:srgbClr val="000000">
                      <a:alpha val="43137"/>
                    </a:srgbClr>
                  </a:outerShdw>
                </a:effectLst>
              </a:rPr>
              <a:t>Zasady ogólne przekazywania wniosków:</a:t>
            </a:r>
          </a:p>
        </p:txBody>
      </p:sp>
      <p:sp>
        <p:nvSpPr>
          <p:cNvPr id="3" name="Symbol zastępczy zawartości 2">
            <a:extLst>
              <a:ext uri="{FF2B5EF4-FFF2-40B4-BE49-F238E27FC236}">
                <a16:creationId xmlns:a16="http://schemas.microsoft.com/office/drawing/2014/main" xmlns="" id="{594EDA2B-C76A-4689-B3A0-56D8DF06F356}"/>
              </a:ext>
            </a:extLst>
          </p:cNvPr>
          <p:cNvSpPr>
            <a:spLocks noGrp="1"/>
          </p:cNvSpPr>
          <p:nvPr>
            <p:ph idx="1"/>
          </p:nvPr>
        </p:nvSpPr>
        <p:spPr>
          <a:xfrm>
            <a:off x="351492" y="841159"/>
            <a:ext cx="8748120" cy="5617347"/>
          </a:xfrm>
        </p:spPr>
        <p:txBody>
          <a:bodyPr>
            <a:normAutofit/>
          </a:bodyPr>
          <a:lstStyle/>
          <a:p>
            <a:endParaRPr lang="pl-PL" dirty="0"/>
          </a:p>
          <a:p>
            <a:pPr marL="0" indent="0">
              <a:buNone/>
            </a:pPr>
            <a:r>
              <a:rPr lang="pl-PL" sz="2000" dirty="0"/>
              <a:t>    </a:t>
            </a:r>
            <a:r>
              <a:rPr lang="pl-PL" sz="2000" dirty="0">
                <a:solidFill>
                  <a:schemeClr val="tx1"/>
                </a:solidFill>
              </a:rPr>
              <a:t>1. Wniosek przesyłamy wraz z załącznikami:</a:t>
            </a:r>
          </a:p>
          <a:p>
            <a:r>
              <a:rPr lang="pl-PL" sz="2000" dirty="0">
                <a:solidFill>
                  <a:schemeClr val="tx1"/>
                </a:solidFill>
              </a:rPr>
              <a:t>formularzem (oświadczeniem) zawierającym najważniejsze informacje, niezbędne do pozyskania z instytucji zagranicznych informacji, koniecznych dla ustalenia czy w danej sprawie mają zastosowanie przepisy o koordynacji systemów zabezpieczenia społecznego i dalszego procedowania wniosku;</a:t>
            </a:r>
          </a:p>
          <a:p>
            <a:r>
              <a:rPr lang="pl-PL" sz="2000" dirty="0">
                <a:solidFill>
                  <a:schemeClr val="tx1"/>
                </a:solidFill>
              </a:rPr>
              <a:t>dochody członków rodziny;</a:t>
            </a:r>
          </a:p>
          <a:p>
            <a:r>
              <a:rPr lang="pl-PL" sz="2000" dirty="0">
                <a:solidFill>
                  <a:schemeClr val="tx1"/>
                </a:solidFill>
              </a:rPr>
              <a:t>jeśli klient dołączy do wniosku umowę o pracę, oddelegowanie z ZUS (A1) czy </a:t>
            </a:r>
            <a:r>
              <a:rPr lang="pl-PL" sz="2000" dirty="0" err="1">
                <a:solidFill>
                  <a:schemeClr val="tx1"/>
                </a:solidFill>
              </a:rPr>
              <a:t>Gewerbe</a:t>
            </a:r>
            <a:r>
              <a:rPr lang="pl-PL" sz="2000" dirty="0">
                <a:solidFill>
                  <a:schemeClr val="tx1"/>
                </a:solidFill>
              </a:rPr>
              <a:t> to również przekazujemy to do wojewody;</a:t>
            </a:r>
          </a:p>
          <a:p>
            <a:r>
              <a:rPr lang="pl-PL" sz="2000" dirty="0">
                <a:solidFill>
                  <a:schemeClr val="tx1"/>
                </a:solidFill>
              </a:rPr>
              <a:t>w przypadku członka rodziny (rodzica) przebywającego poza granicami Rzeczypospolitej Polskiej na terenie Holandii lub Wielkiej Brytanii należy dołączyć do wniosków obligatoryjnie oświadczenie                              o pobieraniu/niepobieraniu dodatkowych świadczeń Child </a:t>
            </a:r>
            <a:r>
              <a:rPr lang="pl-PL" sz="2000" dirty="0" err="1">
                <a:solidFill>
                  <a:schemeClr val="tx1"/>
                </a:solidFill>
              </a:rPr>
              <a:t>Bugdet</a:t>
            </a:r>
            <a:r>
              <a:rPr lang="pl-PL" sz="2000" dirty="0">
                <a:solidFill>
                  <a:schemeClr val="tx1"/>
                </a:solidFill>
              </a:rPr>
              <a:t> (</a:t>
            </a:r>
            <a:r>
              <a:rPr lang="pl-PL" sz="2000" dirty="0" err="1">
                <a:solidFill>
                  <a:schemeClr val="tx1"/>
                </a:solidFill>
              </a:rPr>
              <a:t>Kindgebonden</a:t>
            </a:r>
            <a:r>
              <a:rPr lang="pl-PL" sz="2000" dirty="0">
                <a:solidFill>
                  <a:schemeClr val="tx1"/>
                </a:solidFill>
              </a:rPr>
              <a:t>) w Holandii lub Child </a:t>
            </a:r>
            <a:r>
              <a:rPr lang="pl-PL" sz="2000" dirty="0" err="1">
                <a:solidFill>
                  <a:schemeClr val="tx1"/>
                </a:solidFill>
              </a:rPr>
              <a:t>Tax</a:t>
            </a:r>
            <a:r>
              <a:rPr lang="pl-PL" sz="2000" dirty="0">
                <a:solidFill>
                  <a:schemeClr val="tx1"/>
                </a:solidFill>
              </a:rPr>
              <a:t> </a:t>
            </a:r>
            <a:r>
              <a:rPr lang="pl-PL" sz="2000" dirty="0" err="1">
                <a:solidFill>
                  <a:schemeClr val="tx1"/>
                </a:solidFill>
              </a:rPr>
              <a:t>Credit</a:t>
            </a:r>
            <a:r>
              <a:rPr lang="pl-PL" sz="2000" dirty="0">
                <a:solidFill>
                  <a:schemeClr val="tx1"/>
                </a:solidFill>
              </a:rPr>
              <a:t> w Wielkiej Brytanii.</a:t>
            </a:r>
          </a:p>
          <a:p>
            <a:endParaRPr lang="pl-PL" dirty="0"/>
          </a:p>
        </p:txBody>
      </p:sp>
    </p:spTree>
    <p:extLst>
      <p:ext uri="{BB962C8B-B14F-4D97-AF65-F5344CB8AC3E}">
        <p14:creationId xmlns:p14="http://schemas.microsoft.com/office/powerpoint/2010/main" val="17821209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94D5302-C8B4-436D-BB9D-6E9511C3B65B}"/>
              </a:ext>
            </a:extLst>
          </p:cNvPr>
          <p:cNvSpPr>
            <a:spLocks noGrp="1"/>
          </p:cNvSpPr>
          <p:nvPr>
            <p:ph type="title"/>
          </p:nvPr>
        </p:nvSpPr>
        <p:spPr>
          <a:xfrm>
            <a:off x="677334" y="609600"/>
            <a:ext cx="8901672" cy="1320800"/>
          </a:xfrm>
        </p:spPr>
        <p:txBody>
          <a:bodyPr>
            <a:normAutofit/>
          </a:bodyPr>
          <a:lstStyle/>
          <a:p>
            <a:r>
              <a:rPr lang="pl-PL" sz="3200" b="1" dirty="0">
                <a:effectLst>
                  <a:outerShdw blurRad="38100" dist="38100" dir="2700000" algn="tl">
                    <a:srgbClr val="000000">
                      <a:alpha val="43137"/>
                    </a:srgbClr>
                  </a:outerShdw>
                </a:effectLst>
              </a:rPr>
              <a:t>Zasady ogólne przekazywania wniosków:</a:t>
            </a:r>
          </a:p>
        </p:txBody>
      </p:sp>
      <p:sp>
        <p:nvSpPr>
          <p:cNvPr id="3" name="Symbol zastępczy zawartości 2">
            <a:extLst>
              <a:ext uri="{FF2B5EF4-FFF2-40B4-BE49-F238E27FC236}">
                <a16:creationId xmlns:a16="http://schemas.microsoft.com/office/drawing/2014/main" xmlns="" id="{158AB692-DD1E-4FDE-83C1-2D1E3946BCCF}"/>
              </a:ext>
            </a:extLst>
          </p:cNvPr>
          <p:cNvSpPr>
            <a:spLocks noGrp="1"/>
          </p:cNvSpPr>
          <p:nvPr>
            <p:ph idx="1"/>
          </p:nvPr>
        </p:nvSpPr>
        <p:spPr>
          <a:xfrm>
            <a:off x="677334" y="1553592"/>
            <a:ext cx="8786262" cy="4891595"/>
          </a:xfrm>
        </p:spPr>
        <p:txBody>
          <a:bodyPr>
            <a:normAutofit/>
          </a:bodyPr>
          <a:lstStyle/>
          <a:p>
            <a:pPr marL="0" indent="0">
              <a:spcBef>
                <a:spcPts val="0"/>
              </a:spcBef>
              <a:buNone/>
            </a:pPr>
            <a:r>
              <a:rPr lang="pl-PL" sz="2000" dirty="0">
                <a:solidFill>
                  <a:schemeClr val="tx1"/>
                </a:solidFill>
              </a:rPr>
              <a:t>2. Uzupełnienia dokumentacji (oświadczenia, umowy o pracę itp.) przesyłamy elektronicznie – </a:t>
            </a:r>
            <a:r>
              <a:rPr lang="pl-PL" sz="2000" b="1" dirty="0">
                <a:solidFill>
                  <a:srgbClr val="FF0000"/>
                </a:solidFill>
                <a:effectLst>
                  <a:outerShdw blurRad="38100" dist="38100" dir="2700000" algn="tl">
                    <a:srgbClr val="000000">
                      <a:alpha val="43137"/>
                    </a:srgbClr>
                  </a:outerShdw>
                </a:effectLst>
              </a:rPr>
              <a:t>bez ponownego przesyłania wniosku</a:t>
            </a:r>
            <a:r>
              <a:rPr lang="pl-PL" sz="2000" dirty="0"/>
              <a:t>. </a:t>
            </a:r>
          </a:p>
          <a:p>
            <a:pPr marL="0" indent="0">
              <a:spcBef>
                <a:spcPts val="0"/>
              </a:spcBef>
              <a:buNone/>
            </a:pPr>
            <a:endParaRPr lang="pl-PL" sz="2000" dirty="0"/>
          </a:p>
          <a:p>
            <a:pPr marL="0" indent="0">
              <a:spcBef>
                <a:spcPts val="0"/>
              </a:spcBef>
              <a:buNone/>
            </a:pPr>
            <a:r>
              <a:rPr lang="pl-PL" sz="2000" dirty="0">
                <a:solidFill>
                  <a:schemeClr val="tx1"/>
                </a:solidFill>
              </a:rPr>
              <a:t>3. Jeżeli wnioskodawca miał wcześniej wydaną już decyzję w organie właściwym to należy o tym fakcie poinformować wojewodę przy przekazywaniu wniosku (dołączyć skan decyzji przyznającej/odmawiającej świadczenie, ustalającej prawo do świadczenia wychowawczego).</a:t>
            </a:r>
          </a:p>
          <a:p>
            <a:pPr marL="0" indent="0">
              <a:spcBef>
                <a:spcPts val="0"/>
              </a:spcBef>
              <a:buNone/>
            </a:pPr>
            <a:endParaRPr lang="pl-PL" sz="2000" dirty="0">
              <a:solidFill>
                <a:schemeClr val="tx1"/>
              </a:solidFill>
            </a:endParaRPr>
          </a:p>
          <a:p>
            <a:pPr marL="0" indent="0">
              <a:spcBef>
                <a:spcPts val="0"/>
              </a:spcBef>
              <a:buNone/>
            </a:pPr>
            <a:r>
              <a:rPr lang="pl-PL" sz="2000" dirty="0">
                <a:solidFill>
                  <a:schemeClr val="tx1"/>
                </a:solidFill>
              </a:rPr>
              <a:t>4. Prosimy również o załączenie skanów wniosków o ustalenie prawa do zasiłku rodzinnego oraz dodatków do zasiłku rodzinnego, ponieważ czasami zdarzają się błędy podczas przekazywania wniosków w systemie dziedzinowym (nie są zaznaczone wszystkie dodatki do zasiłku rodzinnego o które wnioskuje wnioskodawca).</a:t>
            </a:r>
          </a:p>
          <a:p>
            <a:endParaRPr lang="pl-PL" dirty="0"/>
          </a:p>
        </p:txBody>
      </p:sp>
    </p:spTree>
    <p:extLst>
      <p:ext uri="{BB962C8B-B14F-4D97-AF65-F5344CB8AC3E}">
        <p14:creationId xmlns:p14="http://schemas.microsoft.com/office/powerpoint/2010/main" val="24651659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883B29B-0762-42C0-AB64-5D84FA570A73}"/>
              </a:ext>
            </a:extLst>
          </p:cNvPr>
          <p:cNvSpPr>
            <a:spLocks noGrp="1"/>
          </p:cNvSpPr>
          <p:nvPr>
            <p:ph type="title"/>
          </p:nvPr>
        </p:nvSpPr>
        <p:spPr>
          <a:xfrm>
            <a:off x="677334" y="396535"/>
            <a:ext cx="8596668" cy="1320800"/>
          </a:xfrm>
        </p:spPr>
        <p:txBody>
          <a:bodyPr/>
          <a:lstStyle/>
          <a:p>
            <a:r>
              <a:rPr lang="pl-PL" b="1" dirty="0">
                <a:effectLst>
                  <a:outerShdw blurRad="38100" dist="38100" dir="2700000" algn="tl">
                    <a:srgbClr val="000000">
                      <a:alpha val="43137"/>
                    </a:srgbClr>
                  </a:outerShdw>
                </a:effectLst>
              </a:rPr>
              <a:t>Elementy, które wpływają na szybkość rozpatrywania wniosków:</a:t>
            </a:r>
          </a:p>
        </p:txBody>
      </p:sp>
      <p:sp>
        <p:nvSpPr>
          <p:cNvPr id="3" name="Symbol zastępczy zawartości 2">
            <a:extLst>
              <a:ext uri="{FF2B5EF4-FFF2-40B4-BE49-F238E27FC236}">
                <a16:creationId xmlns:a16="http://schemas.microsoft.com/office/drawing/2014/main" xmlns="" id="{8F7FA994-E295-498B-9674-D8F22FDAA295}"/>
              </a:ext>
            </a:extLst>
          </p:cNvPr>
          <p:cNvSpPr>
            <a:spLocks noGrp="1"/>
          </p:cNvSpPr>
          <p:nvPr>
            <p:ph idx="1"/>
          </p:nvPr>
        </p:nvSpPr>
        <p:spPr>
          <a:xfrm>
            <a:off x="677334" y="1991913"/>
            <a:ext cx="8596668" cy="4087811"/>
          </a:xfrm>
        </p:spPr>
        <p:txBody>
          <a:bodyPr/>
          <a:lstStyle/>
          <a:p>
            <a:r>
              <a:rPr lang="pl-PL" sz="2000" dirty="0">
                <a:solidFill>
                  <a:schemeClr val="tx1"/>
                </a:solidFill>
              </a:rPr>
              <a:t>dobra współpraca pomiędzy organami;</a:t>
            </a:r>
          </a:p>
          <a:p>
            <a:r>
              <a:rPr lang="pl-PL" sz="2000" dirty="0">
                <a:solidFill>
                  <a:schemeClr val="tx1"/>
                </a:solidFill>
              </a:rPr>
              <a:t>przekazywanie prawidłowych informacji wnioskodawcom o ich prawach i obowiązkach przed złożeniem wniosku;</a:t>
            </a:r>
          </a:p>
          <a:p>
            <a:r>
              <a:rPr lang="pl-PL" sz="2000" dirty="0">
                <a:solidFill>
                  <a:schemeClr val="tx1"/>
                </a:solidFill>
              </a:rPr>
              <a:t>przesyłanie prawidłowo wypełnionych wniosków wraz ze wszystkimi niezbędnymi załącznikami;</a:t>
            </a:r>
          </a:p>
          <a:p>
            <a:r>
              <a:rPr lang="pl-PL" sz="2000" dirty="0">
                <a:solidFill>
                  <a:schemeClr val="tx1"/>
                </a:solidFill>
              </a:rPr>
              <a:t>niezwłoczne dosyłanie wszystkich dodatkowych informacji oraz złożonych przez wnioskodawcę oświadczeń i dokumentów;</a:t>
            </a:r>
          </a:p>
          <a:p>
            <a:r>
              <a:rPr lang="pl-PL" sz="2000" dirty="0">
                <a:solidFill>
                  <a:schemeClr val="tx1"/>
                </a:solidFill>
              </a:rPr>
              <a:t>nie wydawanie decyzji/prawidłowe uchylanie decyzji, gdy zachodzi koordynacja;</a:t>
            </a:r>
          </a:p>
          <a:p>
            <a:r>
              <a:rPr lang="pl-PL" sz="2000" dirty="0">
                <a:solidFill>
                  <a:schemeClr val="tx1"/>
                </a:solidFill>
              </a:rPr>
              <a:t>bieżący kontakt i współpraca.</a:t>
            </a:r>
          </a:p>
          <a:p>
            <a:endParaRPr lang="pl-PL" dirty="0"/>
          </a:p>
          <a:p>
            <a:endParaRPr lang="pl-PL" dirty="0"/>
          </a:p>
        </p:txBody>
      </p:sp>
    </p:spTree>
    <p:extLst>
      <p:ext uri="{BB962C8B-B14F-4D97-AF65-F5344CB8AC3E}">
        <p14:creationId xmlns:p14="http://schemas.microsoft.com/office/powerpoint/2010/main" val="15354764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91304C39-8754-409D-81CE-6E1F19392C9C}"/>
              </a:ext>
            </a:extLst>
          </p:cNvPr>
          <p:cNvSpPr>
            <a:spLocks noGrp="1"/>
          </p:cNvSpPr>
          <p:nvPr>
            <p:ph idx="1"/>
          </p:nvPr>
        </p:nvSpPr>
        <p:spPr>
          <a:xfrm>
            <a:off x="372862" y="481614"/>
            <a:ext cx="9152877" cy="5894772"/>
          </a:xfrm>
        </p:spPr>
        <p:txBody>
          <a:bodyPr>
            <a:normAutofit/>
          </a:bodyPr>
          <a:lstStyle/>
          <a:p>
            <a:r>
              <a:rPr lang="pl-PL" sz="2200" dirty="0">
                <a:solidFill>
                  <a:schemeClr val="tx1"/>
                </a:solidFill>
              </a:rPr>
              <a:t>w celu szybszego kontaktu Państwa pracowników z pracownikami tut. Urzędu została uruchomiona infolinia pod numerem telefonu  </a:t>
            </a:r>
            <a:r>
              <a:rPr lang="pl-PL" sz="2200" b="1" dirty="0">
                <a:solidFill>
                  <a:srgbClr val="FF0000"/>
                </a:solidFill>
                <a:effectLst>
                  <a:outerShdw blurRad="38100" dist="38100" dir="2700000" algn="tl">
                    <a:srgbClr val="000000">
                      <a:alpha val="43137"/>
                    </a:srgbClr>
                  </a:outerShdw>
                </a:effectLst>
              </a:rPr>
              <a:t>89 52 32 754. </a:t>
            </a:r>
            <a:r>
              <a:rPr lang="pl-PL" sz="2200" dirty="0">
                <a:solidFill>
                  <a:schemeClr val="tx1"/>
                </a:solidFill>
              </a:rPr>
              <a:t>Telefoniczna obsługa pracowników odbywa się                   od poniedziałku do piątku w godzinach: 9:00 - 13:00.</a:t>
            </a:r>
          </a:p>
          <a:p>
            <a:pPr marL="0" indent="0">
              <a:buNone/>
            </a:pPr>
            <a:endParaRPr lang="pl-PL" sz="2200" dirty="0">
              <a:solidFill>
                <a:schemeClr val="tx1"/>
              </a:solidFill>
            </a:endParaRPr>
          </a:p>
          <a:p>
            <a:r>
              <a:rPr lang="pl-PL" sz="2200" dirty="0">
                <a:solidFill>
                  <a:schemeClr val="tx1"/>
                </a:solidFill>
              </a:rPr>
              <a:t>ponadto została uruchomiona infolinia dla klientów pod numerem telefonu </a:t>
            </a:r>
            <a:r>
              <a:rPr lang="pl-PL" sz="2200" b="1" dirty="0">
                <a:solidFill>
                  <a:srgbClr val="FF0000"/>
                </a:solidFill>
                <a:effectLst>
                  <a:outerShdw blurRad="38100" dist="38100" dir="2700000" algn="tl">
                    <a:srgbClr val="000000">
                      <a:alpha val="43137"/>
                    </a:srgbClr>
                  </a:outerShdw>
                </a:effectLst>
              </a:rPr>
              <a:t>89 52 32 203. </a:t>
            </a:r>
            <a:r>
              <a:rPr lang="pl-PL" sz="2200" dirty="0">
                <a:solidFill>
                  <a:schemeClr val="tx1"/>
                </a:solidFill>
              </a:rPr>
              <a:t>Telefoniczna obsługa klientów odbywa się od poniedziałku do czwartku w godzinach: 8:00 - 11:00.</a:t>
            </a:r>
          </a:p>
          <a:p>
            <a:pPr marL="0" indent="0">
              <a:buNone/>
            </a:pPr>
            <a:endParaRPr lang="pl-PL" sz="2200" dirty="0">
              <a:solidFill>
                <a:schemeClr val="tx1"/>
              </a:solidFill>
            </a:endParaRPr>
          </a:p>
          <a:p>
            <a:r>
              <a:rPr lang="pl-PL" sz="2200" dirty="0">
                <a:solidFill>
                  <a:schemeClr val="tx1"/>
                </a:solidFill>
              </a:rPr>
              <a:t>można się również skontaktować mailowo na adres: </a:t>
            </a:r>
            <a:r>
              <a:rPr lang="pl-PL" sz="2200" dirty="0">
                <a:solidFill>
                  <a:schemeClr val="tx1"/>
                </a:solidFill>
                <a:hlinkClick r:id="rId2"/>
              </a:rPr>
              <a:t>koordynacjasrw@uw.olsztyn.pl</a:t>
            </a:r>
            <a:endParaRPr lang="pl-PL" sz="2200" dirty="0">
              <a:solidFill>
                <a:schemeClr val="tx1"/>
              </a:solidFill>
            </a:endParaRPr>
          </a:p>
          <a:p>
            <a:pPr marL="0" indent="0">
              <a:buNone/>
            </a:pPr>
            <a:endParaRPr lang="pl-PL" sz="2200" dirty="0">
              <a:solidFill>
                <a:schemeClr val="tx1"/>
              </a:solidFill>
            </a:endParaRPr>
          </a:p>
          <a:p>
            <a:r>
              <a:rPr lang="pl-PL" sz="2200" dirty="0">
                <a:solidFill>
                  <a:schemeClr val="tx1"/>
                </a:solidFill>
              </a:rPr>
              <a:t>przez elektroniczną skrzynkę podawczą (ESP) na platformie </a:t>
            </a:r>
            <a:r>
              <a:rPr lang="pl-PL" sz="2200" dirty="0" err="1">
                <a:solidFill>
                  <a:schemeClr val="tx1"/>
                </a:solidFill>
              </a:rPr>
              <a:t>ePUAP</a:t>
            </a:r>
            <a:r>
              <a:rPr lang="pl-PL" sz="2200" dirty="0">
                <a:solidFill>
                  <a:schemeClr val="tx1"/>
                </a:solidFill>
              </a:rPr>
              <a:t> /WMURZADWOJ/</a:t>
            </a:r>
            <a:r>
              <a:rPr lang="pl-PL" sz="2200" dirty="0" err="1">
                <a:solidFill>
                  <a:schemeClr val="tx1"/>
                </a:solidFill>
              </a:rPr>
              <a:t>SkrytkaESP</a:t>
            </a:r>
            <a:endParaRPr lang="pl-PL" sz="2200" dirty="0">
              <a:solidFill>
                <a:schemeClr val="tx1"/>
              </a:solidFill>
            </a:endParaRPr>
          </a:p>
          <a:p>
            <a:endParaRPr lang="pl-PL" dirty="0">
              <a:solidFill>
                <a:schemeClr val="tx1"/>
              </a:solidFill>
            </a:endParaRPr>
          </a:p>
          <a:p>
            <a:endParaRPr lang="en-US" dirty="0"/>
          </a:p>
        </p:txBody>
      </p:sp>
    </p:spTree>
    <p:extLst>
      <p:ext uri="{BB962C8B-B14F-4D97-AF65-F5344CB8AC3E}">
        <p14:creationId xmlns:p14="http://schemas.microsoft.com/office/powerpoint/2010/main" val="4706205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935A2D31-94FD-478A-AE7F-2504938B366B}"/>
              </a:ext>
            </a:extLst>
          </p:cNvPr>
          <p:cNvSpPr>
            <a:spLocks noGrp="1"/>
          </p:cNvSpPr>
          <p:nvPr>
            <p:ph idx="1"/>
          </p:nvPr>
        </p:nvSpPr>
        <p:spPr>
          <a:xfrm>
            <a:off x="818598" y="861324"/>
            <a:ext cx="8270538" cy="5135351"/>
          </a:xfrm>
        </p:spPr>
        <p:txBody>
          <a:bodyPr/>
          <a:lstStyle/>
          <a:p>
            <a:r>
              <a:rPr lang="pl-PL" sz="2400" dirty="0">
                <a:solidFill>
                  <a:schemeClr val="tx1"/>
                </a:solidFill>
              </a:rPr>
              <a:t>Od 1 stycznia 2018 r. Wojewoda Warmińsko-Mazurski realizuje zadanie koordynacji systemów zabezpieczenia społecznego w obszarze świadczeń rodzinnych                          i wychowawczych, wykonywane wcześniej przez Marszałka Województwa Warmińsko-Mazurskiego.</a:t>
            </a:r>
          </a:p>
          <a:p>
            <a:pPr marL="0" indent="0">
              <a:buNone/>
            </a:pPr>
            <a:endParaRPr lang="pl-PL" sz="2400" dirty="0">
              <a:solidFill>
                <a:schemeClr val="tx1"/>
              </a:solidFill>
            </a:endParaRPr>
          </a:p>
          <a:p>
            <a:r>
              <a:rPr lang="pl-PL" sz="2400" dirty="0">
                <a:solidFill>
                  <a:schemeClr val="tx1"/>
                </a:solidFill>
              </a:rPr>
              <a:t>W sytuacji, gdy jedno z rodziców przebywa w kraju Unii Europejskiej, Islandii, Norwegii, Liechtensteinie czy Szwajcarii, a drugie pozostaje w Polsce, należy ustalić, który kraj jest właściwy w pierwszej kolejności                          do wypłacenia świadczeń.</a:t>
            </a:r>
          </a:p>
          <a:p>
            <a:endParaRPr lang="pl-PL" dirty="0"/>
          </a:p>
        </p:txBody>
      </p:sp>
    </p:spTree>
    <p:extLst>
      <p:ext uri="{BB962C8B-B14F-4D97-AF65-F5344CB8AC3E}">
        <p14:creationId xmlns:p14="http://schemas.microsoft.com/office/powerpoint/2010/main" val="24983502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A7B2851-F6BC-475E-921B-DAC72A4C0ED9}"/>
              </a:ext>
            </a:extLst>
          </p:cNvPr>
          <p:cNvSpPr>
            <a:spLocks noGrp="1"/>
          </p:cNvSpPr>
          <p:nvPr>
            <p:ph type="title"/>
          </p:nvPr>
        </p:nvSpPr>
        <p:spPr>
          <a:xfrm>
            <a:off x="712844" y="505131"/>
            <a:ext cx="8596668" cy="1059809"/>
          </a:xfrm>
        </p:spPr>
        <p:txBody>
          <a:bodyPr/>
          <a:lstStyle/>
          <a:p>
            <a:r>
              <a:rPr lang="pl-PL" b="1" dirty="0">
                <a:effectLst>
                  <a:outerShdw blurRad="38100" dist="38100" dir="2700000" algn="tl">
                    <a:srgbClr val="000000">
                      <a:alpha val="43137"/>
                    </a:srgbClr>
                  </a:outerShdw>
                </a:effectLst>
              </a:rPr>
              <a:t>Na etapie złożenia wniosku:</a:t>
            </a:r>
          </a:p>
        </p:txBody>
      </p:sp>
      <p:sp>
        <p:nvSpPr>
          <p:cNvPr id="3" name="Symbol zastępczy zawartości 2">
            <a:extLst>
              <a:ext uri="{FF2B5EF4-FFF2-40B4-BE49-F238E27FC236}">
                <a16:creationId xmlns:a16="http://schemas.microsoft.com/office/drawing/2014/main" xmlns="" id="{72131C1E-4ACE-4C17-A75B-35E2217D38F7}"/>
              </a:ext>
            </a:extLst>
          </p:cNvPr>
          <p:cNvSpPr>
            <a:spLocks noGrp="1"/>
          </p:cNvSpPr>
          <p:nvPr>
            <p:ph idx="1"/>
          </p:nvPr>
        </p:nvSpPr>
        <p:spPr>
          <a:xfrm>
            <a:off x="360822" y="1035036"/>
            <a:ext cx="9440126" cy="5055046"/>
          </a:xfrm>
        </p:spPr>
        <p:txBody>
          <a:bodyPr>
            <a:normAutofit/>
          </a:bodyPr>
          <a:lstStyle/>
          <a:p>
            <a:endParaRPr lang="pl-PL" dirty="0"/>
          </a:p>
          <a:p>
            <a:r>
              <a:rPr lang="pl-PL" sz="2000" dirty="0">
                <a:solidFill>
                  <a:schemeClr val="tx1"/>
                </a:solidFill>
              </a:rPr>
              <a:t>Ważne jest, aby na etapie przekazywania wniosku - wraz z dokumentacją - organ właściwy </a:t>
            </a:r>
            <a:r>
              <a:rPr lang="pl-PL" sz="2000" b="1" dirty="0">
                <a:solidFill>
                  <a:srgbClr val="FF0000"/>
                </a:solidFill>
                <a:effectLst>
                  <a:outerShdw blurRad="38100" dist="38100" dir="2700000" algn="tl">
                    <a:srgbClr val="000000">
                      <a:alpha val="43137"/>
                    </a:srgbClr>
                  </a:outerShdw>
                </a:effectLst>
              </a:rPr>
              <a:t>zebrał i przekazał podstawowe informacje, które umożliwią ustalenie czy zachodzi koordynacja</a:t>
            </a:r>
            <a:r>
              <a:rPr lang="pl-PL" sz="2000" dirty="0">
                <a:solidFill>
                  <a:schemeClr val="tx1"/>
                </a:solidFill>
              </a:rPr>
              <a:t>, ponieważ tylko w przypadku ustalenia koordynacji wojewoda staje się organem właściwym rzeczowo                             do prowadzenia postępowania i rozstrzygnięcia prawa do świadczenia.</a:t>
            </a:r>
          </a:p>
          <a:p>
            <a:endParaRPr lang="pl-PL" sz="2000" dirty="0">
              <a:solidFill>
                <a:schemeClr val="tx1"/>
              </a:solidFill>
            </a:endParaRPr>
          </a:p>
          <a:p>
            <a:r>
              <a:rPr lang="pl-PL" sz="2000" dirty="0">
                <a:solidFill>
                  <a:schemeClr val="tx1"/>
                </a:solidFill>
              </a:rPr>
              <a:t>Dopóki nie zostanie ustalona koordynacja w sprawie danego wniosku,                        za postępowanie odpowiada właściwy miejscowo wójt, burmistrz, prezydent miasta, tym samym jest odpowiedzialny za poprawność złożonego wniosku oraz za zebranie niezbędnej dokumentacji do ustalenia uprawnień                          do wnioskowanego świadczenia (w tym wzywa do prawidłowego wypełnienia wniosku oraz dostarczenia dokumentacji) – na podstawie polskiego prawa (art. 19 i art. 24a właściwych ustaw).</a:t>
            </a:r>
          </a:p>
          <a:p>
            <a:endParaRPr lang="pl-PL" dirty="0"/>
          </a:p>
        </p:txBody>
      </p:sp>
    </p:spTree>
    <p:extLst>
      <p:ext uri="{BB962C8B-B14F-4D97-AF65-F5344CB8AC3E}">
        <p14:creationId xmlns:p14="http://schemas.microsoft.com/office/powerpoint/2010/main" val="9697413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D3951C6-2BD1-45E7-A13A-E2A5AD5DA1B1}"/>
              </a:ext>
            </a:extLst>
          </p:cNvPr>
          <p:cNvSpPr>
            <a:spLocks noGrp="1"/>
          </p:cNvSpPr>
          <p:nvPr>
            <p:ph type="title"/>
          </p:nvPr>
        </p:nvSpPr>
        <p:spPr>
          <a:xfrm>
            <a:off x="695089" y="334392"/>
            <a:ext cx="8596668" cy="1320800"/>
          </a:xfrm>
        </p:spPr>
        <p:txBody>
          <a:bodyPr>
            <a:normAutofit fontScale="90000"/>
          </a:bodyPr>
          <a:lstStyle/>
          <a:p>
            <a:r>
              <a:rPr lang="pl-PL" sz="4000" b="1" dirty="0">
                <a:effectLst>
                  <a:outerShdw blurRad="38100" dist="38100" dir="2700000" algn="tl">
                    <a:srgbClr val="000000">
                      <a:alpha val="43137"/>
                    </a:srgbClr>
                  </a:outerShdw>
                </a:effectLst>
              </a:rPr>
              <a:t>Błędnie wypełniony wniosek,                      brak dokumentów</a:t>
            </a:r>
            <a:r>
              <a:rPr lang="pl-PL" dirty="0"/>
              <a:t/>
            </a:r>
            <a:br>
              <a:rPr lang="pl-PL" dirty="0"/>
            </a:br>
            <a:endParaRPr lang="pl-PL" dirty="0"/>
          </a:p>
        </p:txBody>
      </p:sp>
      <p:sp>
        <p:nvSpPr>
          <p:cNvPr id="3" name="Symbol zastępczy zawartości 2">
            <a:extLst>
              <a:ext uri="{FF2B5EF4-FFF2-40B4-BE49-F238E27FC236}">
                <a16:creationId xmlns:a16="http://schemas.microsoft.com/office/drawing/2014/main" xmlns="" id="{975FE4E2-0D7B-47F6-BB61-214F91DAAABC}"/>
              </a:ext>
            </a:extLst>
          </p:cNvPr>
          <p:cNvSpPr>
            <a:spLocks noGrp="1"/>
          </p:cNvSpPr>
          <p:nvPr>
            <p:ph idx="1"/>
          </p:nvPr>
        </p:nvSpPr>
        <p:spPr>
          <a:xfrm>
            <a:off x="346229" y="1655192"/>
            <a:ext cx="9064101" cy="4494544"/>
          </a:xfrm>
        </p:spPr>
        <p:txBody>
          <a:bodyPr>
            <a:normAutofit fontScale="85000" lnSpcReduction="10000"/>
          </a:bodyPr>
          <a:lstStyle/>
          <a:p>
            <a:endParaRPr lang="pl-PL" dirty="0"/>
          </a:p>
          <a:p>
            <a:pPr>
              <a:spcBef>
                <a:spcPts val="0"/>
              </a:spcBef>
            </a:pPr>
            <a:r>
              <a:rPr lang="pl-PL" sz="2400" dirty="0">
                <a:solidFill>
                  <a:schemeClr val="tx1"/>
                </a:solidFill>
              </a:rPr>
              <a:t>W przypadku, gdy wniosek nie jest poprawnie wypełniony i brak jest wskazania osoby, kraju (koordynacji podlega określona grupa państw), dokładnych okresów (daty dzienne) i charakteru pobytu osoby za granicą, czyli </a:t>
            </a:r>
            <a:r>
              <a:rPr lang="pl-PL" sz="2400" b="1" dirty="0">
                <a:solidFill>
                  <a:srgbClr val="FF0000"/>
                </a:solidFill>
                <a:effectLst>
                  <a:outerShdw blurRad="38100" dist="38100" dir="2700000" algn="tl">
                    <a:srgbClr val="000000">
                      <a:alpha val="43137"/>
                    </a:srgbClr>
                  </a:outerShdw>
                </a:effectLst>
              </a:rPr>
              <a:t>nie ma możliwości ustalenia koordynacji takiego wniosku nie przesyła się wojewodzie.</a:t>
            </a:r>
            <a:endParaRPr lang="pl-PL" sz="2400" dirty="0"/>
          </a:p>
          <a:p>
            <a:pPr>
              <a:spcBef>
                <a:spcPts val="0"/>
              </a:spcBef>
            </a:pPr>
            <a:endParaRPr lang="pl-PL" sz="2400" dirty="0"/>
          </a:p>
          <a:p>
            <a:pPr>
              <a:spcBef>
                <a:spcPts val="0"/>
              </a:spcBef>
            </a:pPr>
            <a:r>
              <a:rPr lang="pl-PL" sz="2400" dirty="0">
                <a:solidFill>
                  <a:schemeClr val="tx1"/>
                </a:solidFill>
              </a:rPr>
              <a:t>Przesłanie takiego wniosku wojewodzie będzie skutkowało </a:t>
            </a:r>
            <a:r>
              <a:rPr lang="pl-PL" sz="2400" b="1" dirty="0">
                <a:solidFill>
                  <a:schemeClr val="tx1"/>
                </a:solidFill>
                <a:effectLst>
                  <a:outerShdw blurRad="38100" dist="38100" dir="2700000" algn="tl">
                    <a:srgbClr val="000000">
                      <a:alpha val="43137"/>
                    </a:srgbClr>
                  </a:outerShdw>
                </a:effectLst>
              </a:rPr>
              <a:t>ODESŁANIEM DO ORGANU WŁAŚCIWEGO, KTÓRYM NADAL JEST WŁAŚCIWY MIEJSCOWO WÓJT, BURMISTRZ, PREZYDENT MIASTA, </a:t>
            </a:r>
            <a:r>
              <a:rPr lang="pl-PL" sz="2400" dirty="0">
                <a:solidFill>
                  <a:schemeClr val="tx1"/>
                </a:solidFill>
              </a:rPr>
              <a:t>który na podstawie prawa polskiego wzywa wnioskodawcę do poprawnego uzupełnienia wniosku lub dostarczenia dokumentów, złożenia informacji.</a:t>
            </a:r>
          </a:p>
          <a:p>
            <a:pPr>
              <a:spcBef>
                <a:spcPts val="0"/>
              </a:spcBef>
            </a:pPr>
            <a:endParaRPr lang="pl-PL" sz="2400" dirty="0">
              <a:solidFill>
                <a:schemeClr val="tx1"/>
              </a:solidFill>
            </a:endParaRPr>
          </a:p>
          <a:p>
            <a:pPr>
              <a:spcBef>
                <a:spcPts val="0"/>
              </a:spcBef>
            </a:pPr>
            <a:r>
              <a:rPr lang="pl-PL" sz="2400" dirty="0">
                <a:solidFill>
                  <a:schemeClr val="tx1"/>
                </a:solidFill>
              </a:rPr>
              <a:t>W obu przypadkach nieuzupełnienie wniosków/dokumentów/informacji skutkuje, zgodnie z prawem miejscowym, </a:t>
            </a:r>
            <a:r>
              <a:rPr lang="pl-PL" sz="2400" b="1" dirty="0">
                <a:solidFill>
                  <a:srgbClr val="FF0000"/>
                </a:solidFill>
                <a:effectLst>
                  <a:outerShdw blurRad="38100" dist="38100" dir="2700000" algn="tl">
                    <a:srgbClr val="000000">
                      <a:alpha val="43137"/>
                    </a:srgbClr>
                  </a:outerShdw>
                </a:effectLst>
              </a:rPr>
              <a:t>pozostawieniem wniosku bez rozpatrzenia przez organ właściwy.</a:t>
            </a:r>
          </a:p>
          <a:p>
            <a:endParaRPr lang="pl-PL" dirty="0"/>
          </a:p>
        </p:txBody>
      </p:sp>
    </p:spTree>
    <p:extLst>
      <p:ext uri="{BB962C8B-B14F-4D97-AF65-F5344CB8AC3E}">
        <p14:creationId xmlns:p14="http://schemas.microsoft.com/office/powerpoint/2010/main" val="34214824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D24A812-EB6E-4DD7-BAFB-1768C1C50174}"/>
              </a:ext>
            </a:extLst>
          </p:cNvPr>
          <p:cNvSpPr>
            <a:spLocks noGrp="1"/>
          </p:cNvSpPr>
          <p:nvPr>
            <p:ph type="title"/>
          </p:nvPr>
        </p:nvSpPr>
        <p:spPr>
          <a:xfrm>
            <a:off x="561924" y="227367"/>
            <a:ext cx="8596668" cy="1320800"/>
          </a:xfrm>
        </p:spPr>
        <p:txBody>
          <a:bodyPr>
            <a:normAutofit/>
          </a:bodyPr>
          <a:lstStyle/>
          <a:p>
            <a:r>
              <a:rPr lang="pl-PL" b="1" dirty="0">
                <a:effectLst>
                  <a:outerShdw blurRad="38100" dist="38100" dir="2700000" algn="tl">
                    <a:srgbClr val="000000">
                      <a:alpha val="43137"/>
                    </a:srgbClr>
                  </a:outerShdw>
                </a:effectLst>
              </a:rPr>
              <a:t>Ważne</a:t>
            </a:r>
          </a:p>
        </p:txBody>
      </p:sp>
      <p:sp>
        <p:nvSpPr>
          <p:cNvPr id="3" name="Symbol zastępczy zawartości 2">
            <a:extLst>
              <a:ext uri="{FF2B5EF4-FFF2-40B4-BE49-F238E27FC236}">
                <a16:creationId xmlns:a16="http://schemas.microsoft.com/office/drawing/2014/main" xmlns="" id="{2CB0AA89-FED8-44EF-BFC6-9DB53259A7E4}"/>
              </a:ext>
            </a:extLst>
          </p:cNvPr>
          <p:cNvSpPr>
            <a:spLocks noGrp="1"/>
          </p:cNvSpPr>
          <p:nvPr>
            <p:ph idx="1"/>
          </p:nvPr>
        </p:nvSpPr>
        <p:spPr>
          <a:xfrm>
            <a:off x="195042" y="901084"/>
            <a:ext cx="9419475" cy="5956916"/>
          </a:xfrm>
        </p:spPr>
        <p:txBody>
          <a:bodyPr>
            <a:normAutofit fontScale="85000" lnSpcReduction="10000"/>
          </a:bodyPr>
          <a:lstStyle/>
          <a:p>
            <a:r>
              <a:rPr lang="pl-PL" sz="2000" dirty="0">
                <a:solidFill>
                  <a:schemeClr val="tx1"/>
                </a:solidFill>
              </a:rPr>
              <a:t>wskazanie we wniosku danych członków rodziny oraz innych osób przebywających poza granicami kraju w tym numeru PESEL, dokładnych okresów oraz charakteru przebywania jest obligatoryjne;</a:t>
            </a:r>
          </a:p>
          <a:p>
            <a:r>
              <a:rPr lang="pl-PL" sz="2000" dirty="0">
                <a:solidFill>
                  <a:schemeClr val="tx1"/>
                </a:solidFill>
              </a:rPr>
              <a:t>wnioski powinny być poprawnie i kompletnie wypełnione (należy pamiętać o prawidłowym pouczeniu wnioskodawcy w przypadku modyfikacji proponowanego wzoru wniosku);</a:t>
            </a:r>
          </a:p>
          <a:p>
            <a:r>
              <a:rPr lang="pl-PL" sz="2000" dirty="0">
                <a:solidFill>
                  <a:schemeClr val="tx1"/>
                </a:solidFill>
              </a:rPr>
              <a:t>wraz z wnioskiem należy przesłać komplet dokumentów, nie tylko w ramach koordynacji, ale także będących w posiadaniu organu właściwego pozostałych dokumentów niezbędnych do ustalenia uprawnień do wnioskowanych świadczeń: </a:t>
            </a:r>
            <a:r>
              <a:rPr lang="pl-PL" sz="2000" b="1" dirty="0">
                <a:solidFill>
                  <a:srgbClr val="FF0000"/>
                </a:solidFill>
                <a:effectLst>
                  <a:outerShdw blurRad="38100" dist="38100" dir="2700000" algn="tl">
                    <a:srgbClr val="000000">
                      <a:alpha val="43137"/>
                    </a:srgbClr>
                  </a:outerShdw>
                </a:effectLst>
              </a:rPr>
              <a:t>m.in.: wyroki, tytuły wykonawcze, postanowienia, umowy, decyzje, oświadczenia, zaświadczenia, w tym zaświadczenia organów egzekucyjnych, informacje o kwotach wypłaconych świadczeń z funduszu alimentacyjnego i świadczenia rodzicielskiego, PIT-y cząstkowe za rok bazowy                     i dokumenty, w tym oświadczenia, określające wysokość i rodzaj dochodu uzyskanego/utraconego;</a:t>
            </a:r>
          </a:p>
          <a:p>
            <a:r>
              <a:rPr lang="pl-PL" sz="2000" dirty="0">
                <a:solidFill>
                  <a:schemeClr val="tx1"/>
                </a:solidFill>
              </a:rPr>
              <a:t>wszelkie zmiany, nowe, dodatkowe informacje wnioskodawca/świadczeniobiorca zgłasza organowi właściwemu, który niezwłocznie przesyła je wojewodzie zarówno na etapie prowadzonych postępowań jak i po wydaniu rozstrzygnięcia w sprawie wniosku;</a:t>
            </a:r>
          </a:p>
          <a:p>
            <a:r>
              <a:rPr lang="pl-PL" sz="2000" b="1" dirty="0">
                <a:solidFill>
                  <a:srgbClr val="FF0000"/>
                </a:solidFill>
                <a:effectLst>
                  <a:outerShdw blurRad="38100" dist="38100" dir="2700000" algn="tl">
                    <a:srgbClr val="000000">
                      <a:alpha val="43137"/>
                    </a:srgbClr>
                  </a:outerShdw>
                </a:effectLst>
              </a:rPr>
              <a:t>po przesłaniu wniosku wojewodzie, do czasu ustalenia okresów koordynacji w stosunku do złożonego wniosku, nie wolno wydać rozstrzygnięcia na poziomie właściwego miejscowo wójta, burmistrza, prezydenta miasta;</a:t>
            </a:r>
            <a:endParaRPr lang="pl-PL" sz="2000" dirty="0">
              <a:solidFill>
                <a:schemeClr val="tx1"/>
              </a:solidFill>
            </a:endParaRPr>
          </a:p>
          <a:p>
            <a:r>
              <a:rPr lang="pl-PL" sz="2000" dirty="0">
                <a:solidFill>
                  <a:schemeClr val="tx1"/>
                </a:solidFill>
              </a:rPr>
              <a:t>przesyłając wniosek wojewodzie należy wskazać jakie świadczenia są/były przyznane                w okresie, w którym może zachodzić koordynacja systemów zabezpieczenia społecznego.</a:t>
            </a:r>
          </a:p>
          <a:p>
            <a:endParaRPr lang="pl-PL" dirty="0"/>
          </a:p>
        </p:txBody>
      </p:sp>
    </p:spTree>
    <p:extLst>
      <p:ext uri="{BB962C8B-B14F-4D97-AF65-F5344CB8AC3E}">
        <p14:creationId xmlns:p14="http://schemas.microsoft.com/office/powerpoint/2010/main" val="21870446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A58E6449-B32A-4317-9E8A-D64990D3D197}"/>
              </a:ext>
            </a:extLst>
          </p:cNvPr>
          <p:cNvSpPr>
            <a:spLocks noGrp="1"/>
          </p:cNvSpPr>
          <p:nvPr>
            <p:ph type="title"/>
          </p:nvPr>
        </p:nvSpPr>
        <p:spPr>
          <a:xfrm>
            <a:off x="881521" y="1328690"/>
            <a:ext cx="8440032" cy="2994735"/>
          </a:xfrm>
        </p:spPr>
        <p:txBody>
          <a:bodyPr>
            <a:normAutofit fontScale="90000"/>
          </a:bodyPr>
          <a:lstStyle/>
          <a:p>
            <a:pPr algn="ctr"/>
            <a:r>
              <a:rPr lang="pl-PL" sz="4400" b="1" dirty="0">
                <a:effectLst>
                  <a:outerShdw blurRad="38100" dist="38100" dir="2700000" algn="tl">
                    <a:srgbClr val="000000">
                      <a:alpha val="43137"/>
                    </a:srgbClr>
                  </a:outerShdw>
                </a:effectLst>
              </a:rPr>
              <a:t>Nie ma możliwości wyboru kraju, z którego wnioskodawca chce otrzymywać świadczenia.</a:t>
            </a:r>
            <a:r>
              <a:rPr lang="pl-PL" dirty="0"/>
              <a:t/>
            </a:r>
            <a:br>
              <a:rPr lang="pl-PL" dirty="0"/>
            </a:br>
            <a:r>
              <a:rPr lang="pl-PL" dirty="0"/>
              <a:t/>
            </a:r>
            <a:br>
              <a:rPr lang="pl-PL" dirty="0"/>
            </a:br>
            <a:endParaRPr lang="en-US" dirty="0"/>
          </a:p>
        </p:txBody>
      </p:sp>
    </p:spTree>
    <p:extLst>
      <p:ext uri="{BB962C8B-B14F-4D97-AF65-F5344CB8AC3E}">
        <p14:creationId xmlns:p14="http://schemas.microsoft.com/office/powerpoint/2010/main" val="3013116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3D97DF5-7115-4DA0-8E48-2F1673C81297}"/>
              </a:ext>
            </a:extLst>
          </p:cNvPr>
          <p:cNvSpPr>
            <a:spLocks noGrp="1"/>
          </p:cNvSpPr>
          <p:nvPr>
            <p:ph type="title"/>
          </p:nvPr>
        </p:nvSpPr>
        <p:spPr>
          <a:xfrm>
            <a:off x="1195146" y="1338248"/>
            <a:ext cx="7990800" cy="3063875"/>
          </a:xfrm>
        </p:spPr>
        <p:txBody>
          <a:bodyPr>
            <a:normAutofit fontScale="90000"/>
          </a:bodyPr>
          <a:lstStyle/>
          <a:p>
            <a:pPr algn="ctr"/>
            <a:r>
              <a:rPr lang="pl-PL" sz="4400" b="1" dirty="0">
                <a:effectLst>
                  <a:outerShdw blurRad="38100" dist="38100" dir="2700000" algn="tl">
                    <a:srgbClr val="000000">
                      <a:alpha val="43137"/>
                    </a:srgbClr>
                  </a:outerShdw>
                </a:effectLst>
              </a:rPr>
              <a:t>Uchylenie decyzji</a:t>
            </a:r>
            <a:br>
              <a:rPr lang="pl-PL" sz="4400" b="1" dirty="0">
                <a:effectLst>
                  <a:outerShdw blurRad="38100" dist="38100" dir="2700000" algn="tl">
                    <a:srgbClr val="000000">
                      <a:alpha val="43137"/>
                    </a:srgbClr>
                  </a:outerShdw>
                </a:effectLst>
              </a:rPr>
            </a:br>
            <a:r>
              <a:rPr lang="pl-PL" sz="4400" b="1" dirty="0">
                <a:effectLst>
                  <a:outerShdw blurRad="38100" dist="38100" dir="2700000" algn="tl">
                    <a:srgbClr val="000000">
                      <a:alpha val="43137"/>
                    </a:srgbClr>
                  </a:outerShdw>
                </a:effectLst>
              </a:rPr>
              <a:t>w związku z zastosowaniem przepisów o koordynacji systemów zabezpieczenia społecznego </a:t>
            </a:r>
            <a:r>
              <a:rPr lang="pl-PL" dirty="0"/>
              <a:t/>
            </a:r>
            <a:br>
              <a:rPr lang="pl-PL" dirty="0"/>
            </a:br>
            <a:endParaRPr lang="pl-PL" dirty="0"/>
          </a:p>
        </p:txBody>
      </p:sp>
    </p:spTree>
    <p:extLst>
      <p:ext uri="{BB962C8B-B14F-4D97-AF65-F5344CB8AC3E}">
        <p14:creationId xmlns:p14="http://schemas.microsoft.com/office/powerpoint/2010/main" val="2070700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316E454-7C6F-47C1-94D5-DCA86C792D09}"/>
              </a:ext>
            </a:extLst>
          </p:cNvPr>
          <p:cNvSpPr>
            <a:spLocks noGrp="1"/>
          </p:cNvSpPr>
          <p:nvPr>
            <p:ph type="title"/>
          </p:nvPr>
        </p:nvSpPr>
        <p:spPr>
          <a:xfrm>
            <a:off x="677334" y="396536"/>
            <a:ext cx="8596668" cy="1320800"/>
          </a:xfrm>
        </p:spPr>
        <p:txBody>
          <a:bodyPr>
            <a:noAutofit/>
          </a:bodyPr>
          <a:lstStyle/>
          <a:p>
            <a:r>
              <a:rPr lang="pl-PL" sz="2800" b="1" dirty="0">
                <a:effectLst>
                  <a:outerShdw blurRad="38100" dist="38100" dir="2700000" algn="tl">
                    <a:srgbClr val="000000">
                      <a:alpha val="43137"/>
                    </a:srgbClr>
                  </a:outerShdw>
                </a:effectLst>
              </a:rPr>
              <a:t>Podstawa prawna uchylenia decyzji - ustawa                    o świadczeniach rodzinnych z 28 listopada 2003 r.</a:t>
            </a:r>
          </a:p>
        </p:txBody>
      </p:sp>
      <p:sp>
        <p:nvSpPr>
          <p:cNvPr id="3" name="Symbol zastępczy zawartości 2">
            <a:extLst>
              <a:ext uri="{FF2B5EF4-FFF2-40B4-BE49-F238E27FC236}">
                <a16:creationId xmlns:a16="http://schemas.microsoft.com/office/drawing/2014/main" xmlns="" id="{66B80F84-B268-40ED-8ABE-5584816FB630}"/>
              </a:ext>
            </a:extLst>
          </p:cNvPr>
          <p:cNvSpPr>
            <a:spLocks noGrp="1"/>
          </p:cNvSpPr>
          <p:nvPr>
            <p:ph idx="1"/>
          </p:nvPr>
        </p:nvSpPr>
        <p:spPr>
          <a:xfrm>
            <a:off x="745724" y="1717336"/>
            <a:ext cx="8528278" cy="4668175"/>
          </a:xfrm>
        </p:spPr>
        <p:txBody>
          <a:bodyPr>
            <a:normAutofit/>
          </a:bodyPr>
          <a:lstStyle/>
          <a:p>
            <a:r>
              <a:rPr lang="pl-PL" dirty="0">
                <a:solidFill>
                  <a:schemeClr val="tx1"/>
                </a:solidFill>
              </a:rPr>
              <a:t>Art. 23a ust. 2</a:t>
            </a:r>
          </a:p>
          <a:p>
            <a:pPr marL="0" indent="0">
              <a:buNone/>
            </a:pPr>
            <a:r>
              <a:rPr lang="pl-PL" dirty="0">
                <a:solidFill>
                  <a:schemeClr val="tx1"/>
                </a:solidFill>
              </a:rPr>
              <a:t>W przypadku przebywania osoby uprawnionej do świadczeń rodzinnych lub członka rodziny tej osoby  lub  rodzica  dziecka  w dniu wydania decyzji ustalającej prawo  do  świadczeń  rodzinnych  lub  po  dniu  jej  wydania  poza  granicami Rzeczypospolitej  Polskiej  w państwie,  o którym  mowa  w ust. 1,  organ  właściwy występuje  do wojewody o ustalenie, czy w sprawie  mają  zastosowanie przepisy o koordynacji  systemów  zabezpieczenia  społecznego,  przekazując  niezbędne dokumenty, w tym informacje dotyczące sprawy.</a:t>
            </a:r>
          </a:p>
          <a:p>
            <a:pPr marL="0" indent="0">
              <a:buNone/>
            </a:pPr>
            <a:endParaRPr lang="pl-PL" dirty="0">
              <a:solidFill>
                <a:schemeClr val="tx1"/>
              </a:solidFill>
            </a:endParaRPr>
          </a:p>
          <a:p>
            <a:r>
              <a:rPr lang="pl-PL" dirty="0">
                <a:solidFill>
                  <a:schemeClr val="tx1"/>
                </a:solidFill>
              </a:rPr>
              <a:t>Art. 23a ust. 5</a:t>
            </a:r>
          </a:p>
          <a:p>
            <a:pPr marL="0" indent="0">
              <a:buNone/>
            </a:pPr>
            <a:r>
              <a:rPr lang="pl-PL" dirty="0">
                <a:solidFill>
                  <a:schemeClr val="tx1"/>
                </a:solidFill>
              </a:rPr>
              <a:t>W przypadku  gdy  wojewoda  w sytuacji,  o której mowa w ust. 2, ustali, że mają  zastosowanie  przepisy  o koordynacji systemów  zabezpieczenia społecznego, organ właściwy uchyla decyzję przyznającą świadczenia rodzinne za okres, o którym mowa w ust. 3. </a:t>
            </a:r>
          </a:p>
        </p:txBody>
      </p:sp>
    </p:spTree>
    <p:extLst>
      <p:ext uri="{BB962C8B-B14F-4D97-AF65-F5344CB8AC3E}">
        <p14:creationId xmlns:p14="http://schemas.microsoft.com/office/powerpoint/2010/main" val="555625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6720B03-11EE-4485-B540-666ABE854AD0}"/>
              </a:ext>
            </a:extLst>
          </p:cNvPr>
          <p:cNvSpPr>
            <a:spLocks noGrp="1"/>
          </p:cNvSpPr>
          <p:nvPr>
            <p:ph type="title"/>
          </p:nvPr>
        </p:nvSpPr>
        <p:spPr>
          <a:xfrm>
            <a:off x="677334" y="387658"/>
            <a:ext cx="8596668" cy="1320800"/>
          </a:xfrm>
        </p:spPr>
        <p:txBody>
          <a:bodyPr>
            <a:noAutofit/>
          </a:bodyPr>
          <a:lstStyle/>
          <a:p>
            <a:r>
              <a:rPr lang="pl-PL" sz="2800" b="1" dirty="0">
                <a:effectLst>
                  <a:outerShdw blurRad="38100" dist="38100" dir="2700000" algn="tl">
                    <a:srgbClr val="000000">
                      <a:alpha val="43137"/>
                    </a:srgbClr>
                  </a:outerShdw>
                </a:effectLst>
              </a:rPr>
              <a:t>Podstawa prawna uchylenia decyzji - ustawa                 o pomocy państwa w wychowywaniu dzieci              z 11 lutego 2016 r.</a:t>
            </a:r>
          </a:p>
        </p:txBody>
      </p:sp>
      <p:sp>
        <p:nvSpPr>
          <p:cNvPr id="3" name="Symbol zastępczy zawartości 2">
            <a:extLst>
              <a:ext uri="{FF2B5EF4-FFF2-40B4-BE49-F238E27FC236}">
                <a16:creationId xmlns:a16="http://schemas.microsoft.com/office/drawing/2014/main" xmlns="" id="{12974407-E20A-4723-9468-CB8DF002F2CF}"/>
              </a:ext>
            </a:extLst>
          </p:cNvPr>
          <p:cNvSpPr>
            <a:spLocks noGrp="1"/>
          </p:cNvSpPr>
          <p:nvPr>
            <p:ph idx="1"/>
          </p:nvPr>
        </p:nvSpPr>
        <p:spPr>
          <a:xfrm>
            <a:off x="677334" y="1979720"/>
            <a:ext cx="8741874" cy="4490621"/>
          </a:xfrm>
        </p:spPr>
        <p:txBody>
          <a:bodyPr>
            <a:normAutofit/>
          </a:bodyPr>
          <a:lstStyle/>
          <a:p>
            <a:pPr>
              <a:spcBef>
                <a:spcPts val="0"/>
              </a:spcBef>
            </a:pPr>
            <a:r>
              <a:rPr lang="pl-PL" dirty="0">
                <a:solidFill>
                  <a:schemeClr val="tx1"/>
                </a:solidFill>
              </a:rPr>
              <a:t>Art. 16 ust. 2</a:t>
            </a:r>
          </a:p>
          <a:p>
            <a:pPr marL="0" indent="0">
              <a:spcBef>
                <a:spcPts val="0"/>
              </a:spcBef>
              <a:buNone/>
            </a:pPr>
            <a:r>
              <a:rPr lang="pl-PL" dirty="0">
                <a:solidFill>
                  <a:schemeClr val="tx1"/>
                </a:solidFill>
              </a:rPr>
              <a:t>W przypadku  przebywania  osoby  uprawnionej  do  świadczenia wychowawczego lub członka rodziny tej osoby, lub rodzica dziecka w dniu ustalenia prawa  do  świadczenia  wychowawczego  lub  po  tym  dniu  poza  granicami Rzeczypospolitej  Polskiej  w państwie,  o którym  mowa  w ust. 1,  organ  właściwy występuje  do  wojewody  o  ustalenie,  czy  w sprawie  mają  zastosowanie  przepisy                               o koordynacji systemów  zabezpieczenia  społecznego,  przekazując  niezbędne dokumenty, w tym informacje.</a:t>
            </a:r>
          </a:p>
          <a:p>
            <a:pPr marL="0" indent="0">
              <a:spcBef>
                <a:spcPts val="0"/>
              </a:spcBef>
              <a:buNone/>
            </a:pPr>
            <a:endParaRPr lang="pl-PL" dirty="0">
              <a:solidFill>
                <a:schemeClr val="tx1"/>
              </a:solidFill>
            </a:endParaRPr>
          </a:p>
          <a:p>
            <a:pPr marL="0" indent="0">
              <a:spcBef>
                <a:spcPts val="0"/>
              </a:spcBef>
              <a:buNone/>
            </a:pPr>
            <a:endParaRPr lang="pl-PL" dirty="0">
              <a:solidFill>
                <a:schemeClr val="tx1"/>
              </a:solidFill>
            </a:endParaRPr>
          </a:p>
          <a:p>
            <a:pPr>
              <a:spcBef>
                <a:spcPts val="0"/>
              </a:spcBef>
            </a:pPr>
            <a:r>
              <a:rPr lang="pl-PL" dirty="0">
                <a:solidFill>
                  <a:schemeClr val="tx1"/>
                </a:solidFill>
              </a:rPr>
              <a:t>Art. 16 ust. 6</a:t>
            </a:r>
          </a:p>
          <a:p>
            <a:pPr marL="0" indent="0">
              <a:spcBef>
                <a:spcPts val="0"/>
              </a:spcBef>
              <a:buNone/>
            </a:pPr>
            <a:r>
              <a:rPr lang="pl-PL" dirty="0">
                <a:solidFill>
                  <a:schemeClr val="tx1"/>
                </a:solidFill>
              </a:rPr>
              <a:t>W przypadku gdy wojewoda w sytuacji, o której mowa w ust. 2, ustali, że </a:t>
            </a:r>
            <a:br>
              <a:rPr lang="pl-PL" dirty="0">
                <a:solidFill>
                  <a:schemeClr val="tx1"/>
                </a:solidFill>
              </a:rPr>
            </a:br>
            <a:r>
              <a:rPr lang="pl-PL" dirty="0">
                <a:solidFill>
                  <a:schemeClr val="tx1"/>
                </a:solidFill>
              </a:rPr>
              <a:t>mają zastosowanie przepisy o koordynacji systemów zabezpieczenia społecznego, organ właściwy uchyla prawo do świadczenia wychowawczego za okres, o którym mowa w ust. 4.</a:t>
            </a:r>
          </a:p>
          <a:p>
            <a:pPr>
              <a:spcBef>
                <a:spcPts val="0"/>
              </a:spcBef>
            </a:pPr>
            <a:endParaRPr lang="pl-PL" dirty="0"/>
          </a:p>
        </p:txBody>
      </p:sp>
    </p:spTree>
    <p:extLst>
      <p:ext uri="{BB962C8B-B14F-4D97-AF65-F5344CB8AC3E}">
        <p14:creationId xmlns:p14="http://schemas.microsoft.com/office/powerpoint/2010/main" val="1297251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4FDD6CD-6763-45C7-8946-1E871BBDFB97}"/>
              </a:ext>
            </a:extLst>
          </p:cNvPr>
          <p:cNvSpPr>
            <a:spLocks noGrp="1"/>
          </p:cNvSpPr>
          <p:nvPr>
            <p:ph type="title"/>
          </p:nvPr>
        </p:nvSpPr>
        <p:spPr>
          <a:xfrm>
            <a:off x="854887" y="405413"/>
            <a:ext cx="8596668" cy="1320800"/>
          </a:xfrm>
        </p:spPr>
        <p:txBody>
          <a:bodyPr>
            <a:normAutofit/>
          </a:bodyPr>
          <a:lstStyle/>
          <a:p>
            <a:r>
              <a:rPr lang="pl-PL" b="1" dirty="0">
                <a:effectLst>
                  <a:outerShdw blurRad="38100" dist="38100" dir="2700000" algn="tl">
                    <a:srgbClr val="000000">
                      <a:alpha val="43137"/>
                    </a:srgbClr>
                  </a:outerShdw>
                </a:effectLst>
              </a:rPr>
              <a:t>Co powinna zawierać sentencja</a:t>
            </a:r>
            <a:br>
              <a:rPr lang="pl-PL" b="1" dirty="0">
                <a:effectLst>
                  <a:outerShdw blurRad="38100" dist="38100" dir="2700000" algn="tl">
                    <a:srgbClr val="000000">
                      <a:alpha val="43137"/>
                    </a:srgbClr>
                  </a:outerShdw>
                </a:effectLst>
              </a:rPr>
            </a:br>
            <a:r>
              <a:rPr lang="pl-PL" b="1" dirty="0">
                <a:effectLst>
                  <a:outerShdw blurRad="38100" dist="38100" dir="2700000" algn="tl">
                    <a:srgbClr val="000000">
                      <a:alpha val="43137"/>
                    </a:srgbClr>
                  </a:outerShdw>
                </a:effectLst>
              </a:rPr>
              <a:t>decyzji uchylającej?</a:t>
            </a:r>
          </a:p>
        </p:txBody>
      </p:sp>
      <p:sp>
        <p:nvSpPr>
          <p:cNvPr id="3" name="Symbol zastępczy zawartości 2">
            <a:extLst>
              <a:ext uri="{FF2B5EF4-FFF2-40B4-BE49-F238E27FC236}">
                <a16:creationId xmlns:a16="http://schemas.microsoft.com/office/drawing/2014/main" xmlns="" id="{50BB16E0-C0B4-4DC1-BAF8-07460AE31C79}"/>
              </a:ext>
            </a:extLst>
          </p:cNvPr>
          <p:cNvSpPr>
            <a:spLocks noGrp="1"/>
          </p:cNvSpPr>
          <p:nvPr>
            <p:ph idx="1"/>
          </p:nvPr>
        </p:nvSpPr>
        <p:spPr>
          <a:xfrm>
            <a:off x="561923" y="1965280"/>
            <a:ext cx="8889632" cy="4586440"/>
          </a:xfrm>
        </p:spPr>
        <p:txBody>
          <a:bodyPr>
            <a:normAutofit/>
          </a:bodyPr>
          <a:lstStyle/>
          <a:p>
            <a:pPr>
              <a:spcBef>
                <a:spcPts val="0"/>
              </a:spcBef>
            </a:pPr>
            <a:r>
              <a:rPr lang="pl-PL" sz="2400" dirty="0">
                <a:solidFill>
                  <a:schemeClr val="tx1"/>
                </a:solidFill>
              </a:rPr>
              <a:t>wskazanie numeru i daty decyzji przyznającej prawo do świadczeń i decyzji/postanowień zmieniających (jeśli zostały w sprawie wydane);</a:t>
            </a:r>
          </a:p>
          <a:p>
            <a:pPr marL="0" indent="0">
              <a:spcBef>
                <a:spcPts val="0"/>
              </a:spcBef>
              <a:buNone/>
            </a:pPr>
            <a:endParaRPr lang="pl-PL" sz="2400" dirty="0">
              <a:solidFill>
                <a:schemeClr val="tx1"/>
              </a:solidFill>
            </a:endParaRPr>
          </a:p>
          <a:p>
            <a:pPr>
              <a:spcBef>
                <a:spcPts val="0"/>
              </a:spcBef>
            </a:pPr>
            <a:r>
              <a:rPr lang="pl-PL" sz="2400" dirty="0">
                <a:solidFill>
                  <a:schemeClr val="tx1"/>
                </a:solidFill>
              </a:rPr>
              <a:t>podanie okresu uchylenia, tj. okresu, w którym zastosowanie mają przepisy o koordynacji systemów zabezpieczenia społecznego (w zakresie danej decyzji przyznającej);</a:t>
            </a:r>
          </a:p>
          <a:p>
            <a:pPr marL="0" indent="0">
              <a:spcBef>
                <a:spcPts val="0"/>
              </a:spcBef>
              <a:buNone/>
            </a:pPr>
            <a:endParaRPr lang="pl-PL" sz="2400" dirty="0">
              <a:solidFill>
                <a:schemeClr val="tx1"/>
              </a:solidFill>
            </a:endParaRPr>
          </a:p>
          <a:p>
            <a:pPr>
              <a:spcBef>
                <a:spcPts val="0"/>
              </a:spcBef>
            </a:pPr>
            <a:r>
              <a:rPr lang="pl-PL" sz="2400" dirty="0">
                <a:solidFill>
                  <a:schemeClr val="tx1"/>
                </a:solidFill>
              </a:rPr>
              <a:t>ewentualnie zakres przedmiotowy uchylenia (np. gdy koordynacja dotyczy jednego z trójki dzieci).</a:t>
            </a:r>
          </a:p>
        </p:txBody>
      </p:sp>
    </p:spTree>
    <p:extLst>
      <p:ext uri="{BB962C8B-B14F-4D97-AF65-F5344CB8AC3E}">
        <p14:creationId xmlns:p14="http://schemas.microsoft.com/office/powerpoint/2010/main" val="41406542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9E3A7A2-31E1-45EB-9BA2-0C777BFBE6B8}"/>
              </a:ext>
            </a:extLst>
          </p:cNvPr>
          <p:cNvSpPr>
            <a:spLocks noGrp="1"/>
          </p:cNvSpPr>
          <p:nvPr>
            <p:ph type="title"/>
          </p:nvPr>
        </p:nvSpPr>
        <p:spPr>
          <a:xfrm>
            <a:off x="677333" y="609600"/>
            <a:ext cx="8919427" cy="1320800"/>
          </a:xfrm>
        </p:spPr>
        <p:txBody>
          <a:bodyPr>
            <a:normAutofit/>
          </a:bodyPr>
          <a:lstStyle/>
          <a:p>
            <a:r>
              <a:rPr lang="pl-PL" sz="3200" b="1" dirty="0">
                <a:effectLst>
                  <a:outerShdw blurRad="38100" dist="38100" dir="2700000" algn="tl">
                    <a:srgbClr val="000000">
                      <a:alpha val="43137"/>
                    </a:srgbClr>
                  </a:outerShdw>
                </a:effectLst>
              </a:rPr>
              <a:t>Przykład poprawnej sentencji w decyzji uchylającej</a:t>
            </a:r>
          </a:p>
        </p:txBody>
      </p:sp>
      <p:sp>
        <p:nvSpPr>
          <p:cNvPr id="3" name="Symbol zastępczy zawartości 2">
            <a:extLst>
              <a:ext uri="{FF2B5EF4-FFF2-40B4-BE49-F238E27FC236}">
                <a16:creationId xmlns:a16="http://schemas.microsoft.com/office/drawing/2014/main" xmlns="" id="{46310240-4F44-4A3C-A0DA-B5BE8DC22F65}"/>
              </a:ext>
            </a:extLst>
          </p:cNvPr>
          <p:cNvSpPr>
            <a:spLocks noGrp="1"/>
          </p:cNvSpPr>
          <p:nvPr>
            <p:ph idx="1"/>
          </p:nvPr>
        </p:nvSpPr>
        <p:spPr>
          <a:xfrm>
            <a:off x="357737" y="1819923"/>
            <a:ext cx="8919427" cy="4203684"/>
          </a:xfrm>
        </p:spPr>
        <p:txBody>
          <a:bodyPr/>
          <a:lstStyle/>
          <a:p>
            <a:pPr marL="0" indent="0" algn="ctr">
              <a:buNone/>
            </a:pPr>
            <a:r>
              <a:rPr lang="pl-PL" sz="2000" dirty="0">
                <a:solidFill>
                  <a:schemeClr val="tx1"/>
                </a:solidFill>
              </a:rPr>
              <a:t>Orzekam</a:t>
            </a:r>
          </a:p>
          <a:p>
            <a:r>
              <a:rPr lang="pl-PL" sz="2000" dirty="0">
                <a:solidFill>
                  <a:schemeClr val="tx1"/>
                </a:solidFill>
              </a:rPr>
              <a:t>uchylić decyzję Wójta Gminy Nr 2/2020 z dnia 02.01.2020 r., zmienioną decyzją Nr 3/2020 z dnia 01.03.2020 r., </a:t>
            </a:r>
            <a:r>
              <a:rPr lang="pl-PL" sz="2000" b="1" dirty="0">
                <a:solidFill>
                  <a:srgbClr val="FF0000"/>
                </a:solidFill>
                <a:effectLst>
                  <a:outerShdw blurRad="38100" dist="38100" dir="2700000" algn="tl">
                    <a:srgbClr val="000000">
                      <a:alpha val="43137"/>
                    </a:srgbClr>
                  </a:outerShdw>
                </a:effectLst>
              </a:rPr>
              <a:t>od dnia 01.02.2019 r. do dnia 31.03.2019 r. </a:t>
            </a:r>
            <a:r>
              <a:rPr lang="pl-PL" sz="2000" dirty="0">
                <a:solidFill>
                  <a:schemeClr val="tx1"/>
                </a:solidFill>
              </a:rPr>
              <a:t>w zakresie przyznania świadczeń rodzinnych/świadczenia wychowawczego na dziecko: Jan Kowalski.</a:t>
            </a:r>
          </a:p>
          <a:p>
            <a:endParaRPr lang="pl-PL" sz="2000" dirty="0">
              <a:solidFill>
                <a:schemeClr val="tx1"/>
              </a:solidFill>
            </a:endParaRPr>
          </a:p>
          <a:p>
            <a:r>
              <a:rPr lang="pl-PL" sz="2000" b="1" dirty="0">
                <a:solidFill>
                  <a:srgbClr val="FF0000"/>
                </a:solidFill>
                <a:effectLst>
                  <a:outerShdw blurRad="38100" dist="38100" dir="2700000" algn="tl">
                    <a:srgbClr val="000000">
                      <a:alpha val="43137"/>
                    </a:srgbClr>
                  </a:outerShdw>
                </a:effectLst>
              </a:rPr>
              <a:t>Jeśli uchylamy decyzję w części, to konieczne jest wskazanie przedmiotowego zakresu uchylenia np. w przypadku objęcia koordynacją jednego dziecka z kilkorga.</a:t>
            </a:r>
          </a:p>
        </p:txBody>
      </p:sp>
    </p:spTree>
    <p:extLst>
      <p:ext uri="{BB962C8B-B14F-4D97-AF65-F5344CB8AC3E}">
        <p14:creationId xmlns:p14="http://schemas.microsoft.com/office/powerpoint/2010/main" val="36274334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E03024F-9362-4515-B603-162B2EF36BCB}"/>
              </a:ext>
            </a:extLst>
          </p:cNvPr>
          <p:cNvSpPr>
            <a:spLocks noGrp="1"/>
          </p:cNvSpPr>
          <p:nvPr>
            <p:ph type="title"/>
          </p:nvPr>
        </p:nvSpPr>
        <p:spPr/>
        <p:txBody>
          <a:bodyPr>
            <a:normAutofit/>
          </a:bodyPr>
          <a:lstStyle/>
          <a:p>
            <a:pPr algn="ctr"/>
            <a:r>
              <a:rPr lang="pl-PL" b="1" dirty="0">
                <a:effectLst>
                  <a:outerShdw blurRad="38100" dist="38100" dir="2700000" algn="tl">
                    <a:srgbClr val="000000">
                      <a:alpha val="43137"/>
                    </a:srgbClr>
                  </a:outerShdw>
                </a:effectLst>
              </a:rPr>
              <a:t>Najczęściej popełniane błędy</a:t>
            </a:r>
            <a:br>
              <a:rPr lang="pl-PL" b="1" dirty="0">
                <a:effectLst>
                  <a:outerShdw blurRad="38100" dist="38100" dir="2700000" algn="tl">
                    <a:srgbClr val="000000">
                      <a:alpha val="43137"/>
                    </a:srgbClr>
                  </a:outerShdw>
                </a:effectLst>
              </a:rPr>
            </a:br>
            <a:r>
              <a:rPr lang="pl-PL" b="1" dirty="0">
                <a:effectLst>
                  <a:outerShdw blurRad="38100" dist="38100" dir="2700000" algn="tl">
                    <a:srgbClr val="000000">
                      <a:alpha val="43137"/>
                    </a:srgbClr>
                  </a:outerShdw>
                </a:effectLst>
              </a:rPr>
              <a:t>w sentencji decyzji uchylającej</a:t>
            </a:r>
          </a:p>
        </p:txBody>
      </p:sp>
      <p:graphicFrame>
        <p:nvGraphicFramePr>
          <p:cNvPr id="4" name="Symbol zastępczy zawartości 3">
            <a:extLst>
              <a:ext uri="{FF2B5EF4-FFF2-40B4-BE49-F238E27FC236}">
                <a16:creationId xmlns:a16="http://schemas.microsoft.com/office/drawing/2014/main" xmlns="" id="{62147C1F-F3B8-4858-B16A-6A2BF2662062}"/>
              </a:ext>
            </a:extLst>
          </p:cNvPr>
          <p:cNvGraphicFramePr>
            <a:graphicFrameLocks noGrp="1"/>
          </p:cNvGraphicFramePr>
          <p:nvPr>
            <p:ph idx="1"/>
            <p:extLst>
              <p:ext uri="{D42A27DB-BD31-4B8C-83A1-F6EECF244321}">
                <p14:modId xmlns:p14="http://schemas.microsoft.com/office/powerpoint/2010/main" val="160940557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67950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2F0E8561-1B3C-40DC-B291-E47AED0A4BD6}"/>
              </a:ext>
            </a:extLst>
          </p:cNvPr>
          <p:cNvSpPr>
            <a:spLocks noGrp="1"/>
          </p:cNvSpPr>
          <p:nvPr>
            <p:ph idx="1"/>
          </p:nvPr>
        </p:nvSpPr>
        <p:spPr>
          <a:xfrm>
            <a:off x="801621" y="530440"/>
            <a:ext cx="8448912" cy="5797119"/>
          </a:xfrm>
        </p:spPr>
        <p:txBody>
          <a:bodyPr>
            <a:noAutofit/>
          </a:bodyPr>
          <a:lstStyle/>
          <a:p>
            <a:pPr marL="0" indent="0">
              <a:buNone/>
            </a:pPr>
            <a:r>
              <a:rPr lang="pl-PL" sz="2400" b="1" dirty="0">
                <a:solidFill>
                  <a:schemeClr val="tx1"/>
                </a:solidFill>
              </a:rPr>
              <a:t>W okresie od 1 stycznia 2021 r. do 14 grudnia 2021 r. do tut. Wydziału wpłynęło </a:t>
            </a:r>
            <a:r>
              <a:rPr lang="pl-PL" sz="2400" b="1" dirty="0">
                <a:solidFill>
                  <a:srgbClr val="FF0000"/>
                </a:solidFill>
                <a:effectLst>
                  <a:outerShdw blurRad="38100" dist="38100" dir="2700000" algn="tl">
                    <a:srgbClr val="000000">
                      <a:alpha val="43137"/>
                    </a:srgbClr>
                  </a:outerShdw>
                </a:effectLst>
              </a:rPr>
              <a:t>9493 wniosków/zapytań                       z zakresu koordynacji systemów zabezpieczenia społecznego</a:t>
            </a:r>
            <a:r>
              <a:rPr lang="pl-PL" sz="2400" b="1" dirty="0">
                <a:solidFill>
                  <a:schemeClr val="tx1"/>
                </a:solidFill>
              </a:rPr>
              <a:t>, z tego:</a:t>
            </a:r>
          </a:p>
          <a:p>
            <a:pPr>
              <a:spcBef>
                <a:spcPts val="1200"/>
              </a:spcBef>
              <a:spcAft>
                <a:spcPts val="1200"/>
              </a:spcAft>
              <a:buFont typeface="Wingdings 3" panose="05040102010807070707" pitchFamily="18" charset="2"/>
              <a:buChar char="u"/>
            </a:pPr>
            <a:r>
              <a:rPr lang="pl-PL" sz="2400" b="1" dirty="0">
                <a:solidFill>
                  <a:schemeClr val="tx1"/>
                </a:solidFill>
              </a:rPr>
              <a:t> </a:t>
            </a:r>
            <a:r>
              <a:rPr lang="pl-PL" sz="2400" b="1" dirty="0">
                <a:solidFill>
                  <a:srgbClr val="FF0000"/>
                </a:solidFill>
                <a:effectLst>
                  <a:outerShdw blurRad="38100" dist="38100" dir="2700000" algn="tl">
                    <a:srgbClr val="000000">
                      <a:alpha val="43137"/>
                    </a:srgbClr>
                  </a:outerShdw>
                </a:effectLst>
              </a:rPr>
              <a:t>7327</a:t>
            </a:r>
            <a:r>
              <a:rPr lang="pl-PL" sz="2400" b="1" dirty="0">
                <a:solidFill>
                  <a:schemeClr val="tx1"/>
                </a:solidFill>
              </a:rPr>
              <a:t> wniosków/zapytań z zakresu </a:t>
            </a:r>
            <a:r>
              <a:rPr lang="pl-PL" sz="2400" b="1" u="sng" dirty="0">
                <a:solidFill>
                  <a:schemeClr val="tx1"/>
                </a:solidFill>
              </a:rPr>
              <a:t>świadczenia wychowawczego</a:t>
            </a:r>
            <a:r>
              <a:rPr lang="pl-PL" sz="2400" b="1" dirty="0">
                <a:solidFill>
                  <a:schemeClr val="tx1"/>
                </a:solidFill>
              </a:rPr>
              <a:t>, w tym </a:t>
            </a:r>
            <a:r>
              <a:rPr lang="pl-PL" sz="2400" b="1" dirty="0">
                <a:solidFill>
                  <a:srgbClr val="FF0000"/>
                </a:solidFill>
                <a:effectLst>
                  <a:outerShdw blurRad="38100" dist="38100" dir="2700000" algn="tl">
                    <a:srgbClr val="000000">
                      <a:alpha val="43137"/>
                    </a:srgbClr>
                  </a:outerShdw>
                </a:effectLst>
              </a:rPr>
              <a:t>5000 </a:t>
            </a:r>
            <a:r>
              <a:rPr lang="pl-PL" sz="2400" b="1" dirty="0">
                <a:solidFill>
                  <a:schemeClr val="tx1"/>
                </a:solidFill>
              </a:rPr>
              <a:t>wniosków o ustalenie prawa do świadczenia wychowawczego na nowy okres świadczeniowy 2021/2022;</a:t>
            </a:r>
          </a:p>
          <a:p>
            <a:pPr>
              <a:spcBef>
                <a:spcPts val="1200"/>
              </a:spcBef>
              <a:spcAft>
                <a:spcPts val="1200"/>
              </a:spcAft>
              <a:buFont typeface="Wingdings 3" panose="05040102010807070707" pitchFamily="18" charset="2"/>
              <a:buChar char="u"/>
            </a:pPr>
            <a:r>
              <a:rPr lang="pl-PL" sz="2400" b="1" dirty="0">
                <a:solidFill>
                  <a:srgbClr val="FF0000"/>
                </a:solidFill>
                <a:effectLst>
                  <a:outerShdw blurRad="38100" dist="38100" dir="2700000" algn="tl">
                    <a:srgbClr val="000000">
                      <a:alpha val="43137"/>
                    </a:srgbClr>
                  </a:outerShdw>
                </a:effectLst>
              </a:rPr>
              <a:t>2166 </a:t>
            </a:r>
            <a:r>
              <a:rPr lang="pl-PL" sz="2400" b="1" dirty="0">
                <a:solidFill>
                  <a:schemeClr val="tx1"/>
                </a:solidFill>
              </a:rPr>
              <a:t>wniosków/zapytań dotyczących </a:t>
            </a:r>
            <a:r>
              <a:rPr lang="pl-PL" sz="2400" b="1" u="sng" dirty="0">
                <a:solidFill>
                  <a:schemeClr val="tx1"/>
                </a:solidFill>
              </a:rPr>
              <a:t>świadczeń rodzinnych;</a:t>
            </a:r>
          </a:p>
          <a:p>
            <a:pPr>
              <a:spcBef>
                <a:spcPts val="1200"/>
              </a:spcBef>
              <a:spcAft>
                <a:spcPts val="1200"/>
              </a:spcAft>
              <a:buFont typeface="Wingdings 3" panose="05040102010807070707" pitchFamily="18" charset="2"/>
              <a:buChar char="u"/>
            </a:pPr>
            <a:r>
              <a:rPr lang="pl-PL" sz="2400" b="1">
                <a:solidFill>
                  <a:srgbClr val="FF0000"/>
                </a:solidFill>
                <a:effectLst>
                  <a:outerShdw blurRad="38100" dist="38100" dir="2700000" algn="tl">
                    <a:srgbClr val="000000">
                      <a:alpha val="43137"/>
                    </a:srgbClr>
                  </a:outerShdw>
                </a:effectLst>
              </a:rPr>
              <a:t>1983 </a:t>
            </a:r>
            <a:r>
              <a:rPr lang="pl-PL" sz="2400" b="1" u="sng" dirty="0" err="1">
                <a:solidFill>
                  <a:schemeClr val="tx1"/>
                </a:solidFill>
              </a:rPr>
              <a:t>SEDów</a:t>
            </a:r>
            <a:r>
              <a:rPr lang="pl-PL" sz="2400" b="1" u="sng" dirty="0">
                <a:solidFill>
                  <a:schemeClr val="tx1"/>
                </a:solidFill>
              </a:rPr>
              <a:t>/formularzy z instytucji zagranicznych                 </a:t>
            </a:r>
            <a:r>
              <a:rPr lang="pl-PL" sz="2400" b="1" dirty="0">
                <a:solidFill>
                  <a:schemeClr val="tx1"/>
                </a:solidFill>
              </a:rPr>
              <a:t>w celu przeprowadzenia postępowania wyjaśniającego                 i udzielenia odpowiedzi.</a:t>
            </a:r>
            <a:endParaRPr lang="en-US" sz="2400" b="1" dirty="0">
              <a:solidFill>
                <a:schemeClr val="tx1"/>
              </a:solidFill>
            </a:endParaRPr>
          </a:p>
        </p:txBody>
      </p:sp>
    </p:spTree>
    <p:extLst>
      <p:ext uri="{BB962C8B-B14F-4D97-AF65-F5344CB8AC3E}">
        <p14:creationId xmlns:p14="http://schemas.microsoft.com/office/powerpoint/2010/main" val="1685853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E52B8EA-8316-47C3-BE41-6CD0893DED56}"/>
              </a:ext>
            </a:extLst>
          </p:cNvPr>
          <p:cNvSpPr>
            <a:spLocks noGrp="1"/>
          </p:cNvSpPr>
          <p:nvPr>
            <p:ph type="title"/>
          </p:nvPr>
        </p:nvSpPr>
        <p:spPr>
          <a:xfrm>
            <a:off x="712845" y="341791"/>
            <a:ext cx="8596668" cy="1320800"/>
          </a:xfrm>
        </p:spPr>
        <p:txBody>
          <a:bodyPr/>
          <a:lstStyle/>
          <a:p>
            <a:r>
              <a:rPr lang="pl-PL" b="1" dirty="0">
                <a:effectLst>
                  <a:outerShdw blurRad="38100" dist="38100" dir="2700000" algn="tl">
                    <a:srgbClr val="000000">
                      <a:alpha val="43137"/>
                    </a:srgbClr>
                  </a:outerShdw>
                </a:effectLst>
              </a:rPr>
              <a:t>Najczęściej popełniane błędy </a:t>
            </a:r>
          </a:p>
        </p:txBody>
      </p:sp>
      <p:sp>
        <p:nvSpPr>
          <p:cNvPr id="3" name="Symbol zastępczy zawartości 2">
            <a:extLst>
              <a:ext uri="{FF2B5EF4-FFF2-40B4-BE49-F238E27FC236}">
                <a16:creationId xmlns:a16="http://schemas.microsoft.com/office/drawing/2014/main" xmlns="" id="{548785AB-BB25-4549-A3DE-E92CF0DB898B}"/>
              </a:ext>
            </a:extLst>
          </p:cNvPr>
          <p:cNvSpPr>
            <a:spLocks noGrp="1"/>
          </p:cNvSpPr>
          <p:nvPr>
            <p:ph idx="1"/>
          </p:nvPr>
        </p:nvSpPr>
        <p:spPr>
          <a:xfrm>
            <a:off x="375493" y="1340528"/>
            <a:ext cx="8596668" cy="4882718"/>
          </a:xfrm>
        </p:spPr>
        <p:txBody>
          <a:bodyPr>
            <a:normAutofit fontScale="92500" lnSpcReduction="10000"/>
          </a:bodyPr>
          <a:lstStyle/>
          <a:p>
            <a:pPr>
              <a:spcBef>
                <a:spcPts val="0"/>
              </a:spcBef>
            </a:pPr>
            <a:r>
              <a:rPr lang="pl-PL" sz="2400" dirty="0">
                <a:solidFill>
                  <a:schemeClr val="tx1"/>
                </a:solidFill>
              </a:rPr>
              <a:t>brak wskazania w sentencji numeru, daty wydania decyzji pierwotnej – przyznającej świadczenie;</a:t>
            </a:r>
          </a:p>
          <a:p>
            <a:pPr marL="0" indent="0">
              <a:spcBef>
                <a:spcPts val="0"/>
              </a:spcBef>
              <a:buNone/>
            </a:pPr>
            <a:endParaRPr lang="pl-PL" sz="2400" dirty="0">
              <a:solidFill>
                <a:schemeClr val="tx1"/>
              </a:solidFill>
            </a:endParaRPr>
          </a:p>
          <a:p>
            <a:pPr>
              <a:spcBef>
                <a:spcPts val="0"/>
              </a:spcBef>
            </a:pPr>
            <a:r>
              <a:rPr lang="pl-PL" sz="2400" dirty="0">
                <a:solidFill>
                  <a:schemeClr val="tx1"/>
                </a:solidFill>
              </a:rPr>
              <a:t>brak wskazania w sentencji orzeczeń zmieniających decyzję przyznającą świadczenia;</a:t>
            </a:r>
          </a:p>
          <a:p>
            <a:pPr marL="0" indent="0">
              <a:spcBef>
                <a:spcPts val="0"/>
              </a:spcBef>
              <a:buNone/>
            </a:pPr>
            <a:endParaRPr lang="pl-PL" sz="2400" dirty="0">
              <a:solidFill>
                <a:schemeClr val="tx1"/>
              </a:solidFill>
            </a:endParaRPr>
          </a:p>
          <a:p>
            <a:pPr>
              <a:spcBef>
                <a:spcPts val="0"/>
              </a:spcBef>
            </a:pPr>
            <a:r>
              <a:rPr lang="pl-PL" sz="2400" dirty="0">
                <a:solidFill>
                  <a:schemeClr val="tx1"/>
                </a:solidFill>
              </a:rPr>
              <a:t>brak wskazania okresu uchylenia;</a:t>
            </a:r>
          </a:p>
          <a:p>
            <a:pPr marL="0" indent="0">
              <a:spcBef>
                <a:spcPts val="0"/>
              </a:spcBef>
              <a:buNone/>
            </a:pPr>
            <a:endParaRPr lang="pl-PL" sz="2400" dirty="0">
              <a:solidFill>
                <a:schemeClr val="tx1"/>
              </a:solidFill>
            </a:endParaRPr>
          </a:p>
          <a:p>
            <a:pPr>
              <a:spcBef>
                <a:spcPts val="0"/>
              </a:spcBef>
            </a:pPr>
            <a:r>
              <a:rPr lang="pl-PL" sz="2400" dirty="0">
                <a:solidFill>
                  <a:schemeClr val="tx1"/>
                </a:solidFill>
              </a:rPr>
              <a:t>wskazanie okresu uchylenia, który nie pokrywa się z okresem koordynacji;</a:t>
            </a:r>
          </a:p>
          <a:p>
            <a:pPr marL="0" indent="0">
              <a:spcBef>
                <a:spcPts val="0"/>
              </a:spcBef>
              <a:buNone/>
            </a:pPr>
            <a:endParaRPr lang="pl-PL" sz="2400" dirty="0">
              <a:solidFill>
                <a:schemeClr val="tx1"/>
              </a:solidFill>
            </a:endParaRPr>
          </a:p>
          <a:p>
            <a:pPr>
              <a:spcBef>
                <a:spcPts val="0"/>
              </a:spcBef>
            </a:pPr>
            <a:r>
              <a:rPr lang="pl-PL" sz="2400" dirty="0">
                <a:solidFill>
                  <a:schemeClr val="tx1"/>
                </a:solidFill>
              </a:rPr>
              <a:t>uchylenie decyzji poza jej zakresem;</a:t>
            </a:r>
          </a:p>
          <a:p>
            <a:pPr>
              <a:spcBef>
                <a:spcPts val="0"/>
              </a:spcBef>
            </a:pPr>
            <a:endParaRPr lang="pl-PL" sz="2400" dirty="0">
              <a:solidFill>
                <a:schemeClr val="tx1"/>
              </a:solidFill>
            </a:endParaRPr>
          </a:p>
          <a:p>
            <a:pPr>
              <a:spcBef>
                <a:spcPts val="0"/>
              </a:spcBef>
            </a:pPr>
            <a:r>
              <a:rPr lang="pl-PL" sz="2400" dirty="0">
                <a:solidFill>
                  <a:schemeClr val="tx1"/>
                </a:solidFill>
              </a:rPr>
              <a:t>orzeczenie w decyzji uchylającej o nienależnie pobranych świadczeniach.</a:t>
            </a:r>
          </a:p>
          <a:p>
            <a:endParaRPr lang="pl-PL" dirty="0"/>
          </a:p>
        </p:txBody>
      </p:sp>
    </p:spTree>
    <p:extLst>
      <p:ext uri="{BB962C8B-B14F-4D97-AF65-F5344CB8AC3E}">
        <p14:creationId xmlns:p14="http://schemas.microsoft.com/office/powerpoint/2010/main" val="10551965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5C22C35-CBDB-4787-B7A7-61BA7F0F4526}"/>
              </a:ext>
            </a:extLst>
          </p:cNvPr>
          <p:cNvSpPr>
            <a:spLocks noGrp="1"/>
          </p:cNvSpPr>
          <p:nvPr>
            <p:ph type="title"/>
          </p:nvPr>
        </p:nvSpPr>
        <p:spPr>
          <a:xfrm>
            <a:off x="606312" y="1470733"/>
            <a:ext cx="8596668" cy="3083511"/>
          </a:xfrm>
        </p:spPr>
        <p:txBody>
          <a:bodyPr>
            <a:normAutofit/>
          </a:bodyPr>
          <a:lstStyle/>
          <a:p>
            <a:pPr algn="ctr"/>
            <a:r>
              <a:rPr lang="pl-PL" sz="4000" b="1" dirty="0">
                <a:effectLst>
                  <a:outerShdw blurRad="38100" dist="38100" dir="2700000" algn="tl">
                    <a:srgbClr val="000000">
                      <a:alpha val="43137"/>
                    </a:srgbClr>
                  </a:outerShdw>
                </a:effectLst>
              </a:rPr>
              <a:t>Nienależnie pobrane</a:t>
            </a:r>
            <a:br>
              <a:rPr lang="pl-PL" sz="4000" b="1" dirty="0">
                <a:effectLst>
                  <a:outerShdw blurRad="38100" dist="38100" dir="2700000" algn="tl">
                    <a:srgbClr val="000000">
                      <a:alpha val="43137"/>
                    </a:srgbClr>
                  </a:outerShdw>
                </a:effectLst>
              </a:rPr>
            </a:br>
            <a:r>
              <a:rPr lang="pl-PL" sz="4000" b="1" dirty="0">
                <a:effectLst>
                  <a:outerShdw blurRad="38100" dist="38100" dir="2700000" algn="tl">
                    <a:srgbClr val="000000">
                      <a:alpha val="43137"/>
                    </a:srgbClr>
                  </a:outerShdw>
                </a:effectLst>
              </a:rPr>
              <a:t>świadczenia rodzinne                              i świadczenie wychowawcze</a:t>
            </a:r>
          </a:p>
        </p:txBody>
      </p:sp>
    </p:spTree>
    <p:extLst>
      <p:ext uri="{BB962C8B-B14F-4D97-AF65-F5344CB8AC3E}">
        <p14:creationId xmlns:p14="http://schemas.microsoft.com/office/powerpoint/2010/main" val="30476245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0E444D0A-AF6E-4CB3-91FC-FA98416853A3}"/>
              </a:ext>
            </a:extLst>
          </p:cNvPr>
          <p:cNvSpPr>
            <a:spLocks noGrp="1"/>
          </p:cNvSpPr>
          <p:nvPr>
            <p:ph type="title"/>
          </p:nvPr>
        </p:nvSpPr>
        <p:spPr>
          <a:xfrm>
            <a:off x="1112340" y="1151138"/>
            <a:ext cx="8040538" cy="4876800"/>
          </a:xfrm>
        </p:spPr>
        <p:txBody>
          <a:bodyPr>
            <a:normAutofit fontScale="90000"/>
          </a:bodyPr>
          <a:lstStyle/>
          <a:p>
            <a:pPr algn="ctr"/>
            <a:r>
              <a:rPr lang="pl-PL" b="1" dirty="0">
                <a:effectLst>
                  <a:outerShdw blurRad="38100" dist="38100" dir="2700000" algn="tl">
                    <a:srgbClr val="000000">
                      <a:alpha val="43137"/>
                    </a:srgbClr>
                  </a:outerShdw>
                </a:effectLst>
              </a:rPr>
              <a:t>Wojewoda wydaje decyzję o nienależnie pobranych świadczeniach, gdy decyzją                 o ustaleniu prawa do świadczeń                    w okresie koordynacji odmówił Stronie prawa do danego świadczenia                                  i jednocześnie w okresie odmowy świadczenia zostały Stronie wypłacone.</a:t>
            </a:r>
            <a:r>
              <a:rPr lang="pl-PL" dirty="0"/>
              <a:t/>
            </a:r>
            <a:br>
              <a:rPr lang="pl-PL" dirty="0"/>
            </a:br>
            <a:endParaRPr lang="en-US" dirty="0"/>
          </a:p>
        </p:txBody>
      </p:sp>
    </p:spTree>
    <p:extLst>
      <p:ext uri="{BB962C8B-B14F-4D97-AF65-F5344CB8AC3E}">
        <p14:creationId xmlns:p14="http://schemas.microsoft.com/office/powerpoint/2010/main" val="13345556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5660E56-4681-4704-B74A-18696604B722}"/>
              </a:ext>
            </a:extLst>
          </p:cNvPr>
          <p:cNvSpPr>
            <a:spLocks noGrp="1"/>
          </p:cNvSpPr>
          <p:nvPr>
            <p:ph type="title"/>
          </p:nvPr>
        </p:nvSpPr>
        <p:spPr>
          <a:xfrm>
            <a:off x="677334" y="405414"/>
            <a:ext cx="8596668" cy="1320800"/>
          </a:xfrm>
        </p:spPr>
        <p:txBody>
          <a:bodyPr>
            <a:normAutofit/>
          </a:bodyPr>
          <a:lstStyle/>
          <a:p>
            <a:r>
              <a:rPr lang="pl-PL" sz="3200" b="1" dirty="0">
                <a:effectLst>
                  <a:outerShdw blurRad="38100" dist="38100" dir="2700000" algn="tl">
                    <a:srgbClr val="000000">
                      <a:alpha val="43137"/>
                    </a:srgbClr>
                  </a:outerShdw>
                </a:effectLst>
              </a:rPr>
              <a:t>Nienależnie pobrane świadczenia rodzinne</a:t>
            </a:r>
          </a:p>
        </p:txBody>
      </p:sp>
      <p:sp>
        <p:nvSpPr>
          <p:cNvPr id="3" name="Symbol zastępczy zawartości 2">
            <a:extLst>
              <a:ext uri="{FF2B5EF4-FFF2-40B4-BE49-F238E27FC236}">
                <a16:creationId xmlns:a16="http://schemas.microsoft.com/office/drawing/2014/main" xmlns="" id="{3BB37476-0BFA-4790-B895-363549B5C647}"/>
              </a:ext>
            </a:extLst>
          </p:cNvPr>
          <p:cNvSpPr>
            <a:spLocks noGrp="1"/>
          </p:cNvSpPr>
          <p:nvPr>
            <p:ph idx="1"/>
          </p:nvPr>
        </p:nvSpPr>
        <p:spPr>
          <a:xfrm>
            <a:off x="677334" y="1488613"/>
            <a:ext cx="8596668" cy="4512692"/>
          </a:xfrm>
        </p:spPr>
        <p:txBody>
          <a:bodyPr>
            <a:normAutofit/>
          </a:bodyPr>
          <a:lstStyle/>
          <a:p>
            <a:r>
              <a:rPr lang="pl-PL" sz="2000" dirty="0">
                <a:solidFill>
                  <a:schemeClr val="tx1"/>
                </a:solidFill>
              </a:rPr>
              <a:t>Podstawa prawna wydania decyzji przez Wojewodę</a:t>
            </a:r>
          </a:p>
          <a:p>
            <a:pPr marL="0" indent="0">
              <a:buNone/>
            </a:pPr>
            <a:r>
              <a:rPr lang="pl-PL" sz="2000" dirty="0">
                <a:solidFill>
                  <a:schemeClr val="tx1"/>
                </a:solidFill>
              </a:rPr>
              <a:t>Art. 21 ust. 1 pkt 2</a:t>
            </a:r>
          </a:p>
          <a:p>
            <a:pPr marL="0" indent="0">
              <a:buNone/>
            </a:pPr>
            <a:r>
              <a:rPr lang="pl-PL" sz="2000" dirty="0">
                <a:solidFill>
                  <a:schemeClr val="tx1"/>
                </a:solidFill>
              </a:rPr>
              <a:t>Do zadań wojewody w zakresie świadczeń rodzinnych należy wydawanie decyzji w sprawach świadczeń rodzinnych realizowanych w związku                 z koordynacją systemów zabezpieczenia społecznego.</a:t>
            </a:r>
          </a:p>
          <a:p>
            <a:pPr marL="0" indent="0">
              <a:buNone/>
            </a:pPr>
            <a:endParaRPr lang="pl-PL" sz="2000" dirty="0">
              <a:solidFill>
                <a:schemeClr val="tx1"/>
              </a:solidFill>
            </a:endParaRPr>
          </a:p>
          <a:p>
            <a:pPr marL="0" indent="0">
              <a:buNone/>
            </a:pPr>
            <a:r>
              <a:rPr lang="pl-PL" sz="2000" dirty="0">
                <a:solidFill>
                  <a:schemeClr val="tx1"/>
                </a:solidFill>
              </a:rPr>
              <a:t>Art. 23a ust. 9</a:t>
            </a:r>
          </a:p>
          <a:p>
            <a:pPr marL="0" indent="0">
              <a:buNone/>
            </a:pPr>
            <a:r>
              <a:rPr lang="pl-PL" sz="2000" dirty="0">
                <a:solidFill>
                  <a:schemeClr val="tx1"/>
                </a:solidFill>
              </a:rPr>
              <a:t>Wojewoda ustala i dochodzi  zwrotu  nienależnie  pobranych  świadczeń rodzinnych w sprawach, w których  mają  zastosowanie  przepisy                      o koordynacji systemów zabezpieczenia społecznego. Przepis art. 30 stosuje się odpowiednio. </a:t>
            </a:r>
          </a:p>
        </p:txBody>
      </p:sp>
    </p:spTree>
    <p:extLst>
      <p:ext uri="{BB962C8B-B14F-4D97-AF65-F5344CB8AC3E}">
        <p14:creationId xmlns:p14="http://schemas.microsoft.com/office/powerpoint/2010/main" val="40452165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7519B6D6-603F-4442-BD37-6AC04C715D88}"/>
              </a:ext>
            </a:extLst>
          </p:cNvPr>
          <p:cNvSpPr>
            <a:spLocks noGrp="1"/>
          </p:cNvSpPr>
          <p:nvPr>
            <p:ph type="title"/>
          </p:nvPr>
        </p:nvSpPr>
        <p:spPr>
          <a:xfrm>
            <a:off x="677334" y="254493"/>
            <a:ext cx="8777384" cy="1320800"/>
          </a:xfrm>
        </p:spPr>
        <p:txBody>
          <a:bodyPr>
            <a:normAutofit/>
          </a:bodyPr>
          <a:lstStyle/>
          <a:p>
            <a:r>
              <a:rPr lang="pl-PL" sz="3200" b="1" dirty="0">
                <a:effectLst>
                  <a:outerShdw blurRad="38100" dist="38100" dir="2700000" algn="tl">
                    <a:srgbClr val="000000">
                      <a:alpha val="43137"/>
                    </a:srgbClr>
                  </a:outerShdw>
                </a:effectLst>
              </a:rPr>
              <a:t>Nienależnie pobrane świadczenie wychowawcze</a:t>
            </a:r>
          </a:p>
        </p:txBody>
      </p:sp>
      <p:sp>
        <p:nvSpPr>
          <p:cNvPr id="3" name="Symbol zastępczy zawartości 2">
            <a:extLst>
              <a:ext uri="{FF2B5EF4-FFF2-40B4-BE49-F238E27FC236}">
                <a16:creationId xmlns:a16="http://schemas.microsoft.com/office/drawing/2014/main" xmlns="" id="{641C2DB4-0AD1-4817-8297-26191DB5F2BE}"/>
              </a:ext>
            </a:extLst>
          </p:cNvPr>
          <p:cNvSpPr>
            <a:spLocks noGrp="1"/>
          </p:cNvSpPr>
          <p:nvPr>
            <p:ph idx="1"/>
          </p:nvPr>
        </p:nvSpPr>
        <p:spPr>
          <a:xfrm>
            <a:off x="677334" y="1575293"/>
            <a:ext cx="8596668" cy="4763363"/>
          </a:xfrm>
        </p:spPr>
        <p:txBody>
          <a:bodyPr>
            <a:normAutofit/>
          </a:bodyPr>
          <a:lstStyle/>
          <a:p>
            <a:r>
              <a:rPr lang="pl-PL" sz="2000" dirty="0">
                <a:solidFill>
                  <a:schemeClr val="tx1"/>
                </a:solidFill>
              </a:rPr>
              <a:t>Podstawa prawna wydania decyzji przez Wojewodę</a:t>
            </a:r>
          </a:p>
          <a:p>
            <a:pPr marL="0" indent="0">
              <a:buNone/>
            </a:pPr>
            <a:r>
              <a:rPr lang="pl-PL" sz="2000" dirty="0">
                <a:solidFill>
                  <a:schemeClr val="tx1"/>
                </a:solidFill>
              </a:rPr>
              <a:t>Art. 11 ust. 1 pkt 2</a:t>
            </a:r>
          </a:p>
          <a:p>
            <a:pPr marL="0" indent="0">
              <a:buNone/>
            </a:pPr>
            <a:r>
              <a:rPr lang="pl-PL" sz="2000" dirty="0">
                <a:solidFill>
                  <a:schemeClr val="tx1"/>
                </a:solidFill>
                <a:effectLst/>
              </a:rPr>
              <a:t>Wojewoda właściwy ze względu na miejsce zamieszkania osoby ubiegającej się o świadczenie wychowawcze wydaje rozstrzygnięcia,               w tym decyzje, oraz przekazuje informację, o której mowa w art. 13a ust. 2, w sprawach świadczenia wychowawczego realizowanego                     w związku z koordynacją systemów zabezpieczenia społecznego.</a:t>
            </a:r>
          </a:p>
          <a:p>
            <a:pPr marL="0" indent="0">
              <a:buNone/>
            </a:pPr>
            <a:endParaRPr lang="pl-PL" sz="2000" dirty="0">
              <a:solidFill>
                <a:schemeClr val="tx1"/>
              </a:solidFill>
            </a:endParaRPr>
          </a:p>
          <a:p>
            <a:pPr marL="0" indent="0">
              <a:buNone/>
            </a:pPr>
            <a:r>
              <a:rPr lang="pl-PL" sz="2000" dirty="0">
                <a:solidFill>
                  <a:schemeClr val="tx1"/>
                </a:solidFill>
              </a:rPr>
              <a:t>Art. 16 ust. 10</a:t>
            </a:r>
          </a:p>
          <a:p>
            <a:pPr marL="0" indent="0">
              <a:buNone/>
            </a:pPr>
            <a:r>
              <a:rPr lang="pl-PL" sz="2000" dirty="0">
                <a:solidFill>
                  <a:schemeClr val="tx1"/>
                </a:solidFill>
              </a:rPr>
              <a:t>Wojewoda  ustala  i dochodzi  zwrotu  nienależnie  pobranego  świadczenia wychowawczego  w sprawach,  w których mają zastosowanie przepisy o koordynacji systemów zabezpieczenia społecznego. </a:t>
            </a:r>
          </a:p>
          <a:p>
            <a:pPr marL="0" indent="0">
              <a:buNone/>
            </a:pPr>
            <a:endParaRPr lang="pl-PL" dirty="0"/>
          </a:p>
        </p:txBody>
      </p:sp>
    </p:spTree>
    <p:extLst>
      <p:ext uri="{BB962C8B-B14F-4D97-AF65-F5344CB8AC3E}">
        <p14:creationId xmlns:p14="http://schemas.microsoft.com/office/powerpoint/2010/main" val="32548596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90F1EA1F-A7D1-4A16-A1BD-4A7F519EF8FA}"/>
              </a:ext>
            </a:extLst>
          </p:cNvPr>
          <p:cNvSpPr>
            <a:spLocks noGrp="1"/>
          </p:cNvSpPr>
          <p:nvPr>
            <p:ph idx="1"/>
          </p:nvPr>
        </p:nvSpPr>
        <p:spPr>
          <a:xfrm>
            <a:off x="677334" y="1140287"/>
            <a:ext cx="8596668" cy="3973251"/>
          </a:xfrm>
        </p:spPr>
        <p:txBody>
          <a:bodyPr/>
          <a:lstStyle/>
          <a:p>
            <a:pPr marL="0" indent="0">
              <a:buNone/>
            </a:pPr>
            <a:r>
              <a:rPr lang="pl-PL" sz="3000" b="1" dirty="0">
                <a:solidFill>
                  <a:srgbClr val="FF0000"/>
                </a:solidFill>
                <a:effectLst>
                  <a:outerShdw blurRad="38100" dist="38100" dir="2700000" algn="tl">
                    <a:srgbClr val="000000">
                      <a:alpha val="43137"/>
                    </a:srgbClr>
                  </a:outerShdw>
                </a:effectLst>
              </a:rPr>
              <a:t>KARTA ZREALIZOWANYCH ŚWIADCZEŃ</a:t>
            </a:r>
          </a:p>
          <a:p>
            <a:pPr marL="0" indent="0">
              <a:buNone/>
            </a:pPr>
            <a:endParaRPr lang="pl-PL" sz="3000" b="1" dirty="0">
              <a:solidFill>
                <a:schemeClr val="tx1"/>
              </a:solidFill>
              <a:effectLst>
                <a:outerShdw blurRad="38100" dist="38100" dir="2700000" algn="tl">
                  <a:srgbClr val="000000">
                    <a:alpha val="43137"/>
                  </a:srgbClr>
                </a:outerShdw>
              </a:effectLst>
            </a:endParaRPr>
          </a:p>
          <a:p>
            <a:pPr marL="0" indent="0">
              <a:buNone/>
            </a:pPr>
            <a:r>
              <a:rPr lang="pl-PL" sz="3000" b="1" dirty="0">
                <a:solidFill>
                  <a:schemeClr val="tx1"/>
                </a:solidFill>
                <a:effectLst>
                  <a:outerShdw blurRad="38100" dist="38100" dir="2700000" algn="tl">
                    <a:srgbClr val="000000">
                      <a:alpha val="43137"/>
                    </a:srgbClr>
                  </a:outerShdw>
                </a:effectLst>
              </a:rPr>
              <a:t>Jest dla Wojewody źródłem informacji                               o wypłaconych świadczeniach i podstawą                  dla wszczęcia i prowadzenia postępowania                  w sprawie nienależnie pobranych  świadczeń</a:t>
            </a:r>
            <a:r>
              <a:rPr lang="pl-PL" sz="3000" dirty="0"/>
              <a:t>.</a:t>
            </a:r>
          </a:p>
          <a:p>
            <a:endParaRPr lang="pl-PL" dirty="0"/>
          </a:p>
        </p:txBody>
      </p:sp>
    </p:spTree>
    <p:extLst>
      <p:ext uri="{BB962C8B-B14F-4D97-AF65-F5344CB8AC3E}">
        <p14:creationId xmlns:p14="http://schemas.microsoft.com/office/powerpoint/2010/main" val="24340366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A70303C-8EF4-4BCC-8683-431BA3950BAD}"/>
              </a:ext>
            </a:extLst>
          </p:cNvPr>
          <p:cNvSpPr>
            <a:spLocks noGrp="1"/>
          </p:cNvSpPr>
          <p:nvPr>
            <p:ph type="title"/>
          </p:nvPr>
        </p:nvSpPr>
        <p:spPr/>
        <p:txBody>
          <a:bodyPr/>
          <a:lstStyle/>
          <a:p>
            <a:pPr algn="ctr"/>
            <a:r>
              <a:rPr lang="pl-PL" b="1" dirty="0">
                <a:effectLst>
                  <a:outerShdw blurRad="38100" dist="38100" dir="2700000" algn="tl">
                    <a:srgbClr val="000000">
                      <a:alpha val="43137"/>
                    </a:srgbClr>
                  </a:outerShdw>
                </a:effectLst>
              </a:rPr>
              <a:t>Karta zrealizowanych świadczeń</a:t>
            </a:r>
            <a:br>
              <a:rPr lang="pl-PL" b="1" dirty="0">
                <a:effectLst>
                  <a:outerShdw blurRad="38100" dist="38100" dir="2700000" algn="tl">
                    <a:srgbClr val="000000">
                      <a:alpha val="43137"/>
                    </a:srgbClr>
                  </a:outerShdw>
                </a:effectLst>
              </a:rPr>
            </a:br>
            <a:r>
              <a:rPr lang="pl-PL" b="1" dirty="0">
                <a:effectLst>
                  <a:outerShdw blurRad="38100" dist="38100" dir="2700000" algn="tl">
                    <a:srgbClr val="000000">
                      <a:alpha val="43137"/>
                    </a:srgbClr>
                  </a:outerShdw>
                </a:effectLst>
              </a:rPr>
              <a:t>powinna wskazywać:</a:t>
            </a:r>
          </a:p>
        </p:txBody>
      </p:sp>
      <p:graphicFrame>
        <p:nvGraphicFramePr>
          <p:cNvPr id="4" name="Symbol zastępczy zawartości 3">
            <a:extLst>
              <a:ext uri="{FF2B5EF4-FFF2-40B4-BE49-F238E27FC236}">
                <a16:creationId xmlns:a16="http://schemas.microsoft.com/office/drawing/2014/main" xmlns="" id="{E105469D-829E-4B83-A14F-4A1F0B544A9D}"/>
              </a:ext>
            </a:extLst>
          </p:cNvPr>
          <p:cNvGraphicFramePr>
            <a:graphicFrameLocks noGrp="1"/>
          </p:cNvGraphicFramePr>
          <p:nvPr>
            <p:ph idx="1"/>
            <p:extLst>
              <p:ext uri="{D42A27DB-BD31-4B8C-83A1-F6EECF244321}">
                <p14:modId xmlns:p14="http://schemas.microsoft.com/office/powerpoint/2010/main" val="4060001455"/>
              </p:ext>
            </p:extLst>
          </p:nvPr>
        </p:nvGraphicFramePr>
        <p:xfrm>
          <a:off x="677334" y="162792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61006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70BF5D0-6305-4C1F-8AA2-89148DE6CBD0}"/>
              </a:ext>
            </a:extLst>
          </p:cNvPr>
          <p:cNvSpPr>
            <a:spLocks noGrp="1"/>
          </p:cNvSpPr>
          <p:nvPr>
            <p:ph type="title"/>
          </p:nvPr>
        </p:nvSpPr>
        <p:spPr>
          <a:xfrm>
            <a:off x="677334" y="227860"/>
            <a:ext cx="8596668" cy="1320800"/>
          </a:xfrm>
        </p:spPr>
        <p:txBody>
          <a:bodyPr>
            <a:normAutofit/>
          </a:bodyPr>
          <a:lstStyle/>
          <a:p>
            <a:r>
              <a:rPr lang="pl-PL" sz="3200" b="1" dirty="0">
                <a:effectLst>
                  <a:outerShdw blurRad="38100" dist="38100" dir="2700000" algn="tl">
                    <a:srgbClr val="000000">
                      <a:alpha val="43137"/>
                    </a:srgbClr>
                  </a:outerShdw>
                </a:effectLst>
              </a:rPr>
              <a:t>Obowiązek potrącania nienależnie pobranych świadczeń </a:t>
            </a:r>
          </a:p>
        </p:txBody>
      </p:sp>
      <p:sp>
        <p:nvSpPr>
          <p:cNvPr id="3" name="Symbol zastępczy zawartości 2">
            <a:extLst>
              <a:ext uri="{FF2B5EF4-FFF2-40B4-BE49-F238E27FC236}">
                <a16:creationId xmlns:a16="http://schemas.microsoft.com/office/drawing/2014/main" xmlns="" id="{255DCACB-D715-40A7-A46D-8FDF8C04A502}"/>
              </a:ext>
            </a:extLst>
          </p:cNvPr>
          <p:cNvSpPr>
            <a:spLocks noGrp="1"/>
          </p:cNvSpPr>
          <p:nvPr>
            <p:ph idx="1"/>
          </p:nvPr>
        </p:nvSpPr>
        <p:spPr>
          <a:xfrm>
            <a:off x="677334" y="1548661"/>
            <a:ext cx="8596668" cy="5162858"/>
          </a:xfrm>
        </p:spPr>
        <p:txBody>
          <a:bodyPr>
            <a:normAutofit lnSpcReduction="10000"/>
          </a:bodyPr>
          <a:lstStyle/>
          <a:p>
            <a:pPr marL="0" indent="0">
              <a:buNone/>
            </a:pPr>
            <a:r>
              <a:rPr lang="pl-PL" dirty="0">
                <a:solidFill>
                  <a:schemeClr val="tx1"/>
                </a:solidFill>
              </a:rPr>
              <a:t>Po uprawomocnieniu decyzji Wojewody - jeżeli Strona nie spłaci nienależnie pobranych świadczeń organ wypłacający świadczenia ma obowiązek potrącić nienależnie pobrane świadczenia z bieżąco wypłacanych Stronie świadczeń.</a:t>
            </a:r>
          </a:p>
          <a:p>
            <a:r>
              <a:rPr lang="pl-PL" dirty="0">
                <a:solidFill>
                  <a:schemeClr val="tx1"/>
                </a:solidFill>
              </a:rPr>
              <a:t>Art. 30 ust. 6 ustawy o świadczeniach rodzinnych</a:t>
            </a:r>
          </a:p>
          <a:p>
            <a:pPr marL="0" indent="0">
              <a:buNone/>
            </a:pPr>
            <a:r>
              <a:rPr lang="pl-PL" dirty="0">
                <a:solidFill>
                  <a:schemeClr val="tx1"/>
                </a:solidFill>
              </a:rPr>
              <a:t>Kwoty  nienależnie  pobranych  świadczeń  rodzinnych  ustalone  ostateczną decyzją  podlegają  potrąceniu  z wypłacanych  świadczeń  rodzinnych,  wypłacanych zasiłków  dla  opiekunów,  o których  mowa  w ustawie z dnia                      4 kwietnia 2014 r. o ustaleniu i wypłacie  zasiłków  dla  opiekunów,  wypłacanego świadczenia wychowawczego oraz wypłacanego świadczenia dobry start.</a:t>
            </a:r>
          </a:p>
          <a:p>
            <a:r>
              <a:rPr lang="pl-PL" dirty="0">
                <a:solidFill>
                  <a:schemeClr val="tx1"/>
                </a:solidFill>
              </a:rPr>
              <a:t>Art. 25 ust. 7 ustawy o pomocy państwa w wychowywaniu dzieci</a:t>
            </a:r>
          </a:p>
          <a:p>
            <a:pPr marL="0" indent="0">
              <a:buNone/>
            </a:pPr>
            <a:r>
              <a:rPr lang="pl-PL" dirty="0">
                <a:solidFill>
                  <a:schemeClr val="tx1"/>
                </a:solidFill>
              </a:rPr>
              <a:t> Kwoty  nienależnie  pobranego  świadczenia  wychowawczego  łącznie                            z odsetkami  ustawowymi  za  opóźnienie  ustalone  ostateczną  decyzją  podlegają potrąceniu  z wypłacanego  świadczenia  wychowawczego,  wypłacanych  świadczeń rodzinnych, wypłacanych zasiłków dla opiekunów,                     o których mowa w ustawie z dnia 4 kwietnia  2014 r.  o ustaleniu  i wypłacie zasiłków dla opiekunów (Dz. U.  z 2017 r. poz. 2092 oraz z 2019 r. poz. 1818), oraz świadczenia dobry start.</a:t>
            </a:r>
          </a:p>
        </p:txBody>
      </p:sp>
    </p:spTree>
    <p:extLst>
      <p:ext uri="{BB962C8B-B14F-4D97-AF65-F5344CB8AC3E}">
        <p14:creationId xmlns:p14="http://schemas.microsoft.com/office/powerpoint/2010/main" val="4948298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75AC693-7BDE-4331-B025-CE8136BDD81A}"/>
              </a:ext>
            </a:extLst>
          </p:cNvPr>
          <p:cNvSpPr>
            <a:spLocks noGrp="1"/>
          </p:cNvSpPr>
          <p:nvPr>
            <p:ph type="title"/>
          </p:nvPr>
        </p:nvSpPr>
        <p:spPr>
          <a:xfrm>
            <a:off x="677334" y="343270"/>
            <a:ext cx="8596668" cy="1320800"/>
          </a:xfrm>
        </p:spPr>
        <p:txBody>
          <a:bodyPr>
            <a:normAutofit fontScale="90000"/>
          </a:bodyPr>
          <a:lstStyle/>
          <a:p>
            <a:r>
              <a:rPr lang="pl-PL" b="1" dirty="0">
                <a:effectLst>
                  <a:outerShdw blurRad="38100" dist="38100" dir="2700000" algn="tl">
                    <a:srgbClr val="000000">
                      <a:alpha val="43137"/>
                    </a:srgbClr>
                  </a:outerShdw>
                </a:effectLst>
              </a:rPr>
              <a:t>Nienależnie pobrane świadczenia informacja o spłatach</a:t>
            </a:r>
            <a:r>
              <a:rPr lang="pl-PL" dirty="0"/>
              <a:t/>
            </a:r>
            <a:br>
              <a:rPr lang="pl-PL" dirty="0"/>
            </a:br>
            <a:r>
              <a:rPr lang="pl-PL" dirty="0"/>
              <a:t/>
            </a:r>
            <a:br>
              <a:rPr lang="pl-PL" dirty="0"/>
            </a:br>
            <a:endParaRPr lang="pl-PL" dirty="0"/>
          </a:p>
        </p:txBody>
      </p:sp>
      <p:sp>
        <p:nvSpPr>
          <p:cNvPr id="3" name="Symbol zastępczy zawartości 2">
            <a:extLst>
              <a:ext uri="{FF2B5EF4-FFF2-40B4-BE49-F238E27FC236}">
                <a16:creationId xmlns:a16="http://schemas.microsoft.com/office/drawing/2014/main" xmlns="" id="{E3CC1904-17E1-40A2-A1FD-C3C3A673AF9F}"/>
              </a:ext>
            </a:extLst>
          </p:cNvPr>
          <p:cNvSpPr>
            <a:spLocks noGrp="1"/>
          </p:cNvSpPr>
          <p:nvPr>
            <p:ph idx="1"/>
          </p:nvPr>
        </p:nvSpPr>
        <p:spPr>
          <a:xfrm>
            <a:off x="677334" y="1664070"/>
            <a:ext cx="8596668" cy="4878772"/>
          </a:xfrm>
        </p:spPr>
        <p:txBody>
          <a:bodyPr>
            <a:normAutofit lnSpcReduction="10000"/>
          </a:bodyPr>
          <a:lstStyle/>
          <a:p>
            <a:pPr marL="0" indent="0">
              <a:spcAft>
                <a:spcPts val="600"/>
              </a:spcAft>
              <a:buNone/>
            </a:pPr>
            <a:r>
              <a:rPr lang="pl-PL" sz="2000" dirty="0">
                <a:solidFill>
                  <a:schemeClr val="tx1"/>
                </a:solidFill>
              </a:rPr>
              <a:t>W przypadku uregulowania przez Stronę zobowiązania z tytułu nienależnie pobranych świadczeń, prosimy o niezwłoczne przesyłanie                     do Wydziału Polityki Społecznej informacji o:</a:t>
            </a:r>
          </a:p>
          <a:p>
            <a:pPr>
              <a:spcAft>
                <a:spcPts val="600"/>
              </a:spcAft>
              <a:buFont typeface="Wingdings 3" panose="05040102010807070707" pitchFamily="18" charset="2"/>
              <a:buChar char="u"/>
            </a:pPr>
            <a:r>
              <a:rPr lang="pl-PL" sz="2000" dirty="0">
                <a:solidFill>
                  <a:schemeClr val="tx1"/>
                </a:solidFill>
              </a:rPr>
              <a:t>dokonanej spłacie</a:t>
            </a:r>
          </a:p>
          <a:p>
            <a:pPr>
              <a:spcAft>
                <a:spcPts val="600"/>
              </a:spcAft>
              <a:buFont typeface="Wingdings 3" panose="05040102010807070707" pitchFamily="18" charset="2"/>
              <a:buChar char="u"/>
            </a:pPr>
            <a:r>
              <a:rPr lang="pl-PL" sz="2000" dirty="0">
                <a:solidFill>
                  <a:schemeClr val="tx1"/>
                </a:solidFill>
              </a:rPr>
              <a:t>spłacie częściowej</a:t>
            </a:r>
          </a:p>
          <a:p>
            <a:pPr>
              <a:spcAft>
                <a:spcPts val="600"/>
              </a:spcAft>
              <a:buFont typeface="Wingdings 3" panose="05040102010807070707" pitchFamily="18" charset="2"/>
              <a:buChar char="u"/>
            </a:pPr>
            <a:r>
              <a:rPr lang="pl-PL" sz="2000" dirty="0">
                <a:solidFill>
                  <a:schemeClr val="tx1"/>
                </a:solidFill>
              </a:rPr>
              <a:t>spłacie raty</a:t>
            </a:r>
          </a:p>
          <a:p>
            <a:pPr>
              <a:spcAft>
                <a:spcPts val="600"/>
              </a:spcAft>
              <a:buFont typeface="Wingdings 3" panose="05040102010807070707" pitchFamily="18" charset="2"/>
              <a:buChar char="u"/>
            </a:pPr>
            <a:r>
              <a:rPr lang="pl-PL" sz="2000" dirty="0">
                <a:solidFill>
                  <a:schemeClr val="tx1"/>
                </a:solidFill>
              </a:rPr>
              <a:t>planowanym lub dokonanym potrąceniu</a:t>
            </a:r>
          </a:p>
          <a:p>
            <a:pPr marL="0" indent="0">
              <a:spcAft>
                <a:spcPts val="600"/>
              </a:spcAft>
              <a:buNone/>
            </a:pPr>
            <a:r>
              <a:rPr lang="pl-PL" sz="2000" dirty="0">
                <a:solidFill>
                  <a:schemeClr val="tx1"/>
                </a:solidFill>
              </a:rPr>
              <a:t>wraz z dowodem wpłaty i wskazaniem sposobu rozliczenia wpłaconych kwot, tj. jakie kwoty, zostały zaliczone na poczet należności głównej,                a jakie na poczet odsetek ze wskazaniem dat spłaty/potrącenia.</a:t>
            </a:r>
            <a:br>
              <a:rPr lang="pl-PL" sz="2000" dirty="0">
                <a:solidFill>
                  <a:schemeClr val="tx1"/>
                </a:solidFill>
              </a:rPr>
            </a:br>
            <a:r>
              <a:rPr lang="pl-PL" sz="2000" dirty="0">
                <a:solidFill>
                  <a:schemeClr val="tx1"/>
                </a:solidFill>
              </a:rPr>
              <a:t>Jest to niezbędne m.in. w celu przekazania informacji przez Wojewodę jako wierzyciela do Urzędu Skarbowego, jeśli toczy się postępowanie egzekucyjne.</a:t>
            </a:r>
          </a:p>
        </p:txBody>
      </p:sp>
    </p:spTree>
    <p:extLst>
      <p:ext uri="{BB962C8B-B14F-4D97-AF65-F5344CB8AC3E}">
        <p14:creationId xmlns:p14="http://schemas.microsoft.com/office/powerpoint/2010/main" val="5344645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1AE85B0-7640-4D62-B9F2-64E6804EE1D2}"/>
              </a:ext>
            </a:extLst>
          </p:cNvPr>
          <p:cNvSpPr>
            <a:spLocks noGrp="1"/>
          </p:cNvSpPr>
          <p:nvPr>
            <p:ph type="title"/>
          </p:nvPr>
        </p:nvSpPr>
        <p:spPr>
          <a:xfrm>
            <a:off x="694112" y="2108200"/>
            <a:ext cx="8596668" cy="1320800"/>
          </a:xfrm>
        </p:spPr>
        <p:txBody>
          <a:bodyPr>
            <a:normAutofit/>
          </a:bodyPr>
          <a:lstStyle/>
          <a:p>
            <a:pPr algn="ctr"/>
            <a:r>
              <a:rPr lang="pl-PL" sz="4000" b="1" dirty="0">
                <a:effectLst>
                  <a:outerShdw blurRad="38100" dist="38100" dir="2700000" algn="tl">
                    <a:srgbClr val="000000">
                      <a:alpha val="43137"/>
                    </a:srgbClr>
                  </a:outerShdw>
                </a:effectLst>
              </a:rPr>
              <a:t>Dziękuję za uwagę </a:t>
            </a:r>
            <a:r>
              <a:rPr lang="pl-PL" sz="4000" b="1" dirty="0">
                <a:effectLst>
                  <a:outerShdw blurRad="38100" dist="38100" dir="2700000" algn="tl">
                    <a:srgbClr val="000000">
                      <a:alpha val="43137"/>
                    </a:srgbClr>
                  </a:outerShdw>
                </a:effectLst>
                <a:sym typeface="Wingdings" panose="05000000000000000000" pitchFamily="2" charset="2"/>
              </a:rPr>
              <a:t></a:t>
            </a:r>
            <a:endParaRPr lang="pl-PL"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79486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8A41B4D-45AF-41FE-B411-AD99A9B69214}"/>
              </a:ext>
            </a:extLst>
          </p:cNvPr>
          <p:cNvSpPr>
            <a:spLocks noGrp="1"/>
          </p:cNvSpPr>
          <p:nvPr>
            <p:ph type="title"/>
          </p:nvPr>
        </p:nvSpPr>
        <p:spPr>
          <a:xfrm>
            <a:off x="1014686" y="618478"/>
            <a:ext cx="8596668" cy="1041647"/>
          </a:xfrm>
        </p:spPr>
        <p:txBody>
          <a:bodyPr/>
          <a:lstStyle/>
          <a:p>
            <a:r>
              <a:rPr lang="pl-PL" b="1" dirty="0">
                <a:effectLst>
                  <a:outerShdw blurRad="38100" dist="38100" dir="2700000" algn="tl">
                    <a:srgbClr val="000000">
                      <a:alpha val="43137"/>
                    </a:srgbClr>
                  </a:outerShdw>
                </a:effectLst>
              </a:rPr>
              <a:t>Kraje objęte koordynacją</a:t>
            </a:r>
          </a:p>
        </p:txBody>
      </p:sp>
      <p:sp>
        <p:nvSpPr>
          <p:cNvPr id="3" name="Symbol zastępczy zawartości 2">
            <a:extLst>
              <a:ext uri="{FF2B5EF4-FFF2-40B4-BE49-F238E27FC236}">
                <a16:creationId xmlns:a16="http://schemas.microsoft.com/office/drawing/2014/main" xmlns="" id="{DE5D38DC-478A-41A6-A245-6072DAC9C82A}"/>
              </a:ext>
            </a:extLst>
          </p:cNvPr>
          <p:cNvSpPr>
            <a:spLocks noGrp="1"/>
          </p:cNvSpPr>
          <p:nvPr>
            <p:ph idx="1"/>
          </p:nvPr>
        </p:nvSpPr>
        <p:spPr>
          <a:xfrm>
            <a:off x="677334" y="1551963"/>
            <a:ext cx="8596668" cy="4489400"/>
          </a:xfrm>
        </p:spPr>
        <p:txBody>
          <a:bodyPr>
            <a:normAutofit fontScale="92500"/>
          </a:bodyPr>
          <a:lstStyle/>
          <a:p>
            <a:r>
              <a:rPr lang="pl-PL" dirty="0">
                <a:solidFill>
                  <a:schemeClr val="tx1"/>
                </a:solidFill>
              </a:rPr>
              <a:t>Zasady koordynacji obowiązują </a:t>
            </a:r>
            <a:r>
              <a:rPr lang="pl-PL" b="1" dirty="0">
                <a:solidFill>
                  <a:srgbClr val="FF0000"/>
                </a:solidFill>
                <a:effectLst>
                  <a:outerShdw blurRad="38100" dist="38100" dir="2700000" algn="tl">
                    <a:srgbClr val="000000">
                      <a:alpha val="43137"/>
                    </a:srgbClr>
                  </a:outerShdw>
                </a:effectLst>
              </a:rPr>
              <a:t>w państwach członkowskich Unii Europejskiej</a:t>
            </a:r>
            <a:r>
              <a:rPr lang="pl-PL" dirty="0"/>
              <a:t>: </a:t>
            </a:r>
            <a:r>
              <a:rPr lang="pl-PL" dirty="0">
                <a:solidFill>
                  <a:schemeClr val="tx1"/>
                </a:solidFill>
              </a:rPr>
              <a:t>Austrii, Belgii, Bułgarii, Chorwacji, na Cyprze, w Czechach, Danii (z wyjątkiem Grenlandii i Wysp Faro), Estonii, Finlandii, we Francji (także na obszarze Reunion, Martyniki, Gwadelupy i Gujany Francuskiej), Grecji, Hiszpanii, Irlandii, na Litwie, w Luksemburgu, na Łotwie, Malcie, w Niemczech, Holandii, Polsce, Portugalii                   (w tym na Maderze i Azorach), Rumunii, na Słowacji, w Słowenii, Szwecji,                    na Węgrzech, we Włoszech, w Wielkiej Brytanii, w tym na Gibraltarze (zasady nie obowiązują natomiast na Wyspie Man i Wyspach Normandzkich), </a:t>
            </a:r>
            <a:r>
              <a:rPr lang="pl-PL" b="1" dirty="0">
                <a:solidFill>
                  <a:srgbClr val="FF0000"/>
                </a:solidFill>
                <a:effectLst>
                  <a:outerShdw blurRad="38100" dist="38100" dir="2700000" algn="tl">
                    <a:srgbClr val="000000">
                      <a:alpha val="43137"/>
                    </a:srgbClr>
                  </a:outerShdw>
                </a:effectLst>
              </a:rPr>
              <a:t>w państwach Europejskiego Obszaru Gospodarczego</a:t>
            </a:r>
            <a:r>
              <a:rPr lang="pl-PL" dirty="0"/>
              <a:t>, </a:t>
            </a:r>
            <a:r>
              <a:rPr lang="pl-PL" dirty="0">
                <a:solidFill>
                  <a:schemeClr val="tx1"/>
                </a:solidFill>
              </a:rPr>
              <a:t>czyli Islandii, Lichtensteinie i Norwegii,                 (na podstawie umowy o Europejskim Obszarze Gospodarczym) oraz </a:t>
            </a:r>
            <a:r>
              <a:rPr lang="pl-PL" b="1" dirty="0">
                <a:solidFill>
                  <a:srgbClr val="FF0000"/>
                </a:solidFill>
                <a:effectLst>
                  <a:outerShdw blurRad="38100" dist="38100" dir="2700000" algn="tl">
                    <a:srgbClr val="000000">
                      <a:alpha val="43137"/>
                    </a:srgbClr>
                  </a:outerShdw>
                </a:effectLst>
              </a:rPr>
              <a:t>w Szwajcarii </a:t>
            </a:r>
            <a:r>
              <a:rPr lang="pl-PL" dirty="0">
                <a:solidFill>
                  <a:schemeClr val="tx1"/>
                </a:solidFill>
              </a:rPr>
              <a:t>(na podstawie umowy UE – Szwajcaria o swobodnym przepływie osób).</a:t>
            </a:r>
          </a:p>
          <a:p>
            <a:r>
              <a:rPr lang="pl-PL" b="1" dirty="0">
                <a:solidFill>
                  <a:srgbClr val="FF0000"/>
                </a:solidFill>
                <a:effectLst>
                  <a:outerShdw blurRad="38100" dist="38100" dir="2700000" algn="tl">
                    <a:srgbClr val="000000">
                      <a:alpha val="43137"/>
                    </a:srgbClr>
                  </a:outerShdw>
                </a:effectLst>
              </a:rPr>
              <a:t>Kraje inne niż wyżej wymienione nie są objęte przepisami o koordynacji systemów zabezpieczenia społecznego </a:t>
            </a:r>
            <a:r>
              <a:rPr lang="pl-PL" dirty="0">
                <a:solidFill>
                  <a:schemeClr val="tx1"/>
                </a:solidFill>
              </a:rPr>
              <a:t>co oznacza, że w przypadku wyjazdu członka rodziny do takich krajów, jak np.: Stany Zjednoczone, Kanada, Australia, Chiny, wszelkie wnioski o ustalenie prawa do świadczeń rodzinnych powinny być rozpatrywane w oparciu o ustawodawstwo polskie.</a:t>
            </a:r>
          </a:p>
          <a:p>
            <a:endParaRPr lang="pl-PL" dirty="0"/>
          </a:p>
        </p:txBody>
      </p:sp>
    </p:spTree>
    <p:extLst>
      <p:ext uri="{BB962C8B-B14F-4D97-AF65-F5344CB8AC3E}">
        <p14:creationId xmlns:p14="http://schemas.microsoft.com/office/powerpoint/2010/main" val="31319749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C2EE092F-A02B-4E46-ACD2-789C3445FC5E}"/>
              </a:ext>
            </a:extLst>
          </p:cNvPr>
          <p:cNvSpPr>
            <a:spLocks noGrp="1"/>
          </p:cNvSpPr>
          <p:nvPr>
            <p:ph idx="1"/>
          </p:nvPr>
        </p:nvSpPr>
        <p:spPr>
          <a:xfrm>
            <a:off x="448056" y="612648"/>
            <a:ext cx="9262872" cy="5872401"/>
          </a:xfrm>
        </p:spPr>
        <p:txBody>
          <a:bodyPr>
            <a:normAutofit/>
          </a:bodyPr>
          <a:lstStyle/>
          <a:p>
            <a:pPr>
              <a:spcBef>
                <a:spcPts val="0"/>
              </a:spcBef>
              <a:buFont typeface="Wingdings 3" panose="05040102010807070707" pitchFamily="18" charset="2"/>
              <a:buChar char=""/>
            </a:pPr>
            <a:r>
              <a:rPr lang="pl-PL" sz="2400" dirty="0">
                <a:solidFill>
                  <a:schemeClr val="tx1"/>
                </a:solidFill>
              </a:rPr>
              <a:t>W związku z opuszczeniem Unii Europejskiej przez </a:t>
            </a:r>
            <a:r>
              <a:rPr lang="pl-PL" sz="2400" b="1" dirty="0">
                <a:solidFill>
                  <a:srgbClr val="FF0000"/>
                </a:solidFill>
                <a:effectLst>
                  <a:outerShdw blurRad="38100" dist="38100" dir="2700000" algn="tl">
                    <a:srgbClr val="000000">
                      <a:alpha val="43137"/>
                    </a:srgbClr>
                  </a:outerShdw>
                </a:effectLst>
              </a:rPr>
              <a:t>Wielką Brytanię</a:t>
            </a:r>
            <a:r>
              <a:rPr lang="pl-PL" sz="2400" dirty="0"/>
              <a:t> </a:t>
            </a:r>
            <a:r>
              <a:rPr lang="pl-PL" sz="2400" dirty="0">
                <a:solidFill>
                  <a:schemeClr val="tx1"/>
                </a:solidFill>
              </a:rPr>
              <a:t>zmianie uległo postępowanie w sprawie stwierdzenia, czy w danej sprawie (świadczenia rodzinne, świadczenia wychowawcze) mają zastosowanie przepisy o koordynacji systemów zabezpieczania społecznego.</a:t>
            </a:r>
          </a:p>
          <a:p>
            <a:pPr marL="0" indent="0">
              <a:spcBef>
                <a:spcPts val="0"/>
              </a:spcBef>
              <a:buNone/>
            </a:pPr>
            <a:endParaRPr lang="pl-PL" sz="2400" dirty="0"/>
          </a:p>
          <a:p>
            <a:pPr>
              <a:spcBef>
                <a:spcPts val="0"/>
              </a:spcBef>
              <a:buFont typeface="Wingdings 3" panose="05040102010807070707" pitchFamily="18" charset="2"/>
              <a:buChar char=""/>
            </a:pPr>
            <a:r>
              <a:rPr lang="pl-PL" sz="2400" dirty="0">
                <a:solidFill>
                  <a:schemeClr val="tx1"/>
                </a:solidFill>
              </a:rPr>
              <a:t>Jeżeli wnioskodawca/członek rodziny/drugi z rodziców dziecka rozpoczął przebywanie na terytorium </a:t>
            </a:r>
            <a:r>
              <a:rPr lang="pl-PL" sz="2400" b="1" dirty="0">
                <a:solidFill>
                  <a:srgbClr val="FF0000"/>
                </a:solidFill>
                <a:effectLst>
                  <a:outerShdw blurRad="38100" dist="38100" dir="2700000" algn="tl">
                    <a:srgbClr val="000000">
                      <a:alpha val="43137"/>
                    </a:srgbClr>
                  </a:outerShdw>
                </a:effectLst>
              </a:rPr>
              <a:t>Wielkiej Brytanii </a:t>
            </a:r>
            <a:r>
              <a:rPr lang="pl-PL" sz="2400" dirty="0">
                <a:solidFill>
                  <a:schemeClr val="tx1"/>
                </a:solidFill>
              </a:rPr>
              <a:t>przed zakończeniem okresu przejściowego, który nastąpił </a:t>
            </a:r>
            <a:r>
              <a:rPr lang="pl-PL" sz="2400" b="1" dirty="0">
                <a:solidFill>
                  <a:srgbClr val="FF0000"/>
                </a:solidFill>
                <a:effectLst>
                  <a:outerShdw blurRad="38100" dist="38100" dir="2700000" algn="tl">
                    <a:srgbClr val="000000">
                      <a:alpha val="43137"/>
                    </a:srgbClr>
                  </a:outerShdw>
                </a:effectLst>
              </a:rPr>
              <a:t>z dniem   31 grudnia 2020 r.</a:t>
            </a:r>
            <a:r>
              <a:rPr lang="pl-PL" sz="2400" b="1" dirty="0">
                <a:solidFill>
                  <a:srgbClr val="FF0000"/>
                </a:solidFill>
              </a:rPr>
              <a:t> </a:t>
            </a:r>
            <a:r>
              <a:rPr lang="pl-PL" sz="2400" dirty="0">
                <a:solidFill>
                  <a:schemeClr val="tx1"/>
                </a:solidFill>
              </a:rPr>
              <a:t>i przebywa tam nadal, a pozostali członkowie rodziny zamieszkują na terytorium Rzeczypospolitej Polskiej, w sprawie świadczeń rodzinnych oraz świadczenia wychowawczego (świadczenia „500+”)</a:t>
            </a:r>
            <a:r>
              <a:rPr lang="pl-PL" sz="2400" dirty="0"/>
              <a:t> </a:t>
            </a:r>
            <a:r>
              <a:rPr lang="pl-PL" sz="2400" b="1" dirty="0">
                <a:solidFill>
                  <a:srgbClr val="FF0000"/>
                </a:solidFill>
                <a:effectLst>
                  <a:outerShdw blurRad="38100" dist="38100" dir="2700000" algn="tl">
                    <a:srgbClr val="000000">
                      <a:alpha val="43137"/>
                    </a:srgbClr>
                  </a:outerShdw>
                </a:effectLst>
              </a:rPr>
              <a:t>nieprzerwanie mają zastosowanie przepisy o koordynacji systemów zabezpieczenia społecznego.</a:t>
            </a:r>
          </a:p>
          <a:p>
            <a:endParaRPr lang="pl-PL" dirty="0"/>
          </a:p>
        </p:txBody>
      </p:sp>
    </p:spTree>
    <p:extLst>
      <p:ext uri="{BB962C8B-B14F-4D97-AF65-F5344CB8AC3E}">
        <p14:creationId xmlns:p14="http://schemas.microsoft.com/office/powerpoint/2010/main" val="12138539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E51C9CE-30D5-4721-90B1-72E0D1E705EC}"/>
              </a:ext>
            </a:extLst>
          </p:cNvPr>
          <p:cNvSpPr>
            <a:spLocks noGrp="1"/>
          </p:cNvSpPr>
          <p:nvPr>
            <p:ph type="title"/>
          </p:nvPr>
        </p:nvSpPr>
        <p:spPr>
          <a:xfrm>
            <a:off x="1032441" y="342668"/>
            <a:ext cx="8596668" cy="1320800"/>
          </a:xfrm>
        </p:spPr>
        <p:txBody>
          <a:bodyPr/>
          <a:lstStyle/>
          <a:p>
            <a:r>
              <a:rPr lang="pl-PL" b="1" dirty="0">
                <a:effectLst>
                  <a:outerShdw blurRad="38100" dist="38100" dir="2700000" algn="tl">
                    <a:srgbClr val="000000">
                      <a:alpha val="43137"/>
                    </a:srgbClr>
                  </a:outerShdw>
                </a:effectLst>
              </a:rPr>
              <a:t>Do zadań Wojewody należy m.in.:</a:t>
            </a:r>
          </a:p>
        </p:txBody>
      </p:sp>
      <p:sp>
        <p:nvSpPr>
          <p:cNvPr id="3" name="Symbol zastępczy zawartości 2">
            <a:extLst>
              <a:ext uri="{FF2B5EF4-FFF2-40B4-BE49-F238E27FC236}">
                <a16:creationId xmlns:a16="http://schemas.microsoft.com/office/drawing/2014/main" xmlns="" id="{7F516D23-4521-4CF8-8947-DAB39D4B778A}"/>
              </a:ext>
            </a:extLst>
          </p:cNvPr>
          <p:cNvSpPr>
            <a:spLocks noGrp="1"/>
          </p:cNvSpPr>
          <p:nvPr>
            <p:ph idx="1"/>
          </p:nvPr>
        </p:nvSpPr>
        <p:spPr>
          <a:xfrm>
            <a:off x="677334" y="1171852"/>
            <a:ext cx="8596668" cy="5237826"/>
          </a:xfrm>
        </p:spPr>
        <p:txBody>
          <a:bodyPr>
            <a:normAutofit lnSpcReduction="10000"/>
          </a:bodyPr>
          <a:lstStyle/>
          <a:p>
            <a:r>
              <a:rPr lang="pl-PL" dirty="0">
                <a:solidFill>
                  <a:schemeClr val="tx1"/>
                </a:solidFill>
              </a:rPr>
              <a:t>wypełnianie formularzy z serii E400 oraz unijnych dokumentów - SED z serii F dotyczących świadczeń rodzinnych i wychowawczych stosowanych przez właściwe instytucje rozpatrujące uprawnienia do świadczeń rodzinnych;</a:t>
            </a:r>
          </a:p>
          <a:p>
            <a:r>
              <a:rPr lang="pl-PL" dirty="0">
                <a:solidFill>
                  <a:schemeClr val="tx1"/>
                </a:solidFill>
              </a:rPr>
              <a:t>prowadzenie korespondencji z krajami Unii Europejskiej, Europejskiego Obszaru Gospodarczego i Konfederacją Szwajcarską w zakresie wymiany informacji i działań w związku z koordynacją systemów zabezpieczenia społecznego;</a:t>
            </a:r>
          </a:p>
          <a:p>
            <a:r>
              <a:rPr lang="pl-PL" dirty="0">
                <a:solidFill>
                  <a:schemeClr val="tx1"/>
                </a:solidFill>
              </a:rPr>
              <a:t>wydawanie decyzji administracyjnych w sprawach o ustalenie prawa do polskich świadczeń rodzinnych i wychowawczych oraz informacji                            o przyznaniu świadczeń wychowawczych realizowanych w związku                       z koordynacją systemów zabezpieczenia społecznego;</a:t>
            </a:r>
          </a:p>
          <a:p>
            <a:r>
              <a:rPr lang="pl-PL" dirty="0">
                <a:solidFill>
                  <a:schemeClr val="tx1"/>
                </a:solidFill>
              </a:rPr>
              <a:t>wydawanie decyzji administracyjnych w sprawie nienależnie pobranych świadczeń rodzinnych i wychowawczych realizowanych w związku                                    z koordynacją systemów zabezpieczenia społecznego;</a:t>
            </a:r>
          </a:p>
          <a:p>
            <a:r>
              <a:rPr lang="pl-PL" dirty="0">
                <a:solidFill>
                  <a:schemeClr val="tx1"/>
                </a:solidFill>
              </a:rPr>
              <a:t>wydawanie decyzji administracyjnych w sprawie umorzenia w całości lub                          w części, rozłożenia na raty lub odroczenia terminu spłaty nienależnie pobranych świadczeń rodzinnych i wychowawczych wraz z odsetkami.</a:t>
            </a:r>
          </a:p>
          <a:p>
            <a:endParaRPr lang="pl-PL" dirty="0"/>
          </a:p>
        </p:txBody>
      </p:sp>
    </p:spTree>
    <p:extLst>
      <p:ext uri="{BB962C8B-B14F-4D97-AF65-F5344CB8AC3E}">
        <p14:creationId xmlns:p14="http://schemas.microsoft.com/office/powerpoint/2010/main" val="24511130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ymbol zastępczy zawartości 1">
            <a:extLst>
              <a:ext uri="{FF2B5EF4-FFF2-40B4-BE49-F238E27FC236}">
                <a16:creationId xmlns:a16="http://schemas.microsoft.com/office/drawing/2014/main" xmlns="" id="{94626EBA-5F40-4FB8-AC28-857BB57617E7}"/>
              </a:ext>
            </a:extLst>
          </p:cNvPr>
          <p:cNvGraphicFramePr>
            <a:graphicFrameLocks noGrp="1"/>
          </p:cNvGraphicFramePr>
          <p:nvPr>
            <p:ph idx="1"/>
            <p:extLst>
              <p:ext uri="{D42A27DB-BD31-4B8C-83A1-F6EECF244321}">
                <p14:modId xmlns:p14="http://schemas.microsoft.com/office/powerpoint/2010/main" val="3416524826"/>
              </p:ext>
            </p:extLst>
          </p:nvPr>
        </p:nvGraphicFramePr>
        <p:xfrm>
          <a:off x="923766" y="584488"/>
          <a:ext cx="8367991" cy="5689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51739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4B794EA-D073-4AE3-A28B-F4D0CD90E245}"/>
              </a:ext>
            </a:extLst>
          </p:cNvPr>
          <p:cNvSpPr>
            <a:spLocks noGrp="1"/>
          </p:cNvSpPr>
          <p:nvPr>
            <p:ph type="title"/>
          </p:nvPr>
        </p:nvSpPr>
        <p:spPr>
          <a:xfrm>
            <a:off x="1067951" y="520822"/>
            <a:ext cx="8883916" cy="1320800"/>
          </a:xfrm>
        </p:spPr>
        <p:txBody>
          <a:bodyPr>
            <a:normAutofit fontScale="90000"/>
          </a:bodyPr>
          <a:lstStyle/>
          <a:p>
            <a:r>
              <a:rPr lang="pl-PL" sz="3100" b="1" dirty="0">
                <a:effectLst>
                  <a:outerShdw blurRad="38100" dist="38100" dir="2700000" algn="tl">
                    <a:srgbClr val="000000">
                      <a:alpha val="43137"/>
                    </a:srgbClr>
                  </a:outerShdw>
                </a:effectLst>
              </a:rPr>
              <a:t>Na podstawie tych informacji ustalamy pierwszeństwo kraju do wypłaty świadczeń rodzinnych/wychowawczych: </a:t>
            </a:r>
            <a:r>
              <a:rPr lang="pl-PL" dirty="0"/>
              <a:t/>
            </a:r>
            <a:br>
              <a:rPr lang="pl-PL" dirty="0"/>
            </a:br>
            <a:endParaRPr lang="en-US" dirty="0"/>
          </a:p>
        </p:txBody>
      </p:sp>
      <p:sp>
        <p:nvSpPr>
          <p:cNvPr id="3" name="Symbol zastępczy zawartości 2">
            <a:extLst>
              <a:ext uri="{FF2B5EF4-FFF2-40B4-BE49-F238E27FC236}">
                <a16:creationId xmlns:a16="http://schemas.microsoft.com/office/drawing/2014/main" xmlns="" id="{E71B286E-3A2A-48EF-8B61-715588854B80}"/>
              </a:ext>
            </a:extLst>
          </p:cNvPr>
          <p:cNvSpPr>
            <a:spLocks noGrp="1"/>
          </p:cNvSpPr>
          <p:nvPr>
            <p:ph idx="1"/>
          </p:nvPr>
        </p:nvSpPr>
        <p:spPr>
          <a:xfrm>
            <a:off x="721723" y="2112886"/>
            <a:ext cx="8596668" cy="3999498"/>
          </a:xfrm>
        </p:spPr>
        <p:txBody>
          <a:bodyPr>
            <a:noAutofit/>
          </a:bodyPr>
          <a:lstStyle/>
          <a:p>
            <a:pPr>
              <a:spcBef>
                <a:spcPts val="0"/>
              </a:spcBef>
              <a:buFont typeface="Wingdings 3" panose="05040102010807070707" pitchFamily="18" charset="2"/>
              <a:buChar char="u"/>
            </a:pPr>
            <a:r>
              <a:rPr lang="pl-PL" sz="2200" dirty="0">
                <a:solidFill>
                  <a:schemeClr val="tx1"/>
                </a:solidFill>
              </a:rPr>
              <a:t>w większości wypadków decydujące znaczenie ma aktywność zawodowa członka rodziny (opłacanie składek społecznych) – jeśli jedno z rodziców pracuje (prowadzi działalność gospodarczą/pobiera świadczenie dla bezrobotnych/przebywa na urlopie macierzyńskim/rodzicielskim/wychowawczym itp.), drugie zaś nie – pierwszeństwo ma kraj zatrudnienia rodzica;</a:t>
            </a:r>
          </a:p>
          <a:p>
            <a:pPr marL="0" indent="0">
              <a:spcBef>
                <a:spcPts val="0"/>
              </a:spcBef>
              <a:buNone/>
            </a:pPr>
            <a:endParaRPr lang="pl-PL" sz="2200" dirty="0">
              <a:solidFill>
                <a:schemeClr val="tx1"/>
              </a:solidFill>
            </a:endParaRPr>
          </a:p>
          <a:p>
            <a:pPr>
              <a:spcBef>
                <a:spcPts val="0"/>
              </a:spcBef>
              <a:buFont typeface="Wingdings 3" panose="05040102010807070707" pitchFamily="18" charset="2"/>
              <a:buChar char="u"/>
            </a:pPr>
            <a:r>
              <a:rPr lang="pl-PL" sz="2200" dirty="0">
                <a:solidFill>
                  <a:schemeClr val="tx1"/>
                </a:solidFill>
              </a:rPr>
              <a:t>jeśli z kolei oboje rodziców pracuje lub przeciwnie – obojga można uznać za nieaktywnych zawodowo – rozstrzygający jest kraj przebywania dzieci.</a:t>
            </a:r>
          </a:p>
        </p:txBody>
      </p:sp>
    </p:spTree>
    <p:extLst>
      <p:ext uri="{BB962C8B-B14F-4D97-AF65-F5344CB8AC3E}">
        <p14:creationId xmlns:p14="http://schemas.microsoft.com/office/powerpoint/2010/main" val="40615164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awinięta krawędź">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534</TotalTime>
  <Words>3990</Words>
  <Application>Microsoft Office PowerPoint</Application>
  <PresentationFormat>Panoramiczny</PresentationFormat>
  <Paragraphs>256</Paragraphs>
  <Slides>49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49</vt:i4>
      </vt:variant>
    </vt:vector>
  </HeadingPairs>
  <TitlesOfParts>
    <vt:vector size="54" baseType="lpstr">
      <vt:lpstr>Arial</vt:lpstr>
      <vt:lpstr>Trebuchet MS</vt:lpstr>
      <vt:lpstr>Wingdings</vt:lpstr>
      <vt:lpstr>Wingdings 3</vt:lpstr>
      <vt:lpstr>Faseta</vt:lpstr>
      <vt:lpstr>KOORDYNACJA ŚWIADCZEŃ RODZINNYCH                                I                                WYCHOWAWCZYCH</vt:lpstr>
      <vt:lpstr>Wojewoda pełni funkcję instytucji właściwej w związku z udziałem Rzeczypospolitej Polskiej w koordynacji systemów zabezpieczenia społecznego                             w przypadku przemieszczania się osób                        w granicach Unii Europejskiej, Europejskiego Obszaru Gospodarczego                         i Konfederacji Szwajcarskiej.</vt:lpstr>
      <vt:lpstr>Prezentacja programu PowerPoint</vt:lpstr>
      <vt:lpstr>Prezentacja programu PowerPoint</vt:lpstr>
      <vt:lpstr>Kraje objęte koordynacją</vt:lpstr>
      <vt:lpstr>Prezentacja programu PowerPoint</vt:lpstr>
      <vt:lpstr>Do zadań Wojewody należy m.in.:</vt:lpstr>
      <vt:lpstr>Prezentacja programu PowerPoint</vt:lpstr>
      <vt:lpstr>Na podstawie tych informacji ustalamy pierwszeństwo kraju do wypłaty świadczeń rodzinnych/wychowawczych:  </vt:lpstr>
      <vt:lpstr>Świadczenia podlegające koordynacji systemów zabezpieczenia społecznego:</vt:lpstr>
      <vt:lpstr>Kiedy mają zastosowanie przepisy                             o koordynacji systemów zabezpieczenia społecznego:</vt:lpstr>
      <vt:lpstr>Który kraj jest właściwy w pierwszej kolejności do wypłaty świadczeń rodzinnych/wychowawczych?</vt:lpstr>
      <vt:lpstr>Ustalanie koordynacji</vt:lpstr>
      <vt:lpstr>Ustalanie koordynacji</vt:lpstr>
      <vt:lpstr>Ustalanie koordynacji</vt:lpstr>
      <vt:lpstr>Prezentacja programu PowerPoint</vt:lpstr>
      <vt:lpstr>Podstawowe informacje niezbędne do ustalenia koordynacji stanowią:  </vt:lpstr>
      <vt:lpstr>Ustalanie koordynacji</vt:lpstr>
      <vt:lpstr>Aktywność zawodowa w Polsce oznacza:</vt:lpstr>
      <vt:lpstr>Najczęściej pojawiające się przypadki przy ustalaniu kraju właściwego w pierwszej kolejności do wypłaty świadczeń rodzinnych/wychowawczych</vt:lpstr>
      <vt:lpstr>Elektroniczna wymiana dokumentów gmina-wojewoda-gmina</vt:lpstr>
      <vt:lpstr>Klient złożył wniosek elektroniczny</vt:lpstr>
      <vt:lpstr>Klient złożył wniosek papierowy</vt:lpstr>
      <vt:lpstr>Przekazanie wniosku - w przypadku realizacji decyzji lub po zakończeniu wypłat</vt:lpstr>
      <vt:lpstr>Prezentacja programu PowerPoint</vt:lpstr>
      <vt:lpstr>Zasady ogólne przekazywania wniosków:</vt:lpstr>
      <vt:lpstr>Zasady ogólne przekazywania wniosków:</vt:lpstr>
      <vt:lpstr>Elementy, które wpływają na szybkość rozpatrywania wniosków:</vt:lpstr>
      <vt:lpstr>Prezentacja programu PowerPoint</vt:lpstr>
      <vt:lpstr>Na etapie złożenia wniosku:</vt:lpstr>
      <vt:lpstr>Błędnie wypełniony wniosek,                      brak dokumentów </vt:lpstr>
      <vt:lpstr>Ważne</vt:lpstr>
      <vt:lpstr>Nie ma możliwości wyboru kraju, z którego wnioskodawca chce otrzymywać świadczenia.  </vt:lpstr>
      <vt:lpstr>Uchylenie decyzji w związku z zastosowaniem przepisów o koordynacji systemów zabezpieczenia społecznego  </vt:lpstr>
      <vt:lpstr>Podstawa prawna uchylenia decyzji - ustawa                    o świadczeniach rodzinnych z 28 listopada 2003 r.</vt:lpstr>
      <vt:lpstr>Podstawa prawna uchylenia decyzji - ustawa                 o pomocy państwa w wychowywaniu dzieci              z 11 lutego 2016 r.</vt:lpstr>
      <vt:lpstr>Co powinna zawierać sentencja decyzji uchylającej?</vt:lpstr>
      <vt:lpstr>Przykład poprawnej sentencji w decyzji uchylającej</vt:lpstr>
      <vt:lpstr>Najczęściej popełniane błędy w sentencji decyzji uchylającej</vt:lpstr>
      <vt:lpstr>Najczęściej popełniane błędy </vt:lpstr>
      <vt:lpstr>Nienależnie pobrane świadczenia rodzinne                              i świadczenie wychowawcze</vt:lpstr>
      <vt:lpstr>Wojewoda wydaje decyzję o nienależnie pobranych świadczeniach, gdy decyzją                 o ustaleniu prawa do świadczeń                    w okresie koordynacji odmówił Stronie prawa do danego świadczenia                                  i jednocześnie w okresie odmowy świadczenia zostały Stronie wypłacone. </vt:lpstr>
      <vt:lpstr>Nienależnie pobrane świadczenia rodzinne</vt:lpstr>
      <vt:lpstr>Nienależnie pobrane świadczenie wychowawcze</vt:lpstr>
      <vt:lpstr>Prezentacja programu PowerPoint</vt:lpstr>
      <vt:lpstr>Karta zrealizowanych świadczeń powinna wskazywać:</vt:lpstr>
      <vt:lpstr>Obowiązek potrącania nienależnie pobranych świadczeń </vt:lpstr>
      <vt:lpstr>Nienależnie pobrane świadczenia informacja o spłatach  </vt:lpstr>
      <vt:lpstr>Dziękuję za uwagę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KOORDYNACJA ŚWIADCZEŃ RODZINNYCH I WYCHOWAWCZYCH</dc:title>
  <dc:creator>Edyta Szymańska</dc:creator>
  <cp:lastModifiedBy>Joanna Kastrau</cp:lastModifiedBy>
  <cp:revision>124</cp:revision>
  <cp:lastPrinted>2021-11-12T07:55:46Z</cp:lastPrinted>
  <dcterms:created xsi:type="dcterms:W3CDTF">2021-11-09T16:27:47Z</dcterms:created>
  <dcterms:modified xsi:type="dcterms:W3CDTF">2021-12-20T11:00:50Z</dcterms:modified>
</cp:coreProperties>
</file>