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Gałązka" initials="AG" lastIdx="3" clrIdx="0">
    <p:extLst>
      <p:ext uri="{19B8F6BF-5375-455C-9EA6-DF929625EA0E}">
        <p15:presenceInfo xmlns:p15="http://schemas.microsoft.com/office/powerpoint/2012/main" userId="Anna Gałązka" providerId="None"/>
      </p:ext>
    </p:extLst>
  </p:cmAuthor>
  <p:cmAuthor id="2" name="Agnieszka Kurowska-Szczepańska" initials="AK" lastIdx="2" clrIdx="1">
    <p:extLst>
      <p:ext uri="{19B8F6BF-5375-455C-9EA6-DF929625EA0E}">
        <p15:presenceInfo xmlns:p15="http://schemas.microsoft.com/office/powerpoint/2012/main" userId="S-1-5-21-4194551197-2321984615-2707684047-10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95C930-BFC6-454B-BAE3-54D7EE396F8F}" v="5" dt="2022-09-02T14:44:05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D107A-B488-4DF1-8C74-38D488A142E1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20CCE-B52F-4C52-B675-58A096D378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413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920CCE-B52F-4C52-B675-58A096D378F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9058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07.09.2022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040291" cy="24314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dirty="0">
                <a:solidFill>
                  <a:schemeClr val="bg1"/>
                </a:solidFill>
                <a:ea typeface="Times New Roman"/>
                <a:cs typeface="Times New Roman"/>
                <a:sym typeface="Times New Roman"/>
              </a:rPr>
              <a:t>Budowa i wdrożenie Lokalnego Systemu Informatycznego (LSI)</a:t>
            </a:r>
          </a:p>
          <a:p>
            <a:endParaRPr lang="pl-PL" sz="2800" dirty="0">
              <a:solidFill>
                <a:schemeClr val="bg1"/>
              </a:solidFill>
              <a:cs typeface="Times New Roman"/>
              <a:sym typeface="Times New Roman"/>
            </a:endParaRPr>
          </a:p>
          <a:p>
            <a:r>
              <a:rPr lang="pl-PL" sz="2800" dirty="0">
                <a:solidFill>
                  <a:schemeClr val="bg1"/>
                </a:solidFill>
                <a:cs typeface="Times New Roman"/>
                <a:sym typeface="Times New Roman"/>
              </a:rPr>
              <a:t>09 września 2022 r.</a:t>
            </a:r>
            <a:endParaRPr lang="pl-PL" sz="2800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ymbol zastępczy tekstu 6">
            <a:extLst>
              <a:ext uri="{FF2B5EF4-FFF2-40B4-BE49-F238E27FC236}">
                <a16:creationId xmlns:a16="http://schemas.microsoft.com/office/drawing/2014/main" id="{3E5C098A-713A-786C-A950-C6FC21972122}"/>
              </a:ext>
            </a:extLst>
          </p:cNvPr>
          <p:cNvSpPr txBox="1">
            <a:spLocks/>
          </p:cNvSpPr>
          <p:nvPr/>
        </p:nvSpPr>
        <p:spPr>
          <a:xfrm>
            <a:off x="837535" y="4153255"/>
            <a:ext cx="4751488" cy="1568345"/>
          </a:xfrm>
          <a:prstGeom prst="rect">
            <a:avLst/>
          </a:prstGeom>
        </p:spPr>
        <p:txBody>
          <a:bodyPr vert="horz" lIns="45720" tIns="22860" rIns="45720" bIns="2286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 baseline="0">
                <a:solidFill>
                  <a:srgbClr val="4A4A49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457200">
              <a:spcBef>
                <a:spcPts val="500"/>
              </a:spcBef>
              <a:defRPr/>
            </a:pPr>
            <a:endParaRPr lang="pl-PL" sz="2000" dirty="0">
              <a:solidFill>
                <a:schemeClr val="bg1"/>
              </a:solidFill>
              <a:highlight>
                <a:srgbClr val="FFFF00"/>
              </a:highlight>
            </a:endParaRPr>
          </a:p>
          <a:p>
            <a:pPr defTabSz="457200">
              <a:spcBef>
                <a:spcPts val="500"/>
              </a:spcBef>
              <a:defRPr/>
            </a:pPr>
            <a:endParaRPr lang="pl-PL" sz="2000" dirty="0">
              <a:solidFill>
                <a:schemeClr val="bg1"/>
              </a:solidFill>
            </a:endParaRPr>
          </a:p>
          <a:p>
            <a:pPr defTabSz="457200">
              <a:spcBef>
                <a:spcPts val="500"/>
              </a:spcBef>
              <a:defRPr/>
            </a:pPr>
            <a:r>
              <a:rPr lang="pl-PL" sz="2000" dirty="0">
                <a:solidFill>
                  <a:schemeClr val="bg1"/>
                </a:solidFill>
              </a:rPr>
              <a:t>Dyrektor Departamentu Naboru Projektów</a:t>
            </a:r>
          </a:p>
          <a:p>
            <a:pPr defTabSz="457200">
              <a:spcBef>
                <a:spcPts val="500"/>
              </a:spcBef>
              <a:defRPr/>
            </a:pPr>
            <a:r>
              <a:rPr lang="pl-PL" sz="2000" dirty="0">
                <a:solidFill>
                  <a:schemeClr val="bg1"/>
                </a:solidFill>
              </a:rPr>
              <a:t>Agnieszka Kurowska-Szczepańska</a:t>
            </a:r>
          </a:p>
          <a:p>
            <a:pPr defTabSz="457200">
              <a:spcBef>
                <a:spcPts val="500"/>
              </a:spcBef>
              <a:defRPr/>
            </a:pPr>
            <a:endParaRPr lang="pl-PL" sz="2000" dirty="0">
              <a:solidFill>
                <a:schemeClr val="bg1"/>
              </a:solidFill>
            </a:endParaRPr>
          </a:p>
          <a:p>
            <a:pPr defTabSz="457200">
              <a:spcBef>
                <a:spcPts val="500"/>
              </a:spcBef>
              <a:defRPr/>
            </a:pPr>
            <a:r>
              <a:rPr lang="pl-PL" sz="2000" dirty="0">
                <a:solidFill>
                  <a:schemeClr val="bg1"/>
                </a:solidFill>
              </a:rPr>
              <a:t>Centrum Projektów Polska Cyfrowa</a:t>
            </a: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437772" y="1262657"/>
            <a:ext cx="11670384" cy="73739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Budowa i wdrożenie Lokalnego Systemu Informatycznego (LSI)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Wnioskodawca – Minister Cyfryzacji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Beneficjent – Centrum Projektów Polska Cyfrowa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Partnerzy - KPRM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Źródło finansowania - Program Operacyjny Polska Cyfrowa na lata 2014-2020, II oś priorytetowa                              „E-administracja i otwarty rząd”, działanie 2.2 „Cyfryzacja procesów </a:t>
            </a:r>
            <a:r>
              <a:rPr lang="pl-PL" sz="8000" i="1" dirty="0" err="1">
                <a:solidFill>
                  <a:schemeClr val="accent5">
                    <a:lumMod val="75000"/>
                  </a:schemeClr>
                </a:solidFill>
              </a:rPr>
              <a:t>back-ofice</a:t>
            </a: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 w administracji rządowej”                 środki pochodzące z Europejskiego Funduszu Rozwoju Regionalnego oraz budżet państwa cz.27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Całkowity koszt projektu - 9 150 919,45</a:t>
            </a:r>
          </a:p>
          <a:p>
            <a:pPr marL="269875" indent="-269875">
              <a:lnSpc>
                <a:spcPct val="170000"/>
              </a:lnSpc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 – listopad 2021 – czerwiec 2023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419100" y="1606922"/>
            <a:ext cx="11125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Cel projektu: </a:t>
            </a:r>
          </a:p>
          <a:p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Optymalizacja procesów związanych z kompleksową obsługą wdrażanych funduszy budżetowych                        i UE poprzez wytworzenie oraz wdrożenie Lokalnego Systemu Informatycznego (LSI) </a:t>
            </a:r>
          </a:p>
          <a:p>
            <a:endParaRPr lang="pl-PL" sz="2000" i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Cel strategiczny: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"Program Zintegrowanej Informatyzacji Państwa" – zwiększenie liczby obywateli korzystających                              z Internetu w relacjach z administracją publiczną, zapewnienie interoperacyjności istniejących oraz nowych systemów teleinformatycznych administracji publicznej;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i="1" dirty="0">
                <a:solidFill>
                  <a:schemeClr val="accent5">
                    <a:lumMod val="75000"/>
                  </a:schemeClr>
                </a:solidFill>
              </a:rPr>
              <a:t>"Strategia na rzecz Odpowiedzialnego Rozwoju do 2020 (z perspektywą do 2030 r.)" – realizacja celu III.3. zwiększenie wykorzystania technologii cyfrowych, w szczególności w zakresie zapewnienia odpowiedniej jakości treści i usług cyfrowych; 2030 – realizacja celów w obszarze efektywności                                 i sprawności państwa, związanych z dostępnością i rozwojem e-administracji. </a:t>
            </a:r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-884055" y="1906624"/>
            <a:ext cx="5274902" cy="278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grpSp>
        <p:nvGrpSpPr>
          <p:cNvPr id="6" name="Grupa 5">
            <a:extLst>
              <a:ext uri="{FF2B5EF4-FFF2-40B4-BE49-F238E27FC236}">
                <a16:creationId xmlns:a16="http://schemas.microsoft.com/office/drawing/2014/main" id="{90741B5E-F741-12CF-6E09-D1414DE7F5A8}"/>
              </a:ext>
            </a:extLst>
          </p:cNvPr>
          <p:cNvGrpSpPr/>
          <p:nvPr/>
        </p:nvGrpSpPr>
        <p:grpSpPr>
          <a:xfrm>
            <a:off x="3705723" y="1333500"/>
            <a:ext cx="8090751" cy="5434449"/>
            <a:chOff x="3591810" y="1318038"/>
            <a:chExt cx="7984306" cy="5353287"/>
          </a:xfrm>
        </p:grpSpPr>
        <p:pic>
          <p:nvPicPr>
            <p:cNvPr id="3" name="Obraz 2">
              <a:extLst>
                <a:ext uri="{FF2B5EF4-FFF2-40B4-BE49-F238E27FC236}">
                  <a16:creationId xmlns:a16="http://schemas.microsoft.com/office/drawing/2014/main" id="{877066B6-874D-5729-D9CB-679C5F5FF9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91810" y="1318038"/>
              <a:ext cx="7984306" cy="5353287"/>
            </a:xfrm>
            <a:prstGeom prst="rect">
              <a:avLst/>
            </a:prstGeom>
          </p:spPr>
        </p:pic>
        <p:sp>
          <p:nvSpPr>
            <p:cNvPr id="4" name="Prostokąt 3">
              <a:extLst>
                <a:ext uri="{FF2B5EF4-FFF2-40B4-BE49-F238E27FC236}">
                  <a16:creationId xmlns:a16="http://schemas.microsoft.com/office/drawing/2014/main" id="{F1A76581-0C96-CDA6-F17A-B579AD2350F9}"/>
                </a:ext>
              </a:extLst>
            </p:cNvPr>
            <p:cNvSpPr/>
            <p:nvPr/>
          </p:nvSpPr>
          <p:spPr>
            <a:xfrm>
              <a:off x="7658142" y="3146196"/>
              <a:ext cx="382489" cy="28280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http://purl.org/dc/dcmitype/"/>
    <ds:schemaRef ds:uri="http://schemas.microsoft.com/office/2006/documentManagement/types"/>
    <ds:schemaRef ds:uri="5df3a10b-8748-402e-bef4-aee373db4dbb"/>
    <ds:schemaRef ds:uri="9affde3b-50dd-4e74-9e2c-6b9654ae514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229</Words>
  <Application>Microsoft Office PowerPoint</Application>
  <PresentationFormat>Panoramiczny</PresentationFormat>
  <Paragraphs>36</Paragraphs>
  <Slides>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Piotr Zerhau</cp:lastModifiedBy>
  <cp:revision>13</cp:revision>
  <dcterms:created xsi:type="dcterms:W3CDTF">2017-01-27T12:50:17Z</dcterms:created>
  <dcterms:modified xsi:type="dcterms:W3CDTF">2022-09-07T14:16:49Z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