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4" y="1750443"/>
            <a:ext cx="10840116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Prezentacja założeń projektu pn. </a:t>
            </a:r>
            <a:r>
              <a:rPr lang="pl-PL" sz="4800" b="1" i="1" dirty="0" smtClean="0">
                <a:solidFill>
                  <a:schemeClr val="bg1"/>
                </a:solidFill>
                <a:cs typeface="Calibri"/>
              </a:rPr>
              <a:t>Rozbudowa </a:t>
            </a:r>
            <a:r>
              <a:rPr lang="pl-PL" sz="4800" b="1" i="1" dirty="0">
                <a:solidFill>
                  <a:schemeClr val="bg1"/>
                </a:solidFill>
                <a:cs typeface="Calibri"/>
              </a:rPr>
              <a:t>platformy </a:t>
            </a:r>
            <a:r>
              <a:rPr lang="pl-PL" sz="4800" b="1" i="1" dirty="0" smtClean="0">
                <a:solidFill>
                  <a:schemeClr val="bg1"/>
                </a:solidFill>
                <a:cs typeface="Calibri"/>
              </a:rPr>
              <a:t/>
            </a:r>
            <a:br>
              <a:rPr lang="pl-PL" sz="4800" b="1" i="1" dirty="0" smtClean="0">
                <a:solidFill>
                  <a:schemeClr val="bg1"/>
                </a:solidFill>
                <a:cs typeface="Calibri"/>
              </a:rPr>
            </a:br>
            <a:r>
              <a:rPr lang="pl-PL" sz="4800" b="1" i="1" dirty="0" smtClean="0">
                <a:solidFill>
                  <a:schemeClr val="bg1"/>
                </a:solidFill>
                <a:cs typeface="Calibri"/>
              </a:rPr>
              <a:t>e-usług </a:t>
            </a:r>
            <a:r>
              <a:rPr lang="pl-PL" sz="4800" b="1" i="1" dirty="0">
                <a:solidFill>
                  <a:schemeClr val="bg1"/>
                </a:solidFill>
                <a:cs typeface="Calibri"/>
              </a:rPr>
              <a:t>Urzędu Komunikacji Elektronicznej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259983" y="1289857"/>
            <a:ext cx="11848173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Rozbudowa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platformy e-usług Urzędu Komunikacji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Elektronicznej</a:t>
            </a:r>
          </a:p>
          <a:p>
            <a:pPr marL="0" indent="0">
              <a:spcBef>
                <a:spcPts val="800"/>
              </a:spcBef>
              <a:buNone/>
            </a:pPr>
            <a:endParaRPr lang="pl-PL" sz="3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5500" dirty="0">
                <a:solidFill>
                  <a:schemeClr val="accent5">
                    <a:lumMod val="75000"/>
                  </a:schemeClr>
                </a:solidFill>
              </a:rPr>
              <a:t>Minister </a:t>
            </a: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Cyfryzacji 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5500" dirty="0">
                <a:solidFill>
                  <a:schemeClr val="accent5">
                    <a:lumMod val="75000"/>
                  </a:schemeClr>
                </a:solidFill>
              </a:rPr>
              <a:t>Urząd Komunikacji </a:t>
            </a: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Elektronicznej 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Partnerzy: nie dotyczy 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Źródło finansowania: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pl-PL" sz="6000" dirty="0" smtClean="0">
                <a:solidFill>
                  <a:schemeClr val="accent5">
                    <a:lumMod val="75000"/>
                  </a:schemeClr>
                </a:solidFill>
              </a:rPr>
              <a:t>84,63</a:t>
            </a:r>
            <a:r>
              <a:rPr lang="pl-PL" sz="6000" dirty="0">
                <a:solidFill>
                  <a:schemeClr val="accent5">
                    <a:lumMod val="75000"/>
                  </a:schemeClr>
                </a:solidFill>
              </a:rPr>
              <a:t>% dofinansowanie UE (Działanie 2.2 Cyfryzacja procesów </a:t>
            </a:r>
            <a:r>
              <a:rPr lang="pl-PL" sz="6000" dirty="0" err="1">
                <a:solidFill>
                  <a:schemeClr val="accent5">
                    <a:lumMod val="75000"/>
                  </a:schemeClr>
                </a:solidFill>
              </a:rPr>
              <a:t>back-office</a:t>
            </a:r>
            <a:r>
              <a:rPr lang="pl-PL" sz="6000" dirty="0">
                <a:solidFill>
                  <a:schemeClr val="accent5">
                    <a:lumMod val="75000"/>
                  </a:schemeClr>
                </a:solidFill>
              </a:rPr>
              <a:t> w administracji rządowej, II oś POPC E-administracja </a:t>
            </a:r>
            <a:r>
              <a:rPr lang="pl-PL" sz="6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i </a:t>
            </a:r>
            <a:r>
              <a:rPr lang="pl-PL" sz="6000" dirty="0">
                <a:solidFill>
                  <a:schemeClr val="accent5">
                    <a:lumMod val="75000"/>
                  </a:schemeClr>
                </a:solidFill>
              </a:rPr>
              <a:t>otwarty rząd</a:t>
            </a:r>
            <a:r>
              <a:rPr lang="pl-PL" sz="60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pl-PL" sz="6000" dirty="0" smtClean="0">
                <a:solidFill>
                  <a:schemeClr val="accent5">
                    <a:lumMod val="75000"/>
                  </a:schemeClr>
                </a:solidFill>
              </a:rPr>
              <a:t>15,37</a:t>
            </a:r>
            <a:r>
              <a:rPr lang="pl-PL" sz="6000" dirty="0">
                <a:solidFill>
                  <a:schemeClr val="accent5">
                    <a:lumMod val="75000"/>
                  </a:schemeClr>
                </a:solidFill>
              </a:rPr>
              <a:t>% dofinansowanie z budżetu Państwa – część budżetowa nr </a:t>
            </a:r>
            <a:r>
              <a:rPr lang="pl-PL" sz="6000" dirty="0" smtClean="0">
                <a:solidFill>
                  <a:schemeClr val="accent5">
                    <a:lumMod val="75000"/>
                  </a:schemeClr>
                </a:solidFill>
              </a:rPr>
              <a:t>76 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Całkowity koszt projektu: 6 000 000 mln PLN (brutto) 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01.12.2022 – 30.11.2023 </a:t>
            </a: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334157" y="1385523"/>
            <a:ext cx="11342415" cy="4624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Cel </a:t>
            </a:r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projektu: </a:t>
            </a:r>
            <a:endParaRPr lang="pl-PL" sz="19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Poprawa funkcjonowania obszaru </a:t>
            </a:r>
            <a:r>
              <a:rPr lang="pl-PL" sz="1900" i="1" dirty="0" err="1">
                <a:solidFill>
                  <a:schemeClr val="accent5">
                    <a:lumMod val="75000"/>
                  </a:schemeClr>
                </a:solidFill>
              </a:rPr>
              <a:t>back-office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 Urzędu Komunikacji Elektronicznej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w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postaci rozbudowy PUE, poprzez optymalizację i cyfryzację procesów </a:t>
            </a:r>
            <a:r>
              <a:rPr lang="pl-PL" sz="1900" i="1" dirty="0" err="1" smtClean="0">
                <a:solidFill>
                  <a:schemeClr val="accent5">
                    <a:lumMod val="75000"/>
                  </a:schemeClr>
                </a:solidFill>
              </a:rPr>
              <a:t>back-office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sz="1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Projekt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jest spójny z celami strategicznymi, określonymi w następujących dokumentach: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Zintegrowanej Informatyzacji Państwa </a:t>
            </a: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Cel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główny: modernizacja administracji publicznej i usprawnienie funkcjonowania państwa przy wykorzystaniu technologii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cyfrowych oraz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cel szczegółowy: Wzmocnienie dojrzałości organizacyjnej jednostek administracji publicznej oraz usprawnienie zaplecza elektronicznej administracji (</a:t>
            </a:r>
            <a:r>
              <a:rPr lang="pl-PL" sz="1900" i="1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900" i="1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) (o którym mowa w pkt 4.2.2 Programu).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Strategia </a:t>
            </a:r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na rzecz Odpowiedzialnego Rozwoju do roku 2020 (z perspektywą do 2030 r.) </a:t>
            </a: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Obszar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: E-państwo / Kierunek Interwencji: Budowa i rozwój e-administracji – orientacja administracji państwa na usługi cyfrowe.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„</a:t>
            </a:r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Strategiczne kierunki działań Prezesa UKE w latach 2017-2021</a:t>
            </a: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” </a:t>
            </a:r>
            <a:b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Kierunek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: Budowa przyjaznego i dostępnego Urzędu, cel szczegółowy – Podnoszenie standardów działania. 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45636" y="789087"/>
            <a:ext cx="10432562" cy="1662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71750" y="2128677"/>
            <a:ext cx="7311067" cy="461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1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9affde3b-50dd-4e74-9e2c-6b9654ae514a"/>
    <ds:schemaRef ds:uri="http://schemas.openxmlformats.org/package/2006/metadata/core-properties"/>
    <ds:schemaRef ds:uri="http://schemas.microsoft.com/office/2006/documentManagement/types"/>
    <ds:schemaRef ds:uri="5df3a10b-8748-402e-bef4-aee373db4db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129</Words>
  <Application>Microsoft Office PowerPoint</Application>
  <PresentationFormat>Panoramiczny</PresentationFormat>
  <Paragraphs>37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14</cp:revision>
  <dcterms:created xsi:type="dcterms:W3CDTF">2017-01-27T12:50:17Z</dcterms:created>
  <dcterms:modified xsi:type="dcterms:W3CDTF">2022-09-08T09:58:57Z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