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6" r:id="rId3"/>
    <p:sldId id="289" r:id="rId4"/>
    <p:sldId id="317" r:id="rId5"/>
    <p:sldId id="286" r:id="rId6"/>
    <p:sldId id="312" r:id="rId7"/>
    <p:sldId id="292" r:id="rId8"/>
    <p:sldId id="291" r:id="rId9"/>
    <p:sldId id="311" r:id="rId10"/>
    <p:sldId id="270" r:id="rId11"/>
    <p:sldId id="308" r:id="rId12"/>
    <p:sldId id="309" r:id="rId13"/>
    <p:sldId id="320" r:id="rId14"/>
    <p:sldId id="313" r:id="rId15"/>
    <p:sldId id="314" r:id="rId16"/>
    <p:sldId id="316" r:id="rId17"/>
    <p:sldId id="318" r:id="rId18"/>
    <p:sldId id="315" r:id="rId19"/>
    <p:sldId id="301" r:id="rId20"/>
    <p:sldId id="307" r:id="rId21"/>
    <p:sldId id="303" r:id="rId22"/>
    <p:sldId id="304" r:id="rId23"/>
    <p:sldId id="305" r:id="rId24"/>
    <p:sldId id="306" r:id="rId25"/>
    <p:sldId id="319" r:id="rId26"/>
    <p:sldId id="280" r:id="rId2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892" autoAdjust="0"/>
    <p:restoredTop sz="93719" autoAdjust="0"/>
  </p:normalViewPr>
  <p:slideViewPr>
    <p:cSldViewPr snapToGrid="0">
      <p:cViewPr>
        <p:scale>
          <a:sx n="70" d="100"/>
          <a:sy n="70" d="100"/>
        </p:scale>
        <p:origin x="456" y="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ges\Desktop\Przyrost%20szczepie&#324;%20(Wykres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600" b="1" baseline="0">
                <a:solidFill>
                  <a:schemeClr val="tx1"/>
                </a:solidFill>
              </a:rPr>
              <a:t>Dzienny przyrost szczepień przeciw Covid-19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6.9253885733139536E-2"/>
          <c:y val="0.10760732323232325"/>
          <c:w val="0.89976327363841424"/>
          <c:h val="0.6746328938996262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0">
              <a:solidFill>
                <a:schemeClr val="bg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/>
          </c:spPr>
          <c:invertIfNegative val="0"/>
          <c:dPt>
            <c:idx val="63"/>
            <c:invertIfNegative val="0"/>
            <c:bubble3D val="0"/>
            <c:spPr>
              <a:solidFill>
                <a:srgbClr val="FF0000"/>
              </a:solidFill>
              <a:ln w="0">
                <a:solidFill>
                  <a:schemeClr val="bg1">
                    <a:lumMod val="5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3-1B61-44C4-9A6E-4443FC7CBFAB}"/>
              </c:ext>
            </c:extLst>
          </c:dPt>
          <c:trendline>
            <c:name>Średnia ruchoma 7 dniowa</c:name>
            <c:spPr>
              <a:ln w="31750" cap="rnd">
                <a:solidFill>
                  <a:srgbClr val="FFFF00">
                    <a:alpha val="75000"/>
                  </a:srgbClr>
                </a:solidFill>
                <a:prstDash val="solid"/>
              </a:ln>
              <a:effectLst/>
            </c:spPr>
            <c:trendlineType val="movingAvg"/>
            <c:period val="7"/>
            <c:dispRSqr val="0"/>
            <c:dispEq val="0"/>
          </c:trendline>
          <c:cat>
            <c:numRef>
              <c:f>Arkusz1!$C$33:$C$103</c:f>
              <c:numCache>
                <c:formatCode>m/d/yyyy</c:formatCode>
                <c:ptCount val="71"/>
                <c:pt idx="0">
                  <c:v>44287</c:v>
                </c:pt>
                <c:pt idx="1">
                  <c:v>44288</c:v>
                </c:pt>
                <c:pt idx="2">
                  <c:v>44289</c:v>
                </c:pt>
                <c:pt idx="3">
                  <c:v>44290</c:v>
                </c:pt>
                <c:pt idx="4">
                  <c:v>44291</c:v>
                </c:pt>
                <c:pt idx="5">
                  <c:v>44292</c:v>
                </c:pt>
                <c:pt idx="6">
                  <c:v>44293</c:v>
                </c:pt>
                <c:pt idx="7">
                  <c:v>44294</c:v>
                </c:pt>
                <c:pt idx="8">
                  <c:v>44295</c:v>
                </c:pt>
                <c:pt idx="9">
                  <c:v>44296</c:v>
                </c:pt>
                <c:pt idx="10">
                  <c:v>44297</c:v>
                </c:pt>
                <c:pt idx="11">
                  <c:v>44298</c:v>
                </c:pt>
                <c:pt idx="12">
                  <c:v>44299</c:v>
                </c:pt>
                <c:pt idx="13">
                  <c:v>44300</c:v>
                </c:pt>
                <c:pt idx="14">
                  <c:v>44301</c:v>
                </c:pt>
                <c:pt idx="15">
                  <c:v>44302</c:v>
                </c:pt>
                <c:pt idx="16">
                  <c:v>44303</c:v>
                </c:pt>
                <c:pt idx="17">
                  <c:v>44304</c:v>
                </c:pt>
                <c:pt idx="18">
                  <c:v>44305</c:v>
                </c:pt>
                <c:pt idx="19">
                  <c:v>44306</c:v>
                </c:pt>
                <c:pt idx="20">
                  <c:v>44307</c:v>
                </c:pt>
                <c:pt idx="21">
                  <c:v>44308</c:v>
                </c:pt>
                <c:pt idx="22">
                  <c:v>44309</c:v>
                </c:pt>
                <c:pt idx="23">
                  <c:v>44310</c:v>
                </c:pt>
                <c:pt idx="24">
                  <c:v>44311</c:v>
                </c:pt>
                <c:pt idx="25">
                  <c:v>44312</c:v>
                </c:pt>
                <c:pt idx="26">
                  <c:v>44313</c:v>
                </c:pt>
                <c:pt idx="27">
                  <c:v>44314</c:v>
                </c:pt>
                <c:pt idx="28">
                  <c:v>44315</c:v>
                </c:pt>
                <c:pt idx="29">
                  <c:v>44316</c:v>
                </c:pt>
                <c:pt idx="30">
                  <c:v>44317</c:v>
                </c:pt>
                <c:pt idx="31">
                  <c:v>44318</c:v>
                </c:pt>
                <c:pt idx="32">
                  <c:v>44319</c:v>
                </c:pt>
                <c:pt idx="33">
                  <c:v>44320</c:v>
                </c:pt>
                <c:pt idx="34">
                  <c:v>44321</c:v>
                </c:pt>
                <c:pt idx="35">
                  <c:v>44322</c:v>
                </c:pt>
                <c:pt idx="36">
                  <c:v>44323</c:v>
                </c:pt>
                <c:pt idx="37">
                  <c:v>44324</c:v>
                </c:pt>
                <c:pt idx="38">
                  <c:v>44325</c:v>
                </c:pt>
                <c:pt idx="39">
                  <c:v>44326</c:v>
                </c:pt>
                <c:pt idx="40">
                  <c:v>44327</c:v>
                </c:pt>
                <c:pt idx="41">
                  <c:v>44328</c:v>
                </c:pt>
                <c:pt idx="42">
                  <c:v>44329</c:v>
                </c:pt>
                <c:pt idx="43">
                  <c:v>44330</c:v>
                </c:pt>
                <c:pt idx="44">
                  <c:v>44331</c:v>
                </c:pt>
                <c:pt idx="45">
                  <c:v>44332</c:v>
                </c:pt>
                <c:pt idx="46">
                  <c:v>44333</c:v>
                </c:pt>
                <c:pt idx="47">
                  <c:v>44334</c:v>
                </c:pt>
                <c:pt idx="48">
                  <c:v>44335</c:v>
                </c:pt>
                <c:pt idx="49">
                  <c:v>44336</c:v>
                </c:pt>
                <c:pt idx="50">
                  <c:v>44337</c:v>
                </c:pt>
                <c:pt idx="51">
                  <c:v>44338</c:v>
                </c:pt>
                <c:pt idx="52">
                  <c:v>44339</c:v>
                </c:pt>
                <c:pt idx="53">
                  <c:v>44340</c:v>
                </c:pt>
                <c:pt idx="54">
                  <c:v>44341</c:v>
                </c:pt>
                <c:pt idx="55">
                  <c:v>44342</c:v>
                </c:pt>
                <c:pt idx="56">
                  <c:v>44343</c:v>
                </c:pt>
                <c:pt idx="57">
                  <c:v>44344</c:v>
                </c:pt>
                <c:pt idx="58">
                  <c:v>44345</c:v>
                </c:pt>
                <c:pt idx="59">
                  <c:v>44346</c:v>
                </c:pt>
                <c:pt idx="60">
                  <c:v>44347</c:v>
                </c:pt>
                <c:pt idx="61">
                  <c:v>44348</c:v>
                </c:pt>
                <c:pt idx="62">
                  <c:v>44349</c:v>
                </c:pt>
                <c:pt idx="63">
                  <c:v>44350</c:v>
                </c:pt>
                <c:pt idx="64">
                  <c:v>44351</c:v>
                </c:pt>
                <c:pt idx="65">
                  <c:v>44352</c:v>
                </c:pt>
                <c:pt idx="66">
                  <c:v>44353</c:v>
                </c:pt>
                <c:pt idx="67">
                  <c:v>44354</c:v>
                </c:pt>
                <c:pt idx="68">
                  <c:v>44355</c:v>
                </c:pt>
                <c:pt idx="69">
                  <c:v>44356</c:v>
                </c:pt>
                <c:pt idx="70">
                  <c:v>44357</c:v>
                </c:pt>
              </c:numCache>
              <c:extLst/>
            </c:numRef>
          </c:cat>
          <c:val>
            <c:numRef>
              <c:f>Arkusz1!$D$33:$D$103</c:f>
              <c:numCache>
                <c:formatCode>General</c:formatCode>
                <c:ptCount val="71"/>
                <c:pt idx="0">
                  <c:v>11856</c:v>
                </c:pt>
                <c:pt idx="1">
                  <c:v>10684</c:v>
                </c:pt>
                <c:pt idx="2">
                  <c:v>9141</c:v>
                </c:pt>
                <c:pt idx="3">
                  <c:v>2269</c:v>
                </c:pt>
                <c:pt idx="4">
                  <c:v>7</c:v>
                </c:pt>
                <c:pt idx="5">
                  <c:v>65</c:v>
                </c:pt>
                <c:pt idx="6">
                  <c:v>7142</c:v>
                </c:pt>
                <c:pt idx="7">
                  <c:v>13233</c:v>
                </c:pt>
                <c:pt idx="8">
                  <c:v>16750</c:v>
                </c:pt>
                <c:pt idx="9">
                  <c:v>13756</c:v>
                </c:pt>
                <c:pt idx="10">
                  <c:v>7977</c:v>
                </c:pt>
                <c:pt idx="11">
                  <c:v>2257</c:v>
                </c:pt>
                <c:pt idx="12">
                  <c:v>6065</c:v>
                </c:pt>
                <c:pt idx="13">
                  <c:v>11699</c:v>
                </c:pt>
                <c:pt idx="14">
                  <c:v>16839</c:v>
                </c:pt>
                <c:pt idx="15">
                  <c:v>16472</c:v>
                </c:pt>
                <c:pt idx="16">
                  <c:v>13190</c:v>
                </c:pt>
                <c:pt idx="17">
                  <c:v>8667</c:v>
                </c:pt>
                <c:pt idx="18">
                  <c:v>1949</c:v>
                </c:pt>
                <c:pt idx="19">
                  <c:v>6560</c:v>
                </c:pt>
                <c:pt idx="20">
                  <c:v>12641</c:v>
                </c:pt>
                <c:pt idx="21">
                  <c:v>17642</c:v>
                </c:pt>
                <c:pt idx="22">
                  <c:v>18259</c:v>
                </c:pt>
                <c:pt idx="23">
                  <c:v>15167</c:v>
                </c:pt>
                <c:pt idx="24">
                  <c:v>14021</c:v>
                </c:pt>
                <c:pt idx="25">
                  <c:v>3278</c:v>
                </c:pt>
                <c:pt idx="26">
                  <c:v>7384</c:v>
                </c:pt>
                <c:pt idx="27">
                  <c:v>17240</c:v>
                </c:pt>
                <c:pt idx="28">
                  <c:v>23333</c:v>
                </c:pt>
                <c:pt idx="29">
                  <c:v>24265</c:v>
                </c:pt>
                <c:pt idx="30">
                  <c:v>20149</c:v>
                </c:pt>
                <c:pt idx="31">
                  <c:v>6977</c:v>
                </c:pt>
                <c:pt idx="32">
                  <c:v>4448</c:v>
                </c:pt>
                <c:pt idx="33">
                  <c:v>2735</c:v>
                </c:pt>
                <c:pt idx="34">
                  <c:v>15471</c:v>
                </c:pt>
                <c:pt idx="35">
                  <c:v>25590</c:v>
                </c:pt>
                <c:pt idx="36">
                  <c:v>27554</c:v>
                </c:pt>
                <c:pt idx="37">
                  <c:v>25828</c:v>
                </c:pt>
                <c:pt idx="38">
                  <c:v>16618</c:v>
                </c:pt>
                <c:pt idx="39">
                  <c:v>6977</c:v>
                </c:pt>
                <c:pt idx="40">
                  <c:v>12958</c:v>
                </c:pt>
                <c:pt idx="41">
                  <c:v>20850</c:v>
                </c:pt>
                <c:pt idx="42">
                  <c:v>29792</c:v>
                </c:pt>
                <c:pt idx="43">
                  <c:v>28162</c:v>
                </c:pt>
                <c:pt idx="44">
                  <c:v>22640</c:v>
                </c:pt>
                <c:pt idx="45">
                  <c:v>13373</c:v>
                </c:pt>
                <c:pt idx="46">
                  <c:v>5127</c:v>
                </c:pt>
                <c:pt idx="47">
                  <c:v>7050</c:v>
                </c:pt>
                <c:pt idx="48">
                  <c:v>22273</c:v>
                </c:pt>
                <c:pt idx="49">
                  <c:v>29835</c:v>
                </c:pt>
                <c:pt idx="50">
                  <c:v>29864</c:v>
                </c:pt>
                <c:pt idx="51">
                  <c:v>24384</c:v>
                </c:pt>
                <c:pt idx="52">
                  <c:v>13216</c:v>
                </c:pt>
                <c:pt idx="53">
                  <c:v>3953</c:v>
                </c:pt>
                <c:pt idx="54">
                  <c:v>6645</c:v>
                </c:pt>
                <c:pt idx="55">
                  <c:v>20856</c:v>
                </c:pt>
                <c:pt idx="56">
                  <c:v>25884</c:v>
                </c:pt>
                <c:pt idx="57">
                  <c:v>24364</c:v>
                </c:pt>
                <c:pt idx="58">
                  <c:v>21609</c:v>
                </c:pt>
                <c:pt idx="59">
                  <c:v>18252</c:v>
                </c:pt>
                <c:pt idx="60">
                  <c:v>6259</c:v>
                </c:pt>
                <c:pt idx="61">
                  <c:v>7176</c:v>
                </c:pt>
                <c:pt idx="62">
                  <c:v>30794</c:v>
                </c:pt>
                <c:pt idx="63">
                  <c:v>40944</c:v>
                </c:pt>
                <c:pt idx="64">
                  <c:v>6917</c:v>
                </c:pt>
                <c:pt idx="65">
                  <c:v>26793</c:v>
                </c:pt>
                <c:pt idx="66">
                  <c:v>17427</c:v>
                </c:pt>
                <c:pt idx="67">
                  <c:v>6586</c:v>
                </c:pt>
                <c:pt idx="68">
                  <c:v>9714</c:v>
                </c:pt>
                <c:pt idx="69">
                  <c:v>26187</c:v>
                </c:pt>
                <c:pt idx="70">
                  <c:v>33709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1B61-44C4-9A6E-4443FC7CBF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788975967"/>
        <c:axId val="788969727"/>
      </c:barChart>
      <c:dateAx>
        <c:axId val="788975967"/>
        <c:scaling>
          <c:orientation val="minMax"/>
          <c:max val="44357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88969727"/>
        <c:crosses val="autoZero"/>
        <c:auto val="0"/>
        <c:lblOffset val="100"/>
        <c:baseTimeUnit val="days"/>
      </c:dateAx>
      <c:valAx>
        <c:axId val="788969727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88975967"/>
        <c:crosses val="autoZero"/>
        <c:crossBetween val="between"/>
        <c:majorUnit val="2500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907EF9-FBBB-4484-AA22-E86C70445C96}" type="doc">
      <dgm:prSet loTypeId="urn:microsoft.com/office/officeart/2005/8/layout/vList3" loCatId="list" qsTypeId="urn:microsoft.com/office/officeart/2005/8/quickstyle/3d3" qsCatId="3D" csTypeId="urn:microsoft.com/office/officeart/2005/8/colors/accent1_2" csCatId="accent1" phldr="1"/>
      <dgm:spPr/>
    </dgm:pt>
    <dgm:pt modelId="{634C4A90-84EF-432D-B5BA-027D99F3F218}">
      <dgm:prSet phldrT="[Tekst]"/>
      <dgm:spPr/>
      <dgm:t>
        <a:bodyPr/>
        <a:lstStyle/>
        <a:p>
          <a:pPr algn="l"/>
          <a:r>
            <a:rPr lang="pl-PL" dirty="0"/>
            <a:t>od </a:t>
          </a:r>
          <a:r>
            <a:rPr lang="pl-PL" b="1" dirty="0"/>
            <a:t>10 maja </a:t>
          </a:r>
          <a:r>
            <a:rPr lang="pl-PL" dirty="0"/>
            <a:t>osoby ze znacznym stopniem niepełnosprawności</a:t>
          </a:r>
        </a:p>
      </dgm:t>
    </dgm:pt>
    <dgm:pt modelId="{91F07624-0994-4F9D-878A-A0CFA458E6E5}" type="parTrans" cxnId="{EF6FB541-F9D6-4FEA-B45B-4ECF3F458215}">
      <dgm:prSet/>
      <dgm:spPr/>
      <dgm:t>
        <a:bodyPr/>
        <a:lstStyle/>
        <a:p>
          <a:endParaRPr lang="pl-PL"/>
        </a:p>
      </dgm:t>
    </dgm:pt>
    <dgm:pt modelId="{5EF2F157-F85E-4866-8ED8-F88C075A7B58}" type="sibTrans" cxnId="{EF6FB541-F9D6-4FEA-B45B-4ECF3F458215}">
      <dgm:prSet/>
      <dgm:spPr/>
      <dgm:t>
        <a:bodyPr/>
        <a:lstStyle/>
        <a:p>
          <a:endParaRPr lang="pl-PL"/>
        </a:p>
      </dgm:t>
    </dgm:pt>
    <dgm:pt modelId="{EE1957B0-B07D-444D-BA77-668826C7627A}">
      <dgm:prSet phldrT="[Tekst]"/>
      <dgm:spPr/>
      <dgm:t>
        <a:bodyPr/>
        <a:lstStyle/>
        <a:p>
          <a:pPr algn="l"/>
          <a:r>
            <a:rPr lang="pl-PL" dirty="0"/>
            <a:t>od </a:t>
          </a:r>
          <a:r>
            <a:rPr lang="pl-PL" b="1" dirty="0"/>
            <a:t>25 maja</a:t>
          </a:r>
          <a:r>
            <a:rPr lang="pl-PL" dirty="0"/>
            <a:t> osoby </a:t>
          </a:r>
          <a:br>
            <a:rPr lang="pl-PL" dirty="0"/>
          </a:br>
          <a:r>
            <a:rPr lang="pl-PL" dirty="0"/>
            <a:t>z umiarkowanym stopniem niepełnosprawności</a:t>
          </a:r>
        </a:p>
      </dgm:t>
    </dgm:pt>
    <dgm:pt modelId="{22E0E304-4BC6-403C-8700-9BB4A4C548DA}" type="parTrans" cxnId="{F5E5CD89-9749-425D-AFB1-80545D973197}">
      <dgm:prSet/>
      <dgm:spPr/>
      <dgm:t>
        <a:bodyPr/>
        <a:lstStyle/>
        <a:p>
          <a:endParaRPr lang="pl-PL"/>
        </a:p>
      </dgm:t>
    </dgm:pt>
    <dgm:pt modelId="{949FE7BE-0D82-43CF-8431-C50ABC0E8AF5}" type="sibTrans" cxnId="{F5E5CD89-9749-425D-AFB1-80545D973197}">
      <dgm:prSet/>
      <dgm:spPr/>
      <dgm:t>
        <a:bodyPr/>
        <a:lstStyle/>
        <a:p>
          <a:endParaRPr lang="pl-PL"/>
        </a:p>
      </dgm:t>
    </dgm:pt>
    <dgm:pt modelId="{FFA75231-A40C-4C43-91B0-C6E04A685F6E}" type="pres">
      <dgm:prSet presAssocID="{7B907EF9-FBBB-4484-AA22-E86C70445C96}" presName="linearFlow" presStyleCnt="0">
        <dgm:presLayoutVars>
          <dgm:dir/>
          <dgm:resizeHandles val="exact"/>
        </dgm:presLayoutVars>
      </dgm:prSet>
      <dgm:spPr/>
    </dgm:pt>
    <dgm:pt modelId="{32AA2EA3-9C8A-4082-8437-6568DFF9EF84}" type="pres">
      <dgm:prSet presAssocID="{634C4A90-84EF-432D-B5BA-027D99F3F218}" presName="composite" presStyleCnt="0"/>
      <dgm:spPr/>
    </dgm:pt>
    <dgm:pt modelId="{AF5BD799-9227-4E81-9430-4F0B4CF0EBA5}" type="pres">
      <dgm:prSet presAssocID="{634C4A90-84EF-432D-B5BA-027D99F3F218}" presName="imgShp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BB0371D6-8A21-401C-9765-D539311B44CD}" type="pres">
      <dgm:prSet presAssocID="{634C4A90-84EF-432D-B5BA-027D99F3F218}" presName="txShp" presStyleLbl="node1" presStyleIdx="0" presStyleCnt="2">
        <dgm:presLayoutVars>
          <dgm:bulletEnabled val="1"/>
        </dgm:presLayoutVars>
      </dgm:prSet>
      <dgm:spPr/>
    </dgm:pt>
    <dgm:pt modelId="{9A723B37-1065-4767-8AC9-466775388CB1}" type="pres">
      <dgm:prSet presAssocID="{5EF2F157-F85E-4866-8ED8-F88C075A7B58}" presName="spacing" presStyleCnt="0"/>
      <dgm:spPr/>
    </dgm:pt>
    <dgm:pt modelId="{5078E07F-F5C8-476C-AAB7-603417A0DB64}" type="pres">
      <dgm:prSet presAssocID="{EE1957B0-B07D-444D-BA77-668826C7627A}" presName="composite" presStyleCnt="0"/>
      <dgm:spPr/>
    </dgm:pt>
    <dgm:pt modelId="{4E6678DA-F1EE-4F31-82FD-41BA8ABF72EA}" type="pres">
      <dgm:prSet presAssocID="{EE1957B0-B07D-444D-BA77-668826C7627A}" presName="imgShp" presStyleLbl="fgImgPlace1" presStyleIdx="1" presStyleCnt="2" custLinFactNeighborX="-954" custLinFactNeighborY="-121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470A145C-8632-42A3-BFE0-6D717C2B838B}" type="pres">
      <dgm:prSet presAssocID="{EE1957B0-B07D-444D-BA77-668826C7627A}" presName="txShp" presStyleLbl="node1" presStyleIdx="1" presStyleCnt="2">
        <dgm:presLayoutVars>
          <dgm:bulletEnabled val="1"/>
        </dgm:presLayoutVars>
      </dgm:prSet>
      <dgm:spPr/>
    </dgm:pt>
  </dgm:ptLst>
  <dgm:cxnLst>
    <dgm:cxn modelId="{EF6FB541-F9D6-4FEA-B45B-4ECF3F458215}" srcId="{7B907EF9-FBBB-4484-AA22-E86C70445C96}" destId="{634C4A90-84EF-432D-B5BA-027D99F3F218}" srcOrd="0" destOrd="0" parTransId="{91F07624-0994-4F9D-878A-A0CFA458E6E5}" sibTransId="{5EF2F157-F85E-4866-8ED8-F88C075A7B58}"/>
    <dgm:cxn modelId="{B574C46C-F3BD-49EF-9BAA-6A6FDC40A17D}" type="presOf" srcId="{7B907EF9-FBBB-4484-AA22-E86C70445C96}" destId="{FFA75231-A40C-4C43-91B0-C6E04A685F6E}" srcOrd="0" destOrd="0" presId="urn:microsoft.com/office/officeart/2005/8/layout/vList3"/>
    <dgm:cxn modelId="{A13C4871-40DB-4824-9C2F-FE4872F53FAD}" type="presOf" srcId="{EE1957B0-B07D-444D-BA77-668826C7627A}" destId="{470A145C-8632-42A3-BFE0-6D717C2B838B}" srcOrd="0" destOrd="0" presId="urn:microsoft.com/office/officeart/2005/8/layout/vList3"/>
    <dgm:cxn modelId="{F5E5CD89-9749-425D-AFB1-80545D973197}" srcId="{7B907EF9-FBBB-4484-AA22-E86C70445C96}" destId="{EE1957B0-B07D-444D-BA77-668826C7627A}" srcOrd="1" destOrd="0" parTransId="{22E0E304-4BC6-403C-8700-9BB4A4C548DA}" sibTransId="{949FE7BE-0D82-43CF-8431-C50ABC0E8AF5}"/>
    <dgm:cxn modelId="{5C4C2DE6-EE78-4C55-A6A2-178F432AE362}" type="presOf" srcId="{634C4A90-84EF-432D-B5BA-027D99F3F218}" destId="{BB0371D6-8A21-401C-9765-D539311B44CD}" srcOrd="0" destOrd="0" presId="urn:microsoft.com/office/officeart/2005/8/layout/vList3"/>
    <dgm:cxn modelId="{C350CA82-51CA-4A5E-AB06-1EC8DD622172}" type="presParOf" srcId="{FFA75231-A40C-4C43-91B0-C6E04A685F6E}" destId="{32AA2EA3-9C8A-4082-8437-6568DFF9EF84}" srcOrd="0" destOrd="0" presId="urn:microsoft.com/office/officeart/2005/8/layout/vList3"/>
    <dgm:cxn modelId="{96CC0060-588A-4BF0-96F6-4305C1E3A4DA}" type="presParOf" srcId="{32AA2EA3-9C8A-4082-8437-6568DFF9EF84}" destId="{AF5BD799-9227-4E81-9430-4F0B4CF0EBA5}" srcOrd="0" destOrd="0" presId="urn:microsoft.com/office/officeart/2005/8/layout/vList3"/>
    <dgm:cxn modelId="{E4E1C4EB-3299-457F-9E35-F40559A8D159}" type="presParOf" srcId="{32AA2EA3-9C8A-4082-8437-6568DFF9EF84}" destId="{BB0371D6-8A21-401C-9765-D539311B44CD}" srcOrd="1" destOrd="0" presId="urn:microsoft.com/office/officeart/2005/8/layout/vList3"/>
    <dgm:cxn modelId="{11E53C20-92CF-40BD-A3CC-B0479BD74F2F}" type="presParOf" srcId="{FFA75231-A40C-4C43-91B0-C6E04A685F6E}" destId="{9A723B37-1065-4767-8AC9-466775388CB1}" srcOrd="1" destOrd="0" presId="urn:microsoft.com/office/officeart/2005/8/layout/vList3"/>
    <dgm:cxn modelId="{90437E57-5A36-411A-A8BB-398D53BE401C}" type="presParOf" srcId="{FFA75231-A40C-4C43-91B0-C6E04A685F6E}" destId="{5078E07F-F5C8-476C-AAB7-603417A0DB64}" srcOrd="2" destOrd="0" presId="urn:microsoft.com/office/officeart/2005/8/layout/vList3"/>
    <dgm:cxn modelId="{DB00F448-CA24-43D8-88B0-E5098EB5E462}" type="presParOf" srcId="{5078E07F-F5C8-476C-AAB7-603417A0DB64}" destId="{4E6678DA-F1EE-4F31-82FD-41BA8ABF72EA}" srcOrd="0" destOrd="0" presId="urn:microsoft.com/office/officeart/2005/8/layout/vList3"/>
    <dgm:cxn modelId="{9D22395C-5C4E-433A-9275-A0055B79B1CC}" type="presParOf" srcId="{5078E07F-F5C8-476C-AAB7-603417A0DB64}" destId="{470A145C-8632-42A3-BFE0-6D717C2B838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0371D6-8A21-401C-9765-D539311B44CD}">
      <dsp:nvSpPr>
        <dsp:cNvPr id="0" name=""/>
        <dsp:cNvSpPr/>
      </dsp:nvSpPr>
      <dsp:spPr>
        <a:xfrm rot="10800000">
          <a:off x="1409505" y="8"/>
          <a:ext cx="4199524" cy="140692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0414" tIns="83820" rIns="156464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/>
            <a:t>od </a:t>
          </a:r>
          <a:r>
            <a:rPr lang="pl-PL" sz="2200" b="1" kern="1200" dirty="0"/>
            <a:t>10 maja </a:t>
          </a:r>
          <a:r>
            <a:rPr lang="pl-PL" sz="2200" kern="1200" dirty="0"/>
            <a:t>osoby ze znacznym stopniem niepełnosprawności</a:t>
          </a:r>
        </a:p>
      </dsp:txBody>
      <dsp:txXfrm rot="10800000">
        <a:off x="1761236" y="8"/>
        <a:ext cx="3847793" cy="1406923"/>
      </dsp:txXfrm>
    </dsp:sp>
    <dsp:sp modelId="{AF5BD799-9227-4E81-9430-4F0B4CF0EBA5}">
      <dsp:nvSpPr>
        <dsp:cNvPr id="0" name=""/>
        <dsp:cNvSpPr/>
      </dsp:nvSpPr>
      <dsp:spPr>
        <a:xfrm>
          <a:off x="706044" y="8"/>
          <a:ext cx="1406923" cy="140692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70A145C-8632-42A3-BFE0-6D717C2B838B}">
      <dsp:nvSpPr>
        <dsp:cNvPr id="0" name=""/>
        <dsp:cNvSpPr/>
      </dsp:nvSpPr>
      <dsp:spPr>
        <a:xfrm rot="10800000">
          <a:off x="1409505" y="1826909"/>
          <a:ext cx="4199524" cy="140692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0414" tIns="83820" rIns="156464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/>
            <a:t>od </a:t>
          </a:r>
          <a:r>
            <a:rPr lang="pl-PL" sz="2200" b="1" kern="1200" dirty="0"/>
            <a:t>25 maja</a:t>
          </a:r>
          <a:r>
            <a:rPr lang="pl-PL" sz="2200" kern="1200" dirty="0"/>
            <a:t> osoby </a:t>
          </a:r>
          <a:br>
            <a:rPr lang="pl-PL" sz="2200" kern="1200" dirty="0"/>
          </a:br>
          <a:r>
            <a:rPr lang="pl-PL" sz="2200" kern="1200" dirty="0"/>
            <a:t>z umiarkowanym stopniem niepełnosprawności</a:t>
          </a:r>
        </a:p>
      </dsp:txBody>
      <dsp:txXfrm rot="10800000">
        <a:off x="1761236" y="1826909"/>
        <a:ext cx="3847793" cy="1406923"/>
      </dsp:txXfrm>
    </dsp:sp>
    <dsp:sp modelId="{4E6678DA-F1EE-4F31-82FD-41BA8ABF72EA}">
      <dsp:nvSpPr>
        <dsp:cNvPr id="0" name=""/>
        <dsp:cNvSpPr/>
      </dsp:nvSpPr>
      <dsp:spPr>
        <a:xfrm>
          <a:off x="692622" y="1809843"/>
          <a:ext cx="1406923" cy="140692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AD80E-34F5-4903-8477-1CC387F5E077}" type="datetimeFigureOut">
              <a:rPr lang="pl-PL" smtClean="0"/>
              <a:t>10.06.2021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7107E-8129-45F1-BE69-17EBB30BB6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6475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A7107E-8129-45F1-BE69-17EBB30BB626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13501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A7107E-8129-45F1-BE69-17EBB30BB626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44173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A7107E-8129-45F1-BE69-17EBB30BB626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1327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A7107E-8129-45F1-BE69-17EBB30BB626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6972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A7107E-8129-45F1-BE69-17EBB30BB626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9846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A7107E-8129-45F1-BE69-17EBB30BB626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911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A7107E-8129-45F1-BE69-17EBB30BB626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8316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A7107E-8129-45F1-BE69-17EBB30BB626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1324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A7107E-8129-45F1-BE69-17EBB30BB626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88890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A7107E-8129-45F1-BE69-17EBB30BB626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4307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A7107E-8129-45F1-BE69-17EBB30BB626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9051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5F56C2B-212A-4B69-9585-4CF0EE8E54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51A28F9-4F6E-4953-A7B4-1595D5702F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897651F-3E0B-49F3-B46D-4DB601915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17FB-43F0-4B20-B8A1-495943D9054F}" type="datetime1">
              <a:rPr lang="pl-PL" smtClean="0"/>
              <a:t>10.06.2021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C0CCFCB-43B2-4EA7-89C3-DE4AACCFD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Pajęczno, 5 czerwca 2020 r.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D2B1FE0-6B01-4AFB-A03A-421227811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7918-C76A-48B4-BA32-BEE48636CC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12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2FDF058-17DE-4EC7-9322-9B6E68110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F06FB177-4DDF-47C4-8EC0-9B20277695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E9D99D4-8355-4F6E-B2ED-6419EB041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3629-78C0-49E9-B225-BEDC254C6964}" type="datetime1">
              <a:rPr lang="pl-PL" smtClean="0"/>
              <a:t>10.06.2021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E452418-632C-4448-A078-1FC6FB01E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Pajęczno, 5 czerwca 2020 r.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9AD8938-212F-41C2-8905-583C0CF30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7918-C76A-48B4-BA32-BEE48636CC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8553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13468377-EED9-49EF-99B4-07F86F4B30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6B56A27-82C7-4B41-AA85-B5275B5C5B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D027D38-EDD8-417B-B37F-EFAD24532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B931-FD61-4FD4-8329-B5F3BE7E2895}" type="datetime1">
              <a:rPr lang="pl-PL" smtClean="0"/>
              <a:t>10.06.2021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BF21A1A-C443-4413-9DB1-3BBF954DB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Pajęczno, 5 czerwca 2020 r.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A173657-E65D-4633-8A63-28C4CF439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7918-C76A-48B4-BA32-BEE48636CC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5059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BA3E184-1EB4-4C23-9B80-EBCF8D8DD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2933B06-E088-498E-B1BF-123F8F062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A68BA6C-6D0D-4758-8DDE-06741B55F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F859E-4434-43F1-A16B-77F69A650AB2}" type="datetime1">
              <a:rPr lang="pl-PL" smtClean="0"/>
              <a:t>10.06.2021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0453A5C-9926-49D8-BDC6-D15174E53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Pajęczno, 5 czerwca 2020 r.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473F9D0-CFA2-4F10-B69A-40B17C46D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7918-C76A-48B4-BA32-BEE48636CC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1704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A5BFF18-B615-4CD6-8005-D739C8CDD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E414D9F-5916-43BC-AA67-E08070D5BD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09F3475-5F25-49E9-BF21-05C5CDD7B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527E6-6BD4-405C-B2DA-2F38A124239D}" type="datetime1">
              <a:rPr lang="pl-PL" smtClean="0"/>
              <a:t>10.06.2021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C3F6BB6-E152-4868-B001-D820CAC1F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Pajęczno, 5 czerwca 2020 r.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AC78285-181D-46E1-93FF-91AE1729E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7918-C76A-48B4-BA32-BEE48636CC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7141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97F0B80-440C-4885-9BAA-8FE92795D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F04D79F-57B0-4937-A634-FD1BA1359E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E598F9D-7C9E-4C58-A868-360619A2B3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9CF3D24-6860-4433-A4B4-2F8F76348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790F1-35B6-45A6-8474-3FDBA5FDCFEB}" type="datetime1">
              <a:rPr lang="pl-PL" smtClean="0"/>
              <a:t>10.06.2021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3675562-8D4D-4122-9DB4-F7AD8916F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Pajęczno, 5 czerwca 2020 r.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A738165-08E6-4503-8E8F-C8B03E87B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7918-C76A-48B4-BA32-BEE48636CC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7765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A7F9DB-57AE-42E9-985C-121EEF8DF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8CC43EC-0F62-4790-8DE6-658F78AF4E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BD77F81-F01B-4A66-9396-B3D716AEE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974EA6F-7F19-4212-A766-6953B123AD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48CE32CE-8847-4883-B1BF-5AFFB8B1FF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B794EE15-EB59-4A37-9A22-80713808B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8217-9D95-40EE-AB9E-93EB3E349AAE}" type="datetime1">
              <a:rPr lang="pl-PL" smtClean="0"/>
              <a:t>10.06.2021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42220E33-27D7-4AA4-8FAA-D63ABD205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Pajęczno, 5 czerwca 2020 r.</a:t>
            </a:r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551AFA46-CEB1-4468-8BEE-31EF7500C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7918-C76A-48B4-BA32-BEE48636CC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6103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17C342-5694-4574-B2CA-7C0764CE6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F044F11D-DA83-45F0-B9AD-ACC6E3197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081FE-121F-4A17-8960-341624D6A20B}" type="datetime1">
              <a:rPr lang="pl-PL" smtClean="0"/>
              <a:t>10.06.2021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2E065F7B-B4DE-49D3-9191-993697460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Pajęczno, 5 czerwca 2020 r.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1149947-86AA-4CF8-9023-10AC39B62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7918-C76A-48B4-BA32-BEE48636CC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564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777D3381-A9F4-49C2-BE0E-CE5EE63A1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9FBF1-CB96-4033-8623-D289D359BA2E}" type="datetime1">
              <a:rPr lang="pl-PL" smtClean="0"/>
              <a:t>10.06.2021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C1EEAB67-268F-467E-832C-D3B545142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Pajęczno, 5 czerwca 2020 r.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39893B0-9836-482B-BE56-75894BD28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7918-C76A-48B4-BA32-BEE48636CC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0426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B84D69-4A8C-452D-B3F6-22AD5E146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8C1E0E0-2244-45D8-9565-93731E8A5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EBD0C9A-73C8-4795-8C4E-17A0A72A6E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549C14E-4677-4F46-AA8E-D128BBF8F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905DC-DB03-40CD-A88C-5630550B1DC4}" type="datetime1">
              <a:rPr lang="pl-PL" smtClean="0"/>
              <a:t>10.06.2021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A5784FC-AB6D-43A7-93C9-B18CB9067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Pajęczno, 5 czerwca 2020 r.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A784382-C359-465B-856B-DB119AB95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7918-C76A-48B4-BA32-BEE48636CC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6969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AFFFA9-38C6-4DB2-8C71-4E3818187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B78306E9-B032-47F5-8C21-23BF409A11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4EB8014-3E92-4278-8738-E8A395546F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3219245-C165-4E69-A75E-61992F0E0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FD510-0EF6-4E5A-8807-13AE4A1F7993}" type="datetime1">
              <a:rPr lang="pl-PL" smtClean="0"/>
              <a:t>10.06.2021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1D1EEB5-0EDC-493F-9CFB-176881CDF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Pajęczno, 5 czerwca 2020 r.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BEB53B0-1C67-4714-A4B4-E246D9E38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7918-C76A-48B4-BA32-BEE48636CC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601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197139DA-2361-4FAD-A720-80A677A21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B178693-7DA4-4D4D-B1C1-E5B5C7BCB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DD3D5BD-E276-41DB-9EE2-9CE0A4D5DB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5E47D-EA21-4AB8-AF7A-9776C097BEDA}" type="datetime1">
              <a:rPr lang="pl-PL" smtClean="0"/>
              <a:t>10.06.2021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EFD3FA4-5DC3-462D-A1F0-740E9F9773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/>
              <a:t>Pajęczno, 5 czerwca 2020 r.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1785DAB-E2AD-4694-9181-AB17C281B7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E7918-C76A-48B4-BA32-BEE48636CC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6153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BA8A01BF-5E47-42AB-B283-C2BE0F0ECD7E}"/>
              </a:ext>
            </a:extLst>
          </p:cNvPr>
          <p:cNvSpPr/>
          <p:nvPr/>
        </p:nvSpPr>
        <p:spPr>
          <a:xfrm>
            <a:off x="1271751" y="426724"/>
            <a:ext cx="10920249" cy="98797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1987A47-18AF-41B5-96E6-C391FCA264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/>
            <a:alphaModFix/>
          </a:blip>
          <a:srcRect/>
          <a:stretch>
            <a:fillRect/>
          </a:stretch>
        </p:blipFill>
        <p:spPr>
          <a:xfrm>
            <a:off x="145267" y="138747"/>
            <a:ext cx="1652002" cy="156392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pole tekstowe 22">
            <a:extLst>
              <a:ext uri="{FF2B5EF4-FFF2-40B4-BE49-F238E27FC236}">
                <a16:creationId xmlns:a16="http://schemas.microsoft.com/office/drawing/2014/main" id="{B5999B25-82CA-4CCF-A88B-83F58C6EDEA5}"/>
              </a:ext>
            </a:extLst>
          </p:cNvPr>
          <p:cNvSpPr txBox="1"/>
          <p:nvPr/>
        </p:nvSpPr>
        <p:spPr>
          <a:xfrm>
            <a:off x="303571" y="2136338"/>
            <a:ext cx="1186753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Realizacja Narodowego Programu Szczepień przeciw Covid-19 </a:t>
            </a:r>
          </a:p>
          <a:p>
            <a:pPr algn="ctr"/>
            <a:r>
              <a:rPr lang="pl-PL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województwie łódzkim</a:t>
            </a:r>
          </a:p>
        </p:txBody>
      </p:sp>
      <p:sp>
        <p:nvSpPr>
          <p:cNvPr id="9" name="Symbol zastępczy stopki 5">
            <a:extLst>
              <a:ext uri="{FF2B5EF4-FFF2-40B4-BE49-F238E27FC236}">
                <a16:creationId xmlns:a16="http://schemas.microsoft.com/office/drawing/2014/main" id="{C837F3A0-A40C-43ED-B691-F345CACAD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9942" y="6248713"/>
            <a:ext cx="4554794" cy="365125"/>
          </a:xfrm>
        </p:spPr>
        <p:txBody>
          <a:bodyPr/>
          <a:lstStyle/>
          <a:p>
            <a:r>
              <a:rPr lang="pl-PL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Łódź, 11 czerwca 2021 r.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BBFF99C7-0140-4425-90DE-6499B504B4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925" y="5283374"/>
            <a:ext cx="6315075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993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BA8A01BF-5E47-42AB-B283-C2BE0F0ECD7E}"/>
              </a:ext>
            </a:extLst>
          </p:cNvPr>
          <p:cNvSpPr/>
          <p:nvPr/>
        </p:nvSpPr>
        <p:spPr>
          <a:xfrm>
            <a:off x="1271751" y="426724"/>
            <a:ext cx="10920249" cy="98797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1987A47-18AF-41B5-96E6-C391FCA264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/>
            <a:alphaModFix/>
          </a:blip>
          <a:srcRect/>
          <a:stretch>
            <a:fillRect/>
          </a:stretch>
        </p:blipFill>
        <p:spPr>
          <a:xfrm>
            <a:off x="145267" y="138747"/>
            <a:ext cx="1652002" cy="1563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9BF6E349-FA15-4DB9-896A-8DB4C6727B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339" y="3429000"/>
            <a:ext cx="4944940" cy="2699113"/>
          </a:xfrm>
          <a:prstGeom prst="rect">
            <a:avLst/>
          </a:prstGeom>
        </p:spPr>
      </p:pic>
      <p:pic>
        <p:nvPicPr>
          <p:cNvPr id="8" name="Obraz 7" descr="Obraz zawierający mapa&#10;&#10;Opis wygenerowany automatycznie">
            <a:extLst>
              <a:ext uri="{FF2B5EF4-FFF2-40B4-BE49-F238E27FC236}">
                <a16:creationId xmlns:a16="http://schemas.microsoft.com/office/drawing/2014/main" id="{D262EE43-103A-42D5-8148-ACC6E299CC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201" y="1464405"/>
            <a:ext cx="4732276" cy="2583035"/>
          </a:xfrm>
          <a:prstGeom prst="rect">
            <a:avLst/>
          </a:prstGeom>
        </p:spPr>
      </p:pic>
      <p:sp>
        <p:nvSpPr>
          <p:cNvPr id="20" name="pole tekstowe 19">
            <a:extLst>
              <a:ext uri="{FF2B5EF4-FFF2-40B4-BE49-F238E27FC236}">
                <a16:creationId xmlns:a16="http://schemas.microsoft.com/office/drawing/2014/main" id="{2FC7C78D-E66B-4431-811E-98E9080BD43B}"/>
              </a:ext>
            </a:extLst>
          </p:cNvPr>
          <p:cNvSpPr txBox="1"/>
          <p:nvPr/>
        </p:nvSpPr>
        <p:spPr>
          <a:xfrm>
            <a:off x="1797269" y="589190"/>
            <a:ext cx="9278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Tymczasowy Mobilny Punkt Szczepień</a:t>
            </a:r>
          </a:p>
        </p:txBody>
      </p:sp>
      <p:pic>
        <p:nvPicPr>
          <p:cNvPr id="3" name="Obraz 2" descr="Obraz zawierający tekst, zrzut ekranu, wizytówka&#10;&#10;Opis wygenerowany automatycznie">
            <a:extLst>
              <a:ext uri="{FF2B5EF4-FFF2-40B4-BE49-F238E27FC236}">
                <a16:creationId xmlns:a16="http://schemas.microsoft.com/office/drawing/2014/main" id="{0A60C1D1-9F5E-4CCD-BD3C-6ABAEB8950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65" y="3499892"/>
            <a:ext cx="4944941" cy="2699113"/>
          </a:xfrm>
          <a:prstGeom prst="rect">
            <a:avLst/>
          </a:prstGeom>
        </p:spPr>
      </p:pic>
      <p:sp>
        <p:nvSpPr>
          <p:cNvPr id="9" name="Symbol zastępczy stopki 5">
            <a:extLst>
              <a:ext uri="{FF2B5EF4-FFF2-40B4-BE49-F238E27FC236}">
                <a16:creationId xmlns:a16="http://schemas.microsoft.com/office/drawing/2014/main" id="{BF7143DC-8E3E-4DDF-A0D4-ABB936553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9942" y="6248713"/>
            <a:ext cx="4554794" cy="365125"/>
          </a:xfrm>
        </p:spPr>
        <p:txBody>
          <a:bodyPr/>
          <a:lstStyle/>
          <a:p>
            <a:r>
              <a:rPr lang="pl-PL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Łódź, 11 czerwca 2021 r.</a:t>
            </a:r>
          </a:p>
        </p:txBody>
      </p:sp>
    </p:spTree>
    <p:extLst>
      <p:ext uri="{BB962C8B-B14F-4D97-AF65-F5344CB8AC3E}">
        <p14:creationId xmlns:p14="http://schemas.microsoft.com/office/powerpoint/2010/main" val="2057514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BA8A01BF-5E47-42AB-B283-C2BE0F0ECD7E}"/>
              </a:ext>
            </a:extLst>
          </p:cNvPr>
          <p:cNvSpPr/>
          <p:nvPr/>
        </p:nvSpPr>
        <p:spPr>
          <a:xfrm>
            <a:off x="1271751" y="426724"/>
            <a:ext cx="10920249" cy="98797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1987A47-18AF-41B5-96E6-C391FCA264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/>
            <a:alphaModFix/>
          </a:blip>
          <a:srcRect/>
          <a:stretch>
            <a:fillRect/>
          </a:stretch>
        </p:blipFill>
        <p:spPr>
          <a:xfrm>
            <a:off x="145267" y="138747"/>
            <a:ext cx="1652002" cy="156392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pole tekstowe 19">
            <a:extLst>
              <a:ext uri="{FF2B5EF4-FFF2-40B4-BE49-F238E27FC236}">
                <a16:creationId xmlns:a16="http://schemas.microsoft.com/office/drawing/2014/main" id="{2FC7C78D-E66B-4431-811E-98E9080BD43B}"/>
              </a:ext>
            </a:extLst>
          </p:cNvPr>
          <p:cNvSpPr txBox="1"/>
          <p:nvPr/>
        </p:nvSpPr>
        <p:spPr>
          <a:xfrm>
            <a:off x="1797269" y="589190"/>
            <a:ext cx="9278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Tymczasowy Mobilny Punkt Szczepień</a:t>
            </a:r>
          </a:p>
        </p:txBody>
      </p:sp>
      <p:sp>
        <p:nvSpPr>
          <p:cNvPr id="9" name="Symbol zastępczy stopki 5">
            <a:extLst>
              <a:ext uri="{FF2B5EF4-FFF2-40B4-BE49-F238E27FC236}">
                <a16:creationId xmlns:a16="http://schemas.microsoft.com/office/drawing/2014/main" id="{BF7143DC-8E3E-4DDF-A0D4-ABB936553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9942" y="6248713"/>
            <a:ext cx="4554794" cy="365125"/>
          </a:xfrm>
        </p:spPr>
        <p:txBody>
          <a:bodyPr/>
          <a:lstStyle/>
          <a:p>
            <a:r>
              <a:rPr lang="pl-PL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Łódź, 11 czerwca 2021 r.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0ADD0AD-53A3-4C48-9328-38516ABC18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1718879"/>
            <a:ext cx="6008869" cy="3279841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375670B2-4543-4516-9AE9-B4A863B28D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52" y="2886875"/>
            <a:ext cx="5739785" cy="313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302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BA8A01BF-5E47-42AB-B283-C2BE0F0ECD7E}"/>
              </a:ext>
            </a:extLst>
          </p:cNvPr>
          <p:cNvSpPr/>
          <p:nvPr/>
        </p:nvSpPr>
        <p:spPr>
          <a:xfrm>
            <a:off x="1271751" y="426724"/>
            <a:ext cx="10920249" cy="98797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1987A47-18AF-41B5-96E6-C391FCA264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/>
            <a:alphaModFix/>
          </a:blip>
          <a:srcRect/>
          <a:stretch>
            <a:fillRect/>
          </a:stretch>
        </p:blipFill>
        <p:spPr>
          <a:xfrm>
            <a:off x="145267" y="138747"/>
            <a:ext cx="1652002" cy="156392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pole tekstowe 19">
            <a:extLst>
              <a:ext uri="{FF2B5EF4-FFF2-40B4-BE49-F238E27FC236}">
                <a16:creationId xmlns:a16="http://schemas.microsoft.com/office/drawing/2014/main" id="{2FC7C78D-E66B-4431-811E-98E9080BD43B}"/>
              </a:ext>
            </a:extLst>
          </p:cNvPr>
          <p:cNvSpPr txBox="1"/>
          <p:nvPr/>
        </p:nvSpPr>
        <p:spPr>
          <a:xfrm>
            <a:off x="1797269" y="589190"/>
            <a:ext cx="9278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Tymczasowy Mobilny Punkt Szczepień</a:t>
            </a:r>
          </a:p>
        </p:txBody>
      </p:sp>
      <p:sp>
        <p:nvSpPr>
          <p:cNvPr id="9" name="Symbol zastępczy stopki 5">
            <a:extLst>
              <a:ext uri="{FF2B5EF4-FFF2-40B4-BE49-F238E27FC236}">
                <a16:creationId xmlns:a16="http://schemas.microsoft.com/office/drawing/2014/main" id="{BF7143DC-8E3E-4DDF-A0D4-ABB936553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9942" y="6248713"/>
            <a:ext cx="4554794" cy="365125"/>
          </a:xfrm>
        </p:spPr>
        <p:txBody>
          <a:bodyPr/>
          <a:lstStyle/>
          <a:p>
            <a:r>
              <a:rPr lang="pl-PL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Łódź, 11 czerwca 2021 r.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04E8EFC5-A2F1-48B7-B35C-081CF6196BE1}"/>
              </a:ext>
            </a:extLst>
          </p:cNvPr>
          <p:cNvSpPr txBox="1"/>
          <p:nvPr/>
        </p:nvSpPr>
        <p:spPr>
          <a:xfrm>
            <a:off x="443446" y="1687322"/>
            <a:ext cx="76768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i 27 czerwca </a:t>
            </a:r>
            <a:r>
              <a:rPr lang="pl-PL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Placu Katedralnym </a:t>
            </a:r>
          </a:p>
          <a:p>
            <a:pPr algn="ctr"/>
            <a:r>
              <a:rPr lang="pl-PL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im. Jana Pawła II w Łodzi </a:t>
            </a:r>
          </a:p>
          <a:p>
            <a:pPr algn="ctr"/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szczepienia dla </a:t>
            </a:r>
            <a:r>
              <a:rPr lang="pl-PL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osób w kryzysie </a:t>
            </a:r>
            <a:r>
              <a:rPr lang="pl-PL" sz="4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bezdomności </a:t>
            </a:r>
          </a:p>
          <a:p>
            <a:pPr algn="ctr"/>
            <a:r>
              <a:rPr lang="pl-PL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oraz </a:t>
            </a:r>
            <a:r>
              <a:rPr lang="pl-PL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innych </a:t>
            </a:r>
            <a:r>
              <a:rPr lang="pl-PL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zainteresowanych</a:t>
            </a:r>
          </a:p>
        </p:txBody>
      </p:sp>
      <p:pic>
        <p:nvPicPr>
          <p:cNvPr id="11" name="Obraz 10" descr="Obraz zawierający tekst, osoba&#10;&#10;Opis wygenerowany automatycznie">
            <a:extLst>
              <a:ext uri="{FF2B5EF4-FFF2-40B4-BE49-F238E27FC236}">
                <a16:creationId xmlns:a16="http://schemas.microsoft.com/office/drawing/2014/main" id="{E7C11905-BC11-4058-9DD0-12F79BB90A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4" t="32997" r="39333"/>
          <a:stretch/>
        </p:blipFill>
        <p:spPr>
          <a:xfrm>
            <a:off x="8339432" y="2231671"/>
            <a:ext cx="3409122" cy="305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509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BA8A01BF-5E47-42AB-B283-C2BE0F0ECD7E}"/>
              </a:ext>
            </a:extLst>
          </p:cNvPr>
          <p:cNvSpPr/>
          <p:nvPr/>
        </p:nvSpPr>
        <p:spPr>
          <a:xfrm>
            <a:off x="1271751" y="426724"/>
            <a:ext cx="10920249" cy="98797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1987A47-18AF-41B5-96E6-C391FCA264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/>
            <a:alphaModFix/>
          </a:blip>
          <a:srcRect/>
          <a:stretch>
            <a:fillRect/>
          </a:stretch>
        </p:blipFill>
        <p:spPr>
          <a:xfrm>
            <a:off x="145267" y="138747"/>
            <a:ext cx="1652002" cy="156392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pole tekstowe 19">
            <a:extLst>
              <a:ext uri="{FF2B5EF4-FFF2-40B4-BE49-F238E27FC236}">
                <a16:creationId xmlns:a16="http://schemas.microsoft.com/office/drawing/2014/main" id="{2FC7C78D-E66B-4431-811E-98E9080BD43B}"/>
              </a:ext>
            </a:extLst>
          </p:cNvPr>
          <p:cNvSpPr txBox="1"/>
          <p:nvPr/>
        </p:nvSpPr>
        <p:spPr>
          <a:xfrm>
            <a:off x="1797269" y="589190"/>
            <a:ext cx="9278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Osoba zaszczepiona</a:t>
            </a:r>
          </a:p>
        </p:txBody>
      </p:sp>
      <p:sp>
        <p:nvSpPr>
          <p:cNvPr id="9" name="Symbol zastępczy stopki 5">
            <a:extLst>
              <a:ext uri="{FF2B5EF4-FFF2-40B4-BE49-F238E27FC236}">
                <a16:creationId xmlns:a16="http://schemas.microsoft.com/office/drawing/2014/main" id="{BF7143DC-8E3E-4DDF-A0D4-ABB936553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9942" y="6248713"/>
            <a:ext cx="4554794" cy="365125"/>
          </a:xfrm>
        </p:spPr>
        <p:txBody>
          <a:bodyPr/>
          <a:lstStyle/>
          <a:p>
            <a:r>
              <a:rPr lang="pl-PL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Łódź, 11 czerwca 2021 r.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68031A40-84BA-4717-8E7C-C6D3E4EC764B}"/>
              </a:ext>
            </a:extLst>
          </p:cNvPr>
          <p:cNvSpPr txBox="1"/>
          <p:nvPr/>
        </p:nvSpPr>
        <p:spPr>
          <a:xfrm>
            <a:off x="909221" y="1913275"/>
            <a:ext cx="610144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200" b="0" i="0" dirty="0">
                <a:solidFill>
                  <a:srgbClr val="1B1B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Od </a:t>
            </a:r>
            <a:r>
              <a:rPr lang="pl-PL" sz="3200" b="1" i="0" dirty="0">
                <a:solidFill>
                  <a:srgbClr val="1B1B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26 czerwca </a:t>
            </a:r>
            <a:r>
              <a:rPr lang="pl-PL" sz="3200" b="0" i="0" dirty="0">
                <a:solidFill>
                  <a:srgbClr val="1B1B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przechodzimy na unijny sposób nabywania uprawnień o zaszczepieniu. </a:t>
            </a:r>
          </a:p>
          <a:p>
            <a:pPr algn="ctr"/>
            <a:endParaRPr lang="pl-PL" sz="3200" dirty="0">
              <a:solidFill>
                <a:srgbClr val="1B1B1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3200" b="0" i="0" dirty="0">
                <a:solidFill>
                  <a:srgbClr val="1B1B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Pełne szczepienie będzie uznawane </a:t>
            </a:r>
            <a:r>
              <a:rPr lang="pl-PL" sz="3200" b="1" i="0" dirty="0">
                <a:solidFill>
                  <a:srgbClr val="1B1B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14 dni </a:t>
            </a:r>
            <a:r>
              <a:rPr lang="pl-PL" sz="3200" b="0" i="0" dirty="0">
                <a:solidFill>
                  <a:srgbClr val="1B1B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 zakończeniu procesu szczepienia.</a:t>
            </a:r>
            <a:endParaRPr lang="pl-P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Ostatnia prosta”! Szczepimy się | Politechnika Częstochowska">
            <a:extLst>
              <a:ext uri="{FF2B5EF4-FFF2-40B4-BE49-F238E27FC236}">
                <a16:creationId xmlns:a16="http://schemas.microsoft.com/office/drawing/2014/main" id="{644FABD2-39B4-4B07-98F7-39B79F6ED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919" y="1577163"/>
            <a:ext cx="3679167" cy="520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658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BA8A01BF-5E47-42AB-B283-C2BE0F0ECD7E}"/>
              </a:ext>
            </a:extLst>
          </p:cNvPr>
          <p:cNvSpPr/>
          <p:nvPr/>
        </p:nvSpPr>
        <p:spPr>
          <a:xfrm>
            <a:off x="1271751" y="426724"/>
            <a:ext cx="10920249" cy="98797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1987A47-18AF-41B5-96E6-C391FCA264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/>
            <a:alphaModFix/>
          </a:blip>
          <a:srcRect/>
          <a:stretch>
            <a:fillRect/>
          </a:stretch>
        </p:blipFill>
        <p:spPr>
          <a:xfrm>
            <a:off x="145267" y="138747"/>
            <a:ext cx="1652002" cy="156392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pole tekstowe 19">
            <a:extLst>
              <a:ext uri="{FF2B5EF4-FFF2-40B4-BE49-F238E27FC236}">
                <a16:creationId xmlns:a16="http://schemas.microsoft.com/office/drawing/2014/main" id="{2FC7C78D-E66B-4431-811E-98E9080BD43B}"/>
              </a:ext>
            </a:extLst>
          </p:cNvPr>
          <p:cNvSpPr txBox="1"/>
          <p:nvPr/>
        </p:nvSpPr>
        <p:spPr>
          <a:xfrm>
            <a:off x="1797269" y="589190"/>
            <a:ext cx="9278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A gdy już się zaszczepisz…</a:t>
            </a:r>
          </a:p>
        </p:txBody>
      </p:sp>
      <p:sp>
        <p:nvSpPr>
          <p:cNvPr id="9" name="Symbol zastępczy stopki 5">
            <a:extLst>
              <a:ext uri="{FF2B5EF4-FFF2-40B4-BE49-F238E27FC236}">
                <a16:creationId xmlns:a16="http://schemas.microsoft.com/office/drawing/2014/main" id="{BF7143DC-8E3E-4DDF-A0D4-ABB936553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9942" y="6248713"/>
            <a:ext cx="4554794" cy="365125"/>
          </a:xfrm>
        </p:spPr>
        <p:txBody>
          <a:bodyPr/>
          <a:lstStyle/>
          <a:p>
            <a:r>
              <a:rPr lang="pl-PL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Łódź, 11 czerwca 2021 r.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C0F476C-42F9-4C49-BA9D-64BB0FE4F0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56" t="12669" r="9158" b="16027"/>
          <a:stretch/>
        </p:blipFill>
        <p:spPr>
          <a:xfrm>
            <a:off x="1463652" y="1487751"/>
            <a:ext cx="9547374" cy="4687908"/>
          </a:xfrm>
          <a:prstGeom prst="rect">
            <a:avLst/>
          </a:prstGeom>
        </p:spPr>
      </p:pic>
      <p:sp>
        <p:nvSpPr>
          <p:cNvPr id="6" name="Strzałka: w dół 5">
            <a:extLst>
              <a:ext uri="{FF2B5EF4-FFF2-40B4-BE49-F238E27FC236}">
                <a16:creationId xmlns:a16="http://schemas.microsoft.com/office/drawing/2014/main" id="{AB8BABBE-D7B8-4289-8505-76F2F64F6BE3}"/>
              </a:ext>
            </a:extLst>
          </p:cNvPr>
          <p:cNvSpPr/>
          <p:nvPr/>
        </p:nvSpPr>
        <p:spPr>
          <a:xfrm>
            <a:off x="8514736" y="426724"/>
            <a:ext cx="665922" cy="9879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trzałka: w prawo 6">
            <a:extLst>
              <a:ext uri="{FF2B5EF4-FFF2-40B4-BE49-F238E27FC236}">
                <a16:creationId xmlns:a16="http://schemas.microsoft.com/office/drawing/2014/main" id="{1BB07806-FE3B-41AB-B11D-2765141B2AB8}"/>
              </a:ext>
            </a:extLst>
          </p:cNvPr>
          <p:cNvSpPr/>
          <p:nvPr/>
        </p:nvSpPr>
        <p:spPr>
          <a:xfrm>
            <a:off x="407504" y="5446642"/>
            <a:ext cx="1389765" cy="6162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93687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BA8A01BF-5E47-42AB-B283-C2BE0F0ECD7E}"/>
              </a:ext>
            </a:extLst>
          </p:cNvPr>
          <p:cNvSpPr/>
          <p:nvPr/>
        </p:nvSpPr>
        <p:spPr>
          <a:xfrm>
            <a:off x="1271751" y="426724"/>
            <a:ext cx="10920249" cy="98797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1987A47-18AF-41B5-96E6-C391FCA264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/>
            <a:alphaModFix/>
          </a:blip>
          <a:srcRect/>
          <a:stretch>
            <a:fillRect/>
          </a:stretch>
        </p:blipFill>
        <p:spPr>
          <a:xfrm>
            <a:off x="145267" y="138747"/>
            <a:ext cx="1652002" cy="156392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pole tekstowe 19">
            <a:extLst>
              <a:ext uri="{FF2B5EF4-FFF2-40B4-BE49-F238E27FC236}">
                <a16:creationId xmlns:a16="http://schemas.microsoft.com/office/drawing/2014/main" id="{2FC7C78D-E66B-4431-811E-98E9080BD43B}"/>
              </a:ext>
            </a:extLst>
          </p:cNvPr>
          <p:cNvSpPr txBox="1"/>
          <p:nvPr/>
        </p:nvSpPr>
        <p:spPr>
          <a:xfrm>
            <a:off x="1797269" y="589190"/>
            <a:ext cx="9278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Ja już mam!</a:t>
            </a:r>
          </a:p>
        </p:txBody>
      </p:sp>
      <p:sp>
        <p:nvSpPr>
          <p:cNvPr id="9" name="Symbol zastępczy stopki 5">
            <a:extLst>
              <a:ext uri="{FF2B5EF4-FFF2-40B4-BE49-F238E27FC236}">
                <a16:creationId xmlns:a16="http://schemas.microsoft.com/office/drawing/2014/main" id="{BF7143DC-8E3E-4DDF-A0D4-ABB936553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9942" y="6248713"/>
            <a:ext cx="4554794" cy="365125"/>
          </a:xfrm>
        </p:spPr>
        <p:txBody>
          <a:bodyPr/>
          <a:lstStyle/>
          <a:p>
            <a:r>
              <a:rPr lang="pl-PL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Łódź, 11 czerwca 2021 r.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364C2FF9-7E6F-4B6D-92B4-C9F556D0EC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21" t="32609" r="22227" b="6222"/>
          <a:stretch/>
        </p:blipFill>
        <p:spPr>
          <a:xfrm>
            <a:off x="1958822" y="1702674"/>
            <a:ext cx="8955156" cy="419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9207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BA8A01BF-5E47-42AB-B283-C2BE0F0ECD7E}"/>
              </a:ext>
            </a:extLst>
          </p:cNvPr>
          <p:cNvSpPr/>
          <p:nvPr/>
        </p:nvSpPr>
        <p:spPr>
          <a:xfrm>
            <a:off x="1271751" y="426724"/>
            <a:ext cx="10920249" cy="98797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1987A47-18AF-41B5-96E6-C391FCA264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/>
            <a:alphaModFix/>
          </a:blip>
          <a:srcRect/>
          <a:stretch>
            <a:fillRect/>
          </a:stretch>
        </p:blipFill>
        <p:spPr>
          <a:xfrm>
            <a:off x="145267" y="138747"/>
            <a:ext cx="1652002" cy="156392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pole tekstowe 19">
            <a:extLst>
              <a:ext uri="{FF2B5EF4-FFF2-40B4-BE49-F238E27FC236}">
                <a16:creationId xmlns:a16="http://schemas.microsoft.com/office/drawing/2014/main" id="{2FC7C78D-E66B-4431-811E-98E9080BD43B}"/>
              </a:ext>
            </a:extLst>
          </p:cNvPr>
          <p:cNvSpPr txBox="1"/>
          <p:nvPr/>
        </p:nvSpPr>
        <p:spPr>
          <a:xfrm>
            <a:off x="1797269" y="589190"/>
            <a:ext cx="9278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Certyfikat </a:t>
            </a:r>
            <a:r>
              <a:rPr lang="pl-PL" sz="3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Covidowy</a:t>
            </a:r>
            <a:r>
              <a:rPr lang="pl-PL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 - zasady</a:t>
            </a:r>
          </a:p>
        </p:txBody>
      </p:sp>
      <p:sp>
        <p:nvSpPr>
          <p:cNvPr id="9" name="Symbol zastępczy stopki 5">
            <a:extLst>
              <a:ext uri="{FF2B5EF4-FFF2-40B4-BE49-F238E27FC236}">
                <a16:creationId xmlns:a16="http://schemas.microsoft.com/office/drawing/2014/main" id="{BF7143DC-8E3E-4DDF-A0D4-ABB936553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9942" y="6248713"/>
            <a:ext cx="4554794" cy="365125"/>
          </a:xfrm>
        </p:spPr>
        <p:txBody>
          <a:bodyPr/>
          <a:lstStyle/>
          <a:p>
            <a:r>
              <a:rPr lang="pl-PL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Łódź, 11 czerwca 2021 r.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578EE9DC-A67B-4CC8-B2CD-E8BBA874CC81}"/>
              </a:ext>
            </a:extLst>
          </p:cNvPr>
          <p:cNvSpPr txBox="1"/>
          <p:nvPr/>
        </p:nvSpPr>
        <p:spPr>
          <a:xfrm>
            <a:off x="792364" y="2507464"/>
            <a:ext cx="6741497" cy="26484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6195" algn="just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 celu wydruku certyfikatu należy </a:t>
            </a: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zidentyfikować pacjenta w systemie 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wybrać z menu po lewej stronie pozycję „</a:t>
            </a: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Unijny Certyfikat Covid”,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wskazać odpowiedni certyfikat, pobrać go i wydrukować.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Certyfikaty będą </a:t>
            </a: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od 1.06.2021 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r. dostępne w ramach Internetowego Konta Pacjenta oraz w aplikacji gabinet.gov.pl.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Od </a:t>
            </a: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25.06.2021 r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będą również dostępne w aplikacji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mObywatel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oraz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mojeIKP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074" name="Picture 2" descr="Aplikacja mObywatel pomocna na poczcie - Ostrzegamy.online">
            <a:extLst>
              <a:ext uri="{FF2B5EF4-FFF2-40B4-BE49-F238E27FC236}">
                <a16:creationId xmlns:a16="http://schemas.microsoft.com/office/drawing/2014/main" id="{8F4DF90E-B9CD-40EC-B1EB-76FA0239FC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3" t="22531" r="24788" b="8408"/>
          <a:stretch/>
        </p:blipFill>
        <p:spPr bwMode="auto">
          <a:xfrm>
            <a:off x="8382001" y="2521691"/>
            <a:ext cx="3276599" cy="272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4728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BA8A01BF-5E47-42AB-B283-C2BE0F0ECD7E}"/>
              </a:ext>
            </a:extLst>
          </p:cNvPr>
          <p:cNvSpPr/>
          <p:nvPr/>
        </p:nvSpPr>
        <p:spPr>
          <a:xfrm>
            <a:off x="1271751" y="426724"/>
            <a:ext cx="10920249" cy="98797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1987A47-18AF-41B5-96E6-C391FCA264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/>
            <a:alphaModFix/>
          </a:blip>
          <a:srcRect/>
          <a:stretch>
            <a:fillRect/>
          </a:stretch>
        </p:blipFill>
        <p:spPr>
          <a:xfrm>
            <a:off x="145267" y="138747"/>
            <a:ext cx="1652002" cy="156392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pole tekstowe 19">
            <a:extLst>
              <a:ext uri="{FF2B5EF4-FFF2-40B4-BE49-F238E27FC236}">
                <a16:creationId xmlns:a16="http://schemas.microsoft.com/office/drawing/2014/main" id="{2FC7C78D-E66B-4431-811E-98E9080BD43B}"/>
              </a:ext>
            </a:extLst>
          </p:cNvPr>
          <p:cNvSpPr txBox="1"/>
          <p:nvPr/>
        </p:nvSpPr>
        <p:spPr>
          <a:xfrm>
            <a:off x="1797269" y="589190"/>
            <a:ext cx="9278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Certyfikat </a:t>
            </a:r>
            <a:r>
              <a:rPr lang="pl-PL" sz="3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Covidowy</a:t>
            </a:r>
            <a:r>
              <a:rPr lang="pl-PL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 - zasady</a:t>
            </a:r>
          </a:p>
        </p:txBody>
      </p:sp>
      <p:sp>
        <p:nvSpPr>
          <p:cNvPr id="9" name="Symbol zastępczy stopki 5">
            <a:extLst>
              <a:ext uri="{FF2B5EF4-FFF2-40B4-BE49-F238E27FC236}">
                <a16:creationId xmlns:a16="http://schemas.microsoft.com/office/drawing/2014/main" id="{BF7143DC-8E3E-4DDF-A0D4-ABB936553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9942" y="6248713"/>
            <a:ext cx="4554794" cy="365125"/>
          </a:xfrm>
        </p:spPr>
        <p:txBody>
          <a:bodyPr/>
          <a:lstStyle/>
          <a:p>
            <a:r>
              <a:rPr lang="pl-PL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Łódź, 11 czerwca 2021 r.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578EE9DC-A67B-4CC8-B2CD-E8BBA874CC81}"/>
              </a:ext>
            </a:extLst>
          </p:cNvPr>
          <p:cNvSpPr txBox="1"/>
          <p:nvPr/>
        </p:nvSpPr>
        <p:spPr>
          <a:xfrm>
            <a:off x="599085" y="1865142"/>
            <a:ext cx="6517332" cy="40391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Unijny Certyfikat Covid</a:t>
            </a:r>
            <a:r>
              <a:rPr lang="pl-P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z tytułu bycia </a:t>
            </a:r>
            <a:r>
              <a:rPr lang="pl-PL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zaszczepionym obowiązuje 12 miesięcy.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pl-PL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Certyfikat z tytułu bycia ozdrowieńcem będzie wydawany na podstawie pozytywnego wyniku testu PCR  potwierdzającego bieżące zakażenie, </a:t>
            </a:r>
            <a:r>
              <a:rPr lang="pl-PL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 11 dniach od otrzymania wyniku i będzie ważny przez 180 dni.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 przypadku certyfikatu z tytułu testu będzie</a:t>
            </a:r>
            <a:r>
              <a:rPr lang="pl-PL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48H w przypadku testu PCR  i 48H w przypadku testu antygenowego,</a:t>
            </a:r>
            <a:r>
              <a:rPr lang="pl-P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zgodnego z listą wzajemnie uznawanych testów antygenowych opracowaną przez Komitet Bezpieczeństwa Zdrowotnego.</a:t>
            </a:r>
          </a:p>
        </p:txBody>
      </p:sp>
      <p:pic>
        <p:nvPicPr>
          <p:cNvPr id="2052" name="Picture 4" descr="Łódź: Pod koniec kwarantanny można wykonać bezpłatny test na koronawirusa w  Łodzi! [LISTA PUNKTÓW W ŁODZI]">
            <a:extLst>
              <a:ext uri="{FF2B5EF4-FFF2-40B4-BE49-F238E27FC236}">
                <a16:creationId xmlns:a16="http://schemas.microsoft.com/office/drawing/2014/main" id="{7903A6F0-B679-46AF-8779-428731680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503" y="2334507"/>
            <a:ext cx="4876800" cy="325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515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BA8A01BF-5E47-42AB-B283-C2BE0F0ECD7E}"/>
              </a:ext>
            </a:extLst>
          </p:cNvPr>
          <p:cNvSpPr/>
          <p:nvPr/>
        </p:nvSpPr>
        <p:spPr>
          <a:xfrm>
            <a:off x="1271751" y="426724"/>
            <a:ext cx="10920249" cy="98797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1987A47-18AF-41B5-96E6-C391FCA264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/>
            <a:alphaModFix/>
          </a:blip>
          <a:srcRect/>
          <a:stretch>
            <a:fillRect/>
          </a:stretch>
        </p:blipFill>
        <p:spPr>
          <a:xfrm>
            <a:off x="145267" y="138747"/>
            <a:ext cx="1652002" cy="156392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pole tekstowe 19">
            <a:extLst>
              <a:ext uri="{FF2B5EF4-FFF2-40B4-BE49-F238E27FC236}">
                <a16:creationId xmlns:a16="http://schemas.microsoft.com/office/drawing/2014/main" id="{2FC7C78D-E66B-4431-811E-98E9080BD43B}"/>
              </a:ext>
            </a:extLst>
          </p:cNvPr>
          <p:cNvSpPr txBox="1"/>
          <p:nvPr/>
        </p:nvSpPr>
        <p:spPr>
          <a:xfrm>
            <a:off x="1797269" y="589190"/>
            <a:ext cx="9278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Certyfikat </a:t>
            </a:r>
            <a:r>
              <a:rPr lang="pl-PL" sz="3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covidowy</a:t>
            </a:r>
            <a:r>
              <a:rPr lang="pl-PL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 - korzyści</a:t>
            </a:r>
          </a:p>
        </p:txBody>
      </p:sp>
      <p:sp>
        <p:nvSpPr>
          <p:cNvPr id="9" name="Symbol zastępczy stopki 5">
            <a:extLst>
              <a:ext uri="{FF2B5EF4-FFF2-40B4-BE49-F238E27FC236}">
                <a16:creationId xmlns:a16="http://schemas.microsoft.com/office/drawing/2014/main" id="{BF7143DC-8E3E-4DDF-A0D4-ABB936553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9942" y="6248713"/>
            <a:ext cx="4554794" cy="365125"/>
          </a:xfrm>
        </p:spPr>
        <p:txBody>
          <a:bodyPr/>
          <a:lstStyle/>
          <a:p>
            <a:r>
              <a:rPr lang="pl-PL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Łódź, 11 czerwca 2021 r.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A6334311-0C95-48D4-BAB8-3DCB9D2BEEAA}"/>
              </a:ext>
            </a:extLst>
          </p:cNvPr>
          <p:cNvSpPr txBox="1"/>
          <p:nvPr/>
        </p:nvSpPr>
        <p:spPr>
          <a:xfrm>
            <a:off x="544938" y="2146852"/>
            <a:ext cx="93842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swobodne podróżowanie obywateli UE podczas pandemii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niwelowanie różnic w zakresie stosowanych obostrzeń i ograniczeń </a:t>
            </a:r>
          </a:p>
        </p:txBody>
      </p:sp>
      <p:pic>
        <p:nvPicPr>
          <p:cNvPr id="1026" name="Picture 2" descr="Jak pobrać paszport covidowy na telefon?">
            <a:extLst>
              <a:ext uri="{FF2B5EF4-FFF2-40B4-BE49-F238E27FC236}">
                <a16:creationId xmlns:a16="http://schemas.microsoft.com/office/drawing/2014/main" id="{1A90EB7A-2BE6-4BBA-BE53-7990C8CFD8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9" r="507" b="29130"/>
          <a:stretch/>
        </p:blipFill>
        <p:spPr bwMode="auto">
          <a:xfrm>
            <a:off x="6526722" y="3900469"/>
            <a:ext cx="4548809" cy="199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D7397305-5E53-45C6-B1FA-5B57D59628A1}"/>
              </a:ext>
            </a:extLst>
          </p:cNvPr>
          <p:cNvSpPr txBox="1"/>
          <p:nvPr/>
        </p:nvSpPr>
        <p:spPr>
          <a:xfrm>
            <a:off x="544938" y="4915095"/>
            <a:ext cx="5754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Forma: 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cyfrowa bądź papierowa</a:t>
            </a:r>
          </a:p>
        </p:txBody>
      </p:sp>
    </p:spTree>
    <p:extLst>
      <p:ext uri="{BB962C8B-B14F-4D97-AF65-F5344CB8AC3E}">
        <p14:creationId xmlns:p14="http://schemas.microsoft.com/office/powerpoint/2010/main" val="41257024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BA8A01BF-5E47-42AB-B283-C2BE0F0ECD7E}"/>
              </a:ext>
            </a:extLst>
          </p:cNvPr>
          <p:cNvSpPr/>
          <p:nvPr/>
        </p:nvSpPr>
        <p:spPr>
          <a:xfrm>
            <a:off x="1271751" y="426724"/>
            <a:ext cx="10920249" cy="98797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1987A47-18AF-41B5-96E6-C391FCA264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145267" y="138747"/>
            <a:ext cx="1652002" cy="1563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C1C298BE-0C90-4C13-ADE1-B695E80372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925" y="5283374"/>
            <a:ext cx="6315075" cy="752475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745AA2AF-02C8-443E-9962-890D7F18AC55}"/>
              </a:ext>
            </a:extLst>
          </p:cNvPr>
          <p:cNvSpPr txBox="1"/>
          <p:nvPr/>
        </p:nvSpPr>
        <p:spPr>
          <a:xfrm>
            <a:off x="1797269" y="589190"/>
            <a:ext cx="9278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Wyzwania w zdobywaniu odporności zbiorowej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1E7BA558-3C1C-4FC6-801D-CA0FB8BBA09E}"/>
              </a:ext>
            </a:extLst>
          </p:cNvPr>
          <p:cNvSpPr/>
          <p:nvPr/>
        </p:nvSpPr>
        <p:spPr>
          <a:xfrm>
            <a:off x="511278" y="2239568"/>
            <a:ext cx="5828020" cy="47397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l-PL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Docieranie do niezaszczepionych seniorów</a:t>
            </a:r>
          </a:p>
          <a:p>
            <a:pPr algn="ctr"/>
            <a:endParaRPr lang="pl-PL" sz="3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endParaRPr lang="pl-PL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endParaRPr lang="pl-PL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1026" name="Picture 2" descr="Może być zdjęciem przedstawiającym 1 osoba, stoi i w budynku">
            <a:extLst>
              <a:ext uri="{FF2B5EF4-FFF2-40B4-BE49-F238E27FC236}">
                <a16:creationId xmlns:a16="http://schemas.microsoft.com/office/drawing/2014/main" id="{AAA9EA3B-1811-4FE8-97AD-6F206806B1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8"/>
          <a:stretch/>
        </p:blipFill>
        <p:spPr bwMode="auto">
          <a:xfrm>
            <a:off x="6964772" y="1878902"/>
            <a:ext cx="4139380" cy="329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ymbol zastępczy stopki 5">
            <a:extLst>
              <a:ext uri="{FF2B5EF4-FFF2-40B4-BE49-F238E27FC236}">
                <a16:creationId xmlns:a16="http://schemas.microsoft.com/office/drawing/2014/main" id="{12424C89-7B54-412E-9975-48A016A86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9942" y="6248713"/>
            <a:ext cx="4554794" cy="365125"/>
          </a:xfrm>
        </p:spPr>
        <p:txBody>
          <a:bodyPr/>
          <a:lstStyle/>
          <a:p>
            <a:r>
              <a:rPr lang="pl-PL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Łódź, 11 czerwca 2021 r.</a:t>
            </a:r>
          </a:p>
        </p:txBody>
      </p:sp>
    </p:spTree>
    <p:extLst>
      <p:ext uri="{BB962C8B-B14F-4D97-AF65-F5344CB8AC3E}">
        <p14:creationId xmlns:p14="http://schemas.microsoft.com/office/powerpoint/2010/main" val="769395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BA8A01BF-5E47-42AB-B283-C2BE0F0ECD7E}"/>
              </a:ext>
            </a:extLst>
          </p:cNvPr>
          <p:cNvSpPr/>
          <p:nvPr/>
        </p:nvSpPr>
        <p:spPr>
          <a:xfrm>
            <a:off x="1271751" y="426724"/>
            <a:ext cx="10920249" cy="98797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1987A47-18AF-41B5-96E6-C391FCA264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145267" y="138747"/>
            <a:ext cx="1652002" cy="1563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CFFD0F86-00AB-4236-BED8-1A801B107F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925" y="5283374"/>
            <a:ext cx="6315075" cy="752475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9B54A085-E4A5-45BD-8330-44BBD4804A11}"/>
              </a:ext>
            </a:extLst>
          </p:cNvPr>
          <p:cNvSpPr txBox="1"/>
          <p:nvPr/>
        </p:nvSpPr>
        <p:spPr>
          <a:xfrm>
            <a:off x="0" y="1534361"/>
            <a:ext cx="645795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województwie łódzkim </a:t>
            </a:r>
          </a:p>
          <a:p>
            <a:pPr algn="ctr"/>
            <a:r>
              <a:rPr lang="pl-PL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wykonano </a:t>
            </a:r>
          </a:p>
          <a:p>
            <a:pPr algn="ctr"/>
            <a:r>
              <a:rPr lang="pl-PL" sz="8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1 538 071 </a:t>
            </a:r>
            <a:r>
              <a:rPr lang="pl-PL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szczepień</a:t>
            </a:r>
            <a:endParaRPr lang="pl-PL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9AD08521-2EF3-46F8-B10F-98669D8843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925" y="1985475"/>
            <a:ext cx="5922432" cy="2600092"/>
          </a:xfrm>
          <a:prstGeom prst="rect">
            <a:avLst/>
          </a:prstGeom>
        </p:spPr>
      </p:pic>
      <p:sp>
        <p:nvSpPr>
          <p:cNvPr id="11" name="Symbol zastępczy stopki 5">
            <a:extLst>
              <a:ext uri="{FF2B5EF4-FFF2-40B4-BE49-F238E27FC236}">
                <a16:creationId xmlns:a16="http://schemas.microsoft.com/office/drawing/2014/main" id="{F78AE8F2-374A-4DCD-8F7D-94947B05C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9942" y="6248713"/>
            <a:ext cx="4554794" cy="365125"/>
          </a:xfrm>
        </p:spPr>
        <p:txBody>
          <a:bodyPr/>
          <a:lstStyle/>
          <a:p>
            <a:r>
              <a:rPr lang="pl-PL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Łódź, 11 czerwca 2021 r.</a:t>
            </a:r>
          </a:p>
        </p:txBody>
      </p:sp>
    </p:spTree>
    <p:extLst>
      <p:ext uri="{BB962C8B-B14F-4D97-AF65-F5344CB8AC3E}">
        <p14:creationId xmlns:p14="http://schemas.microsoft.com/office/powerpoint/2010/main" val="12004096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BA8A01BF-5E47-42AB-B283-C2BE0F0ECD7E}"/>
              </a:ext>
            </a:extLst>
          </p:cNvPr>
          <p:cNvSpPr/>
          <p:nvPr/>
        </p:nvSpPr>
        <p:spPr>
          <a:xfrm>
            <a:off x="1271751" y="426724"/>
            <a:ext cx="10920249" cy="98797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1987A47-18AF-41B5-96E6-C391FCA264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145267" y="138747"/>
            <a:ext cx="1652002" cy="1563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C1C298BE-0C90-4C13-ADE1-B695E80372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925" y="5283374"/>
            <a:ext cx="6315075" cy="752475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745AA2AF-02C8-443E-9962-890D7F18AC55}"/>
              </a:ext>
            </a:extLst>
          </p:cNvPr>
          <p:cNvSpPr txBox="1"/>
          <p:nvPr/>
        </p:nvSpPr>
        <p:spPr>
          <a:xfrm>
            <a:off x="1797269" y="589190"/>
            <a:ext cx="9278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Wyzwania w zdobywaniu odporności zbiorowej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1E7BA558-3C1C-4FC6-801D-CA0FB8BBA09E}"/>
              </a:ext>
            </a:extLst>
          </p:cNvPr>
          <p:cNvSpPr/>
          <p:nvPr/>
        </p:nvSpPr>
        <p:spPr>
          <a:xfrm>
            <a:off x="305292" y="1915540"/>
            <a:ext cx="1092717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l-PL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Głos autorytetów i wsparcie lekarzy rodzinnych </a:t>
            </a:r>
          </a:p>
        </p:txBody>
      </p:sp>
      <p:pic>
        <p:nvPicPr>
          <p:cNvPr id="4098" name="Picture 2" descr="Może być zdjęciem przedstawiającym co najmniej jedna osoba, ludzie stoją, biuro i w budynku">
            <a:extLst>
              <a:ext uri="{FF2B5EF4-FFF2-40B4-BE49-F238E27FC236}">
                <a16:creationId xmlns:a16="http://schemas.microsoft.com/office/drawing/2014/main" id="{E395E3A9-7752-4537-AF58-64B19AA1D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92" y="3743984"/>
            <a:ext cx="4032181" cy="268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ymbol zastępczy stopki 5">
            <a:extLst>
              <a:ext uri="{FF2B5EF4-FFF2-40B4-BE49-F238E27FC236}">
                <a16:creationId xmlns:a16="http://schemas.microsoft.com/office/drawing/2014/main" id="{8719A4DD-91E6-4DFC-97CA-1E16A3E8E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9942" y="6248713"/>
            <a:ext cx="4554794" cy="365125"/>
          </a:xfrm>
        </p:spPr>
        <p:txBody>
          <a:bodyPr/>
          <a:lstStyle/>
          <a:p>
            <a:r>
              <a:rPr lang="pl-PL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Łódź, 11 czerwca 2021 r.</a:t>
            </a:r>
          </a:p>
        </p:txBody>
      </p:sp>
    </p:spTree>
    <p:extLst>
      <p:ext uri="{BB962C8B-B14F-4D97-AF65-F5344CB8AC3E}">
        <p14:creationId xmlns:p14="http://schemas.microsoft.com/office/powerpoint/2010/main" val="28199386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BA8A01BF-5E47-42AB-B283-C2BE0F0ECD7E}"/>
              </a:ext>
            </a:extLst>
          </p:cNvPr>
          <p:cNvSpPr/>
          <p:nvPr/>
        </p:nvSpPr>
        <p:spPr>
          <a:xfrm>
            <a:off x="1271751" y="399057"/>
            <a:ext cx="10920249" cy="98797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1987A47-18AF-41B5-96E6-C391FCA264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145267" y="138747"/>
            <a:ext cx="1652002" cy="1563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C1C298BE-0C90-4C13-ADE1-B695E80372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925" y="5283374"/>
            <a:ext cx="6315075" cy="752475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745AA2AF-02C8-443E-9962-890D7F18AC55}"/>
              </a:ext>
            </a:extLst>
          </p:cNvPr>
          <p:cNvSpPr txBox="1"/>
          <p:nvPr/>
        </p:nvSpPr>
        <p:spPr>
          <a:xfrm>
            <a:off x="1797269" y="589190"/>
            <a:ext cx="9278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Odporne gminy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1E7BA558-3C1C-4FC6-801D-CA0FB8BBA09E}"/>
              </a:ext>
            </a:extLst>
          </p:cNvPr>
          <p:cNvSpPr/>
          <p:nvPr/>
        </p:nvSpPr>
        <p:spPr>
          <a:xfrm>
            <a:off x="295353" y="1702674"/>
            <a:ext cx="1092717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endParaRPr lang="pl-PL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endParaRPr lang="pl-PL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651B1FA0-FA75-4310-A3F1-5CA9995F1A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710" t="37694" r="32420" b="50000"/>
          <a:stretch/>
        </p:blipFill>
        <p:spPr>
          <a:xfrm>
            <a:off x="852629" y="3789641"/>
            <a:ext cx="10048592" cy="1181433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DB16FAD7-B7EC-44ED-978C-A638D524C469}"/>
              </a:ext>
            </a:extLst>
          </p:cNvPr>
          <p:cNvSpPr txBox="1"/>
          <p:nvPr/>
        </p:nvSpPr>
        <p:spPr>
          <a:xfrm>
            <a:off x="1175922" y="1727256"/>
            <a:ext cx="1012283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Ryczałt dla gmin na organizację działań promujących szczepienia</a:t>
            </a:r>
          </a:p>
        </p:txBody>
      </p:sp>
      <p:sp>
        <p:nvSpPr>
          <p:cNvPr id="11" name="Symbol zastępczy stopki 5">
            <a:extLst>
              <a:ext uri="{FF2B5EF4-FFF2-40B4-BE49-F238E27FC236}">
                <a16:creationId xmlns:a16="http://schemas.microsoft.com/office/drawing/2014/main" id="{86A22D66-F562-43EA-BD08-16825ED8A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9942" y="6248713"/>
            <a:ext cx="4554794" cy="365125"/>
          </a:xfrm>
        </p:spPr>
        <p:txBody>
          <a:bodyPr/>
          <a:lstStyle/>
          <a:p>
            <a:r>
              <a:rPr lang="pl-PL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Łódź, 11 czerwca 2021 r.</a:t>
            </a:r>
          </a:p>
        </p:txBody>
      </p:sp>
    </p:spTree>
    <p:extLst>
      <p:ext uri="{BB962C8B-B14F-4D97-AF65-F5344CB8AC3E}">
        <p14:creationId xmlns:p14="http://schemas.microsoft.com/office/powerpoint/2010/main" val="39094979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BA8A01BF-5E47-42AB-B283-C2BE0F0ECD7E}"/>
              </a:ext>
            </a:extLst>
          </p:cNvPr>
          <p:cNvSpPr/>
          <p:nvPr/>
        </p:nvSpPr>
        <p:spPr>
          <a:xfrm>
            <a:off x="1271751" y="426724"/>
            <a:ext cx="10920249" cy="98797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1987A47-18AF-41B5-96E6-C391FCA264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145267" y="138747"/>
            <a:ext cx="1652002" cy="1563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C1C298BE-0C90-4C13-ADE1-B695E80372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925" y="5283374"/>
            <a:ext cx="6315075" cy="752475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745AA2AF-02C8-443E-9962-890D7F18AC55}"/>
              </a:ext>
            </a:extLst>
          </p:cNvPr>
          <p:cNvSpPr txBox="1"/>
          <p:nvPr/>
        </p:nvSpPr>
        <p:spPr>
          <a:xfrm>
            <a:off x="1797269" y="589190"/>
            <a:ext cx="9278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Konkursy dla gmin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1E7BA558-3C1C-4FC6-801D-CA0FB8BBA09E}"/>
              </a:ext>
            </a:extLst>
          </p:cNvPr>
          <p:cNvSpPr/>
          <p:nvPr/>
        </p:nvSpPr>
        <p:spPr>
          <a:xfrm>
            <a:off x="295353" y="1702674"/>
            <a:ext cx="1092717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endParaRPr lang="pl-PL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endParaRPr lang="pl-PL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74BBD5B4-102C-4548-98D1-95B6BD7B03F5}"/>
              </a:ext>
            </a:extLst>
          </p:cNvPr>
          <p:cNvSpPr/>
          <p:nvPr/>
        </p:nvSpPr>
        <p:spPr>
          <a:xfrm>
            <a:off x="1225264" y="1489976"/>
            <a:ext cx="45464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Odporne gminy</a:t>
            </a:r>
            <a:endParaRPr lang="pl-PL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Symbol zastępczy stopki 5">
            <a:extLst>
              <a:ext uri="{FF2B5EF4-FFF2-40B4-BE49-F238E27FC236}">
                <a16:creationId xmlns:a16="http://schemas.microsoft.com/office/drawing/2014/main" id="{070A51A1-3014-4391-8566-79EFC3AC5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9942" y="6248713"/>
            <a:ext cx="4554794" cy="365125"/>
          </a:xfrm>
        </p:spPr>
        <p:txBody>
          <a:bodyPr/>
          <a:lstStyle/>
          <a:p>
            <a:r>
              <a:rPr lang="pl-PL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Łódź, 11 czerwca 2021 r.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80DCCCC4-68AA-480F-8AEF-FC8A17ED271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952" t="18016" r="28994" b="66087"/>
          <a:stretch/>
        </p:blipFill>
        <p:spPr>
          <a:xfrm>
            <a:off x="518255" y="2705018"/>
            <a:ext cx="11378392" cy="161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8552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BA8A01BF-5E47-42AB-B283-C2BE0F0ECD7E}"/>
              </a:ext>
            </a:extLst>
          </p:cNvPr>
          <p:cNvSpPr/>
          <p:nvPr/>
        </p:nvSpPr>
        <p:spPr>
          <a:xfrm>
            <a:off x="1271751" y="426724"/>
            <a:ext cx="10920249" cy="98797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1987A47-18AF-41B5-96E6-C391FCA264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145267" y="138747"/>
            <a:ext cx="1652002" cy="1563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C1C298BE-0C90-4C13-ADE1-B695E80372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925" y="5487504"/>
            <a:ext cx="6315075" cy="752475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745AA2AF-02C8-443E-9962-890D7F18AC55}"/>
              </a:ext>
            </a:extLst>
          </p:cNvPr>
          <p:cNvSpPr txBox="1"/>
          <p:nvPr/>
        </p:nvSpPr>
        <p:spPr>
          <a:xfrm>
            <a:off x="1797269" y="589190"/>
            <a:ext cx="9278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Konkursy dla gmin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1E7BA558-3C1C-4FC6-801D-CA0FB8BBA09E}"/>
              </a:ext>
            </a:extLst>
          </p:cNvPr>
          <p:cNvSpPr/>
          <p:nvPr/>
        </p:nvSpPr>
        <p:spPr>
          <a:xfrm>
            <a:off x="295353" y="1702674"/>
            <a:ext cx="1092717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endParaRPr lang="pl-PL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endParaRPr lang="pl-PL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1" name="Symbol zastępczy stopki 5">
            <a:extLst>
              <a:ext uri="{FF2B5EF4-FFF2-40B4-BE49-F238E27FC236}">
                <a16:creationId xmlns:a16="http://schemas.microsoft.com/office/drawing/2014/main" id="{21186E10-72BE-475D-A0B6-2D18EC7C2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9942" y="6248713"/>
            <a:ext cx="4554794" cy="365125"/>
          </a:xfrm>
        </p:spPr>
        <p:txBody>
          <a:bodyPr/>
          <a:lstStyle/>
          <a:p>
            <a:r>
              <a:rPr lang="pl-PL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Łódź, 11 czerwca 2021 r.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0C011627-0281-433B-A5C7-C67DD0E8CE0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952" t="33768" r="29075" b="18761"/>
          <a:stretch/>
        </p:blipFill>
        <p:spPr>
          <a:xfrm>
            <a:off x="563709" y="1653519"/>
            <a:ext cx="10051282" cy="388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8841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BA8A01BF-5E47-42AB-B283-C2BE0F0ECD7E}"/>
              </a:ext>
            </a:extLst>
          </p:cNvPr>
          <p:cNvSpPr/>
          <p:nvPr/>
        </p:nvSpPr>
        <p:spPr>
          <a:xfrm>
            <a:off x="1271751" y="426724"/>
            <a:ext cx="10920249" cy="98797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1987A47-18AF-41B5-96E6-C391FCA264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145267" y="138747"/>
            <a:ext cx="1652002" cy="1563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C1C298BE-0C90-4C13-ADE1-B695E80372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925" y="5283374"/>
            <a:ext cx="6315075" cy="752475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745AA2AF-02C8-443E-9962-890D7F18AC55}"/>
              </a:ext>
            </a:extLst>
          </p:cNvPr>
          <p:cNvSpPr txBox="1"/>
          <p:nvPr/>
        </p:nvSpPr>
        <p:spPr>
          <a:xfrm>
            <a:off x="1797269" y="589190"/>
            <a:ext cx="9278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Ranking gmin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1E7BA558-3C1C-4FC6-801D-CA0FB8BBA09E}"/>
              </a:ext>
            </a:extLst>
          </p:cNvPr>
          <p:cNvSpPr/>
          <p:nvPr/>
        </p:nvSpPr>
        <p:spPr>
          <a:xfrm>
            <a:off x="295353" y="1702674"/>
            <a:ext cx="1092717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endParaRPr lang="pl-PL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endParaRPr lang="pl-PL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A2859E92-E50F-4640-83BC-6310B5CB4BD3}"/>
              </a:ext>
            </a:extLst>
          </p:cNvPr>
          <p:cNvSpPr txBox="1"/>
          <p:nvPr/>
        </p:nvSpPr>
        <p:spPr>
          <a:xfrm>
            <a:off x="681595" y="2297107"/>
            <a:ext cx="1082880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000" b="1" i="0" u="none" strike="noStrike" baseline="0" dirty="0">
                <a:solidFill>
                  <a:schemeClr val="accent1">
                    <a:lumMod val="50000"/>
                  </a:schemeClr>
                </a:solidFill>
              </a:rPr>
              <a:t>Po 10 czerwca br. na stronie </a:t>
            </a:r>
            <a:r>
              <a:rPr lang="pl-PL" sz="4000" b="1" i="0" u="none" strike="noStrike" baseline="0" dirty="0">
                <a:solidFill>
                  <a:srgbClr val="0070C0"/>
                </a:solidFill>
              </a:rPr>
              <a:t>gov.pl/</a:t>
            </a:r>
            <a:r>
              <a:rPr lang="pl-PL" sz="4000" b="1" i="0" u="none" strike="noStrike" baseline="0" dirty="0" err="1">
                <a:solidFill>
                  <a:srgbClr val="0070C0"/>
                </a:solidFill>
              </a:rPr>
              <a:t>szczepimysie</a:t>
            </a:r>
            <a:r>
              <a:rPr lang="pl-PL" sz="4000" b="1" i="0" u="none" strike="noStrike" baseline="0" dirty="0">
                <a:solidFill>
                  <a:srgbClr val="0070C0"/>
                </a:solidFill>
              </a:rPr>
              <a:t> </a:t>
            </a:r>
            <a:r>
              <a:rPr lang="pl-PL" sz="4000" b="1" i="0" u="none" strike="noStrike" baseline="0" dirty="0">
                <a:solidFill>
                  <a:schemeClr val="accent1">
                    <a:lumMod val="50000"/>
                  </a:schemeClr>
                </a:solidFill>
              </a:rPr>
              <a:t>pojawi się ranking gmin określający procent zaszczepionej ludności</a:t>
            </a:r>
            <a:endParaRPr lang="pl-PL" sz="4000" b="0" i="0" u="none" strike="noStrike" baseline="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6" name="Picture 4" descr="Szczepimy się - Powiatowa Stacja Sanitarno-Epidemiologiczna w Chełmnie -  Portal Gov.pl">
            <a:extLst>
              <a:ext uri="{FF2B5EF4-FFF2-40B4-BE49-F238E27FC236}">
                <a16:creationId xmlns:a16="http://schemas.microsoft.com/office/drawing/2014/main" id="{9A2730F8-99F7-40E5-943F-17B686F6A0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9" t="7354" r="21006" b="8841"/>
          <a:stretch/>
        </p:blipFill>
        <p:spPr bwMode="auto">
          <a:xfrm>
            <a:off x="215840" y="4492824"/>
            <a:ext cx="3664589" cy="212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ymbol zastępczy stopki 5">
            <a:extLst>
              <a:ext uri="{FF2B5EF4-FFF2-40B4-BE49-F238E27FC236}">
                <a16:creationId xmlns:a16="http://schemas.microsoft.com/office/drawing/2014/main" id="{9A31FE6B-90AC-4675-BD76-107A656CA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9942" y="6248713"/>
            <a:ext cx="4554794" cy="365125"/>
          </a:xfrm>
        </p:spPr>
        <p:txBody>
          <a:bodyPr/>
          <a:lstStyle/>
          <a:p>
            <a:r>
              <a:rPr lang="pl-PL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Łódź, 11 czerwca 2021 r.</a:t>
            </a:r>
          </a:p>
        </p:txBody>
      </p:sp>
    </p:spTree>
    <p:extLst>
      <p:ext uri="{BB962C8B-B14F-4D97-AF65-F5344CB8AC3E}">
        <p14:creationId xmlns:p14="http://schemas.microsoft.com/office/powerpoint/2010/main" val="8727058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BA8A01BF-5E47-42AB-B283-C2BE0F0ECD7E}"/>
              </a:ext>
            </a:extLst>
          </p:cNvPr>
          <p:cNvSpPr/>
          <p:nvPr/>
        </p:nvSpPr>
        <p:spPr>
          <a:xfrm>
            <a:off x="1271751" y="426724"/>
            <a:ext cx="10920249" cy="98797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1987A47-18AF-41B5-96E6-C391FCA264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145267" y="138747"/>
            <a:ext cx="1652002" cy="1563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C1C298BE-0C90-4C13-ADE1-B695E80372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925" y="5283374"/>
            <a:ext cx="6315075" cy="752475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745AA2AF-02C8-443E-9962-890D7F18AC55}"/>
              </a:ext>
            </a:extLst>
          </p:cNvPr>
          <p:cNvSpPr txBox="1"/>
          <p:nvPr/>
        </p:nvSpPr>
        <p:spPr>
          <a:xfrm>
            <a:off x="1797269" y="589190"/>
            <a:ext cx="9278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Konkursy dla zaszczepionych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1E7BA558-3C1C-4FC6-801D-CA0FB8BBA09E}"/>
              </a:ext>
            </a:extLst>
          </p:cNvPr>
          <p:cNvSpPr/>
          <p:nvPr/>
        </p:nvSpPr>
        <p:spPr>
          <a:xfrm>
            <a:off x="295353" y="1702674"/>
            <a:ext cx="1092717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endParaRPr lang="pl-PL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endParaRPr lang="pl-PL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1" name="Symbol zastępczy stopki 5">
            <a:extLst>
              <a:ext uri="{FF2B5EF4-FFF2-40B4-BE49-F238E27FC236}">
                <a16:creationId xmlns:a16="http://schemas.microsoft.com/office/drawing/2014/main" id="{9A31FE6B-90AC-4675-BD76-107A656CA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9942" y="6248713"/>
            <a:ext cx="4554794" cy="365125"/>
          </a:xfrm>
        </p:spPr>
        <p:txBody>
          <a:bodyPr/>
          <a:lstStyle/>
          <a:p>
            <a:r>
              <a:rPr lang="pl-PL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Łódź, 11 czerwca 2021 r.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239DE8F0-2F3B-48BC-96F3-15BA5160D103}"/>
              </a:ext>
            </a:extLst>
          </p:cNvPr>
          <p:cNvSpPr txBox="1"/>
          <p:nvPr/>
        </p:nvSpPr>
        <p:spPr>
          <a:xfrm>
            <a:off x="295353" y="1806916"/>
            <a:ext cx="6570539" cy="4161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pl-PL" sz="2800" b="1" i="0" dirty="0">
                <a:solidFill>
                  <a:srgbClr val="1B1B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Loteria wystartuje 1 lipca</a:t>
            </a:r>
            <a:r>
              <a:rPr lang="pl-PL" sz="2800" b="0" i="0" dirty="0">
                <a:solidFill>
                  <a:srgbClr val="1B1B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l-PL" sz="2000" dirty="0">
              <a:solidFill>
                <a:srgbClr val="1B1B1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150000"/>
              </a:lnSpc>
            </a:pPr>
            <a:r>
              <a:rPr lang="pl-PL" sz="2000" b="1" i="0" dirty="0">
                <a:solidFill>
                  <a:srgbClr val="1B1B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Każdy uczestnik będzie miał aż cztery szanse na wygraną</a:t>
            </a:r>
            <a:endParaRPr lang="pl-PL" sz="2000" b="0" i="0" dirty="0">
              <a:solidFill>
                <a:srgbClr val="1B1B1B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>
              <a:lnSpc>
                <a:spcPct val="150000"/>
              </a:lnSpc>
            </a:pPr>
            <a:r>
              <a:rPr lang="pl-PL" sz="2000" b="0" i="0" dirty="0">
                <a:solidFill>
                  <a:srgbClr val="1B1B1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natychmiastową</a:t>
            </a:r>
            <a:r>
              <a:rPr lang="pl-PL" sz="2000" b="0" i="0" dirty="0">
                <a:solidFill>
                  <a:srgbClr val="1B1B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 </a:t>
            </a:r>
            <a:r>
              <a:rPr lang="pl-PL" sz="2000" b="1" i="0" dirty="0">
                <a:solidFill>
                  <a:srgbClr val="1B1B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 2000 osoba wygra 500 złotych;</a:t>
            </a:r>
            <a:endParaRPr lang="pl-PL" sz="2000" b="0" i="0" dirty="0">
              <a:solidFill>
                <a:srgbClr val="1B1B1B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>
              <a:lnSpc>
                <a:spcPct val="150000"/>
              </a:lnSpc>
            </a:pPr>
            <a:r>
              <a:rPr lang="pl-PL" sz="2000" b="0" i="0" dirty="0">
                <a:solidFill>
                  <a:srgbClr val="1B1B1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cotygodniową</a:t>
            </a:r>
            <a:r>
              <a:rPr lang="pl-PL" sz="2000" b="0" i="0" dirty="0">
                <a:solidFill>
                  <a:srgbClr val="1B1B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pl-PL" sz="2000" b="1" i="0" dirty="0">
                <a:solidFill>
                  <a:srgbClr val="1B1B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nagrody pieniężne (2x po 50 tys. złotych) oraz hulajnogi elektryczne i vouchery;</a:t>
            </a:r>
            <a:endParaRPr lang="pl-PL" sz="2000" b="0" i="0" dirty="0">
              <a:solidFill>
                <a:srgbClr val="1B1B1B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>
              <a:lnSpc>
                <a:spcPct val="150000"/>
              </a:lnSpc>
            </a:pPr>
            <a:r>
              <a:rPr lang="pl-PL" sz="2000" b="0" i="0" dirty="0">
                <a:solidFill>
                  <a:srgbClr val="1B1B1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comiesięczną</a:t>
            </a:r>
            <a:r>
              <a:rPr lang="pl-PL" sz="2000" b="0" i="0" dirty="0">
                <a:solidFill>
                  <a:srgbClr val="1B1B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pl-PL" sz="2000" b="1" i="0" dirty="0">
                <a:solidFill>
                  <a:srgbClr val="1B1B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nagrody pieniężne (2x po 100 tys. złotych) i samochody hybrydowe;</a:t>
            </a:r>
            <a:endParaRPr lang="pl-PL" sz="2000" b="0" i="0" dirty="0">
              <a:solidFill>
                <a:srgbClr val="1B1B1B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>
              <a:lnSpc>
                <a:spcPct val="150000"/>
              </a:lnSpc>
            </a:pPr>
            <a:r>
              <a:rPr lang="pl-PL" sz="2000" b="0" i="0" dirty="0">
                <a:solidFill>
                  <a:srgbClr val="1B1B1B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finalną </a:t>
            </a:r>
            <a:r>
              <a:rPr lang="pl-PL" sz="2000" b="0" i="0" dirty="0">
                <a:solidFill>
                  <a:srgbClr val="1B1B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na dwóch zwycięzców czekają nagrody: </a:t>
            </a:r>
            <a:r>
              <a:rPr lang="pl-PL" sz="2000" b="1" i="0" dirty="0">
                <a:solidFill>
                  <a:srgbClr val="1B1B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 1 mln złotych plus samochód hybrydowy.</a:t>
            </a:r>
            <a:endParaRPr lang="pl-PL" sz="2000" b="0" i="0" dirty="0">
              <a:solidFill>
                <a:srgbClr val="1B1B1B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Szczepimy się - informacje o szczepieniach przeciw Covid-19 • Starostwo  Powiatowe w Nowym Targu">
            <a:extLst>
              <a:ext uri="{FF2B5EF4-FFF2-40B4-BE49-F238E27FC236}">
                <a16:creationId xmlns:a16="http://schemas.microsoft.com/office/drawing/2014/main" id="{AEBD7647-06D1-43E2-B5C2-D53942E0A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534" y="1474669"/>
            <a:ext cx="2608605" cy="369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7177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BA8A01BF-5E47-42AB-B283-C2BE0F0ECD7E}"/>
              </a:ext>
            </a:extLst>
          </p:cNvPr>
          <p:cNvSpPr/>
          <p:nvPr/>
        </p:nvSpPr>
        <p:spPr>
          <a:xfrm>
            <a:off x="1271751" y="426724"/>
            <a:ext cx="10920249" cy="98797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1987A47-18AF-41B5-96E6-C391FCA264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/>
            <a:alphaModFix/>
          </a:blip>
          <a:srcRect/>
          <a:stretch>
            <a:fillRect/>
          </a:stretch>
        </p:blipFill>
        <p:spPr>
          <a:xfrm>
            <a:off x="145267" y="138747"/>
            <a:ext cx="1652002" cy="1563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0A7BD9D5-2B86-4875-8CED-1030A24FFF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147" y="4451767"/>
            <a:ext cx="9407705" cy="1120979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5C37F1F9-02EC-4A7D-94A7-E72094ECB00D}"/>
              </a:ext>
            </a:extLst>
          </p:cNvPr>
          <p:cNvSpPr txBox="1"/>
          <p:nvPr/>
        </p:nvSpPr>
        <p:spPr>
          <a:xfrm>
            <a:off x="2523266" y="3099833"/>
            <a:ext cx="76827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Jolanta Kowalik-</a:t>
            </a:r>
            <a:r>
              <a:rPr lang="pl-PL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Gęsiak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Pełnomocnik Wojewody Łódzkiego </a:t>
            </a:r>
          </a:p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ds. szczepień przeciw Covid-19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E4AC3DA5-6586-4758-8F28-39D6FA0F0E04}"/>
              </a:ext>
            </a:extLst>
          </p:cNvPr>
          <p:cNvSpPr txBox="1"/>
          <p:nvPr/>
        </p:nvSpPr>
        <p:spPr>
          <a:xfrm>
            <a:off x="2988710" y="2086454"/>
            <a:ext cx="675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DZIĘKUJĘ ZA UWAGĘ</a:t>
            </a:r>
            <a:endParaRPr lang="pl-P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15C0EE21-D328-469D-B2CE-9663CE484942}"/>
              </a:ext>
            </a:extLst>
          </p:cNvPr>
          <p:cNvSpPr txBox="1"/>
          <p:nvPr/>
        </p:nvSpPr>
        <p:spPr>
          <a:xfrm>
            <a:off x="1892162" y="536943"/>
            <a:ext cx="104413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pl-PL" sz="36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Wakacyjne plany? Szczepię się przeciw Covid-19</a:t>
            </a:r>
          </a:p>
        </p:txBody>
      </p:sp>
    </p:spTree>
    <p:extLst>
      <p:ext uri="{BB962C8B-B14F-4D97-AF65-F5344CB8AC3E}">
        <p14:creationId xmlns:p14="http://schemas.microsoft.com/office/powerpoint/2010/main" val="1800386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BA8A01BF-5E47-42AB-B283-C2BE0F0ECD7E}"/>
              </a:ext>
            </a:extLst>
          </p:cNvPr>
          <p:cNvSpPr/>
          <p:nvPr/>
        </p:nvSpPr>
        <p:spPr>
          <a:xfrm>
            <a:off x="1271751" y="426724"/>
            <a:ext cx="10920249" cy="98797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1987A47-18AF-41B5-96E6-C391FCA264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/>
            <a:alphaModFix/>
          </a:blip>
          <a:srcRect/>
          <a:stretch>
            <a:fillRect/>
          </a:stretch>
        </p:blipFill>
        <p:spPr>
          <a:xfrm>
            <a:off x="145267" y="138747"/>
            <a:ext cx="1652002" cy="156392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01EA8D7A-2156-46F1-A70C-213B0D21C0A3}"/>
              </a:ext>
            </a:extLst>
          </p:cNvPr>
          <p:cNvSpPr txBox="1"/>
          <p:nvPr/>
        </p:nvSpPr>
        <p:spPr>
          <a:xfrm>
            <a:off x="1797269" y="589190"/>
            <a:ext cx="9278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Dzienny przyrost szczepień przeciw Covid-19</a:t>
            </a:r>
          </a:p>
        </p:txBody>
      </p:sp>
      <p:sp>
        <p:nvSpPr>
          <p:cNvPr id="9" name="Symbol zastępczy stopki 5">
            <a:extLst>
              <a:ext uri="{FF2B5EF4-FFF2-40B4-BE49-F238E27FC236}">
                <a16:creationId xmlns:a16="http://schemas.microsoft.com/office/drawing/2014/main" id="{87BC80FC-647D-4C32-925A-71B442BE5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9942" y="6248713"/>
            <a:ext cx="4554794" cy="365125"/>
          </a:xfrm>
        </p:spPr>
        <p:txBody>
          <a:bodyPr/>
          <a:lstStyle/>
          <a:p>
            <a:r>
              <a:rPr lang="pl-PL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Łódź, 11 czerwca 2021 r.</a:t>
            </a:r>
          </a:p>
        </p:txBody>
      </p:sp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id="{767368F7-756C-42D3-A0B4-326319C75B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6191563"/>
              </p:ext>
            </p:extLst>
          </p:nvPr>
        </p:nvGraphicFramePr>
        <p:xfrm>
          <a:off x="430278" y="1792126"/>
          <a:ext cx="9101346" cy="4366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pole tekstowe 1">
            <a:extLst>
              <a:ext uri="{FF2B5EF4-FFF2-40B4-BE49-F238E27FC236}">
                <a16:creationId xmlns:a16="http://schemas.microsoft.com/office/drawing/2014/main" id="{D205EBF6-81C2-43EE-B6BA-F2F00C0E6D1B}"/>
              </a:ext>
            </a:extLst>
          </p:cNvPr>
          <p:cNvSpPr txBox="1"/>
          <p:nvPr/>
        </p:nvSpPr>
        <p:spPr>
          <a:xfrm>
            <a:off x="9531624" y="2116390"/>
            <a:ext cx="276970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2.06.2021</a:t>
            </a:r>
          </a:p>
          <a:p>
            <a:pPr algn="ctr"/>
            <a:endParaRPr lang="pl-PL" sz="28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rekord wykonanych szczepień</a:t>
            </a:r>
          </a:p>
          <a:p>
            <a:pPr algn="ctr"/>
            <a:endParaRPr lang="pl-PL" sz="28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40 944 </a:t>
            </a:r>
            <a:r>
              <a:rPr lang="pl-PL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247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BA8A01BF-5E47-42AB-B283-C2BE0F0ECD7E}"/>
              </a:ext>
            </a:extLst>
          </p:cNvPr>
          <p:cNvSpPr/>
          <p:nvPr/>
        </p:nvSpPr>
        <p:spPr>
          <a:xfrm>
            <a:off x="1271751" y="426724"/>
            <a:ext cx="10920249" cy="98797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1987A47-18AF-41B5-96E6-C391FCA264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145267" y="138747"/>
            <a:ext cx="1652002" cy="156392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71AF3C96-EB39-4472-8556-40124C76D8A3}"/>
              </a:ext>
            </a:extLst>
          </p:cNvPr>
          <p:cNvSpPr txBox="1"/>
          <p:nvPr/>
        </p:nvSpPr>
        <p:spPr>
          <a:xfrm>
            <a:off x="1797269" y="589190"/>
            <a:ext cx="9278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Zapisz się już dziś!</a:t>
            </a:r>
          </a:p>
        </p:txBody>
      </p:sp>
      <p:sp>
        <p:nvSpPr>
          <p:cNvPr id="15" name="Symbol zastępczy stopki 5">
            <a:extLst>
              <a:ext uri="{FF2B5EF4-FFF2-40B4-BE49-F238E27FC236}">
                <a16:creationId xmlns:a16="http://schemas.microsoft.com/office/drawing/2014/main" id="{85A5491E-9E8C-4064-993F-26B03BB97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9942" y="6248713"/>
            <a:ext cx="4554794" cy="365125"/>
          </a:xfrm>
        </p:spPr>
        <p:txBody>
          <a:bodyPr/>
          <a:lstStyle/>
          <a:p>
            <a:r>
              <a:rPr lang="pl-PL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Łódź, 11 czerwca 2021 r.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C1C298BE-0C90-4C13-ADE1-B695E80372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925" y="5283374"/>
            <a:ext cx="6315075" cy="752475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76DF4DFD-8E0C-414D-8553-2C2BE2C1B101}"/>
              </a:ext>
            </a:extLst>
          </p:cNvPr>
          <p:cNvSpPr txBox="1"/>
          <p:nvPr/>
        </p:nvSpPr>
        <p:spPr>
          <a:xfrm>
            <a:off x="1116905" y="2271817"/>
            <a:ext cx="46433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40 470 </a:t>
            </a:r>
            <a: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wolnych terminów na najbliższe 7 dni!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F41634F9-8936-4B53-B0DB-6DE333EFC786}"/>
              </a:ext>
            </a:extLst>
          </p:cNvPr>
          <p:cNvSpPr txBox="1"/>
          <p:nvPr/>
        </p:nvSpPr>
        <p:spPr>
          <a:xfrm>
            <a:off x="1233623" y="3918176"/>
            <a:ext cx="46433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210 808 </a:t>
            </a:r>
            <a: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wolnych terminów na najbliższe 30 dni!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56BDB32-C951-4F26-B206-922C34B814E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161" t="19979" r="12854" b="11988"/>
          <a:stretch/>
        </p:blipFill>
        <p:spPr>
          <a:xfrm>
            <a:off x="6003235" y="1740640"/>
            <a:ext cx="5673874" cy="278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180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BA8A01BF-5E47-42AB-B283-C2BE0F0ECD7E}"/>
              </a:ext>
            </a:extLst>
          </p:cNvPr>
          <p:cNvSpPr/>
          <p:nvPr/>
        </p:nvSpPr>
        <p:spPr>
          <a:xfrm>
            <a:off x="1271751" y="426724"/>
            <a:ext cx="10920249" cy="98797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1987A47-18AF-41B5-96E6-C391FCA264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145267" y="138747"/>
            <a:ext cx="1652002" cy="1563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C1C298BE-0C90-4C13-ADE1-B695E80372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925" y="5283374"/>
            <a:ext cx="6315075" cy="752475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0C265278-46CD-46D7-A75E-F29E109CD9C3}"/>
              </a:ext>
            </a:extLst>
          </p:cNvPr>
          <p:cNvSpPr txBox="1"/>
          <p:nvPr/>
        </p:nvSpPr>
        <p:spPr>
          <a:xfrm>
            <a:off x="-1526868" y="1803061"/>
            <a:ext cx="916349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600" b="0" i="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Każdy w </a:t>
            </a:r>
            <a:r>
              <a:rPr lang="pl-PL" sz="3600" b="1" i="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wieku12 lat </a:t>
            </a:r>
            <a:endParaRPr lang="pl-PL" sz="36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3600" b="1" i="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lub więcej</a:t>
            </a:r>
            <a:r>
              <a:rPr lang="pl-PL" sz="3600" b="0" i="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ma wystawione </a:t>
            </a:r>
          </a:p>
          <a:p>
            <a:pPr algn="ctr"/>
            <a:r>
              <a:rPr lang="pl-PL" sz="3600" b="1" i="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e-skierowanie</a:t>
            </a:r>
            <a:r>
              <a:rPr lang="pl-PL" sz="3600" b="0" i="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 może </a:t>
            </a:r>
          </a:p>
          <a:p>
            <a:pPr algn="ctr"/>
            <a:r>
              <a:rPr lang="pl-PL" sz="3600" b="1" i="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zapisać się </a:t>
            </a:r>
            <a:r>
              <a:rPr lang="pl-PL" sz="3600" b="0" i="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 szczepienie!</a:t>
            </a:r>
            <a:endParaRPr lang="pl-PL" sz="36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az 4" descr="Obraz zawierający osoba&#10;&#10;Opis wygenerowany automatycznie">
            <a:extLst>
              <a:ext uri="{FF2B5EF4-FFF2-40B4-BE49-F238E27FC236}">
                <a16:creationId xmlns:a16="http://schemas.microsoft.com/office/drawing/2014/main" id="{92DC7FED-34E2-42DA-8972-F355989774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875" y="1672606"/>
            <a:ext cx="4643302" cy="3103811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71AF3C96-EB39-4472-8556-40124C76D8A3}"/>
              </a:ext>
            </a:extLst>
          </p:cNvPr>
          <p:cNvSpPr txBox="1"/>
          <p:nvPr/>
        </p:nvSpPr>
        <p:spPr>
          <a:xfrm>
            <a:off x="1797269" y="589190"/>
            <a:ext cx="9278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Uprawnieni do szczepień</a:t>
            </a:r>
          </a:p>
        </p:txBody>
      </p:sp>
      <p:sp>
        <p:nvSpPr>
          <p:cNvPr id="15" name="Symbol zastępczy stopki 5">
            <a:extLst>
              <a:ext uri="{FF2B5EF4-FFF2-40B4-BE49-F238E27FC236}">
                <a16:creationId xmlns:a16="http://schemas.microsoft.com/office/drawing/2014/main" id="{85A5491E-9E8C-4064-993F-26B03BB97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9942" y="6248713"/>
            <a:ext cx="4554794" cy="365125"/>
          </a:xfrm>
        </p:spPr>
        <p:txBody>
          <a:bodyPr/>
          <a:lstStyle/>
          <a:p>
            <a:r>
              <a:rPr lang="pl-PL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Łódź, 11 czerwca 2021 r.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3AFC44D0-749F-418C-A198-E6BE8F5C0EA0}"/>
              </a:ext>
            </a:extLst>
          </p:cNvPr>
          <p:cNvSpPr txBox="1"/>
          <p:nvPr/>
        </p:nvSpPr>
        <p:spPr>
          <a:xfrm>
            <a:off x="-78253" y="4324249"/>
            <a:ext cx="667004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12-15 lat – kwalifikuje tylko </a:t>
            </a:r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lekarz</a:t>
            </a:r>
          </a:p>
          <a:p>
            <a:pPr algn="ctr"/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szczepionka </a:t>
            </a:r>
            <a:r>
              <a:rPr lang="pl-PL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Comirnaty</a:t>
            </a:r>
            <a:endParaRPr lang="pl-PL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odstęp </a:t>
            </a:r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 dni 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miedzy 1. a 2. dawką</a:t>
            </a:r>
          </a:p>
        </p:txBody>
      </p:sp>
    </p:spTree>
    <p:extLst>
      <p:ext uri="{BB962C8B-B14F-4D97-AF65-F5344CB8AC3E}">
        <p14:creationId xmlns:p14="http://schemas.microsoft.com/office/powerpoint/2010/main" val="1838403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BA8A01BF-5E47-42AB-B283-C2BE0F0ECD7E}"/>
              </a:ext>
            </a:extLst>
          </p:cNvPr>
          <p:cNvSpPr/>
          <p:nvPr/>
        </p:nvSpPr>
        <p:spPr>
          <a:xfrm>
            <a:off x="1271751" y="426724"/>
            <a:ext cx="10920249" cy="98797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1987A47-18AF-41B5-96E6-C391FCA264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145267" y="138747"/>
            <a:ext cx="1652002" cy="156392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71AF3C96-EB39-4472-8556-40124C76D8A3}"/>
              </a:ext>
            </a:extLst>
          </p:cNvPr>
          <p:cNvSpPr txBox="1"/>
          <p:nvPr/>
        </p:nvSpPr>
        <p:spPr>
          <a:xfrm>
            <a:off x="1797269" y="589190"/>
            <a:ext cx="9278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Szczepienie dzieci </a:t>
            </a:r>
          </a:p>
        </p:txBody>
      </p:sp>
      <p:sp>
        <p:nvSpPr>
          <p:cNvPr id="15" name="Symbol zastępczy stopki 5">
            <a:extLst>
              <a:ext uri="{FF2B5EF4-FFF2-40B4-BE49-F238E27FC236}">
                <a16:creationId xmlns:a16="http://schemas.microsoft.com/office/drawing/2014/main" id="{85A5491E-9E8C-4064-993F-26B03BB97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9942" y="6248713"/>
            <a:ext cx="4554794" cy="365125"/>
          </a:xfrm>
        </p:spPr>
        <p:txBody>
          <a:bodyPr/>
          <a:lstStyle/>
          <a:p>
            <a:r>
              <a:rPr lang="pl-PL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Łódź, 11 czerwca 2021 r.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C1EEF7F6-CBB7-4CAA-89E7-542CA5BF0F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565" t="24828" r="15870" b="15217"/>
          <a:stretch/>
        </p:blipFill>
        <p:spPr>
          <a:xfrm>
            <a:off x="477078" y="1798862"/>
            <a:ext cx="6539948" cy="4449851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C1C298BE-0C90-4C13-ADE1-B695E80372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925" y="5283374"/>
            <a:ext cx="6315075" cy="752475"/>
          </a:xfrm>
          <a:prstGeom prst="rect">
            <a:avLst/>
          </a:prstGeom>
        </p:spPr>
      </p:pic>
      <p:sp>
        <p:nvSpPr>
          <p:cNvPr id="7" name="Strzałka: w lewo 6">
            <a:extLst>
              <a:ext uri="{FF2B5EF4-FFF2-40B4-BE49-F238E27FC236}">
                <a16:creationId xmlns:a16="http://schemas.microsoft.com/office/drawing/2014/main" id="{D9303FBB-991B-4E4D-9916-5A10E397E0DB}"/>
              </a:ext>
            </a:extLst>
          </p:cNvPr>
          <p:cNvSpPr/>
          <p:nvPr/>
        </p:nvSpPr>
        <p:spPr>
          <a:xfrm>
            <a:off x="7911547" y="2902226"/>
            <a:ext cx="2484783" cy="113287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3078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BA8A01BF-5E47-42AB-B283-C2BE0F0ECD7E}"/>
              </a:ext>
            </a:extLst>
          </p:cNvPr>
          <p:cNvSpPr/>
          <p:nvPr/>
        </p:nvSpPr>
        <p:spPr>
          <a:xfrm>
            <a:off x="1271751" y="426724"/>
            <a:ext cx="10920249" cy="98797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1987A47-18AF-41B5-96E6-C391FCA264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/>
            <a:alphaModFix/>
          </a:blip>
          <a:srcRect/>
          <a:stretch>
            <a:fillRect/>
          </a:stretch>
        </p:blipFill>
        <p:spPr>
          <a:xfrm>
            <a:off x="145267" y="138747"/>
            <a:ext cx="1652002" cy="1563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C1C298BE-0C90-4C13-ADE1-B695E80372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925" y="5283374"/>
            <a:ext cx="6315075" cy="752475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745AA2AF-02C8-443E-9962-890D7F18AC55}"/>
              </a:ext>
            </a:extLst>
          </p:cNvPr>
          <p:cNvSpPr txBox="1"/>
          <p:nvPr/>
        </p:nvSpPr>
        <p:spPr>
          <a:xfrm>
            <a:off x="1797268" y="589190"/>
            <a:ext cx="10013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Szczepienia osób niepełnosprawnych - ułatwienia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4CB3E16-4763-4029-8B48-2E54C9BB94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6553406"/>
              </p:ext>
            </p:extLst>
          </p:nvPr>
        </p:nvGraphicFramePr>
        <p:xfrm>
          <a:off x="4931558" y="1943100"/>
          <a:ext cx="6315075" cy="3233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pole tekstowe 2">
            <a:extLst>
              <a:ext uri="{FF2B5EF4-FFF2-40B4-BE49-F238E27FC236}">
                <a16:creationId xmlns:a16="http://schemas.microsoft.com/office/drawing/2014/main" id="{54B0B63C-1B2D-437A-9DE0-F35B0A49AFB2}"/>
              </a:ext>
            </a:extLst>
          </p:cNvPr>
          <p:cNvSpPr txBox="1"/>
          <p:nvPr/>
        </p:nvSpPr>
        <p:spPr>
          <a:xfrm>
            <a:off x="735588" y="1841157"/>
            <a:ext cx="644870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punktach szczepień powszechnych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pl-PL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poza kolejnością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pl-PL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możliwość zaszczepienia opiekunów</a:t>
            </a:r>
          </a:p>
        </p:txBody>
      </p:sp>
      <p:sp>
        <p:nvSpPr>
          <p:cNvPr id="13" name="Symbol zastępczy stopki 5">
            <a:extLst>
              <a:ext uri="{FF2B5EF4-FFF2-40B4-BE49-F238E27FC236}">
                <a16:creationId xmlns:a16="http://schemas.microsoft.com/office/drawing/2014/main" id="{15724E66-81A4-43DE-A4DC-4B5857C6B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9942" y="6248713"/>
            <a:ext cx="4554794" cy="365125"/>
          </a:xfrm>
        </p:spPr>
        <p:txBody>
          <a:bodyPr/>
          <a:lstStyle/>
          <a:p>
            <a:r>
              <a:rPr lang="pl-PL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Łódź, 11 czerwca 2021 r.</a:t>
            </a:r>
          </a:p>
        </p:txBody>
      </p:sp>
    </p:spTree>
    <p:extLst>
      <p:ext uri="{BB962C8B-B14F-4D97-AF65-F5344CB8AC3E}">
        <p14:creationId xmlns:p14="http://schemas.microsoft.com/office/powerpoint/2010/main" val="1845454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BA8A01BF-5E47-42AB-B283-C2BE0F0ECD7E}"/>
              </a:ext>
            </a:extLst>
          </p:cNvPr>
          <p:cNvSpPr/>
          <p:nvPr/>
        </p:nvSpPr>
        <p:spPr>
          <a:xfrm>
            <a:off x="1271751" y="426724"/>
            <a:ext cx="10920249" cy="98797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1987A47-18AF-41B5-96E6-C391FCA264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/>
            <a:alphaModFix/>
          </a:blip>
          <a:srcRect/>
          <a:stretch>
            <a:fillRect/>
          </a:stretch>
        </p:blipFill>
        <p:spPr>
          <a:xfrm>
            <a:off x="145267" y="138747"/>
            <a:ext cx="1652002" cy="1563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C1C298BE-0C90-4C13-ADE1-B695E80372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925" y="5283374"/>
            <a:ext cx="6315075" cy="752475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745AA2AF-02C8-443E-9962-890D7F18AC55}"/>
              </a:ext>
            </a:extLst>
          </p:cNvPr>
          <p:cNvSpPr txBox="1"/>
          <p:nvPr/>
        </p:nvSpPr>
        <p:spPr>
          <a:xfrm>
            <a:off x="1797269" y="589190"/>
            <a:ext cx="9278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Szczepienia ozdrowieńców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0156FCF-DA56-4383-A3F3-01C921470E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925" y="1577163"/>
            <a:ext cx="5762625" cy="3596013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5E178FDF-2682-4408-9F6D-6DDBEBD015E8}"/>
              </a:ext>
            </a:extLst>
          </p:cNvPr>
          <p:cNvSpPr txBox="1"/>
          <p:nvPr/>
        </p:nvSpPr>
        <p:spPr>
          <a:xfrm>
            <a:off x="295274" y="2396711"/>
            <a:ext cx="53625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Możliwe po 30 dniach </a:t>
            </a:r>
          </a:p>
          <a:p>
            <a:pPr algn="ctr"/>
            <a:r>
              <a:rPr lang="pl-P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dnia uzyskania pozytywnego wyniku </a:t>
            </a:r>
          </a:p>
          <a:p>
            <a:pPr algn="ctr"/>
            <a:r>
              <a:rPr lang="pl-P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Covid-19.</a:t>
            </a:r>
          </a:p>
        </p:txBody>
      </p:sp>
      <p:sp>
        <p:nvSpPr>
          <p:cNvPr id="13" name="Symbol zastępczy stopki 5">
            <a:extLst>
              <a:ext uri="{FF2B5EF4-FFF2-40B4-BE49-F238E27FC236}">
                <a16:creationId xmlns:a16="http://schemas.microsoft.com/office/drawing/2014/main" id="{B944748A-BBE0-4404-8EA9-26868DBB6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9942" y="6248713"/>
            <a:ext cx="4554794" cy="365125"/>
          </a:xfrm>
        </p:spPr>
        <p:txBody>
          <a:bodyPr/>
          <a:lstStyle/>
          <a:p>
            <a:r>
              <a:rPr lang="pl-PL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Łódź, 11 czerwca 2021 r.</a:t>
            </a:r>
          </a:p>
        </p:txBody>
      </p:sp>
    </p:spTree>
    <p:extLst>
      <p:ext uri="{BB962C8B-B14F-4D97-AF65-F5344CB8AC3E}">
        <p14:creationId xmlns:p14="http://schemas.microsoft.com/office/powerpoint/2010/main" val="2119871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BA8A01BF-5E47-42AB-B283-C2BE0F0ECD7E}"/>
              </a:ext>
            </a:extLst>
          </p:cNvPr>
          <p:cNvSpPr/>
          <p:nvPr/>
        </p:nvSpPr>
        <p:spPr>
          <a:xfrm>
            <a:off x="1271751" y="426724"/>
            <a:ext cx="10920249" cy="98797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1987A47-18AF-41B5-96E6-C391FCA264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/>
            <a:alphaModFix/>
          </a:blip>
          <a:srcRect/>
          <a:stretch>
            <a:fillRect/>
          </a:stretch>
        </p:blipFill>
        <p:spPr>
          <a:xfrm>
            <a:off x="145267" y="138747"/>
            <a:ext cx="1652002" cy="1563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C1C298BE-0C90-4C13-ADE1-B695E80372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925" y="5283374"/>
            <a:ext cx="6315075" cy="752475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745AA2AF-02C8-443E-9962-890D7F18AC55}"/>
              </a:ext>
            </a:extLst>
          </p:cNvPr>
          <p:cNvSpPr txBox="1"/>
          <p:nvPr/>
        </p:nvSpPr>
        <p:spPr>
          <a:xfrm>
            <a:off x="1797269" y="589190"/>
            <a:ext cx="9278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Druga dawka szczepionki przeciw Covid-19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5E178FDF-2682-4408-9F6D-6DDBEBD015E8}"/>
              </a:ext>
            </a:extLst>
          </p:cNvPr>
          <p:cNvSpPr txBox="1"/>
          <p:nvPr/>
        </p:nvSpPr>
        <p:spPr>
          <a:xfrm>
            <a:off x="633204" y="3764530"/>
            <a:ext cx="53625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1 lipca szczepienie drugą dawką w dowolnym punkcie szczepień</a:t>
            </a:r>
          </a:p>
        </p:txBody>
      </p:sp>
      <p:sp>
        <p:nvSpPr>
          <p:cNvPr id="13" name="Symbol zastępczy stopki 5">
            <a:extLst>
              <a:ext uri="{FF2B5EF4-FFF2-40B4-BE49-F238E27FC236}">
                <a16:creationId xmlns:a16="http://schemas.microsoft.com/office/drawing/2014/main" id="{B944748A-BBE0-4404-8EA9-26868DBB6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9942" y="6248713"/>
            <a:ext cx="4554794" cy="365125"/>
          </a:xfrm>
        </p:spPr>
        <p:txBody>
          <a:bodyPr/>
          <a:lstStyle/>
          <a:p>
            <a:r>
              <a:rPr lang="pl-PL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Łódź, 11 czerwca 2021 r.</a:t>
            </a:r>
          </a:p>
        </p:txBody>
      </p:sp>
      <p:pic>
        <p:nvPicPr>
          <p:cNvPr id="11" name="Obraz 10" descr="Obraz zawierający tekst&#10;&#10;Opis wygenerowany automatycznie">
            <a:extLst>
              <a:ext uri="{FF2B5EF4-FFF2-40B4-BE49-F238E27FC236}">
                <a16:creationId xmlns:a16="http://schemas.microsoft.com/office/drawing/2014/main" id="{BACC1438-3EDC-4B34-BF7F-CFE5ED3B30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218" y="1655197"/>
            <a:ext cx="4832488" cy="3415313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6C793BCB-9F8E-4B44-82AE-3F4085C68D79}"/>
              </a:ext>
            </a:extLst>
          </p:cNvPr>
          <p:cNvSpPr txBox="1"/>
          <p:nvPr/>
        </p:nvSpPr>
        <p:spPr>
          <a:xfrm>
            <a:off x="633204" y="2171472"/>
            <a:ext cx="5362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14 czerwca skrócenie odstępu między dawkami</a:t>
            </a:r>
          </a:p>
        </p:txBody>
      </p:sp>
    </p:spTree>
    <p:extLst>
      <p:ext uri="{BB962C8B-B14F-4D97-AF65-F5344CB8AC3E}">
        <p14:creationId xmlns:p14="http://schemas.microsoft.com/office/powerpoint/2010/main" val="127906617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2318</TotalTime>
  <Words>743</Words>
  <Application>Microsoft Office PowerPoint</Application>
  <PresentationFormat>Panoramiczny</PresentationFormat>
  <Paragraphs>128</Paragraphs>
  <Slides>26</Slides>
  <Notes>11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jges</dc:creator>
  <cp:lastModifiedBy>Dyżurny COVID</cp:lastModifiedBy>
  <cp:revision>144</cp:revision>
  <dcterms:created xsi:type="dcterms:W3CDTF">2020-06-04T18:46:52Z</dcterms:created>
  <dcterms:modified xsi:type="dcterms:W3CDTF">2021-06-10T21:15:28Z</dcterms:modified>
</cp:coreProperties>
</file>