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448737" y="3027057"/>
            <a:ext cx="2105996" cy="571867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442228" y="2350779"/>
            <a:ext cx="2119014" cy="59789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en-GB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397144" y="1620567"/>
            <a:ext cx="3479205" cy="4805142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897031" y="2286182"/>
            <a:ext cx="1079004" cy="27835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316574" y="4510297"/>
            <a:ext cx="1014119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Paying Authority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327653" y="2322908"/>
            <a:ext cx="1003744" cy="46942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322254" y="3375755"/>
            <a:ext cx="1009142" cy="48080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Economy Financing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322254" y="3941295"/>
            <a:ext cx="100914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439987" y="4476875"/>
            <a:ext cx="92366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535782" y="3371483"/>
            <a:ext cx="862023" cy="52201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906006" y="4557888"/>
            <a:ext cx="1070029" cy="36493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535509" y="3959212"/>
            <a:ext cx="883735" cy="462167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International Cooperation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7792564" y="4236205"/>
            <a:ext cx="990862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6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International Relations of the National Revenue Administration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6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altLang="pl-PL" sz="6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DWK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550170" y="5843931"/>
            <a:ext cx="999284" cy="45706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1456106" y="2355243"/>
            <a:ext cx="912342" cy="46610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Finance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Discipline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906006" y="4191959"/>
            <a:ext cx="1070029" cy="30525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Security Department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DBE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6662422" y="3195000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Audit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of Public Funds 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en-GB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4454418" y="4172652"/>
            <a:ext cx="942726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322254" y="2847141"/>
            <a:ext cx="1009143" cy="46584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450494" y="3964333"/>
            <a:ext cx="923665" cy="45398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Excise Duty and Gambling </a:t>
            </a:r>
            <a:r>
              <a:rPr lang="pl-PL" altLang="pl-PL" sz="700" dirty="0" err="1">
                <a:latin typeface="Calibri" panose="020F0502020204030204" pitchFamily="34" charset="0"/>
              </a:rPr>
              <a:t>Tax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449418" y="2866049"/>
            <a:ext cx="917679" cy="43886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448932" y="2880727"/>
            <a:ext cx="91921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903596" y="1252647"/>
            <a:ext cx="1079004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Niżałowska-Pactwa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915303" y="5465751"/>
            <a:ext cx="1067297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pl-PL" dirty="0"/>
              <a:t>Commissioner for Protection of Classified Information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2537985" y="2343526"/>
            <a:ext cx="865394" cy="46216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4447463" y="4669962"/>
            <a:ext cx="937557" cy="47611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1423616" y="4479331"/>
            <a:ext cx="95153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Financial Market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Development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1437858" y="5026077"/>
            <a:ext cx="924477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en-GB" sz="700" i="1" dirty="0">
                <a:solidFill>
                  <a:schemeClr val="tx1"/>
                </a:solidFill>
                <a:latin typeface="Calibri" panose="020F0502020204030204" pitchFamily="34" charset="0"/>
              </a:rPr>
              <a:t>Accounting Standards Committee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1456484" y="3401098"/>
            <a:ext cx="918671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Value for Money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and Accounting Department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DWR</a:t>
            </a:r>
            <a:endParaRPr lang="en-GB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443938" y="3663000"/>
            <a:ext cx="958485" cy="460993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en-GB" altLang="pl-PL" sz="700" dirty="0">
                <a:solidFill>
                  <a:schemeClr val="tx1"/>
                </a:solidFill>
              </a:rPr>
              <a:t>Minister' s Office</a:t>
            </a:r>
            <a:br>
              <a:rPr lang="en-GB" altLang="pl-PL" sz="700" dirty="0">
                <a:solidFill>
                  <a:schemeClr val="tx1"/>
                </a:solidFill>
              </a:rPr>
            </a:br>
            <a:r>
              <a:rPr lang="en-GB" altLang="pl-PL" sz="700" b="1" dirty="0">
                <a:solidFill>
                  <a:schemeClr val="tx1"/>
                </a:solidFill>
              </a:rPr>
              <a:t>BMI</a:t>
            </a:r>
            <a:endParaRPr lang="en-GB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2623220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altLang="pl-PL" sz="1100" dirty="0">
                <a:latin typeface="Calibri" panose="020F0502020204030204" pitchFamily="34" charset="0"/>
              </a:rPr>
              <a:t>Minister of Finance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>
                <a:latin typeface="Calibri" panose="020F0502020204030204" pitchFamily="34" charset="0"/>
              </a:rPr>
              <a:t>Andrzej Domański</a:t>
            </a:r>
            <a:endParaRPr lang="en-GB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442229" y="1846080"/>
            <a:ext cx="994836" cy="43051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Political Cabinet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6670772" y="4244889"/>
            <a:ext cx="1002349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538209" y="4215282"/>
            <a:ext cx="1014256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Large Business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2538635" y="2861398"/>
            <a:ext cx="865972" cy="447161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Strategy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541467" y="3671100"/>
            <a:ext cx="1019776" cy="46099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600" dirty="0">
                <a:solidFill>
                  <a:srgbClr val="CF2240"/>
                </a:solidFill>
                <a:latin typeface="Calibri" panose="020F0502020204030204" pitchFamily="34" charset="0"/>
              </a:rPr>
              <a:t>Budget, Property and Human Resources Revenue Administration Department</a:t>
            </a:r>
          </a:p>
          <a:p>
            <a:pPr eaLnBrk="1" hangingPunct="1"/>
            <a:r>
              <a:rPr lang="en-GB" altLang="pl-PL" sz="6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906006" y="2636912"/>
            <a:ext cx="1070029" cy="32680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Control and Internal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Audit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BKA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86822" y="3196389"/>
            <a:ext cx="1002347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Department of Toll Collection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DPO</a:t>
            </a: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906006" y="5026077"/>
            <a:ext cx="1070029" cy="372413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Digital </a:t>
            </a:r>
            <a:r>
              <a:rPr lang="pl-PL" altLang="pl-PL" sz="700" dirty="0" err="1">
                <a:latin typeface="Calibri" panose="020F0502020204030204" pitchFamily="34" charset="0"/>
              </a:rPr>
              <a:t>Transformation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DTC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783658" y="3707295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kumimoji="0" lang="en-GB" altLang="pl-PL" sz="7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Relationships with Customers Department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DRK</a:t>
            </a:r>
            <a:endParaRPr lang="en-GB" altLang="pl-PL" sz="6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6671250" y="2664917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Data Analytics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3444094" y="2347863"/>
            <a:ext cx="92366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International </a:t>
            </a:r>
            <a:r>
              <a:rPr lang="pl-PL" altLang="pl-PL" sz="700" dirty="0" err="1">
                <a:solidFill>
                  <a:schemeClr val="tx1"/>
                </a:solidFill>
                <a:latin typeface="Calibri" panose="020F0502020204030204" pitchFamily="34" charset="0"/>
              </a:rPr>
              <a:t>Tax</a:t>
            </a:r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 Policy </a:t>
            </a:r>
            <a:r>
              <a:rPr lang="pl-PL" altLang="pl-PL" sz="700" dirty="0" err="1">
                <a:solidFill>
                  <a:schemeClr val="tx1"/>
                </a:solidFill>
                <a:latin typeface="Calibri" panose="020F0502020204030204" pitchFamily="34" charset="0"/>
              </a:rPr>
              <a:t>Department</a:t>
            </a:r>
            <a:endParaRPr lang="en-GB" altLang="pl-PL" sz="7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DMP</a:t>
            </a:r>
            <a:endParaRPr lang="en-GB" altLang="pl-PL" sz="7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6662422" y="3725083"/>
            <a:ext cx="1002349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Supervision of the Controls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538209" y="4769433"/>
            <a:ext cx="101124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600" dirty="0">
                <a:solidFill>
                  <a:srgbClr val="CF2240"/>
                </a:solidFill>
                <a:latin typeface="Calibri" panose="020F0502020204030204" pitchFamily="34" charset="0"/>
              </a:rPr>
              <a:t>Organization of the National Revenue Administration Department</a:t>
            </a:r>
          </a:p>
          <a:p>
            <a:pPr eaLnBrk="1" hangingPunct="1"/>
            <a:r>
              <a:rPr lang="en-GB" altLang="pl-PL" sz="6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538209" y="5316507"/>
            <a:ext cx="101124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540833" y="1263000"/>
            <a:ext cx="856972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lang="en-GB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State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Paweł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Karbownik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447192" y="3375755"/>
            <a:ext cx="924336" cy="51774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00" dirty="0" err="1">
                <a:latin typeface="Calibri" panose="020F0502020204030204" pitchFamily="34" charset="0"/>
              </a:rPr>
              <a:t>Taxes</a:t>
            </a:r>
            <a:r>
              <a:rPr lang="pl-PL" altLang="pl-PL" sz="600" dirty="0">
                <a:latin typeface="Calibri" panose="020F0502020204030204" pitchFamily="34" charset="0"/>
              </a:rPr>
              <a:t> and </a:t>
            </a:r>
            <a:r>
              <a:rPr lang="pl-PL" altLang="pl-PL" sz="600" dirty="0" err="1">
                <a:latin typeface="Calibri" panose="020F0502020204030204" pitchFamily="34" charset="0"/>
              </a:rPr>
              <a:t>Fees</a:t>
            </a:r>
            <a:r>
              <a:rPr lang="pl-PL" altLang="pl-PL" sz="600" dirty="0">
                <a:latin typeface="Calibri" panose="020F0502020204030204" pitchFamily="34" charset="0"/>
              </a:rPr>
              <a:t> </a:t>
            </a:r>
            <a:r>
              <a:rPr lang="pl-PL" altLang="pl-PL" sz="600" dirty="0" err="1">
                <a:latin typeface="Calibri" panose="020F0502020204030204" pitchFamily="34" charset="0"/>
              </a:rPr>
              <a:t>Constituting</a:t>
            </a:r>
            <a:r>
              <a:rPr lang="pl-PL" altLang="pl-PL" sz="600">
                <a:latin typeface="Calibri" panose="020F0502020204030204" pitchFamily="34" charset="0"/>
              </a:rPr>
              <a:t>  </a:t>
            </a:r>
            <a:r>
              <a:rPr lang="pl-PL" altLang="pl-PL" sz="600" dirty="0" err="1">
                <a:latin typeface="Calibri" panose="020F0502020204030204" pitchFamily="34" charset="0"/>
              </a:rPr>
              <a:t>Revenue</a:t>
            </a:r>
            <a:r>
              <a:rPr lang="pl-PL" altLang="pl-PL" sz="600" dirty="0">
                <a:latin typeface="Calibri" panose="020F0502020204030204" pitchFamily="34" charset="0"/>
              </a:rPr>
              <a:t> of </a:t>
            </a:r>
            <a:r>
              <a:rPr lang="pl-PL" altLang="pl-PL" sz="600" dirty="0" err="1">
                <a:latin typeface="Calibri" panose="020F0502020204030204" pitchFamily="34" charset="0"/>
              </a:rPr>
              <a:t>Local</a:t>
            </a:r>
            <a:r>
              <a:rPr lang="pl-PL" altLang="pl-PL" sz="600" dirty="0">
                <a:latin typeface="Calibri" panose="020F0502020204030204" pitchFamily="34" charset="0"/>
              </a:rPr>
              <a:t> </a:t>
            </a:r>
            <a:r>
              <a:rPr lang="pl-PL" altLang="pl-PL" sz="600" dirty="0" err="1">
                <a:latin typeface="Calibri" panose="020F0502020204030204" pitchFamily="34" charset="0"/>
              </a:rPr>
              <a:t>Government</a:t>
            </a:r>
            <a:r>
              <a:rPr lang="pl-PL" altLang="pl-PL" sz="600" dirty="0">
                <a:latin typeface="Calibri" panose="020F0502020204030204" pitchFamily="34" charset="0"/>
              </a:rPr>
              <a:t> </a:t>
            </a:r>
            <a:r>
              <a:rPr lang="pl-PL" altLang="pl-PL" sz="600" dirty="0" err="1">
                <a:latin typeface="Calibri" panose="020F0502020204030204" pitchFamily="34" charset="0"/>
              </a:rPr>
              <a:t>Units</a:t>
            </a:r>
            <a:r>
              <a:rPr lang="pl-PL" altLang="pl-PL" sz="600" dirty="0">
                <a:latin typeface="Calibri" panose="020F0502020204030204" pitchFamily="34" charset="0"/>
              </a:rPr>
              <a:t> </a:t>
            </a:r>
            <a:r>
              <a:rPr lang="pl-PL" altLang="pl-PL" sz="600" dirty="0" err="1">
                <a:latin typeface="Calibri" panose="020F0502020204030204" pitchFamily="34" charset="0"/>
              </a:rPr>
              <a:t>Department</a:t>
            </a:r>
            <a:endParaRPr lang="en-GB" altLang="pl-PL" sz="6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DPL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5604983" y="3210786"/>
            <a:ext cx="916434" cy="36493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00" i="1" dirty="0">
                <a:latin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20010" y="3918620"/>
            <a:ext cx="958750" cy="45941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Legal Department</a:t>
            </a:r>
          </a:p>
          <a:p>
            <a:r>
              <a:rPr lang="en-GB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7786822" y="2681493"/>
            <a:ext cx="1002347" cy="45706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Customs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DC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1453662" y="1260085"/>
            <a:ext cx="921493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Jurand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Drop</a:t>
            </a:r>
            <a:endPara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 flipV="1">
            <a:off x="753416" y="1063899"/>
            <a:ext cx="8733150" cy="8381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>
            <a:endCxn id="87" idx="0"/>
          </p:cNvCxnSpPr>
          <p:nvPr/>
        </p:nvCxnSpPr>
        <p:spPr bwMode="auto">
          <a:xfrm>
            <a:off x="1914409" y="1076421"/>
            <a:ext cx="0" cy="183664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406338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>
            <a:endCxn id="68" idx="0"/>
          </p:cNvCxnSpPr>
          <p:nvPr/>
        </p:nvCxnSpPr>
        <p:spPr bwMode="auto">
          <a:xfrm>
            <a:off x="4935632" y="1056867"/>
            <a:ext cx="4015" cy="7892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311852" y="1058182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5590401" y="2564539"/>
            <a:ext cx="927201" cy="371725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479656" y="3218631"/>
            <a:ext cx="919982" cy="364935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00" i="1" dirty="0">
                <a:latin typeface="Calibri" panose="020F0502020204030204" pitchFamily="34" charset="0"/>
              </a:rPr>
              <a:t>except evaluation of information and promotion activities of the National Revenue Administration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6043831" y="1072280"/>
            <a:ext cx="0" cy="19492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477431" y="1072280"/>
            <a:ext cx="0" cy="187805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5538209" y="1252647"/>
            <a:ext cx="1023033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Marcin</a:t>
            </a:r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Łoboda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the National Revenue Administration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6654035" y="1237314"/>
            <a:ext cx="1002347" cy="137691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Zbigniew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Stawicki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327653" y="1247557"/>
            <a:ext cx="1009806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lang="en-GB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State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Majszczyk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753416" y="1066266"/>
            <a:ext cx="0" cy="20397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3" name="Łącznik prosty 122"/>
          <p:cNvCxnSpPr/>
          <p:nvPr/>
        </p:nvCxnSpPr>
        <p:spPr bwMode="auto">
          <a:xfrm>
            <a:off x="2839244" y="1085419"/>
            <a:ext cx="0" cy="183341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7135878" y="1938327"/>
            <a:ext cx="0" cy="26748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4988150" y="2361035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477814" y="2584748"/>
            <a:ext cx="962515" cy="348956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– N</a:t>
            </a:r>
            <a:r>
              <a:rPr lang="pl-PL" sz="500" i="1" dirty="0" err="1">
                <a:latin typeface="Calibri" panose="020F0502020204030204" pitchFamily="34" charset="0"/>
                <a:cs typeface="Calibri" panose="020F0502020204030204" pitchFamily="34" charset="0"/>
              </a:rPr>
              <a:t>ational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Revenue Administration</a:t>
            </a:r>
          </a:p>
        </p:txBody>
      </p:sp>
      <p:sp>
        <p:nvSpPr>
          <p:cNvPr id="127" name="Prostokąt 126"/>
          <p:cNvSpPr/>
          <p:nvPr/>
        </p:nvSpPr>
        <p:spPr bwMode="auto">
          <a:xfrm>
            <a:off x="4656955" y="3055392"/>
            <a:ext cx="1598386" cy="134904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5354131" y="3156786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5367858" y="2466454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97" name="Łącznik prosty 96">
            <a:extLst>
              <a:ext uri="{FF2B5EF4-FFF2-40B4-BE49-F238E27FC236}">
                <a16:creationId xmlns:a16="http://schemas.microsoft.com/office/drawing/2014/main" id="{90FE0BC5-93FF-4238-9A85-58B9DB9F6DCB}"/>
              </a:ext>
            </a:extLst>
          </p:cNvPr>
          <p:cNvCxnSpPr/>
          <p:nvPr/>
        </p:nvCxnSpPr>
        <p:spPr bwMode="auto">
          <a:xfrm>
            <a:off x="3911162" y="106455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5" name="Rectangle 307">
            <a:extLst>
              <a:ext uri="{FF2B5EF4-FFF2-40B4-BE49-F238E27FC236}">
                <a16:creationId xmlns:a16="http://schemas.microsoft.com/office/drawing/2014/main" id="{DD70008E-CEE6-42E4-A2BB-12A256745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7761" y="1267200"/>
            <a:ext cx="934989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altLang="pl-PL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Jarosław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Neneman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pole tekstowe 82">
            <a:extLst>
              <a:ext uri="{FF2B5EF4-FFF2-40B4-BE49-F238E27FC236}">
                <a16:creationId xmlns:a16="http://schemas.microsoft.com/office/drawing/2014/main" id="{7C605CB6-E14D-487F-B76B-B52F22E3F705}"/>
              </a:ext>
            </a:extLst>
          </p:cNvPr>
          <p:cNvSpPr txBox="1"/>
          <p:nvPr/>
        </p:nvSpPr>
        <p:spPr>
          <a:xfrm>
            <a:off x="1516543" y="1913195"/>
            <a:ext cx="791468" cy="32316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Discipline</a:t>
            </a:r>
          </a:p>
        </p:txBody>
      </p:sp>
      <p:sp>
        <p:nvSpPr>
          <p:cNvPr id="90" name="Rectangle 277">
            <a:extLst>
              <a:ext uri="{FF2B5EF4-FFF2-40B4-BE49-F238E27FC236}">
                <a16:creationId xmlns:a16="http://schemas.microsoft.com/office/drawing/2014/main" id="{DA8542F3-25CE-45AE-98FA-8D6546F50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987" y="5520604"/>
            <a:ext cx="927110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Institute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of Finance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1" name="Rectangle 277">
            <a:extLst>
              <a:ext uri="{FF2B5EF4-FFF2-40B4-BE49-F238E27FC236}">
                <a16:creationId xmlns:a16="http://schemas.microsoft.com/office/drawing/2014/main" id="{374CE945-31E2-4343-B87A-08D7BE3F9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932" y="5547579"/>
            <a:ext cx="924477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Polish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Agency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for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Audit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Oversight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" name="Rectangle 277">
            <a:extLst>
              <a:ext uri="{FF2B5EF4-FFF2-40B4-BE49-F238E27FC236}">
                <a16:creationId xmlns:a16="http://schemas.microsoft.com/office/drawing/2014/main" id="{FCFDCCCE-BB70-4315-B99B-C974967D1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3596" y="5961106"/>
            <a:ext cx="1079004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IT Center of The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Ministry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of Finance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3" name="Prostokąt 92">
            <a:extLst>
              <a:ext uri="{FF2B5EF4-FFF2-40B4-BE49-F238E27FC236}">
                <a16:creationId xmlns:a16="http://schemas.microsoft.com/office/drawing/2014/main" id="{31E246F5-B578-4E6F-9552-BA83ADA9E0B4}"/>
              </a:ext>
            </a:extLst>
          </p:cNvPr>
          <p:cNvSpPr/>
          <p:nvPr/>
        </p:nvSpPr>
        <p:spPr bwMode="auto">
          <a:xfrm>
            <a:off x="7777917" y="1250108"/>
            <a:ext cx="1002347" cy="137691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Małgorzata </a:t>
            </a:r>
          </a:p>
          <a:p>
            <a:r>
              <a:rPr lang="pl-PL" sz="900" b="1">
                <a:latin typeface="Calibri" panose="020F0502020204030204" pitchFamily="34" charset="0"/>
                <a:cs typeface="Calibri" panose="020F0502020204030204" pitchFamily="34" charset="0"/>
              </a:rPr>
              <a:t>Krok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6" name="Łącznik prosty 95">
            <a:extLst>
              <a:ext uri="{FF2B5EF4-FFF2-40B4-BE49-F238E27FC236}">
                <a16:creationId xmlns:a16="http://schemas.microsoft.com/office/drawing/2014/main" id="{584C40B4-9472-4DDF-978A-68EC3194314B}"/>
              </a:ext>
            </a:extLst>
          </p:cNvPr>
          <p:cNvCxnSpPr>
            <a:cxnSpLocks/>
          </p:cNvCxnSpPr>
          <p:nvPr/>
        </p:nvCxnSpPr>
        <p:spPr bwMode="auto">
          <a:xfrm>
            <a:off x="6517602" y="1938327"/>
            <a:ext cx="1773552" cy="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105">
            <a:extLst>
              <a:ext uri="{FF2B5EF4-FFF2-40B4-BE49-F238E27FC236}">
                <a16:creationId xmlns:a16="http://schemas.microsoft.com/office/drawing/2014/main" id="{E0602CBC-0E53-49C2-87B7-4AD4D7FBF9DB}"/>
              </a:ext>
            </a:extLst>
          </p:cNvPr>
          <p:cNvCxnSpPr>
            <a:cxnSpLocks/>
          </p:cNvCxnSpPr>
          <p:nvPr/>
        </p:nvCxnSpPr>
        <p:spPr bwMode="auto">
          <a:xfrm>
            <a:off x="8289395" y="1938328"/>
            <a:ext cx="0" cy="26748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4" name="Łącznik prosty 93">
            <a:extLst>
              <a:ext uri="{FF2B5EF4-FFF2-40B4-BE49-F238E27FC236}">
                <a16:creationId xmlns:a16="http://schemas.microsoft.com/office/drawing/2014/main" id="{2605C0DB-47CF-4679-A6DD-81BD38F2722D}"/>
              </a:ext>
            </a:extLst>
          </p:cNvPr>
          <p:cNvCxnSpPr/>
          <p:nvPr/>
        </p:nvCxnSpPr>
        <p:spPr bwMode="auto">
          <a:xfrm>
            <a:off x="7168787" y="1063899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C2886BD3-698B-424E-B731-FDC07753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956" y="6425719"/>
            <a:ext cx="3257550" cy="266681"/>
          </a:xfrm>
        </p:spPr>
        <p:txBody>
          <a:bodyPr/>
          <a:lstStyle/>
          <a:p>
            <a:pPr algn="l">
              <a:defRPr/>
            </a:pPr>
            <a:r>
              <a:rPr lang="pl-PL" altLang="pl-PL" sz="800" dirty="0" err="1"/>
              <a:t>Valid</a:t>
            </a:r>
            <a:r>
              <a:rPr lang="pl-PL" altLang="pl-PL" sz="800" dirty="0"/>
              <a:t> from </a:t>
            </a:r>
            <a:r>
              <a:rPr lang="pl-PL" altLang="pl-PL" sz="800" dirty="0" err="1"/>
              <a:t>July</a:t>
            </a:r>
            <a:r>
              <a:rPr lang="pl-PL" altLang="pl-PL" sz="800" dirty="0"/>
              <a:t> 1, 2024</a:t>
            </a:r>
          </a:p>
        </p:txBody>
      </p:sp>
      <p:sp>
        <p:nvSpPr>
          <p:cNvPr id="98" name="Rectangle 269">
            <a:extLst>
              <a:ext uri="{FF2B5EF4-FFF2-40B4-BE49-F238E27FC236}">
                <a16:creationId xmlns:a16="http://schemas.microsoft.com/office/drawing/2014/main" id="{4958D707-35F7-473C-B8BF-8077634F2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006" y="3036094"/>
            <a:ext cx="1070029" cy="24563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Logistics Office</a:t>
            </a:r>
            <a:endParaRPr lang="en-GB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BLG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101" name="Rectangle 279">
            <a:extLst>
              <a:ext uri="{FF2B5EF4-FFF2-40B4-BE49-F238E27FC236}">
                <a16:creationId xmlns:a16="http://schemas.microsoft.com/office/drawing/2014/main" id="{4F20AB21-D9F1-41AD-9895-EF620AE12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007" y="3318293"/>
            <a:ext cx="1070028" cy="36370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err="1">
                <a:latin typeface="Calibri" panose="020F0502020204030204" pitchFamily="34" charset="0"/>
              </a:rPr>
              <a:t>Protection</a:t>
            </a:r>
            <a:r>
              <a:rPr lang="pl-PL" altLang="pl-PL" sz="700" dirty="0">
                <a:latin typeface="Calibri" panose="020F0502020204030204" pitchFamily="34" charset="0"/>
              </a:rPr>
              <a:t> of </a:t>
            </a:r>
            <a:r>
              <a:rPr lang="pl-PL" altLang="pl-PL" sz="700" dirty="0" err="1">
                <a:latin typeface="Calibri" panose="020F0502020204030204" pitchFamily="34" charset="0"/>
              </a:rPr>
              <a:t>Classified</a:t>
            </a:r>
            <a:r>
              <a:rPr lang="pl-PL" altLang="pl-PL" sz="700" dirty="0">
                <a:latin typeface="Calibri" panose="020F0502020204030204" pitchFamily="34" charset="0"/>
              </a:rPr>
              <a:t> Information Office</a:t>
            </a:r>
            <a:endParaRPr lang="en-GB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BIN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105" name="Rectangle 279">
            <a:extLst>
              <a:ext uri="{FF2B5EF4-FFF2-40B4-BE49-F238E27FC236}">
                <a16:creationId xmlns:a16="http://schemas.microsoft.com/office/drawing/2014/main" id="{63768592-BFFA-4F17-A4C1-AC732A8AB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006" y="3727495"/>
            <a:ext cx="1070029" cy="43010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Public </a:t>
            </a:r>
            <a:r>
              <a:rPr lang="pl-PL" altLang="pl-PL" sz="700" dirty="0" err="1">
                <a:latin typeface="Calibri" panose="020F0502020204030204" pitchFamily="34" charset="0"/>
              </a:rPr>
              <a:t>Procurement</a:t>
            </a:r>
            <a:r>
              <a:rPr lang="pl-PL" altLang="pl-PL" sz="700" dirty="0">
                <a:latin typeface="Calibri" panose="020F0502020204030204" pitchFamily="34" charset="0"/>
              </a:rPr>
              <a:t> and </a:t>
            </a:r>
            <a:r>
              <a:rPr lang="pl-PL" altLang="pl-PL" sz="700" dirty="0" err="1">
                <a:latin typeface="Calibri" panose="020F0502020204030204" pitchFamily="34" charset="0"/>
              </a:rPr>
              <a:t>Records</a:t>
            </a:r>
            <a:r>
              <a:rPr lang="pl-PL" altLang="pl-PL" sz="700" dirty="0">
                <a:latin typeface="Calibri" panose="020F0502020204030204" pitchFamily="34" charset="0"/>
              </a:rPr>
              <a:t> Management </a:t>
            </a:r>
            <a:r>
              <a:rPr lang="pl-PL" altLang="pl-PL" sz="700" dirty="0" err="1">
                <a:latin typeface="Calibri" panose="020F0502020204030204" pitchFamily="34" charset="0"/>
              </a:rPr>
              <a:t>Department</a:t>
            </a:r>
            <a:endParaRPr lang="en-GB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BZP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108" name="Text Box 294">
            <a:extLst>
              <a:ext uri="{FF2B5EF4-FFF2-40B4-BE49-F238E27FC236}">
                <a16:creationId xmlns:a16="http://schemas.microsoft.com/office/drawing/2014/main" id="{98EE5827-CB10-4C0D-8772-A8273C5DF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987" y="4994051"/>
            <a:ext cx="928986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Tax </a:t>
            </a:r>
            <a:r>
              <a:rPr lang="pl-PL" altLang="pl-PL" sz="700" dirty="0">
                <a:latin typeface="Calibri" panose="020F0502020204030204" pitchFamily="34" charset="0"/>
              </a:rPr>
              <a:t>System </a:t>
            </a: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DTS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88" name="Rectangle 277">
            <a:extLst>
              <a:ext uri="{FF2B5EF4-FFF2-40B4-BE49-F238E27FC236}">
                <a16:creationId xmlns:a16="http://schemas.microsoft.com/office/drawing/2014/main" id="{D3B63185-2BC8-409A-BB62-1A335E81C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206" y="5242156"/>
            <a:ext cx="951497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Polish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Economic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Institute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D4F992F-09A8-4BCD-8E9F-8D0A2ACBDFD0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20077</TotalTime>
  <Words>420</Words>
  <Application>Microsoft Office PowerPoint</Application>
  <PresentationFormat>Slajdy 35 mm</PresentationFormat>
  <Paragraphs>156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angielskim</dc:title>
  <dc:creator>Waniek Michał</dc:creator>
  <cp:lastModifiedBy>Waniek Michał</cp:lastModifiedBy>
  <cp:revision>1811</cp:revision>
  <cp:lastPrinted>2023-05-26T11:12:36Z</cp:lastPrinted>
  <dcterms:created xsi:type="dcterms:W3CDTF">2006-06-26T12:00:33Z</dcterms:created>
  <dcterms:modified xsi:type="dcterms:W3CDTF">2024-07-03T10:10:04Z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MFVisualMarkingsSettings">
    <vt:lpwstr>HeaderAlignment=1;FooterAlignment=1</vt:lpwstr>
  </property>
  <property fmtid="{D5CDD505-2E9C-101B-9397-08002B2CF9AE}" pid="10" name="DLPManualFileClassification">
    <vt:lpwstr>{5fdfc941-3fcf-4a5b-87be-4848800d39d0}</vt:lpwstr>
  </property>
  <property fmtid="{D5CDD505-2E9C-101B-9397-08002B2CF9AE}" pid="11" name="MFRefresh">
    <vt:lpwstr>False</vt:lpwstr>
  </property>
</Properties>
</file>