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270" r:id="rId4"/>
    <p:sldId id="275" r:id="rId5"/>
    <p:sldId id="267" r:id="rId6"/>
    <p:sldId id="268" r:id="rId7"/>
    <p:sldId id="269" r:id="rId8"/>
    <p:sldId id="297" r:id="rId9"/>
    <p:sldId id="257" r:id="rId10"/>
    <p:sldId id="258" r:id="rId11"/>
    <p:sldId id="265" r:id="rId12"/>
    <p:sldId id="263" r:id="rId13"/>
    <p:sldId id="264" r:id="rId14"/>
    <p:sldId id="271" r:id="rId15"/>
    <p:sldId id="278" r:id="rId16"/>
    <p:sldId id="287" r:id="rId17"/>
    <p:sldId id="279" r:id="rId18"/>
    <p:sldId id="280" r:id="rId19"/>
    <p:sldId id="282" r:id="rId20"/>
    <p:sldId id="281" r:id="rId21"/>
    <p:sldId id="292" r:id="rId22"/>
    <p:sldId id="283" r:id="rId23"/>
    <p:sldId id="276" r:id="rId24"/>
    <p:sldId id="301" r:id="rId25"/>
    <p:sldId id="277" r:id="rId26"/>
    <p:sldId id="273" r:id="rId27"/>
    <p:sldId id="298" r:id="rId28"/>
    <p:sldId id="299" r:id="rId29"/>
    <p:sldId id="300" r:id="rId30"/>
    <p:sldId id="272" r:id="rId31"/>
    <p:sldId id="274" r:id="rId32"/>
    <p:sldId id="295" r:id="rId33"/>
    <p:sldId id="290" r:id="rId34"/>
    <p:sldId id="296" r:id="rId35"/>
    <p:sldId id="291" r:id="rId36"/>
    <p:sldId id="293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9985" autoAdjust="0"/>
  </p:normalViewPr>
  <p:slideViewPr>
    <p:cSldViewPr snapToGrid="0">
      <p:cViewPr varScale="1">
        <p:scale>
          <a:sx n="91" d="100"/>
          <a:sy n="91" d="100"/>
        </p:scale>
        <p:origin x="208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8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DA808-9330-48DD-9F56-8F261DA8AB19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ADF11-BF2C-4EEC-ACBB-B6A2EA8E4A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23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842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92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388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587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073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5614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Jakis</a:t>
            </a:r>
            <a:r>
              <a:rPr lang="pl-PL" dirty="0"/>
              <a:t> slajd z tych danych tabela może </a:t>
            </a:r>
            <a:r>
              <a:rPr lang="pl-PL" dirty="0" err="1"/>
              <a:t>byc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8392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1953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866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19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088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67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511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411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405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450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212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913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0322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038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27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523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1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1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3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342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902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13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55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883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ADF11-BF2C-4EEC-ACBB-B6A2EA8E4A5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265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04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5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0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1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1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7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7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6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9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6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CC457-5ACB-4840-8F2A-2FDA45C38F0E}" type="datetimeFigureOut">
              <a:rPr lang="pl-PL" smtClean="0"/>
              <a:t>16.01.2019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5F9AB-E185-4948-BE82-60AFF554A5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369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670" y="1681977"/>
            <a:ext cx="8612257" cy="5201060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671155" y="1060651"/>
            <a:ext cx="8959337" cy="115133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 porównaniu z UE, jest w Polsce niedomiar pielęgniarek i lekarzy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6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670" y="1530850"/>
            <a:ext cx="8321415" cy="50497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D617786-9FBD-1247-A761-74DDB89C7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746" y="1427033"/>
            <a:ext cx="10106915" cy="479566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0BFE422-CE0D-034F-9307-CC684C7923C1}"/>
              </a:ext>
            </a:extLst>
          </p:cNvPr>
          <p:cNvSpPr txBox="1"/>
          <p:nvPr/>
        </p:nvSpPr>
        <p:spPr>
          <a:xfrm>
            <a:off x="1716258" y="1427033"/>
            <a:ext cx="910179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Liczba praktykujących lekarzy na 1 000 mieszkańców, 2000 i 2016 rok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8980153D-95A9-954F-A8DD-6283FEC7E442}"/>
              </a:ext>
            </a:extLst>
          </p:cNvPr>
          <p:cNvSpPr/>
          <p:nvPr/>
        </p:nvSpPr>
        <p:spPr>
          <a:xfrm rot="2773126">
            <a:off x="8633425" y="5136880"/>
            <a:ext cx="270624" cy="5600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71" y="2191975"/>
            <a:ext cx="10605720" cy="3332091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609371" y="1333934"/>
            <a:ext cx="8959337" cy="1151331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+mn-lt"/>
              </a:rPr>
              <a:t>Szacowana liczba konsultacji na lekarza, 2016 (lub najbliższy rok)</a:t>
            </a:r>
            <a:endParaRPr lang="pl-PL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CB89815E-FD59-C84F-B6A3-900C39610403}"/>
              </a:ext>
            </a:extLst>
          </p:cNvPr>
          <p:cNvSpPr/>
          <p:nvPr/>
        </p:nvSpPr>
        <p:spPr>
          <a:xfrm rot="2773126">
            <a:off x="1811195" y="4530099"/>
            <a:ext cx="288991" cy="6089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84E6D01-3596-4A48-A387-9A064A58D18E}"/>
              </a:ext>
            </a:extLst>
          </p:cNvPr>
          <p:cNvSpPr txBox="1"/>
          <p:nvPr/>
        </p:nvSpPr>
        <p:spPr>
          <a:xfrm>
            <a:off x="886265" y="5641145"/>
            <a:ext cx="420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>
                <a:solidFill>
                  <a:srgbClr val="002060"/>
                </a:solidFill>
              </a:rPr>
              <a:t>Żródło</a:t>
            </a:r>
            <a:r>
              <a:rPr lang="pl-PL" sz="1400" i="1" dirty="0">
                <a:solidFill>
                  <a:srgbClr val="002060"/>
                </a:solidFill>
              </a:rPr>
              <a:t>: OECD </a:t>
            </a:r>
            <a:r>
              <a:rPr lang="pl-PL" sz="1400" i="1" dirty="0" err="1">
                <a:solidFill>
                  <a:srgbClr val="002060"/>
                </a:solidFill>
              </a:rPr>
              <a:t>Health</a:t>
            </a:r>
            <a:r>
              <a:rPr lang="pl-PL" sz="1400" i="1" dirty="0">
                <a:solidFill>
                  <a:srgbClr val="002060"/>
                </a:solidFill>
              </a:rPr>
              <a:t> </a:t>
            </a:r>
            <a:r>
              <a:rPr lang="pl-PL" sz="1400" i="1" dirty="0" err="1">
                <a:solidFill>
                  <a:srgbClr val="002060"/>
                </a:solidFill>
              </a:rPr>
              <a:t>Statistics</a:t>
            </a:r>
            <a:r>
              <a:rPr lang="pl-PL" sz="1400" i="1" dirty="0">
                <a:solidFill>
                  <a:srgbClr val="002060"/>
                </a:solidFill>
              </a:rPr>
              <a:t> 2018; Eurostat Database</a:t>
            </a:r>
          </a:p>
        </p:txBody>
      </p:sp>
    </p:spTree>
    <p:extLst>
      <p:ext uri="{BB962C8B-B14F-4D97-AF65-F5344CB8AC3E}">
        <p14:creationId xmlns:p14="http://schemas.microsoft.com/office/powerpoint/2010/main" val="42177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316" y="1944441"/>
            <a:ext cx="9795356" cy="4007245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2357500" y="1008123"/>
            <a:ext cx="7461763" cy="115133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Udział różnych kategorii lekarzy, 2016 (lub najbliższy rok)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193402B1-3001-7F41-97EE-4E8EF43EB24C}"/>
              </a:ext>
            </a:extLst>
          </p:cNvPr>
          <p:cNvSpPr/>
          <p:nvPr/>
        </p:nvSpPr>
        <p:spPr>
          <a:xfrm rot="2773126">
            <a:off x="7789363" y="5022561"/>
            <a:ext cx="270624" cy="5600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FF2B792-395E-8144-8C6B-9CE1C6FB6490}"/>
              </a:ext>
            </a:extLst>
          </p:cNvPr>
          <p:cNvSpPr txBox="1"/>
          <p:nvPr/>
        </p:nvSpPr>
        <p:spPr>
          <a:xfrm>
            <a:off x="1298244" y="5782409"/>
            <a:ext cx="420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err="1">
                <a:solidFill>
                  <a:srgbClr val="002060"/>
                </a:solidFill>
              </a:rPr>
              <a:t>Żródło</a:t>
            </a:r>
            <a:r>
              <a:rPr lang="pl-PL" sz="1400" i="1" dirty="0">
                <a:solidFill>
                  <a:srgbClr val="002060"/>
                </a:solidFill>
              </a:rPr>
              <a:t>: OECD </a:t>
            </a:r>
            <a:r>
              <a:rPr lang="pl-PL" sz="1400" i="1" dirty="0" err="1">
                <a:solidFill>
                  <a:srgbClr val="002060"/>
                </a:solidFill>
              </a:rPr>
              <a:t>Health</a:t>
            </a:r>
            <a:r>
              <a:rPr lang="pl-PL" sz="1400" i="1" dirty="0">
                <a:solidFill>
                  <a:srgbClr val="002060"/>
                </a:solidFill>
              </a:rPr>
              <a:t> </a:t>
            </a:r>
            <a:r>
              <a:rPr lang="pl-PL" sz="1400" i="1" dirty="0" err="1">
                <a:solidFill>
                  <a:srgbClr val="002060"/>
                </a:solidFill>
              </a:rPr>
              <a:t>Statistics</a:t>
            </a:r>
            <a:r>
              <a:rPr lang="pl-PL" sz="1400" i="1" dirty="0">
                <a:solidFill>
                  <a:srgbClr val="002060"/>
                </a:solidFill>
              </a:rPr>
              <a:t> 2018; Eurostat Database</a:t>
            </a:r>
          </a:p>
        </p:txBody>
      </p:sp>
    </p:spTree>
    <p:extLst>
      <p:ext uri="{BB962C8B-B14F-4D97-AF65-F5344CB8AC3E}">
        <p14:creationId xmlns:p14="http://schemas.microsoft.com/office/powerpoint/2010/main" val="7242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37" y="1009348"/>
            <a:ext cx="5050523" cy="4878388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425784" y="3228915"/>
            <a:ext cx="5421225" cy="237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Lekarze pracujący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bezpośrednio 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z pacjentem na 10 tys. 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ludności [osoba]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grpSp>
        <p:nvGrpSpPr>
          <p:cNvPr id="14" name="Grupa 13"/>
          <p:cNvGrpSpPr/>
          <p:nvPr/>
        </p:nvGrpSpPr>
        <p:grpSpPr>
          <a:xfrm>
            <a:off x="438141" y="5338436"/>
            <a:ext cx="9890975" cy="435000"/>
            <a:chOff x="438141" y="5331713"/>
            <a:chExt cx="9890975" cy="435000"/>
          </a:xfrm>
        </p:grpSpPr>
        <p:sp>
          <p:nvSpPr>
            <p:cNvPr id="6" name="pole tekstowe 5"/>
            <p:cNvSpPr txBox="1"/>
            <p:nvPr/>
          </p:nvSpPr>
          <p:spPr>
            <a:xfrm>
              <a:off x="438141" y="5331713"/>
              <a:ext cx="40303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Źródło: Dziedzinowa Baza Wiedzy Zdrowie i Ochrona Zdrowia, GUS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38141" y="5505103"/>
              <a:ext cx="98909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Raport NIK KZD.410.005.00.2015, Nr </a:t>
              </a:r>
              <a:r>
                <a:rPr lang="pl-PL" sz="1100" dirty="0" err="1"/>
                <a:t>ewid</a:t>
              </a:r>
              <a:r>
                <a:rPr lang="pl-PL" sz="1100" dirty="0"/>
                <a:t>. 220/2015/P/15/060/KZD Kadry medyczne</a:t>
              </a:r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050" y="1531835"/>
            <a:ext cx="1370132" cy="15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47" y="1503622"/>
            <a:ext cx="11671756" cy="440354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5DFC28A-85A9-794B-936A-BD1F2591BD49}"/>
              </a:ext>
            </a:extLst>
          </p:cNvPr>
          <p:cNvSpPr/>
          <p:nvPr/>
        </p:nvSpPr>
        <p:spPr>
          <a:xfrm>
            <a:off x="9402168" y="1503622"/>
            <a:ext cx="3235570" cy="4248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74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73" y="1134384"/>
            <a:ext cx="6405954" cy="526711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89116" y="6139891"/>
            <a:ext cx="7371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NIPIP, OECD lata 2010-2011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23" y="1134384"/>
            <a:ext cx="3091742" cy="52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8663" y="2277973"/>
            <a:ext cx="2626509" cy="1340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Polska w rankingu europejskim</a:t>
            </a: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22" y="1670508"/>
            <a:ext cx="8138549" cy="4200415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38663" y="1308534"/>
            <a:ext cx="10515600" cy="1151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Pielęgniarki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Prostokąt zaokrąglony 1">
            <a:extLst>
              <a:ext uri="{FF2B5EF4-FFF2-40B4-BE49-F238E27FC236}">
                <a16:creationId xmlns:a16="http://schemas.microsoft.com/office/drawing/2014/main" id="{604B0292-9EBD-DB40-8B6C-6BDDB0A5AC55}"/>
              </a:ext>
            </a:extLst>
          </p:cNvPr>
          <p:cNvSpPr/>
          <p:nvPr/>
        </p:nvSpPr>
        <p:spPr>
          <a:xfrm>
            <a:off x="3274540" y="5549466"/>
            <a:ext cx="6190735" cy="815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2018                        295 437</a:t>
            </a:r>
          </a:p>
        </p:txBody>
      </p:sp>
      <p:sp>
        <p:nvSpPr>
          <p:cNvPr id="4" name="Prostokąt zaokrąglony 3">
            <a:extLst>
              <a:ext uri="{FF2B5EF4-FFF2-40B4-BE49-F238E27FC236}">
                <a16:creationId xmlns:a16="http://schemas.microsoft.com/office/drawing/2014/main" id="{91974D7F-D2BC-3C42-8BD9-E7691801377D}"/>
              </a:ext>
            </a:extLst>
          </p:cNvPr>
          <p:cNvSpPr/>
          <p:nvPr/>
        </p:nvSpPr>
        <p:spPr>
          <a:xfrm>
            <a:off x="9639865" y="5549466"/>
            <a:ext cx="1286262" cy="815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52,03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64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83" y="3222767"/>
            <a:ext cx="5155189" cy="26784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736" y="1891628"/>
            <a:ext cx="5659674" cy="4700407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12905" y="1324959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Struktura wiekowa pielęgniarek w Polsce</a:t>
            </a:r>
            <a:endParaRPr lang="pl-PL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12905" y="6251473"/>
            <a:ext cx="8151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002060"/>
                </a:solidFill>
              </a:rPr>
              <a:t>Źródło: Centralny Rejestr Pielęgniarek i Położnych, stan na 31.12.2016 r., Raport Naczelnej Rady Pielęgniarek i Położnych </a:t>
            </a:r>
            <a:br>
              <a:rPr lang="pl-PL" sz="1000" dirty="0">
                <a:solidFill>
                  <a:srgbClr val="002060"/>
                </a:solidFill>
              </a:rPr>
            </a:br>
            <a:r>
              <a:rPr lang="pl-PL" sz="1000" dirty="0">
                <a:solidFill>
                  <a:srgbClr val="002060"/>
                </a:solidFill>
              </a:rPr>
              <a:t>„Zabezpieczenie społeczeństwa polskiego w świadczeniu pielęgniarek i położnych” z marca 2017 roku.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25262" y="2166706"/>
            <a:ext cx="6277676" cy="1043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500" dirty="0">
                <a:solidFill>
                  <a:srgbClr val="002060"/>
                </a:solidFill>
              </a:rPr>
              <a:t>Według raportu Naczelnej Rady Pielęgniarek i Położnych grozi nam brak zastępowalności pokoleń, co oznacza że więcej osób zakończy karierę, </a:t>
            </a:r>
            <a:br>
              <a:rPr lang="pl-PL" sz="1500" dirty="0">
                <a:solidFill>
                  <a:srgbClr val="002060"/>
                </a:solidFill>
              </a:rPr>
            </a:br>
            <a:r>
              <a:rPr lang="pl-PL" sz="1500" dirty="0">
                <a:solidFill>
                  <a:srgbClr val="002060"/>
                </a:solidFill>
              </a:rPr>
              <a:t>niż ją rozpocznie</a:t>
            </a:r>
          </a:p>
        </p:txBody>
      </p:sp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C7D6AC1E-74A1-E34C-B04C-11B1DF70BCBA}"/>
              </a:ext>
            </a:extLst>
          </p:cNvPr>
          <p:cNvSpPr/>
          <p:nvPr/>
        </p:nvSpPr>
        <p:spPr>
          <a:xfrm>
            <a:off x="5358134" y="4080293"/>
            <a:ext cx="1286262" cy="815546"/>
          </a:xfrm>
          <a:prstGeom prst="roundRect">
            <a:avLst/>
          </a:prstGeom>
          <a:solidFill>
            <a:srgbClr val="FF5C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/>
              <a:t>52,03</a:t>
            </a:r>
            <a:endParaRPr lang="pl-PL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27072CD-BF18-374A-82F0-04AF4D95110C}"/>
              </a:ext>
            </a:extLst>
          </p:cNvPr>
          <p:cNvSpPr txBox="1"/>
          <p:nvPr/>
        </p:nvSpPr>
        <p:spPr>
          <a:xfrm>
            <a:off x="5418566" y="3374580"/>
            <a:ext cx="13451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000" b="1" dirty="0"/>
              <a:t>2018 r. </a:t>
            </a:r>
          </a:p>
        </p:txBody>
      </p:sp>
    </p:spTree>
    <p:extLst>
      <p:ext uri="{BB962C8B-B14F-4D97-AF65-F5344CB8AC3E}">
        <p14:creationId xmlns:p14="http://schemas.microsoft.com/office/powerpoint/2010/main" val="40956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619" y="2472743"/>
            <a:ext cx="9199027" cy="3871688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12905" y="1287888"/>
            <a:ext cx="6618960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Struktura wiekowa pielęgniarek w Polsce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12905" y="2029336"/>
            <a:ext cx="5743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Źródło: Centralny Rejestr Pielęgniarek i Położnych, stan na 31.12.2016 r.</a:t>
            </a:r>
          </a:p>
        </p:txBody>
      </p:sp>
    </p:spTree>
    <p:extLst>
      <p:ext uri="{BB962C8B-B14F-4D97-AF65-F5344CB8AC3E}">
        <p14:creationId xmlns:p14="http://schemas.microsoft.com/office/powerpoint/2010/main" val="37366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100" y="1469332"/>
            <a:ext cx="8957972" cy="4385368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38663" y="1232692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System Ochrony Zdrowia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8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5714" y="2310012"/>
            <a:ext cx="6402859" cy="4029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Jak wynika z analizy danych wykonanej przed Centralny Rejestr Pielęgniarek i Położnych w 2017 roku, w zawodach pielęgniarki i położnej brakuje zastępowalności pokoleń. </a:t>
            </a:r>
          </a:p>
          <a:p>
            <a:pPr marL="0" indent="0">
              <a:buNone/>
            </a:pPr>
            <a:r>
              <a:rPr lang="pl-PL" sz="1600" dirty="0"/>
              <a:t>Obecnie pomiędzy liczbą pielęgniarek i położnych w wieku 41-60 lat </a:t>
            </a:r>
            <a:br>
              <a:rPr lang="pl-PL" sz="1600" dirty="0"/>
            </a:br>
            <a:r>
              <a:rPr lang="pl-PL" sz="1600" dirty="0"/>
              <a:t>a ich liczbą w wieku 21-40 lat, różnica wynosi aż 139 713 osób. Szacuje się, że do 2033 będzie więc brakowało w Polsce nawet do 169 000 pielęgniarek i położnych. Ponadto w latach 2018-2033 uprawnienia emerytalne uzyska 36 000 pielęgniarek i 4 400 położnych, których nie będzie miał kto zastąpić. Z danych wynika bowiem, że na 21 070 osób, które ukończyły w tej dziedzinie studia I </a:t>
            </a:r>
            <a:r>
              <a:rPr lang="pl-PL" sz="1600" dirty="0" err="1"/>
              <a:t>i</a:t>
            </a:r>
            <a:r>
              <a:rPr lang="pl-PL" sz="1600" dirty="0"/>
              <a:t> II stopnia, jedynie 4 020 uzyskało prawo wykonywania zawodu. </a:t>
            </a:r>
          </a:p>
          <a:p>
            <a:pPr marL="0" indent="0">
              <a:buNone/>
            </a:pPr>
            <a:r>
              <a:rPr lang="pl-PL" sz="1600" dirty="0"/>
              <a:t>Zdaniem autorów analizy, aby nastąpiła zastępowalność pokoleń, </a:t>
            </a:r>
            <a:br>
              <a:rPr lang="pl-PL" sz="1600" dirty="0"/>
            </a:br>
            <a:r>
              <a:rPr lang="pl-PL" sz="1600" dirty="0"/>
              <a:t>w latach 2018-2033 wykonywanie zawodu pielęgniarki lub położnej powinno rozpocząć dodatkowo aż 69 886 osób.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09" y="3848433"/>
            <a:ext cx="4183665" cy="16758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510" y="2047365"/>
            <a:ext cx="4436723" cy="155599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12905" y="1324959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Struktura wiekowa pielęgniarek w Polsce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1542" y="2315023"/>
            <a:ext cx="734017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Naczelna Rada Pielęgniarek i Położnych alarmuje, że Polska znajduje się </a:t>
            </a:r>
            <a:br>
              <a:rPr lang="pl-PL" sz="1800" dirty="0"/>
            </a:br>
            <a:r>
              <a:rPr lang="pl-PL" sz="1800" dirty="0"/>
              <a:t>w końcówce listy europejskiego rankingu liczby pielęgniarek na 1000 mieszkańców. W naszym kraju ten wskaźnik wynosi 5,24 – tyle właśnie pielęgniarek przypadało w 2016 roku na 1000 Polaków. Dla porównania </a:t>
            </a:r>
            <a:br>
              <a:rPr lang="pl-PL" sz="1800" dirty="0"/>
            </a:br>
            <a:r>
              <a:rPr lang="pl-PL" sz="1800" dirty="0"/>
              <a:t>w Szwajcarii współczynnik ten wynosi 16,89, w Szwecji 11,17, a w Wielkiej Brytanii 8,19. Uwzględniając obecną sytuację pielęgniarek i położnych, działanie resortu zdrowia w zakresie polityki kadrowej powinno zmierzać </a:t>
            </a:r>
            <a:br>
              <a:rPr lang="pl-PL" sz="1800" dirty="0"/>
            </a:br>
            <a:r>
              <a:rPr lang="pl-PL" sz="1800" dirty="0"/>
              <a:t>do osiągnięcia przynajmniej średniego wskaźnika OECD 9,4.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Z raportu wynika jednak, że w 2030 roku liczba ta spadnie jeszcze bardziej – na 1000 mieszkańców kraju przypadać ma zaledwie 3,8 pielęgniarek.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053" y="1571930"/>
            <a:ext cx="3368845" cy="4145111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38663" y="1308534"/>
            <a:ext cx="5859106" cy="1151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Pielęgniarki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4BE9A1A0-FF33-8941-89B5-4FA43D9A6821}"/>
              </a:ext>
            </a:extLst>
          </p:cNvPr>
          <p:cNvSpPr/>
          <p:nvPr/>
        </p:nvSpPr>
        <p:spPr>
          <a:xfrm rot="5400000">
            <a:off x="5341369" y="3937567"/>
            <a:ext cx="482525" cy="10267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12905" y="1365160"/>
            <a:ext cx="5421225" cy="2446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Prognozowany wskaźnik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zatrudnionych pielęgniarek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 położnych w latach 2016-2030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z podziałem na województwa</a:t>
            </a:r>
          </a:p>
          <a:p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25784" y="3311211"/>
            <a:ext cx="4030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Źródło: Na podstawie danych z NFZ, 2016 r.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1" y="1365160"/>
            <a:ext cx="5478926" cy="51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8" b="5258"/>
          <a:stretch/>
        </p:blipFill>
        <p:spPr>
          <a:xfrm>
            <a:off x="3732867" y="1507525"/>
            <a:ext cx="7098589" cy="4423406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25784" y="1507525"/>
            <a:ext cx="5421225" cy="155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Emigracja 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pracowników</a:t>
            </a:r>
          </a:p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medycznych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25784" y="3076432"/>
            <a:ext cx="40303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Naczelna Rada Lekarska</a:t>
            </a:r>
          </a:p>
          <a:p>
            <a:r>
              <a:rPr lang="pl-PL" sz="1100" dirty="0"/>
              <a:t>* dane za okres 1 stycznia – 1 grudnia 2015 roku.</a:t>
            </a:r>
          </a:p>
        </p:txBody>
      </p:sp>
    </p:spTree>
    <p:extLst>
      <p:ext uri="{BB962C8B-B14F-4D97-AF65-F5344CB8AC3E}">
        <p14:creationId xmlns:p14="http://schemas.microsoft.com/office/powerpoint/2010/main" val="26293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EB2F819-5B76-C04E-A85F-9670CAAF0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667646"/>
              </p:ext>
            </p:extLst>
          </p:nvPr>
        </p:nvGraphicFramePr>
        <p:xfrm>
          <a:off x="131298" y="1097280"/>
          <a:ext cx="11929404" cy="5648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364">
                  <a:extLst>
                    <a:ext uri="{9D8B030D-6E8A-4147-A177-3AD203B41FA5}">
                      <a16:colId xmlns:a16="http://schemas.microsoft.com/office/drawing/2014/main" val="1278361003"/>
                    </a:ext>
                  </a:extLst>
                </a:gridCol>
                <a:gridCol w="1293204">
                  <a:extLst>
                    <a:ext uri="{9D8B030D-6E8A-4147-A177-3AD203B41FA5}">
                      <a16:colId xmlns:a16="http://schemas.microsoft.com/office/drawing/2014/main" val="526154526"/>
                    </a:ext>
                  </a:extLst>
                </a:gridCol>
                <a:gridCol w="1172962">
                  <a:extLst>
                    <a:ext uri="{9D8B030D-6E8A-4147-A177-3AD203B41FA5}">
                      <a16:colId xmlns:a16="http://schemas.microsoft.com/office/drawing/2014/main" val="11027141"/>
                    </a:ext>
                  </a:extLst>
                </a:gridCol>
                <a:gridCol w="1126403">
                  <a:extLst>
                    <a:ext uri="{9D8B030D-6E8A-4147-A177-3AD203B41FA5}">
                      <a16:colId xmlns:a16="http://schemas.microsoft.com/office/drawing/2014/main" val="993364098"/>
                    </a:ext>
                  </a:extLst>
                </a:gridCol>
                <a:gridCol w="1336430">
                  <a:extLst>
                    <a:ext uri="{9D8B030D-6E8A-4147-A177-3AD203B41FA5}">
                      <a16:colId xmlns:a16="http://schemas.microsoft.com/office/drawing/2014/main" val="488145972"/>
                    </a:ext>
                  </a:extLst>
                </a:gridCol>
                <a:gridCol w="2166425">
                  <a:extLst>
                    <a:ext uri="{9D8B030D-6E8A-4147-A177-3AD203B41FA5}">
                      <a16:colId xmlns:a16="http://schemas.microsoft.com/office/drawing/2014/main" val="1073689575"/>
                    </a:ext>
                  </a:extLst>
                </a:gridCol>
                <a:gridCol w="1589649">
                  <a:extLst>
                    <a:ext uri="{9D8B030D-6E8A-4147-A177-3AD203B41FA5}">
                      <a16:colId xmlns:a16="http://schemas.microsoft.com/office/drawing/2014/main" val="1954737461"/>
                    </a:ext>
                  </a:extLst>
                </a:gridCol>
                <a:gridCol w="1498343">
                  <a:extLst>
                    <a:ext uri="{9D8B030D-6E8A-4147-A177-3AD203B41FA5}">
                      <a16:colId xmlns:a16="http://schemas.microsoft.com/office/drawing/2014/main" val="1860471504"/>
                    </a:ext>
                  </a:extLst>
                </a:gridCol>
                <a:gridCol w="195156">
                  <a:extLst>
                    <a:ext uri="{9D8B030D-6E8A-4147-A177-3AD203B41FA5}">
                      <a16:colId xmlns:a16="http://schemas.microsoft.com/office/drawing/2014/main" val="2893656405"/>
                    </a:ext>
                  </a:extLst>
                </a:gridCol>
                <a:gridCol w="545062">
                  <a:extLst>
                    <a:ext uri="{9D8B030D-6E8A-4147-A177-3AD203B41FA5}">
                      <a16:colId xmlns:a16="http://schemas.microsoft.com/office/drawing/2014/main" val="3419270696"/>
                    </a:ext>
                  </a:extLst>
                </a:gridCol>
                <a:gridCol w="40406">
                  <a:extLst>
                    <a:ext uri="{9D8B030D-6E8A-4147-A177-3AD203B41FA5}">
                      <a16:colId xmlns:a16="http://schemas.microsoft.com/office/drawing/2014/main" val="1168446632"/>
                    </a:ext>
                  </a:extLst>
                </a:gridCol>
              </a:tblGrid>
              <a:tr h="13598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997498"/>
                  </a:ext>
                </a:extLst>
              </a:tr>
              <a:tr h="566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Rok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Magister pielęgniarstwa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Magister położnictwa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Licencjat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pielęgniarstwa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Licencjat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 położnictwa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Absolwenci medycznych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szkół zawodowych - pielęgniarki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Absolwenci medycznych szkół zawodowych - położne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Absolwenci liceów medycznych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SUMA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8327626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215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488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9929077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134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273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97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620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186349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462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32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987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1446291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321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721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263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1 527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9413821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283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548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127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35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1 324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852840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307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532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36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1 253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2385416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431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163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248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1 154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2801908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165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315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163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939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4009230"/>
                  </a:ext>
                </a:extLst>
              </a:tr>
              <a:tr h="274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281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181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806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6739563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311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367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1 198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4050807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434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290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95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441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1 449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5149494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2004-2007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555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665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3040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670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4305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9 316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8493129"/>
                  </a:ext>
                </a:extLst>
              </a:tr>
              <a:tr h="446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RAZEM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21 061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006" marR="150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1644196"/>
                  </a:ext>
                </a:extLst>
              </a:tr>
            </a:tbl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64031891-4A7E-5A4F-B06A-84A3B5E25EBF}"/>
              </a:ext>
            </a:extLst>
          </p:cNvPr>
          <p:cNvSpPr/>
          <p:nvPr/>
        </p:nvSpPr>
        <p:spPr>
          <a:xfrm>
            <a:off x="1997612" y="6400800"/>
            <a:ext cx="6977576" cy="34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Liczba wydanych zaświadczeń</a:t>
            </a:r>
          </a:p>
        </p:txBody>
      </p:sp>
    </p:spTree>
    <p:extLst>
      <p:ext uri="{BB962C8B-B14F-4D97-AF65-F5344CB8AC3E}">
        <p14:creationId xmlns:p14="http://schemas.microsoft.com/office/powerpoint/2010/main" val="39170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" y="2109195"/>
            <a:ext cx="8460519" cy="3936005"/>
          </a:xfrm>
          <a:prstGeom prst="rect">
            <a:avLst/>
          </a:prstGeom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8521700" y="2945012"/>
            <a:ext cx="3098800" cy="330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700" dirty="0">
                <a:solidFill>
                  <a:srgbClr val="002060"/>
                </a:solidFill>
              </a:rPr>
              <a:t>W badanym okresie </a:t>
            </a:r>
            <a:br>
              <a:rPr lang="pl-PL" sz="1700" dirty="0">
                <a:solidFill>
                  <a:srgbClr val="002060"/>
                </a:solidFill>
              </a:rPr>
            </a:br>
            <a:r>
              <a:rPr lang="pl-PL" sz="1700" dirty="0">
                <a:solidFill>
                  <a:srgbClr val="002060"/>
                </a:solidFill>
              </a:rPr>
              <a:t>(2012 - 2016) limit przyjęć </a:t>
            </a:r>
            <a:br>
              <a:rPr lang="pl-PL" sz="1700" dirty="0">
                <a:solidFill>
                  <a:srgbClr val="002060"/>
                </a:solidFill>
              </a:rPr>
            </a:br>
            <a:r>
              <a:rPr lang="pl-PL" sz="1700" dirty="0">
                <a:solidFill>
                  <a:srgbClr val="002060"/>
                </a:solidFill>
              </a:rPr>
              <a:t>na kierunek lekarski na studia stacjonarne wzrósł o nieco ponad 14 proc, a na niestacjonarne o blisko 40 proc.  </a:t>
            </a:r>
          </a:p>
          <a:p>
            <a:pPr marL="0" indent="0">
              <a:buNone/>
            </a:pPr>
            <a:r>
              <a:rPr lang="pl-PL" sz="1700" dirty="0">
                <a:solidFill>
                  <a:srgbClr val="002060"/>
                </a:solidFill>
              </a:rPr>
              <a:t>Limit przyjęć na kierunek lekarski prowadzony w języku innym niż język polski wzrósł o ponad 20 proc. (Raport NIK)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12905" y="1324959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Kształcenie zawodowe</a:t>
            </a:r>
            <a:endParaRPr lang="pl-PL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12905" y="2051635"/>
            <a:ext cx="9890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</a:rPr>
              <a:t>Limit przyjęć na studia medyczne w poszczególnych latach</a:t>
            </a:r>
          </a:p>
        </p:txBody>
      </p:sp>
    </p:spTree>
    <p:extLst>
      <p:ext uri="{BB962C8B-B14F-4D97-AF65-F5344CB8AC3E}">
        <p14:creationId xmlns:p14="http://schemas.microsoft.com/office/powerpoint/2010/main" val="33084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0" y="2347352"/>
            <a:ext cx="8249230" cy="39258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178394" y="1478255"/>
            <a:ext cx="98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Limity przyjęć na kierunki lekarskie i lekarsko-dentystyczne</a:t>
            </a:r>
            <a:br>
              <a:rPr lang="pl-PL" sz="2400" b="1" dirty="0"/>
            </a:br>
            <a:r>
              <a:rPr lang="pl-PL" sz="1600" dirty="0"/>
              <a:t>w latach 2012/2013 – 2015/2016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012940" y="6273190"/>
            <a:ext cx="8413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i="1" dirty="0">
                <a:solidFill>
                  <a:srgbClr val="002060"/>
                </a:solidFill>
              </a:rPr>
              <a:t>Raport NIK KZD.410.005.00.2015, Nr </a:t>
            </a:r>
            <a:r>
              <a:rPr lang="pl-PL" sz="1100" i="1" dirty="0" err="1">
                <a:solidFill>
                  <a:srgbClr val="002060"/>
                </a:solidFill>
              </a:rPr>
              <a:t>ewid</a:t>
            </a:r>
            <a:r>
              <a:rPr lang="pl-PL" sz="1100" i="1" dirty="0">
                <a:solidFill>
                  <a:srgbClr val="002060"/>
                </a:solidFill>
              </a:rPr>
              <a:t>. 220/2015/P/15/060/KZD Kadry medyczne</a:t>
            </a:r>
          </a:p>
        </p:txBody>
      </p:sp>
    </p:spTree>
    <p:extLst>
      <p:ext uri="{BB962C8B-B14F-4D97-AF65-F5344CB8AC3E}">
        <p14:creationId xmlns:p14="http://schemas.microsoft.com/office/powerpoint/2010/main" val="15076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222" y="899300"/>
            <a:ext cx="4402715" cy="5516241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063767" y="47782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Studenci kierunku lekarskiego 2017/2018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971" y="1082647"/>
            <a:ext cx="4853807" cy="608142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862CAD2-D8D0-1F44-9FD3-D9FD4F94D3B0}"/>
              </a:ext>
            </a:extLst>
          </p:cNvPr>
          <p:cNvSpPr txBox="1"/>
          <p:nvPr/>
        </p:nvSpPr>
        <p:spPr>
          <a:xfrm>
            <a:off x="1267164" y="6415541"/>
            <a:ext cx="2012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 err="1">
                <a:solidFill>
                  <a:srgbClr val="002060"/>
                </a:solidFill>
              </a:rPr>
              <a:t>Żródło</a:t>
            </a:r>
            <a:r>
              <a:rPr lang="pl-PL" sz="1200" i="1" dirty="0">
                <a:solidFill>
                  <a:srgbClr val="002060"/>
                </a:solidFill>
              </a:rPr>
              <a:t>: Ministerstwo Zdrowia</a:t>
            </a:r>
          </a:p>
        </p:txBody>
      </p:sp>
    </p:spTree>
    <p:extLst>
      <p:ext uri="{BB962C8B-B14F-4D97-AF65-F5344CB8AC3E}">
        <p14:creationId xmlns:p14="http://schemas.microsoft.com/office/powerpoint/2010/main" val="9170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5063767" y="47782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Studenci kierunku </a:t>
            </a:r>
            <a:r>
              <a:rPr lang="pl-PL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lekarskiego-dentystycznego</a:t>
            </a:r>
            <a:r>
              <a:rPr 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2017/2018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978" y="1071823"/>
            <a:ext cx="8121274" cy="569727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56AF6E5-4E89-B54E-89A5-33C44FAA07F8}"/>
              </a:ext>
            </a:extLst>
          </p:cNvPr>
          <p:cNvSpPr txBox="1"/>
          <p:nvPr/>
        </p:nvSpPr>
        <p:spPr>
          <a:xfrm>
            <a:off x="808183" y="6345202"/>
            <a:ext cx="2012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 err="1">
                <a:solidFill>
                  <a:srgbClr val="002060"/>
                </a:solidFill>
              </a:rPr>
              <a:t>Żródło</a:t>
            </a:r>
            <a:r>
              <a:rPr lang="pl-PL" sz="1200" i="1" dirty="0">
                <a:solidFill>
                  <a:srgbClr val="002060"/>
                </a:solidFill>
              </a:rPr>
              <a:t>: Ministerstwo Zdrowia</a:t>
            </a:r>
          </a:p>
        </p:txBody>
      </p:sp>
    </p:spTree>
    <p:extLst>
      <p:ext uri="{BB962C8B-B14F-4D97-AF65-F5344CB8AC3E}">
        <p14:creationId xmlns:p14="http://schemas.microsoft.com/office/powerpoint/2010/main" val="317973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314460"/>
            <a:ext cx="8372595" cy="54229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063767" y="47782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800" b="1" dirty="0">
                <a:latin typeface="+mn-lt"/>
              </a:rPr>
              <a:t>Wyniki rekrutacji na kierunkach pielęgniarstwo i położnictwo</a:t>
            </a:r>
            <a:br>
              <a:rPr lang="pl-PL" sz="1800" b="1" dirty="0">
                <a:latin typeface="+mn-lt"/>
              </a:rPr>
            </a:br>
            <a:r>
              <a:rPr lang="pl-PL" sz="1600" dirty="0">
                <a:latin typeface="+mn-lt"/>
              </a:rPr>
              <a:t>w latach 2009/2010 – 2017/2018</a:t>
            </a:r>
            <a:endParaRPr lang="pl-PL" sz="5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44F37B-6396-0E4E-8F4D-2056470D5918}"/>
              </a:ext>
            </a:extLst>
          </p:cNvPr>
          <p:cNvSpPr txBox="1"/>
          <p:nvPr/>
        </p:nvSpPr>
        <p:spPr>
          <a:xfrm>
            <a:off x="169884" y="6460361"/>
            <a:ext cx="2012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 err="1">
                <a:solidFill>
                  <a:srgbClr val="002060"/>
                </a:solidFill>
              </a:rPr>
              <a:t>Żródło</a:t>
            </a:r>
            <a:r>
              <a:rPr lang="pl-PL" sz="1200" i="1" dirty="0">
                <a:solidFill>
                  <a:srgbClr val="002060"/>
                </a:solidFill>
              </a:rPr>
              <a:t>: Ministerstwo Zdrowia</a:t>
            </a:r>
          </a:p>
        </p:txBody>
      </p:sp>
    </p:spTree>
    <p:extLst>
      <p:ext uri="{BB962C8B-B14F-4D97-AF65-F5344CB8AC3E}">
        <p14:creationId xmlns:p14="http://schemas.microsoft.com/office/powerpoint/2010/main" val="29720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27561" y="5139479"/>
            <a:ext cx="7371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Na podstawie </a:t>
            </a:r>
            <a:r>
              <a:rPr lang="pl-PL" sz="1100" dirty="0" err="1"/>
              <a:t>Transformative</a:t>
            </a:r>
            <a:r>
              <a:rPr lang="pl-PL" sz="1100" dirty="0"/>
              <a:t> </a:t>
            </a:r>
            <a:r>
              <a:rPr lang="pl-PL" sz="1100" dirty="0" err="1"/>
              <a:t>scale</a:t>
            </a:r>
            <a:r>
              <a:rPr lang="pl-PL" sz="1100" dirty="0"/>
              <a:t> </a:t>
            </a:r>
            <a:r>
              <a:rPr lang="pl-PL" sz="1100" dirty="0" err="1"/>
              <a:t>up</a:t>
            </a:r>
            <a:r>
              <a:rPr lang="pl-PL" sz="1100" dirty="0"/>
              <a:t> of </a:t>
            </a:r>
            <a:r>
              <a:rPr lang="pl-PL" sz="1100" dirty="0" err="1"/>
              <a:t>health</a:t>
            </a:r>
            <a:r>
              <a:rPr lang="pl-PL" sz="1100" dirty="0"/>
              <a:t> </a:t>
            </a:r>
            <a:r>
              <a:rPr lang="pl-PL" sz="1100" dirty="0" err="1"/>
              <a:t>professional</a:t>
            </a:r>
            <a:r>
              <a:rPr lang="pl-PL" sz="1100" dirty="0"/>
              <a:t> </a:t>
            </a:r>
            <a:r>
              <a:rPr lang="pl-PL" sz="1100" dirty="0" err="1"/>
              <a:t>edycation</a:t>
            </a:r>
            <a:r>
              <a:rPr lang="pl-PL" sz="1100" dirty="0"/>
              <a:t>. </a:t>
            </a:r>
            <a:r>
              <a:rPr lang="pl-PL" sz="1100" dirty="0" err="1"/>
              <a:t>An</a:t>
            </a:r>
            <a:r>
              <a:rPr lang="pl-PL" sz="1100" dirty="0"/>
              <a:t> </a:t>
            </a:r>
            <a:r>
              <a:rPr lang="pl-PL" sz="1100" dirty="0" err="1"/>
              <a:t>effort</a:t>
            </a:r>
            <a:r>
              <a:rPr lang="pl-PL" sz="1100" dirty="0"/>
              <a:t> to </a:t>
            </a:r>
            <a:r>
              <a:rPr lang="pl-PL" sz="1100" dirty="0" err="1"/>
              <a:t>increase</a:t>
            </a:r>
            <a:r>
              <a:rPr lang="pl-PL" sz="1100" dirty="0"/>
              <a:t> the numer of </a:t>
            </a:r>
            <a:r>
              <a:rPr lang="pl-PL" sz="1100" dirty="0" err="1"/>
              <a:t>health</a:t>
            </a:r>
            <a:r>
              <a:rPr lang="pl-PL" sz="1100" dirty="0"/>
              <a:t> </a:t>
            </a:r>
            <a:r>
              <a:rPr lang="pl-PL" sz="1100" dirty="0" err="1"/>
              <a:t>professionals</a:t>
            </a:r>
            <a:r>
              <a:rPr lang="pl-PL" sz="1100" dirty="0"/>
              <a:t> and to </a:t>
            </a:r>
            <a:r>
              <a:rPr lang="pl-PL" sz="1100" dirty="0" err="1"/>
              <a:t>strengthen</a:t>
            </a:r>
            <a:r>
              <a:rPr lang="pl-PL" sz="1100" dirty="0"/>
              <a:t> </a:t>
            </a:r>
            <a:r>
              <a:rPr lang="pl-PL" sz="1100" dirty="0" err="1"/>
              <a:t>their</a:t>
            </a:r>
            <a:r>
              <a:rPr lang="pl-PL" sz="1100" dirty="0"/>
              <a:t> </a:t>
            </a:r>
            <a:r>
              <a:rPr lang="pl-PL" sz="1100" dirty="0" err="1"/>
              <a:t>impact</a:t>
            </a:r>
            <a:r>
              <a:rPr lang="pl-PL" sz="1100" dirty="0"/>
              <a:t> on </a:t>
            </a:r>
            <a:r>
              <a:rPr lang="pl-PL" sz="1100" dirty="0" err="1"/>
              <a:t>population</a:t>
            </a:r>
            <a:r>
              <a:rPr lang="pl-PL" sz="1100" dirty="0"/>
              <a:t> </a:t>
            </a:r>
            <a:r>
              <a:rPr lang="pl-PL" sz="1100" dirty="0" err="1"/>
              <a:t>health</a:t>
            </a:r>
            <a:r>
              <a:rPr lang="pl-PL" sz="1100" dirty="0"/>
              <a:t>. WHO 2011</a:t>
            </a:r>
            <a:br>
              <a:rPr lang="pl-PL" sz="1100" dirty="0"/>
            </a:br>
            <a:endParaRPr lang="pl-PL" sz="1100" dirty="0"/>
          </a:p>
          <a:p>
            <a:r>
              <a:rPr lang="pl-PL" sz="1100" dirty="0"/>
              <a:t>Raport NIK KZD.410.005.00.2015, Nr </a:t>
            </a:r>
            <a:r>
              <a:rPr lang="pl-PL" sz="1100" dirty="0" err="1"/>
              <a:t>ewid</a:t>
            </a:r>
            <a:r>
              <a:rPr lang="pl-PL" sz="1100" dirty="0"/>
              <a:t>. 220/2015/P/15/060/KZD Kadry medyczne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07" y="2414640"/>
            <a:ext cx="9904193" cy="2553192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38663" y="1232692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System kształcenia kadr medycznych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2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1"/>
          <a:stretch/>
        </p:blipFill>
        <p:spPr>
          <a:xfrm>
            <a:off x="4473147" y="1655085"/>
            <a:ext cx="7431341" cy="4212654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38141" y="1438343"/>
            <a:ext cx="5421225" cy="237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Wydatki na kształcenie</a:t>
            </a:r>
          </a:p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personelu medycznego</a:t>
            </a:r>
          </a:p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według Narodowego </a:t>
            </a:r>
          </a:p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Funduszu Zdrowia</a:t>
            </a:r>
          </a:p>
          <a:p>
            <a:r>
              <a:rPr lang="pl-PL" sz="2000" dirty="0">
                <a:solidFill>
                  <a:srgbClr val="002060"/>
                </a:solidFill>
                <a:latin typeface="+mn-lt"/>
              </a:rPr>
              <a:t>(w milionach PLN)</a:t>
            </a:r>
            <a:endParaRPr lang="pl-PL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38141" y="3810840"/>
            <a:ext cx="3651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rgbClr val="002060"/>
                </a:solidFill>
              </a:rPr>
              <a:t>Raport NIK KZD.410.005.00.2015, </a:t>
            </a:r>
          </a:p>
          <a:p>
            <a:r>
              <a:rPr lang="pl-PL" sz="1100" dirty="0">
                <a:solidFill>
                  <a:srgbClr val="002060"/>
                </a:solidFill>
              </a:rPr>
              <a:t>Nr </a:t>
            </a:r>
            <a:r>
              <a:rPr lang="pl-PL" sz="1100" dirty="0" err="1">
                <a:solidFill>
                  <a:srgbClr val="002060"/>
                </a:solidFill>
              </a:rPr>
              <a:t>ewid</a:t>
            </a:r>
            <a:r>
              <a:rPr lang="pl-PL" sz="1100" dirty="0">
                <a:solidFill>
                  <a:srgbClr val="002060"/>
                </a:solidFill>
              </a:rPr>
              <a:t>. 220/2015/P/15/060/KZD Kadry medyczne</a:t>
            </a:r>
          </a:p>
        </p:txBody>
      </p:sp>
    </p:spTree>
    <p:extLst>
      <p:ext uri="{BB962C8B-B14F-4D97-AF65-F5344CB8AC3E}">
        <p14:creationId xmlns:p14="http://schemas.microsoft.com/office/powerpoint/2010/main" val="11450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903573" y="2742497"/>
            <a:ext cx="6402859" cy="3089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700" dirty="0">
                <a:solidFill>
                  <a:srgbClr val="002060"/>
                </a:solidFill>
              </a:rPr>
              <a:t>Zgodnie z ustawą z dnia 9 października 2015 r. o zmianie ustawy </a:t>
            </a:r>
            <a:br>
              <a:rPr lang="pl-PL" sz="1700" dirty="0">
                <a:solidFill>
                  <a:srgbClr val="002060"/>
                </a:solidFill>
              </a:rPr>
            </a:br>
            <a:r>
              <a:rPr lang="pl-PL" sz="1700" dirty="0">
                <a:solidFill>
                  <a:srgbClr val="002060"/>
                </a:solidFill>
              </a:rPr>
              <a:t>o systemie informacji w ochronie zdrowia oraz niektórych innych ustaw (Dz. U. z 2015 r., poz. 1991 z </a:t>
            </a:r>
            <a:r>
              <a:rPr lang="pl-PL" sz="1700" dirty="0" err="1">
                <a:solidFill>
                  <a:srgbClr val="002060"/>
                </a:solidFill>
              </a:rPr>
              <a:t>późn</a:t>
            </a:r>
            <a:r>
              <a:rPr lang="pl-PL" sz="1700" dirty="0">
                <a:solidFill>
                  <a:srgbClr val="002060"/>
                </a:solidFill>
              </a:rPr>
              <a:t>. zm.), od dnia 1 lipca 2017 r. </a:t>
            </a:r>
            <a:br>
              <a:rPr lang="pl-PL" sz="1700" dirty="0">
                <a:solidFill>
                  <a:srgbClr val="002060"/>
                </a:solidFill>
              </a:rPr>
            </a:br>
            <a:r>
              <a:rPr lang="pl-PL" sz="1700" dirty="0">
                <a:solidFill>
                  <a:srgbClr val="002060"/>
                </a:solidFill>
              </a:rPr>
              <a:t>za pośrednictwem Systemu Monitorowania Kształcenia Pracowników Medycznych zwanego dalej SMK będą przeprowadzane: </a:t>
            </a:r>
            <a:endParaRPr lang="pl-PL" sz="1700" b="1" i="1" dirty="0">
              <a:solidFill>
                <a:srgbClr val="00206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pl-PL" sz="1800" b="1" i="1" dirty="0">
              <a:solidFill>
                <a:srgbClr val="00206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pl-PL" sz="1800" b="1" i="1" dirty="0">
                <a:solidFill>
                  <a:srgbClr val="002060"/>
                </a:solidFill>
              </a:rPr>
              <a:t>postępowania kwalifikacyjne dopuszczające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800" b="1" i="1" dirty="0">
                <a:solidFill>
                  <a:srgbClr val="002060"/>
                </a:solidFill>
              </a:rPr>
              <a:t>do specjalizacji, kursu kwalifikacyjnego,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800" b="1" i="1" dirty="0">
                <a:solidFill>
                  <a:srgbClr val="002060"/>
                </a:solidFill>
              </a:rPr>
              <a:t>specjalistycznego i dokształcającego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800" b="1" i="1" dirty="0">
                <a:solidFill>
                  <a:srgbClr val="002060"/>
                </a:solidFill>
              </a:rPr>
              <a:t>oraz składanie wniosków o dopuszczenie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800" b="1" i="1" dirty="0">
                <a:solidFill>
                  <a:srgbClr val="002060"/>
                </a:solidFill>
              </a:rPr>
              <a:t>do egzaminu państwowego.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73694" y="1547384"/>
            <a:ext cx="6247388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System Monitorowania Kształcenia </a:t>
            </a:r>
          </a:p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Pracowników Medycznych (SMK)</a:t>
            </a:r>
            <a:endParaRPr lang="pl-PL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064"/>
          <a:stretch/>
        </p:blipFill>
        <p:spPr>
          <a:xfrm>
            <a:off x="529282" y="1657544"/>
            <a:ext cx="3649606" cy="39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73163" y="6178826"/>
            <a:ext cx="10863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i="1" dirty="0">
                <a:solidFill>
                  <a:srgbClr val="002060"/>
                </a:solidFill>
              </a:rPr>
              <a:t>Źródło: Ono, T., G. </a:t>
            </a:r>
            <a:r>
              <a:rPr lang="pl-PL" sz="1200" i="1" dirty="0" err="1">
                <a:solidFill>
                  <a:srgbClr val="002060"/>
                </a:solidFill>
              </a:rPr>
              <a:t>Lafortune</a:t>
            </a:r>
            <a:r>
              <a:rPr lang="pl-PL" sz="1200" i="1" dirty="0">
                <a:solidFill>
                  <a:srgbClr val="002060"/>
                </a:solidFill>
              </a:rPr>
              <a:t> and M. </a:t>
            </a:r>
            <a:r>
              <a:rPr lang="pl-PL" sz="1200" i="1" dirty="0" err="1">
                <a:solidFill>
                  <a:srgbClr val="002060"/>
                </a:solidFill>
              </a:rPr>
              <a:t>Schoenstein</a:t>
            </a:r>
            <a:r>
              <a:rPr lang="pl-PL" sz="1200" i="1" dirty="0">
                <a:solidFill>
                  <a:srgbClr val="002060"/>
                </a:solidFill>
              </a:rPr>
              <a:t> (2013), “</a:t>
            </a:r>
            <a:r>
              <a:rPr lang="pl-PL" sz="1200" i="1" dirty="0" err="1">
                <a:solidFill>
                  <a:srgbClr val="002060"/>
                </a:solidFill>
              </a:rPr>
              <a:t>Health</a:t>
            </a:r>
            <a:r>
              <a:rPr lang="pl-PL" sz="1200" i="1" dirty="0">
                <a:solidFill>
                  <a:srgbClr val="002060"/>
                </a:solidFill>
              </a:rPr>
              <a:t> </a:t>
            </a:r>
            <a:r>
              <a:rPr lang="pl-PL" sz="1200" i="1" dirty="0" err="1">
                <a:solidFill>
                  <a:srgbClr val="002060"/>
                </a:solidFill>
              </a:rPr>
              <a:t>Workforce</a:t>
            </a:r>
            <a:r>
              <a:rPr lang="pl-PL" sz="1200" i="1" dirty="0">
                <a:solidFill>
                  <a:srgbClr val="002060"/>
                </a:solidFill>
              </a:rPr>
              <a:t> Planning in OECD </a:t>
            </a:r>
            <a:r>
              <a:rPr lang="pl-PL" sz="1200" i="1" dirty="0" err="1">
                <a:solidFill>
                  <a:srgbClr val="002060"/>
                </a:solidFill>
              </a:rPr>
              <a:t>Countries</a:t>
            </a:r>
            <a:r>
              <a:rPr lang="pl-PL" sz="1200" i="1" dirty="0">
                <a:solidFill>
                  <a:srgbClr val="002060"/>
                </a:solidFill>
              </a:rPr>
              <a:t>: A </a:t>
            </a:r>
            <a:r>
              <a:rPr lang="pl-PL" sz="1200" i="1" dirty="0" err="1">
                <a:solidFill>
                  <a:srgbClr val="002060"/>
                </a:solidFill>
              </a:rPr>
              <a:t>Review</a:t>
            </a:r>
            <a:r>
              <a:rPr lang="pl-PL" sz="1200" i="1" dirty="0">
                <a:solidFill>
                  <a:srgbClr val="002060"/>
                </a:solidFill>
              </a:rPr>
              <a:t> of 26 </a:t>
            </a:r>
            <a:r>
              <a:rPr lang="pl-PL" sz="1200" i="1" dirty="0" err="1">
                <a:solidFill>
                  <a:srgbClr val="002060"/>
                </a:solidFill>
              </a:rPr>
              <a:t>Projection</a:t>
            </a:r>
            <a:r>
              <a:rPr lang="pl-PL" sz="1200" i="1" dirty="0">
                <a:solidFill>
                  <a:srgbClr val="002060"/>
                </a:solidFill>
              </a:rPr>
              <a:t> </a:t>
            </a:r>
            <a:r>
              <a:rPr lang="pl-PL" sz="1200" i="1" dirty="0" err="1">
                <a:solidFill>
                  <a:srgbClr val="002060"/>
                </a:solidFill>
              </a:rPr>
              <a:t>Models</a:t>
            </a:r>
            <a:r>
              <a:rPr lang="pl-PL" sz="1200" i="1" dirty="0">
                <a:solidFill>
                  <a:srgbClr val="002060"/>
                </a:solidFill>
              </a:rPr>
              <a:t> from 18 </a:t>
            </a:r>
            <a:r>
              <a:rPr lang="pl-PL" sz="1200" i="1" dirty="0" err="1">
                <a:solidFill>
                  <a:srgbClr val="002060"/>
                </a:solidFill>
              </a:rPr>
              <a:t>Countries</a:t>
            </a:r>
            <a:r>
              <a:rPr lang="pl-PL" sz="1200" i="1" dirty="0">
                <a:solidFill>
                  <a:srgbClr val="002060"/>
                </a:solidFill>
              </a:rPr>
              <a:t>”, OECD </a:t>
            </a:r>
            <a:r>
              <a:rPr lang="pl-PL" sz="1200" i="1" dirty="0" err="1">
                <a:solidFill>
                  <a:srgbClr val="002060"/>
                </a:solidFill>
              </a:rPr>
              <a:t>Health</a:t>
            </a:r>
            <a:r>
              <a:rPr lang="pl-PL" sz="1200" i="1" dirty="0">
                <a:solidFill>
                  <a:srgbClr val="002060"/>
                </a:solidFill>
              </a:rPr>
              <a:t> </a:t>
            </a:r>
            <a:r>
              <a:rPr lang="pl-PL" sz="1200" i="1" dirty="0" err="1">
                <a:solidFill>
                  <a:srgbClr val="002060"/>
                </a:solidFill>
              </a:rPr>
              <a:t>Working</a:t>
            </a:r>
            <a:r>
              <a:rPr lang="pl-PL" sz="1200" i="1" dirty="0">
                <a:solidFill>
                  <a:srgbClr val="002060"/>
                </a:solidFill>
              </a:rPr>
              <a:t> </a:t>
            </a:r>
            <a:r>
              <a:rPr lang="pl-PL" sz="1200" i="1" dirty="0" err="1">
                <a:solidFill>
                  <a:srgbClr val="002060"/>
                </a:solidFill>
              </a:rPr>
              <a:t>Papers</a:t>
            </a:r>
            <a:r>
              <a:rPr lang="pl-PL" sz="1200" i="1" dirty="0">
                <a:solidFill>
                  <a:srgbClr val="002060"/>
                </a:solidFill>
              </a:rPr>
              <a:t>, No. 62, OECD Publishing, Paris 2013.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48728" y="981144"/>
            <a:ext cx="5647272" cy="1650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latin typeface="+mn-lt"/>
              </a:rPr>
              <a:t>Odsetki wskazujących na nadmierne umiejętności </a:t>
            </a:r>
            <a:br>
              <a:rPr lang="pl-PL" sz="1800" b="1" dirty="0">
                <a:latin typeface="+mn-lt"/>
              </a:rPr>
            </a:br>
            <a:r>
              <a:rPr lang="pl-PL" sz="1800" b="1" dirty="0">
                <a:latin typeface="+mn-lt"/>
              </a:rPr>
              <a:t>wg zawodów 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6334664" y="975821"/>
            <a:ext cx="5421225" cy="1650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latin typeface="+mn-lt"/>
              </a:rPr>
              <a:t>Odsetki wskazujących na niedostateczne umiejętności wg zawodów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1" y="2962462"/>
            <a:ext cx="5245099" cy="297823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4" y="2144699"/>
            <a:ext cx="5076674" cy="373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405714" y="2444711"/>
            <a:ext cx="5385486" cy="402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pl-PL" sz="1900" dirty="0">
                <a:solidFill>
                  <a:srgbClr val="002060"/>
                </a:solidFill>
              </a:rPr>
              <a:t>W Polsce mamy wciąż stary i sztywny podział ról zawodowych i społecznych w ochronie zdrowia</a:t>
            </a:r>
          </a:p>
          <a:p>
            <a:pPr>
              <a:spcBef>
                <a:spcPts val="1800"/>
              </a:spcBef>
            </a:pPr>
            <a:r>
              <a:rPr lang="pl-PL" sz="1900" dirty="0">
                <a:solidFill>
                  <a:srgbClr val="002060"/>
                </a:solidFill>
              </a:rPr>
              <a:t>Wiele nowych zawodów bądź umiejętności </a:t>
            </a:r>
            <a:br>
              <a:rPr lang="pl-PL" sz="19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002060"/>
                </a:solidFill>
              </a:rPr>
              <a:t>nie jest opisana i uregulowana</a:t>
            </a:r>
          </a:p>
          <a:p>
            <a:pPr>
              <a:spcBef>
                <a:spcPts val="1800"/>
              </a:spcBef>
            </a:pPr>
            <a:r>
              <a:rPr lang="pl-PL" sz="1900" dirty="0">
                <a:solidFill>
                  <a:srgbClr val="002060"/>
                </a:solidFill>
              </a:rPr>
              <a:t>Nowe zawody i role przypisane pracownikom </a:t>
            </a:r>
            <a:br>
              <a:rPr lang="pl-PL" sz="19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002060"/>
                </a:solidFill>
              </a:rPr>
              <a:t>wymagają nowej wiedzy i nowej organizacji pracy</a:t>
            </a:r>
          </a:p>
          <a:p>
            <a:pPr>
              <a:spcBef>
                <a:spcPts val="1800"/>
              </a:spcBef>
            </a:pPr>
            <a:r>
              <a:rPr lang="pl-PL" sz="1900" dirty="0">
                <a:solidFill>
                  <a:srgbClr val="002060"/>
                </a:solidFill>
              </a:rPr>
              <a:t>Wprowadzenie nowych rozwiązań napotyka </a:t>
            </a:r>
            <a:br>
              <a:rPr lang="pl-PL" sz="19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002060"/>
                </a:solidFill>
              </a:rPr>
              <a:t>głownie na barierę mentalną związaną </a:t>
            </a:r>
            <a:br>
              <a:rPr lang="pl-PL" sz="19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002060"/>
                </a:solidFill>
              </a:rPr>
              <a:t>z przyzwyczajeniami i obawami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12905" y="1346203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Nowe zawody medyczne</a:t>
            </a:r>
            <a:endParaRPr lang="pl-PL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928815"/>
            <a:ext cx="5780469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405714" y="2178011"/>
            <a:ext cx="5385486" cy="402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pl-PL" sz="1900" dirty="0"/>
          </a:p>
        </p:txBody>
      </p:sp>
      <p:sp>
        <p:nvSpPr>
          <p:cNvPr id="2" name="PoleTekstowe 1"/>
          <p:cNvSpPr txBox="1"/>
          <p:nvPr/>
        </p:nvSpPr>
        <p:spPr>
          <a:xfrm>
            <a:off x="424462" y="2362362"/>
            <a:ext cx="55318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700" dirty="0">
                <a:solidFill>
                  <a:srgbClr val="002060"/>
                </a:solidFill>
              </a:rPr>
              <a:t>W systemie brakuje krzyżujących się, mieszających się, łączących się umiejętności/kompetencji określonych </a:t>
            </a:r>
            <a:br>
              <a:rPr lang="pl-PL" sz="1700" dirty="0">
                <a:solidFill>
                  <a:srgbClr val="002060"/>
                </a:solidFill>
              </a:rPr>
            </a:br>
            <a:r>
              <a:rPr lang="pl-PL" sz="1700" dirty="0">
                <a:solidFill>
                  <a:srgbClr val="002060"/>
                </a:solidFill>
              </a:rPr>
              <a:t>grup zawodowych, podejmujących czynności w ramach tej samej organizacji. </a:t>
            </a:r>
            <a:br>
              <a:rPr lang="pl-PL" sz="1700" dirty="0">
                <a:solidFill>
                  <a:srgbClr val="002060"/>
                </a:solidFill>
              </a:rPr>
            </a:br>
            <a:endParaRPr lang="pl-PL" sz="17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700" dirty="0">
                <a:solidFill>
                  <a:srgbClr val="002060"/>
                </a:solidFill>
              </a:rPr>
              <a:t>Konieczność modyfikacji posiadanych kwalifikacji i kompetencji personelu medycznego i pomocniczego nie powinny eliminować innych ważnych działań sektorowych zwiększających systemową efektywność jak np. redukcja łóżek szpitalnych i poprawa zasad korzystania z nich, lepsze warunki zatrudnienia oraz racjonalne rozłożenia zasobów i zasad ich pracy np. pomiędzy opieką podstawową a ambulatoryjną specjalistyczną. 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38305" y="1320803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 err="1">
                <a:solidFill>
                  <a:srgbClr val="002060"/>
                </a:solidFill>
                <a:latin typeface="+mn-lt"/>
              </a:rPr>
              <a:t>Skill</a:t>
            </a:r>
            <a:r>
              <a:rPr lang="pl-PL" sz="2800" b="1" dirty="0">
                <a:solidFill>
                  <a:srgbClr val="002060"/>
                </a:solidFill>
                <a:latin typeface="+mn-lt"/>
              </a:rPr>
              <a:t> mix</a:t>
            </a:r>
            <a:endParaRPr lang="pl-PL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283" y="1754501"/>
            <a:ext cx="5155057" cy="3848759"/>
          </a:xfrm>
          <a:prstGeom prst="rect">
            <a:avLst/>
          </a:prstGeom>
        </p:spPr>
      </p:pic>
      <p:sp>
        <p:nvSpPr>
          <p:cNvPr id="3" name="Łuk blokowy 2">
            <a:extLst>
              <a:ext uri="{FF2B5EF4-FFF2-40B4-BE49-F238E27FC236}">
                <a16:creationId xmlns:a16="http://schemas.microsoft.com/office/drawing/2014/main" id="{D2EFABEC-4F00-5044-A1BB-E8E89DF52B12}"/>
              </a:ext>
            </a:extLst>
          </p:cNvPr>
          <p:cNvSpPr/>
          <p:nvPr/>
        </p:nvSpPr>
        <p:spPr>
          <a:xfrm>
            <a:off x="7230282" y="1153551"/>
            <a:ext cx="3545058" cy="130059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  <a:p>
            <a:pPr algn="ctr"/>
            <a:endParaRPr lang="pl-PL" dirty="0">
              <a:solidFill>
                <a:schemeClr val="tx1"/>
              </a:solidFill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</a:rPr>
              <a:t>Zdrowie publiczne</a:t>
            </a:r>
          </a:p>
        </p:txBody>
      </p:sp>
    </p:spTree>
    <p:extLst>
      <p:ext uri="{BB962C8B-B14F-4D97-AF65-F5344CB8AC3E}">
        <p14:creationId xmlns:p14="http://schemas.microsoft.com/office/powerpoint/2010/main" val="1321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2163918"/>
            <a:ext cx="10604500" cy="3568382"/>
          </a:xfrm>
          <a:prstGeom prst="rect">
            <a:avLst/>
          </a:prstGeom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412905" y="1324959"/>
            <a:ext cx="6277676" cy="113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2060"/>
                </a:solidFill>
                <a:latin typeface="+mn-lt"/>
              </a:rPr>
              <a:t>Kadry zarządzające</a:t>
            </a:r>
            <a:endParaRPr lang="pl-PL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79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8663" y="1334292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Zawody medyczne w Polsce </a:t>
            </a:r>
            <a:br>
              <a:rPr lang="pl-PL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Źródła informacji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299" y="2643547"/>
            <a:ext cx="7533359" cy="435133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pl-PL" sz="1900" dirty="0"/>
              <a:t>Raport OECD </a:t>
            </a:r>
            <a:r>
              <a:rPr lang="pl-PL" sz="1900" i="1" dirty="0" err="1"/>
              <a:t>Health</a:t>
            </a:r>
            <a:r>
              <a:rPr lang="pl-PL" sz="1900" i="1" dirty="0"/>
              <a:t> </a:t>
            </a:r>
            <a:r>
              <a:rPr lang="pl-PL" sz="1900" i="1" dirty="0" err="1"/>
              <a:t>at</a:t>
            </a:r>
            <a:r>
              <a:rPr lang="pl-PL" sz="1900" i="1" dirty="0"/>
              <a:t> a </a:t>
            </a:r>
            <a:r>
              <a:rPr lang="pl-PL" sz="1900" i="1" dirty="0" err="1"/>
              <a:t>Glance</a:t>
            </a:r>
            <a:r>
              <a:rPr lang="pl-PL" sz="1900" i="1" dirty="0"/>
              <a:t> </a:t>
            </a:r>
            <a:r>
              <a:rPr lang="pl-PL" sz="1900" dirty="0"/>
              <a:t>Europe 2017-2019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Eurostat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Raporty Głównego Urzędu Statystycznego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Informacja o wynikach kontroli Kształcenie i przygotowanie</a:t>
            </a:r>
            <a:br>
              <a:rPr lang="pl-PL" sz="1900" dirty="0"/>
            </a:br>
            <a:r>
              <a:rPr lang="pl-PL" sz="1900" dirty="0"/>
              <a:t>zawodowe kadr medycznych - Naczelna Izba Kontroli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Informacje i raporty Izb Samorządu Zawodowego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Raporty i dane Ministerstwa Zdrowia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Dane i raport Narodowego Funduszu Zdrowia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Raporty i dane Banku Światowego</a:t>
            </a:r>
          </a:p>
          <a:p>
            <a:pPr>
              <a:lnSpc>
                <a:spcPct val="70000"/>
              </a:lnSpc>
            </a:pPr>
            <a:r>
              <a:rPr lang="pl-PL" sz="1900" dirty="0"/>
              <a:t>Publikacje naukowe i doniesienia prasowe</a:t>
            </a:r>
          </a:p>
          <a:p>
            <a:pPr>
              <a:lnSpc>
                <a:spcPct val="70000"/>
              </a:lnSpc>
            </a:pPr>
            <a:endParaRPr lang="pl-PL" sz="19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892" y="2506594"/>
            <a:ext cx="1895853" cy="29250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698" y="2643547"/>
            <a:ext cx="1177640" cy="9735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8" y="4159210"/>
            <a:ext cx="1600521" cy="12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8955" y="1452138"/>
            <a:ext cx="10515600" cy="49744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/>
              <a:t>I. Główne zawody medyczne uregulowane ustawowo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sz="1800" dirty="0"/>
              <a:t>Nazwa zawodu: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1) Lekarz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2) Lekarz dentysta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3) Pielęgniarka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4) Położna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5) Farmaceuta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6) Diagnosta Laboratoryjny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7) Fizjoterapeuta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8) Ratownik medyczny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9) Psycholog i Psycholog kliniczny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10) Felczer</a:t>
            </a:r>
          </a:p>
          <a:p>
            <a:pPr marL="0" indent="0"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995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1833" y="1722593"/>
            <a:ext cx="10515600" cy="969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II. Pozostałe zawody medyczne nie posiadające regulacji ustawowych </a:t>
            </a:r>
          </a:p>
        </p:txBody>
      </p:sp>
      <p:sp>
        <p:nvSpPr>
          <p:cNvPr id="4" name="Prostokąt 3"/>
          <p:cNvSpPr/>
          <p:nvPr/>
        </p:nvSpPr>
        <p:spPr>
          <a:xfrm>
            <a:off x="451833" y="2528628"/>
            <a:ext cx="6096000" cy="287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1) Dietetyk 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2) Technik </a:t>
            </a:r>
            <a:r>
              <a:rPr lang="pl-PL" dirty="0" err="1"/>
              <a:t>elektroradiologii</a:t>
            </a:r>
            <a:r>
              <a:rPr lang="pl-PL" dirty="0"/>
              <a:t>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3) Technik farmaceutyczny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4) Protetyk słuchu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5) Terapeuta zajęciowy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6) Opiekun medyczny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7) Technik analityki medycznej 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8) Technik masażysta 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9) </a:t>
            </a:r>
            <a:r>
              <a:rPr lang="pl-PL" dirty="0" err="1"/>
              <a:t>Ortoptystka</a:t>
            </a:r>
            <a:r>
              <a:rPr lang="pl-PL" dirty="0"/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5559380" y="2528628"/>
            <a:ext cx="6096000" cy="28633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10) </a:t>
            </a:r>
            <a:r>
              <a:rPr lang="pl-PL" dirty="0" err="1"/>
              <a:t>Optometrysta</a:t>
            </a:r>
            <a:r>
              <a:rPr lang="pl-PL" dirty="0"/>
              <a:t> 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11) Technik dentystyczny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12) Higienistka stomatologiczna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13) Asystentka stomatologiczna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14) Opiekunka dziecięca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15) Technik ortopeda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16) Higienistka szkolna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17) Instruktor higieny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pl-PL" dirty="0"/>
              <a:t>18) Specjalista zdrowia publicznego  </a:t>
            </a:r>
          </a:p>
        </p:txBody>
      </p:sp>
    </p:spTree>
    <p:extLst>
      <p:ext uri="{BB962C8B-B14F-4D97-AF65-F5344CB8AC3E}">
        <p14:creationId xmlns:p14="http://schemas.microsoft.com/office/powerpoint/2010/main" val="2999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1833" y="2507706"/>
            <a:ext cx="6245181" cy="2773676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1) Fizyk medyczny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2) Logopeda </a:t>
            </a:r>
            <a:r>
              <a:rPr lang="pl-PL" sz="1800" dirty="0" err="1"/>
              <a:t>neurologopeda</a:t>
            </a:r>
            <a:r>
              <a:rPr lang="pl-PL" sz="1800" dirty="0"/>
              <a:t>, </a:t>
            </a:r>
            <a:r>
              <a:rPr lang="pl-PL" sz="1800" dirty="0" err="1"/>
              <a:t>surdologopeda</a:t>
            </a:r>
            <a:r>
              <a:rPr lang="pl-PL" sz="1800" dirty="0"/>
              <a:t>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3) </a:t>
            </a:r>
            <a:r>
              <a:rPr lang="pl-PL" sz="1800" dirty="0" err="1"/>
              <a:t>Radiofarmaceuta</a:t>
            </a:r>
            <a:r>
              <a:rPr lang="pl-PL" sz="1800" dirty="0"/>
              <a:t>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4) </a:t>
            </a:r>
            <a:r>
              <a:rPr lang="pl-PL" sz="1800" dirty="0" err="1"/>
              <a:t>Psychoseksuolog</a:t>
            </a:r>
            <a:r>
              <a:rPr lang="pl-PL" sz="1800" dirty="0"/>
              <a:t>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5) Embriolog kliniczny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6) Technik sterylizacji medycznej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pl-PL" sz="1800" dirty="0"/>
              <a:t>7) Technik elektroniki i informatyki medycznej </a:t>
            </a:r>
          </a:p>
          <a:p>
            <a:pPr marL="0" indent="0">
              <a:lnSpc>
                <a:spcPct val="70000"/>
              </a:lnSpc>
              <a:buNone/>
            </a:pPr>
            <a:endParaRPr lang="pl-PL" sz="1800" dirty="0"/>
          </a:p>
          <a:p>
            <a:pPr marL="0" indent="0">
              <a:lnSpc>
                <a:spcPct val="70000"/>
              </a:lnSpc>
              <a:buNone/>
            </a:pPr>
            <a:endParaRPr lang="pl-PL" sz="1800" dirty="0"/>
          </a:p>
          <a:p>
            <a:pPr marL="0" indent="0">
              <a:lnSpc>
                <a:spcPct val="70000"/>
              </a:lnSpc>
              <a:buNone/>
            </a:pPr>
            <a:endParaRPr lang="pl-PL" sz="18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451833" y="1722593"/>
            <a:ext cx="10515600" cy="969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/>
              <a:t>III. Pozostałe zawody mające zastosowanie w ochronie zdrowia </a:t>
            </a:r>
          </a:p>
        </p:txBody>
      </p:sp>
    </p:spTree>
    <p:extLst>
      <p:ext uri="{BB962C8B-B14F-4D97-AF65-F5344CB8AC3E}">
        <p14:creationId xmlns:p14="http://schemas.microsoft.com/office/powerpoint/2010/main" val="270693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81564" y="1724508"/>
            <a:ext cx="109237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III. Obszary pozamedyczne, mające zastosowanie w ochronie zdrowia</a:t>
            </a:r>
            <a:endParaRPr lang="pl-PL" sz="2000" dirty="0"/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81564" y="2463401"/>
            <a:ext cx="109237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epidemiologia, inżynieria medyczna, promocja zdrowia i edukacja zdrowotna, psychologia kliniczna, </a:t>
            </a:r>
          </a:p>
          <a:p>
            <a:endParaRPr lang="pl-PL" dirty="0"/>
          </a:p>
          <a:p>
            <a:r>
              <a:rPr lang="pl-PL" dirty="0"/>
              <a:t>zdrowie publiczne, zdrowie środowiskowe, mikrobiologia, toksykologia, przemysł farmaceutyczny.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i="1" dirty="0"/>
              <a:t>Rozporządzenie Ministra Zdrowia z dnia 30 września 2002 r. w sprawie uzyskiwania tytułu specjalisty w dziedzinach mających zastosowanie w ochronie zdrowia (Dz. U. Nr 173, poz. 1419) z późniejszymi zmianami.</a:t>
            </a:r>
          </a:p>
        </p:txBody>
      </p:sp>
    </p:spTree>
    <p:extLst>
      <p:ext uri="{BB962C8B-B14F-4D97-AF65-F5344CB8AC3E}">
        <p14:creationId xmlns:p14="http://schemas.microsoft.com/office/powerpoint/2010/main" val="31339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4995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3763</TotalTime>
  <Words>1001</Words>
  <Application>Microsoft Macintosh PowerPoint</Application>
  <PresentationFormat>Panoramiczny</PresentationFormat>
  <Paragraphs>303</Paragraphs>
  <Slides>36</Slides>
  <Notes>32</Notes>
  <HiddenSlides>2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Motyw pakietu Office</vt:lpstr>
      <vt:lpstr>Prezentacja programu PowerPoint</vt:lpstr>
      <vt:lpstr>System Ochrony Zdrowia</vt:lpstr>
      <vt:lpstr>System kształcenia kadr medycznych</vt:lpstr>
      <vt:lpstr>Zawody medyczne w Polsce  Źródła informacji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porównaniu z UE, jest w Polsce niedomiar pielęgniarek i lekarzy</vt:lpstr>
      <vt:lpstr>Prezentacja programu PowerPoint</vt:lpstr>
      <vt:lpstr>Szacowana liczba konsultacji na lekarza, 2016 (lub najbliższy rok)</vt:lpstr>
      <vt:lpstr>Udział różnych kategorii lekarzy, 2016 (lub najbliższy rok)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elktro</dc:creator>
  <cp:keywords/>
  <dc:description/>
  <cp:lastModifiedBy>Microsoft Office User</cp:lastModifiedBy>
  <cp:revision>106</cp:revision>
  <dcterms:created xsi:type="dcterms:W3CDTF">2019-01-06T15:54:24Z</dcterms:created>
  <dcterms:modified xsi:type="dcterms:W3CDTF">2019-01-17T06:11:38Z</dcterms:modified>
  <cp:category/>
</cp:coreProperties>
</file>