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5"/>
  </p:notesMasterIdLst>
  <p:sldIdLst>
    <p:sldId id="256" r:id="rId5"/>
    <p:sldId id="262" r:id="rId6"/>
    <p:sldId id="260" r:id="rId7"/>
    <p:sldId id="263" r:id="rId8"/>
    <p:sldId id="265" r:id="rId9"/>
    <p:sldId id="264" r:id="rId10"/>
    <p:sldId id="266" r:id="rId11"/>
    <p:sldId id="267" r:id="rId12"/>
    <p:sldId id="261" r:id="rId13"/>
    <p:sldId id="258" r:id="rId14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25E0C2B-4B6E-4611-8BCC-C83A54F487F5}" v="96" dt="2020-05-05T13:54:42.432"/>
    <p1510:client id="{0B5EB86F-DE86-4DA9-95B2-3F3907BA089F}" v="170" dt="2020-05-05T13:50:24.036"/>
    <p1510:client id="{6FE65F89-7346-41C6-A948-A49576AAC4BA}" v="12" dt="2020-05-05T13:50:48.212"/>
    <p1510:client id="{D632AA55-48DC-475B-B4D0-304271DA107A}" v="4" dt="2020-05-05T13:50:36.32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Bez stylu, bez siatki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4" d="100"/>
          <a:sy n="84" d="100"/>
        </p:scale>
        <p:origin x="595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microsoft.com/office/2016/11/relationships/changesInfo" Target="changesInfos/changesInfo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odlewski Marcin (Britenet)" userId="S::m.godlewski@mc.gov.pl::930c73a9-afe2-4d6f-a9bf-ab7250a92d83" providerId="AD" clId="Web-{D632AA55-48DC-475B-B4D0-304271DA107A}"/>
    <pc:docChg chg="modSld">
      <pc:chgData name="Godlewski Marcin (Britenet)" userId="S::m.godlewski@mc.gov.pl::930c73a9-afe2-4d6f-a9bf-ab7250a92d83" providerId="AD" clId="Web-{D632AA55-48DC-475B-B4D0-304271DA107A}" dt="2020-05-05T13:50:36.321" v="3"/>
      <pc:docMkLst>
        <pc:docMk/>
      </pc:docMkLst>
      <pc:sldChg chg="delSp modSp">
        <pc:chgData name="Godlewski Marcin (Britenet)" userId="S::m.godlewski@mc.gov.pl::930c73a9-afe2-4d6f-a9bf-ab7250a92d83" providerId="AD" clId="Web-{D632AA55-48DC-475B-B4D0-304271DA107A}" dt="2020-05-05T13:50:36.321" v="3"/>
        <pc:sldMkLst>
          <pc:docMk/>
          <pc:sldMk cId="3598284323" sldId="256"/>
        </pc:sldMkLst>
        <pc:spChg chg="del">
          <ac:chgData name="Godlewski Marcin (Britenet)" userId="S::m.godlewski@mc.gov.pl::930c73a9-afe2-4d6f-a9bf-ab7250a92d83" providerId="AD" clId="Web-{D632AA55-48DC-475B-B4D0-304271DA107A}" dt="2020-05-05T13:50:33.992" v="1"/>
          <ac:spMkLst>
            <pc:docMk/>
            <pc:sldMk cId="3598284323" sldId="256"/>
            <ac:spMk id="41" creationId="{00000000-0000-0000-0000-000000000000}"/>
          </ac:spMkLst>
        </pc:spChg>
        <pc:spChg chg="del">
          <ac:chgData name="Godlewski Marcin (Britenet)" userId="S::m.godlewski@mc.gov.pl::930c73a9-afe2-4d6f-a9bf-ab7250a92d83" providerId="AD" clId="Web-{D632AA55-48DC-475B-B4D0-304271DA107A}" dt="2020-05-05T13:50:33.274" v="0"/>
          <ac:spMkLst>
            <pc:docMk/>
            <pc:sldMk cId="3598284323" sldId="256"/>
            <ac:spMk id="59" creationId="{00000000-0000-0000-0000-000000000000}"/>
          </ac:spMkLst>
        </pc:spChg>
        <pc:cxnChg chg="mod">
          <ac:chgData name="Godlewski Marcin (Britenet)" userId="S::m.godlewski@mc.gov.pl::930c73a9-afe2-4d6f-a9bf-ab7250a92d83" providerId="AD" clId="Web-{D632AA55-48DC-475B-B4D0-304271DA107A}" dt="2020-05-05T13:50:33.992" v="1"/>
          <ac:cxnSpMkLst>
            <pc:docMk/>
            <pc:sldMk cId="3598284323" sldId="256"/>
            <ac:cxnSpMk id="52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D632AA55-48DC-475B-B4D0-304271DA107A}" dt="2020-05-05T13:50:36.321" v="3"/>
          <ac:cxnSpMkLst>
            <pc:docMk/>
            <pc:sldMk cId="3598284323" sldId="256"/>
            <ac:cxnSpMk id="56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D632AA55-48DC-475B-B4D0-304271DA107A}" dt="2020-05-05T13:50:33.992" v="1"/>
          <ac:cxnSpMkLst>
            <pc:docMk/>
            <pc:sldMk cId="3598284323" sldId="256"/>
            <ac:cxnSpMk id="62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D632AA55-48DC-475B-B4D0-304271DA107A}" dt="2020-05-05T13:50:35.164" v="2"/>
          <ac:cxnSpMkLst>
            <pc:docMk/>
            <pc:sldMk cId="3598284323" sldId="256"/>
            <ac:cxnSpMk id="65" creationId="{00000000-0000-0000-0000-000000000000}"/>
          </ac:cxnSpMkLst>
        </pc:cxnChg>
      </pc:sldChg>
    </pc:docChg>
  </pc:docChgLst>
  <pc:docChgLst>
    <pc:chgData name="Godlewski Marcin (Britenet)" userId="S::m.godlewski@mc.gov.pl::930c73a9-afe2-4d6f-a9bf-ab7250a92d83" providerId="AD" clId="Web-{0B5EB86F-DE86-4DA9-95B2-3F3907BA089F}"/>
    <pc:docChg chg="addSld modSld">
      <pc:chgData name="Godlewski Marcin (Britenet)" userId="S::m.godlewski@mc.gov.pl::930c73a9-afe2-4d6f-a9bf-ab7250a92d83" providerId="AD" clId="Web-{0B5EB86F-DE86-4DA9-95B2-3F3907BA089F}" dt="2020-05-05T13:50:24.036" v="168"/>
      <pc:docMkLst>
        <pc:docMk/>
      </pc:docMkLst>
      <pc:sldChg chg="addSp delSp modSp mod setBg">
        <pc:chgData name="Godlewski Marcin (Britenet)" userId="S::m.godlewski@mc.gov.pl::930c73a9-afe2-4d6f-a9bf-ab7250a92d83" providerId="AD" clId="Web-{0B5EB86F-DE86-4DA9-95B2-3F3907BA089F}" dt="2020-05-05T13:50:24.036" v="168"/>
        <pc:sldMkLst>
          <pc:docMk/>
          <pc:sldMk cId="3598284323" sldId="256"/>
        </pc:sldMkLst>
        <pc:spChg chg="del mod">
          <ac:chgData name="Godlewski Marcin (Britenet)" userId="S::m.godlewski@mc.gov.pl::930c73a9-afe2-4d6f-a9bf-ab7250a92d83" providerId="AD" clId="Web-{0B5EB86F-DE86-4DA9-95B2-3F3907BA089F}" dt="2020-05-05T13:50:09.583" v="153"/>
          <ac:spMkLst>
            <pc:docMk/>
            <pc:sldMk cId="3598284323" sldId="256"/>
            <ac:spMk id="4" creationId="{00000000-0000-0000-0000-000000000000}"/>
          </ac:spMkLst>
        </pc:spChg>
        <pc:spChg chg="del mod">
          <ac:chgData name="Godlewski Marcin (Britenet)" userId="S::m.godlewski@mc.gov.pl::930c73a9-afe2-4d6f-a9bf-ab7250a92d83" providerId="AD" clId="Web-{0B5EB86F-DE86-4DA9-95B2-3F3907BA089F}" dt="2020-05-05T13:50:05.692" v="149"/>
          <ac:spMkLst>
            <pc:docMk/>
            <pc:sldMk cId="3598284323" sldId="256"/>
            <ac:spMk id="10" creationId="{00000000-0000-0000-0000-000000000000}"/>
          </ac:spMkLst>
        </pc:spChg>
        <pc:spChg chg="del mod">
          <ac:chgData name="Godlewski Marcin (Britenet)" userId="S::m.godlewski@mc.gov.pl::930c73a9-afe2-4d6f-a9bf-ab7250a92d83" providerId="AD" clId="Web-{0B5EB86F-DE86-4DA9-95B2-3F3907BA089F}" dt="2020-05-05T13:50:21.083" v="166"/>
          <ac:spMkLst>
            <pc:docMk/>
            <pc:sldMk cId="3598284323" sldId="256"/>
            <ac:spMk id="13" creationId="{00000000-0000-0000-0000-000000000000}"/>
          </ac:spMkLst>
        </pc:spChg>
        <pc:spChg chg="del mod">
          <ac:chgData name="Godlewski Marcin (Britenet)" userId="S::m.godlewski@mc.gov.pl::930c73a9-afe2-4d6f-a9bf-ab7250a92d83" providerId="AD" clId="Web-{0B5EB86F-DE86-4DA9-95B2-3F3907BA089F}" dt="2020-05-05T13:50:06.973" v="150"/>
          <ac:spMkLst>
            <pc:docMk/>
            <pc:sldMk cId="3598284323" sldId="256"/>
            <ac:spMk id="16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40:47.374" v="63" actId="1076"/>
          <ac:spMkLst>
            <pc:docMk/>
            <pc:sldMk cId="3598284323" sldId="256"/>
            <ac:spMk id="22" creationId="{00000000-0000-0000-0000-000000000000}"/>
          </ac:spMkLst>
        </pc:spChg>
        <pc:spChg chg="del mod">
          <ac:chgData name="Godlewski Marcin (Britenet)" userId="S::m.godlewski@mc.gov.pl::930c73a9-afe2-4d6f-a9bf-ab7250a92d83" providerId="AD" clId="Web-{0B5EB86F-DE86-4DA9-95B2-3F3907BA089F}" dt="2020-05-05T13:50:16.411" v="161"/>
          <ac:spMkLst>
            <pc:docMk/>
            <pc:sldMk cId="3598284323" sldId="256"/>
            <ac:spMk id="32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40:38.249" v="61" actId="1076"/>
          <ac:spMkLst>
            <pc:docMk/>
            <pc:sldMk cId="3598284323" sldId="256"/>
            <ac:spMk id="41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47:35.894" v="146" actId="1076"/>
          <ac:spMkLst>
            <pc:docMk/>
            <pc:sldMk cId="3598284323" sldId="256"/>
            <ac:spMk id="43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40:38.202" v="60" actId="1076"/>
          <ac:spMkLst>
            <pc:docMk/>
            <pc:sldMk cId="3598284323" sldId="256"/>
            <ac:spMk id="47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39:35.123" v="42" actId="1076"/>
          <ac:spMkLst>
            <pc:docMk/>
            <pc:sldMk cId="3598284323" sldId="256"/>
            <ac:spMk id="49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39:36.920" v="43" actId="1076"/>
          <ac:spMkLst>
            <pc:docMk/>
            <pc:sldMk cId="3598284323" sldId="256"/>
            <ac:spMk id="50" creationId="{00000000-0000-0000-0000-000000000000}"/>
          </ac:spMkLst>
        </pc:spChg>
        <pc:spChg chg="del mod">
          <ac:chgData name="Godlewski Marcin (Britenet)" userId="S::m.godlewski@mc.gov.pl::930c73a9-afe2-4d6f-a9bf-ab7250a92d83" providerId="AD" clId="Web-{0B5EB86F-DE86-4DA9-95B2-3F3907BA089F}" dt="2020-05-05T13:50:14.583" v="159"/>
          <ac:spMkLst>
            <pc:docMk/>
            <pc:sldMk cId="3598284323" sldId="256"/>
            <ac:spMk id="51" creationId="{00000000-0000-0000-0000-000000000000}"/>
          </ac:spMkLst>
        </pc:spChg>
        <pc:spChg chg="del mod">
          <ac:chgData name="Godlewski Marcin (Britenet)" userId="S::m.godlewski@mc.gov.pl::930c73a9-afe2-4d6f-a9bf-ab7250a92d83" providerId="AD" clId="Web-{0B5EB86F-DE86-4DA9-95B2-3F3907BA089F}" dt="2020-05-05T13:37:31.091" v="10"/>
          <ac:spMkLst>
            <pc:docMk/>
            <pc:sldMk cId="3598284323" sldId="256"/>
            <ac:spMk id="53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40:41.296" v="62" actId="1076"/>
          <ac:spMkLst>
            <pc:docMk/>
            <pc:sldMk cId="3598284323" sldId="256"/>
            <ac:spMk id="57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47:43.253" v="147" actId="1076"/>
          <ac:spMkLst>
            <pc:docMk/>
            <pc:sldMk cId="3598284323" sldId="256"/>
            <ac:spMk id="59" creationId="{00000000-0000-0000-0000-000000000000}"/>
          </ac:spMkLst>
        </pc:spChg>
        <pc:spChg chg="del mod">
          <ac:chgData name="Godlewski Marcin (Britenet)" userId="S::m.godlewski@mc.gov.pl::930c73a9-afe2-4d6f-a9bf-ab7250a92d83" providerId="AD" clId="Web-{0B5EB86F-DE86-4DA9-95B2-3F3907BA089F}" dt="2020-05-05T13:50:13.630" v="158"/>
          <ac:spMkLst>
            <pc:docMk/>
            <pc:sldMk cId="3598284323" sldId="256"/>
            <ac:spMk id="63" creationId="{00000000-0000-0000-0000-000000000000}"/>
          </ac:spMkLst>
        </pc:spChg>
        <pc:spChg chg="del mod">
          <ac:chgData name="Godlewski Marcin (Britenet)" userId="S::m.godlewski@mc.gov.pl::930c73a9-afe2-4d6f-a9bf-ab7250a92d83" providerId="AD" clId="Web-{0B5EB86F-DE86-4DA9-95B2-3F3907BA089F}" dt="2020-05-05T13:50:11.427" v="155"/>
          <ac:spMkLst>
            <pc:docMk/>
            <pc:sldMk cId="3598284323" sldId="256"/>
            <ac:spMk id="66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40:47.452" v="64" actId="1076"/>
          <ac:spMkLst>
            <pc:docMk/>
            <pc:sldMk cId="3598284323" sldId="256"/>
            <ac:spMk id="74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47:15.940" v="137" actId="1076"/>
          <ac:spMkLst>
            <pc:docMk/>
            <pc:sldMk cId="3598284323" sldId="256"/>
            <ac:spMk id="79" creationId="{00000000-0000-0000-0000-000000000000}"/>
          </ac:spMkLst>
        </pc:spChg>
        <pc:spChg chg="del mod">
          <ac:chgData name="Godlewski Marcin (Britenet)" userId="S::m.godlewski@mc.gov.pl::930c73a9-afe2-4d6f-a9bf-ab7250a92d83" providerId="AD" clId="Web-{0B5EB86F-DE86-4DA9-95B2-3F3907BA089F}" dt="2020-05-05T13:50:15.614" v="160"/>
          <ac:spMkLst>
            <pc:docMk/>
            <pc:sldMk cId="3598284323" sldId="256"/>
            <ac:spMk id="80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43:33.063" v="98" actId="20577"/>
          <ac:spMkLst>
            <pc:docMk/>
            <pc:sldMk cId="3598284323" sldId="256"/>
            <ac:spMk id="108" creationId="{00000000-0000-0000-0000-000000000000}"/>
          </ac:spMkLst>
        </pc:spChg>
        <pc:cxnChg chg="del mod">
          <ac:chgData name="Godlewski Marcin (Britenet)" userId="S::m.godlewski@mc.gov.pl::930c73a9-afe2-4d6f-a9bf-ab7250a92d83" providerId="AD" clId="Web-{0B5EB86F-DE86-4DA9-95B2-3F3907BA089F}" dt="2020-05-05T13:50:08.708" v="152"/>
          <ac:cxnSpMkLst>
            <pc:docMk/>
            <pc:sldMk cId="3598284323" sldId="256"/>
            <ac:cxnSpMk id="6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0B5EB86F-DE86-4DA9-95B2-3F3907BA089F}" dt="2020-05-05T13:50:18.911" v="164"/>
          <ac:cxnSpMkLst>
            <pc:docMk/>
            <pc:sldMk cId="3598284323" sldId="256"/>
            <ac:cxnSpMk id="12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0B5EB86F-DE86-4DA9-95B2-3F3907BA089F}" dt="2020-05-05T13:50:07.864" v="151"/>
          <ac:cxnSpMkLst>
            <pc:docMk/>
            <pc:sldMk cId="3598284323" sldId="256"/>
            <ac:cxnSpMk id="21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0:47.452" v="64" actId="1076"/>
          <ac:cxnSpMkLst>
            <pc:docMk/>
            <pc:sldMk cId="3598284323" sldId="256"/>
            <ac:cxnSpMk id="38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0B5EB86F-DE86-4DA9-95B2-3F3907BA089F}" dt="2020-05-05T13:50:22.817" v="167"/>
          <ac:cxnSpMkLst>
            <pc:docMk/>
            <pc:sldMk cId="3598284323" sldId="256"/>
            <ac:cxnSpMk id="40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0B5EB86F-DE86-4DA9-95B2-3F3907BA089F}" dt="2020-05-05T13:50:11.442" v="157"/>
          <ac:cxnSpMkLst>
            <pc:docMk/>
            <pc:sldMk cId="3598284323" sldId="256"/>
            <ac:cxnSpMk id="45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0B5EB86F-DE86-4DA9-95B2-3F3907BA089F}" dt="2020-05-05T13:50:17.739" v="163"/>
          <ac:cxnSpMkLst>
            <pc:docMk/>
            <pc:sldMk cId="3598284323" sldId="256"/>
            <ac:cxnSpMk id="46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0B5EB86F-DE86-4DA9-95B2-3F3907BA089F}" dt="2020-05-05T13:50:19.802" v="165"/>
          <ac:cxnSpMkLst>
            <pc:docMk/>
            <pc:sldMk cId="3598284323" sldId="256"/>
            <ac:cxnSpMk id="48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0:41.296" v="62" actId="1076"/>
          <ac:cxnSpMkLst>
            <pc:docMk/>
            <pc:sldMk cId="3598284323" sldId="256"/>
            <ac:cxnSpMk id="52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0:47.374" v="63" actId="1076"/>
          <ac:cxnSpMkLst>
            <pc:docMk/>
            <pc:sldMk cId="3598284323" sldId="256"/>
            <ac:cxnSpMk id="54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0:41.296" v="62" actId="1076"/>
          <ac:cxnSpMkLst>
            <pc:docMk/>
            <pc:sldMk cId="3598284323" sldId="256"/>
            <ac:cxnSpMk id="55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50:14.583" v="159"/>
          <ac:cxnSpMkLst>
            <pc:docMk/>
            <pc:sldMk cId="3598284323" sldId="256"/>
            <ac:cxnSpMk id="56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7:35.894" v="146" actId="1076"/>
          <ac:cxnSpMkLst>
            <pc:docMk/>
            <pc:sldMk cId="3598284323" sldId="256"/>
            <ac:cxnSpMk id="58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7:35.894" v="146" actId="1076"/>
          <ac:cxnSpMkLst>
            <pc:docMk/>
            <pc:sldMk cId="3598284323" sldId="256"/>
            <ac:cxnSpMk id="60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7:35.894" v="146" actId="1076"/>
          <ac:cxnSpMkLst>
            <pc:docMk/>
            <pc:sldMk cId="3598284323" sldId="256"/>
            <ac:cxnSpMk id="61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7:35.894" v="146" actId="1076"/>
          <ac:cxnSpMkLst>
            <pc:docMk/>
            <pc:sldMk cId="3598284323" sldId="256"/>
            <ac:cxnSpMk id="62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0B5EB86F-DE86-4DA9-95B2-3F3907BA089F}" dt="2020-05-05T13:50:24.036" v="168"/>
          <ac:cxnSpMkLst>
            <pc:docMk/>
            <pc:sldMk cId="3598284323" sldId="256"/>
            <ac:cxnSpMk id="64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7:43.253" v="147" actId="1076"/>
          <ac:cxnSpMkLst>
            <pc:docMk/>
            <pc:sldMk cId="3598284323" sldId="256"/>
            <ac:cxnSpMk id="65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50:11.427" v="155"/>
          <ac:cxnSpMkLst>
            <pc:docMk/>
            <pc:sldMk cId="3598284323" sldId="256"/>
            <ac:cxnSpMk id="67" creationId="{00000000-0000-0000-0000-000000000000}"/>
          </ac:cxnSpMkLst>
        </pc:cxnChg>
        <pc:cxnChg chg="add del mod">
          <ac:chgData name="Godlewski Marcin (Britenet)" userId="S::m.godlewski@mc.gov.pl::930c73a9-afe2-4d6f-a9bf-ab7250a92d83" providerId="AD" clId="Web-{0B5EB86F-DE86-4DA9-95B2-3F3907BA089F}" dt="2020-05-05T13:50:11.395" v="154"/>
          <ac:cxnSpMkLst>
            <pc:docMk/>
            <pc:sldMk cId="3598284323" sldId="256"/>
            <ac:cxnSpMk id="68" creationId="{2DCAB380-FB6A-458A-A8A8-745945B92A34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7:35.894" v="146" actId="1076"/>
          <ac:cxnSpMkLst>
            <pc:docMk/>
            <pc:sldMk cId="3598284323" sldId="256"/>
            <ac:cxnSpMk id="81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0B5EB86F-DE86-4DA9-95B2-3F3907BA089F}" dt="2020-05-05T13:50:17.052" v="162"/>
          <ac:cxnSpMkLst>
            <pc:docMk/>
            <pc:sldMk cId="3598284323" sldId="256"/>
            <ac:cxnSpMk id="107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0B5EB86F-DE86-4DA9-95B2-3F3907BA089F}" dt="2020-05-05T13:50:11.442" v="156"/>
          <ac:cxnSpMkLst>
            <pc:docMk/>
            <pc:sldMk cId="3598284323" sldId="256"/>
            <ac:cxnSpMk id="140" creationId="{00000000-0000-0000-0000-000000000000}"/>
          </ac:cxnSpMkLst>
        </pc:cxnChg>
      </pc:sldChg>
      <pc:sldChg chg="add replId">
        <pc:chgData name="Godlewski Marcin (Britenet)" userId="S::m.godlewski@mc.gov.pl::930c73a9-afe2-4d6f-a9bf-ab7250a92d83" providerId="AD" clId="Web-{0B5EB86F-DE86-4DA9-95B2-3F3907BA089F}" dt="2020-05-05T13:50:02.708" v="148"/>
        <pc:sldMkLst>
          <pc:docMk/>
          <pc:sldMk cId="4234984123" sldId="257"/>
        </pc:sldMkLst>
      </pc:sldChg>
    </pc:docChg>
  </pc:docChgLst>
  <pc:docChgLst>
    <pc:chgData clId="Web-{6FE65F89-7346-41C6-A948-A49576AAC4BA}"/>
    <pc:docChg chg="modSld">
      <pc:chgData name="" userId="" providerId="" clId="Web-{6FE65F89-7346-41C6-A948-A49576AAC4BA}" dt="2020-05-05T13:50:43.899" v="0"/>
      <pc:docMkLst>
        <pc:docMk/>
      </pc:docMkLst>
      <pc:sldChg chg="delSp modSp">
        <pc:chgData name="" userId="" providerId="" clId="Web-{6FE65F89-7346-41C6-A948-A49576AAC4BA}" dt="2020-05-05T13:50:43.899" v="0"/>
        <pc:sldMkLst>
          <pc:docMk/>
          <pc:sldMk cId="3598284323" sldId="256"/>
        </pc:sldMkLst>
        <pc:spChg chg="del">
          <ac:chgData name="" userId="" providerId="" clId="Web-{6FE65F89-7346-41C6-A948-A49576AAC4BA}" dt="2020-05-05T13:50:43.899" v="0"/>
          <ac:spMkLst>
            <pc:docMk/>
            <pc:sldMk cId="3598284323" sldId="256"/>
            <ac:spMk id="22" creationId="{00000000-0000-0000-0000-000000000000}"/>
          </ac:spMkLst>
        </pc:spChg>
        <pc:cxnChg chg="mod">
          <ac:chgData name="" userId="" providerId="" clId="Web-{6FE65F89-7346-41C6-A948-A49576AAC4BA}" dt="2020-05-05T13:50:43.899" v="0"/>
          <ac:cxnSpMkLst>
            <pc:docMk/>
            <pc:sldMk cId="3598284323" sldId="256"/>
            <ac:cxnSpMk id="38" creationId="{00000000-0000-0000-0000-000000000000}"/>
          </ac:cxnSpMkLst>
        </pc:cxnChg>
        <pc:cxnChg chg="mod">
          <ac:chgData name="" userId="" providerId="" clId="Web-{6FE65F89-7346-41C6-A948-A49576AAC4BA}" dt="2020-05-05T13:50:43.899" v="0"/>
          <ac:cxnSpMkLst>
            <pc:docMk/>
            <pc:sldMk cId="3598284323" sldId="256"/>
            <ac:cxnSpMk id="54" creationId="{00000000-0000-0000-0000-000000000000}"/>
          </ac:cxnSpMkLst>
        </pc:cxnChg>
      </pc:sldChg>
    </pc:docChg>
  </pc:docChgLst>
  <pc:docChgLst>
    <pc:chgData name="Godlewski Marcin (Britenet)" userId="S::m.godlewski@mc.gov.pl::930c73a9-afe2-4d6f-a9bf-ab7250a92d83" providerId="AD" clId="Web-{6FE65F89-7346-41C6-A948-A49576AAC4BA}"/>
    <pc:docChg chg="modSld">
      <pc:chgData name="Godlewski Marcin (Britenet)" userId="S::m.godlewski@mc.gov.pl::930c73a9-afe2-4d6f-a9bf-ab7250a92d83" providerId="AD" clId="Web-{6FE65F89-7346-41C6-A948-A49576AAC4BA}" dt="2020-05-05T13:50:48.212" v="10"/>
      <pc:docMkLst>
        <pc:docMk/>
      </pc:docMkLst>
      <pc:sldChg chg="delSp modSp">
        <pc:chgData name="Godlewski Marcin (Britenet)" userId="S::m.godlewski@mc.gov.pl::930c73a9-afe2-4d6f-a9bf-ab7250a92d83" providerId="AD" clId="Web-{6FE65F89-7346-41C6-A948-A49576AAC4BA}" dt="2020-05-05T13:50:48.212" v="10"/>
        <pc:sldMkLst>
          <pc:docMk/>
          <pc:sldMk cId="3598284323" sldId="256"/>
        </pc:sldMkLst>
        <pc:spChg chg="del">
          <ac:chgData name="Godlewski Marcin (Britenet)" userId="S::m.godlewski@mc.gov.pl::930c73a9-afe2-4d6f-a9bf-ab7250a92d83" providerId="AD" clId="Web-{6FE65F89-7346-41C6-A948-A49576AAC4BA}" dt="2020-05-05T13:50:48.212" v="7"/>
          <ac:spMkLst>
            <pc:docMk/>
            <pc:sldMk cId="3598284323" sldId="256"/>
            <ac:spMk id="43" creationId="{00000000-0000-0000-0000-000000000000}"/>
          </ac:spMkLst>
        </pc:spChg>
        <pc:spChg chg="del">
          <ac:chgData name="Godlewski Marcin (Britenet)" userId="S::m.godlewski@mc.gov.pl::930c73a9-afe2-4d6f-a9bf-ab7250a92d83" providerId="AD" clId="Web-{6FE65F89-7346-41C6-A948-A49576AAC4BA}" dt="2020-05-05T13:50:48.196" v="6"/>
          <ac:spMkLst>
            <pc:docMk/>
            <pc:sldMk cId="3598284323" sldId="256"/>
            <ac:spMk id="57" creationId="{00000000-0000-0000-0000-000000000000}"/>
          </ac:spMkLst>
        </pc:spChg>
        <pc:cxnChg chg="del mod">
          <ac:chgData name="Godlewski Marcin (Britenet)" userId="S::m.godlewski@mc.gov.pl::930c73a9-afe2-4d6f-a9bf-ab7250a92d83" providerId="AD" clId="Web-{6FE65F89-7346-41C6-A948-A49576AAC4BA}" dt="2020-05-05T13:50:45.525" v="0"/>
          <ac:cxnSpMkLst>
            <pc:docMk/>
            <pc:sldMk cId="3598284323" sldId="256"/>
            <ac:cxnSpMk id="38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6FE65F89-7346-41C6-A948-A49576AAC4BA}" dt="2020-05-05T13:50:48.181" v="4"/>
          <ac:cxnSpMkLst>
            <pc:docMk/>
            <pc:sldMk cId="3598284323" sldId="256"/>
            <ac:cxnSpMk id="52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6FE65F89-7346-41C6-A948-A49576AAC4BA}" dt="2020-05-05T13:50:48.212" v="10"/>
          <ac:cxnSpMkLst>
            <pc:docMk/>
            <pc:sldMk cId="3598284323" sldId="256"/>
            <ac:cxnSpMk id="54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6FE65F89-7346-41C6-A948-A49576AAC4BA}" dt="2020-05-05T13:50:48.181" v="3"/>
          <ac:cxnSpMkLst>
            <pc:docMk/>
            <pc:sldMk cId="3598284323" sldId="256"/>
            <ac:cxnSpMk id="55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6FE65F89-7346-41C6-A948-A49576AAC4BA}" dt="2020-05-05T13:50:48.212" v="9"/>
          <ac:cxnSpMkLst>
            <pc:docMk/>
            <pc:sldMk cId="3598284323" sldId="256"/>
            <ac:cxnSpMk id="58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6FE65F89-7346-41C6-A948-A49576AAC4BA}" dt="2020-05-05T13:50:48.212" v="8"/>
          <ac:cxnSpMkLst>
            <pc:docMk/>
            <pc:sldMk cId="3598284323" sldId="256"/>
            <ac:cxnSpMk id="60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6FE65F89-7346-41C6-A948-A49576AAC4BA}" dt="2020-05-05T13:50:48.181" v="2"/>
          <ac:cxnSpMkLst>
            <pc:docMk/>
            <pc:sldMk cId="3598284323" sldId="256"/>
            <ac:cxnSpMk id="61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6FE65F89-7346-41C6-A948-A49576AAC4BA}" dt="2020-05-05T13:50:48.181" v="1"/>
          <ac:cxnSpMkLst>
            <pc:docMk/>
            <pc:sldMk cId="3598284323" sldId="256"/>
            <ac:cxnSpMk id="62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6FE65F89-7346-41C6-A948-A49576AAC4BA}" dt="2020-05-05T13:50:48.181" v="5"/>
          <ac:cxnSpMkLst>
            <pc:docMk/>
            <pc:sldMk cId="3598284323" sldId="256"/>
            <ac:cxnSpMk id="81" creationId="{00000000-0000-0000-0000-000000000000}"/>
          </ac:cxnSpMkLst>
        </pc:cxnChg>
      </pc:sldChg>
    </pc:docChg>
  </pc:docChgLst>
  <pc:docChgLst>
    <pc:chgData name="Godlewski Marcin (Britenet)" userId="S::m.godlewski@mc.gov.pl::930c73a9-afe2-4d6f-a9bf-ab7250a92d83" providerId="AD" clId="Web-{025E0C2B-4B6E-4611-8BCC-C83A54F487F5}"/>
    <pc:docChg chg="addSld modSld sldOrd">
      <pc:chgData name="Godlewski Marcin (Britenet)" userId="S::m.godlewski@mc.gov.pl::930c73a9-afe2-4d6f-a9bf-ab7250a92d83" providerId="AD" clId="Web-{025E0C2B-4B6E-4611-8BCC-C83A54F487F5}" dt="2020-05-05T13:54:42.432" v="92" actId="1076"/>
      <pc:docMkLst>
        <pc:docMk/>
      </pc:docMkLst>
      <pc:sldChg chg="delSp modSp mod setBg">
        <pc:chgData name="Godlewski Marcin (Britenet)" userId="S::m.godlewski@mc.gov.pl::930c73a9-afe2-4d6f-a9bf-ab7250a92d83" providerId="AD" clId="Web-{025E0C2B-4B6E-4611-8BCC-C83A54F487F5}" dt="2020-05-05T13:53:27.432" v="60"/>
        <pc:sldMkLst>
          <pc:docMk/>
          <pc:sldMk cId="3598284323" sldId="256"/>
        </pc:sldMkLst>
        <pc:spChg chg="del">
          <ac:chgData name="Godlewski Marcin (Britenet)" userId="S::m.godlewski@mc.gov.pl::930c73a9-afe2-4d6f-a9bf-ab7250a92d83" providerId="AD" clId="Web-{025E0C2B-4B6E-4611-8BCC-C83A54F487F5}" dt="2020-05-05T13:50:56.575" v="1"/>
          <ac:spMkLst>
            <pc:docMk/>
            <pc:sldMk cId="3598284323" sldId="256"/>
            <ac:spMk id="47" creationId="{00000000-0000-0000-0000-000000000000}"/>
          </ac:spMkLst>
        </pc:spChg>
        <pc:spChg chg="del">
          <ac:chgData name="Godlewski Marcin (Britenet)" userId="S::m.godlewski@mc.gov.pl::930c73a9-afe2-4d6f-a9bf-ab7250a92d83" providerId="AD" clId="Web-{025E0C2B-4B6E-4611-8BCC-C83A54F487F5}" dt="2020-05-05T13:50:59.246" v="3"/>
          <ac:spMkLst>
            <pc:docMk/>
            <pc:sldMk cId="3598284323" sldId="256"/>
            <ac:spMk id="49" creationId="{00000000-0000-0000-0000-000000000000}"/>
          </ac:spMkLst>
        </pc:spChg>
        <pc:spChg chg="del">
          <ac:chgData name="Godlewski Marcin (Britenet)" userId="S::m.godlewski@mc.gov.pl::930c73a9-afe2-4d6f-a9bf-ab7250a92d83" providerId="AD" clId="Web-{025E0C2B-4B6E-4611-8BCC-C83A54F487F5}" dt="2020-05-05T13:50:57.840" v="2"/>
          <ac:spMkLst>
            <pc:docMk/>
            <pc:sldMk cId="3598284323" sldId="256"/>
            <ac:spMk id="50" creationId="{00000000-0000-0000-0000-000000000000}"/>
          </ac:spMkLst>
        </pc:spChg>
        <pc:spChg chg="del">
          <ac:chgData name="Godlewski Marcin (Britenet)" userId="S::m.godlewski@mc.gov.pl::930c73a9-afe2-4d6f-a9bf-ab7250a92d83" providerId="AD" clId="Web-{025E0C2B-4B6E-4611-8BCC-C83A54F487F5}" dt="2020-05-05T13:50:55.418" v="0"/>
          <ac:spMkLst>
            <pc:docMk/>
            <pc:sldMk cId="3598284323" sldId="256"/>
            <ac:spMk id="74" creationId="{00000000-0000-0000-0000-000000000000}"/>
          </ac:spMkLst>
        </pc:spChg>
        <pc:spChg chg="del">
          <ac:chgData name="Godlewski Marcin (Britenet)" userId="S::m.godlewski@mc.gov.pl::930c73a9-afe2-4d6f-a9bf-ab7250a92d83" providerId="AD" clId="Web-{025E0C2B-4B6E-4611-8BCC-C83A54F487F5}" dt="2020-05-05T13:51:00.137" v="4"/>
          <ac:spMkLst>
            <pc:docMk/>
            <pc:sldMk cId="3598284323" sldId="256"/>
            <ac:spMk id="79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25E0C2B-4B6E-4611-8BCC-C83A54F487F5}" dt="2020-05-05T13:52:19.589" v="59" actId="1076"/>
          <ac:spMkLst>
            <pc:docMk/>
            <pc:sldMk cId="3598284323" sldId="256"/>
            <ac:spMk id="108" creationId="{00000000-0000-0000-0000-000000000000}"/>
          </ac:spMkLst>
        </pc:spChg>
      </pc:sldChg>
      <pc:sldChg chg="modSp add ord replId">
        <pc:chgData name="Godlewski Marcin (Britenet)" userId="S::m.godlewski@mc.gov.pl::930c73a9-afe2-4d6f-a9bf-ab7250a92d83" providerId="AD" clId="Web-{025E0C2B-4B6E-4611-8BCC-C83A54F487F5}" dt="2020-05-05T13:54:42.432" v="92" actId="1076"/>
        <pc:sldMkLst>
          <pc:docMk/>
          <pc:sldMk cId="297459643" sldId="258"/>
        </pc:sldMkLst>
        <pc:spChg chg="mod">
          <ac:chgData name="Godlewski Marcin (Britenet)" userId="S::m.godlewski@mc.gov.pl::930c73a9-afe2-4d6f-a9bf-ab7250a92d83" providerId="AD" clId="Web-{025E0C2B-4B6E-4611-8BCC-C83A54F487F5}" dt="2020-05-05T13:54:42.432" v="92" actId="1076"/>
          <ac:spMkLst>
            <pc:docMk/>
            <pc:sldMk cId="297459643" sldId="258"/>
            <ac:spMk id="108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FAB3B1-9EFB-48E5-AD0C-7C38DFCF20DA}" type="datetimeFigureOut">
              <a:rPr lang="pl-PL" smtClean="0"/>
              <a:t>28.01.2021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3F8D95-B34F-4939-BBF2-F1EA25F6D6C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917566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3F8D95-B34F-4939-BBF2-F1EA25F6D6C8}" type="slidenum">
              <a:rPr lang="pl-PL" smtClean="0"/>
              <a:t>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811664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28.01.2021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544417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28.01.2021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866989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28.01.2021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238009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28.01.2021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479255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28.01.2021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237200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28.01.2021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803316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28.01.2021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369798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28.01.2021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001056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28.01.2021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415924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28.01.2021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434609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28.01.2021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438014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EFC2A4-6552-4628-8FBD-E88797993A2F}" type="datetimeFigureOut">
              <a:rPr lang="pl-PL" smtClean="0"/>
              <a:t>28.01.2021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313077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ole tekstowe 107"/>
          <p:cNvSpPr txBox="1"/>
          <p:nvPr/>
        </p:nvSpPr>
        <p:spPr>
          <a:xfrm>
            <a:off x="844679" y="2764856"/>
            <a:ext cx="10599609" cy="2308324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pl-PL" sz="4800" b="1" dirty="0" smtClean="0">
                <a:solidFill>
                  <a:schemeClr val="bg1"/>
                </a:solidFill>
              </a:rPr>
              <a:t>Rozwój Systemu Rejestrów Państwowych</a:t>
            </a:r>
          </a:p>
          <a:p>
            <a:pPr algn="ctr"/>
            <a:r>
              <a:rPr lang="pl-PL" sz="4800" b="1" dirty="0">
                <a:solidFill>
                  <a:schemeClr val="bg1"/>
                </a:solidFill>
              </a:rPr>
              <a:t>r</a:t>
            </a:r>
            <a:r>
              <a:rPr lang="pl-PL" sz="4800" b="1" dirty="0" smtClean="0">
                <a:solidFill>
                  <a:schemeClr val="bg1"/>
                </a:solidFill>
              </a:rPr>
              <a:t>ozszerzenie projektu</a:t>
            </a:r>
          </a:p>
          <a:p>
            <a:endParaRPr lang="pl-PL" sz="4800" b="1" dirty="0">
              <a:solidFill>
                <a:schemeClr val="bg1"/>
              </a:solidFill>
              <a:cs typeface="Calibri"/>
            </a:endParaRPr>
          </a:p>
        </p:txBody>
      </p:sp>
      <p:cxnSp>
        <p:nvCxnSpPr>
          <p:cNvPr id="67" name="Łącznik prosty ze strzałką 66"/>
          <p:cNvCxnSpPr>
            <a:cxnSpLocks/>
          </p:cNvCxnSpPr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982843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ole tekstowe 107"/>
          <p:cNvSpPr txBox="1"/>
          <p:nvPr/>
        </p:nvSpPr>
        <p:spPr>
          <a:xfrm>
            <a:off x="801591" y="2807179"/>
            <a:ext cx="8040291" cy="83099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pl-PL" sz="4800" b="1">
                <a:solidFill>
                  <a:schemeClr val="bg1"/>
                </a:solidFill>
              </a:rPr>
              <a:t>Dziękuję za uwagę</a:t>
            </a:r>
            <a:endParaRPr lang="pl-PL"/>
          </a:p>
        </p:txBody>
      </p:sp>
      <p:cxnSp>
        <p:nvCxnSpPr>
          <p:cNvPr id="67" name="Łącznik prosty ze strzałką 66"/>
          <p:cNvCxnSpPr>
            <a:cxnSpLocks/>
          </p:cNvCxnSpPr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74596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odtytuł 2"/>
          <p:cNvSpPr txBox="1">
            <a:spLocks/>
          </p:cNvSpPr>
          <p:nvPr/>
        </p:nvSpPr>
        <p:spPr>
          <a:xfrm>
            <a:off x="784597" y="1292239"/>
            <a:ext cx="10758351" cy="808024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l-PL" i="1" dirty="0" smtClean="0">
              <a:solidFill>
                <a:prstClr val="black"/>
              </a:solidFill>
            </a:endParaRPr>
          </a:p>
          <a:p>
            <a:pPr marL="0" indent="0" algn="ctr">
              <a:spcAft>
                <a:spcPts val="1200"/>
              </a:spcAft>
              <a:buFont typeface="Arial" panose="020B0604020202020204" pitchFamily="34" charset="0"/>
              <a:buNone/>
            </a:pPr>
            <a:r>
              <a:rPr lang="pl-PL" sz="15200" b="1" i="1" dirty="0" smtClean="0">
                <a:solidFill>
                  <a:srgbClr val="002060"/>
                </a:solidFill>
                <a:cs typeface="Times New Roman" pitchFamily="18" charset="0"/>
              </a:rPr>
              <a:t>Rozwój Systemu Rejestrów Państwowych</a:t>
            </a:r>
            <a:endParaRPr lang="pl-PL" sz="15200" dirty="0" smtClean="0">
              <a:solidFill>
                <a:prstClr val="black"/>
              </a:solidFill>
            </a:endParaRPr>
          </a:p>
          <a:p>
            <a:endParaRPr lang="pl-PL" dirty="0" smtClean="0">
              <a:solidFill>
                <a:prstClr val="black"/>
              </a:solidFill>
            </a:endParaRPr>
          </a:p>
          <a:p>
            <a:endParaRPr lang="pl-PL" dirty="0" smtClean="0">
              <a:solidFill>
                <a:prstClr val="black"/>
              </a:solidFill>
            </a:endParaRPr>
          </a:p>
          <a:p>
            <a:endParaRPr lang="pl-PL" dirty="0" smtClean="0">
              <a:solidFill>
                <a:prstClr val="black"/>
              </a:solidFill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pl-PL" dirty="0" smtClean="0">
                <a:solidFill>
                  <a:prstClr val="black"/>
                </a:solidFill>
              </a:rPr>
              <a:t> </a:t>
            </a:r>
          </a:p>
          <a:p>
            <a:endParaRPr lang="pl-PL" dirty="0" smtClean="0">
              <a:solidFill>
                <a:prstClr val="black"/>
              </a:solidFill>
            </a:endParaRPr>
          </a:p>
          <a:p>
            <a:endParaRPr lang="pl-PL" dirty="0" smtClean="0">
              <a:solidFill>
                <a:prstClr val="black"/>
              </a:solidFill>
            </a:endParaRPr>
          </a:p>
          <a:p>
            <a:endParaRPr lang="pl-PL" dirty="0" smtClean="0">
              <a:solidFill>
                <a:prstClr val="black"/>
              </a:solidFill>
            </a:endParaRPr>
          </a:p>
          <a:p>
            <a:endParaRPr lang="pl-PL" dirty="0" smtClean="0">
              <a:solidFill>
                <a:prstClr val="black"/>
              </a:solidFill>
            </a:endParaRPr>
          </a:p>
          <a:p>
            <a:endParaRPr lang="pl-PL" dirty="0" smtClean="0">
              <a:solidFill>
                <a:prstClr val="black"/>
              </a:solidFill>
            </a:endParaRPr>
          </a:p>
          <a:p>
            <a:endParaRPr lang="pl-PL" dirty="0" smtClean="0">
              <a:solidFill>
                <a:prstClr val="black"/>
              </a:solidFill>
            </a:endParaRPr>
          </a:p>
          <a:p>
            <a:endParaRPr lang="pl-PL" dirty="0" smtClean="0">
              <a:solidFill>
                <a:prstClr val="black"/>
              </a:solidFill>
            </a:endParaRPr>
          </a:p>
          <a:p>
            <a:endParaRPr lang="pl-PL" dirty="0" smtClean="0">
              <a:solidFill>
                <a:prstClr val="black"/>
              </a:solidFill>
            </a:endParaRPr>
          </a:p>
          <a:p>
            <a:endParaRPr lang="pl-PL" dirty="0" smtClean="0">
              <a:solidFill>
                <a:prstClr val="black"/>
              </a:solidFill>
            </a:endParaRPr>
          </a:p>
          <a:p>
            <a:endParaRPr lang="pl-PL" dirty="0" smtClean="0">
              <a:solidFill>
                <a:prstClr val="black"/>
              </a:solidFill>
            </a:endParaRPr>
          </a:p>
          <a:p>
            <a:endParaRPr lang="pl-PL" dirty="0" smtClean="0">
              <a:solidFill>
                <a:prstClr val="black"/>
              </a:solidFill>
            </a:endParaRPr>
          </a:p>
          <a:p>
            <a:endParaRPr lang="pl-PL" dirty="0" smtClean="0">
              <a:solidFill>
                <a:prstClr val="black"/>
              </a:solidFill>
            </a:endParaRPr>
          </a:p>
          <a:p>
            <a:endParaRPr lang="pl-PL" dirty="0" smtClean="0">
              <a:solidFill>
                <a:prstClr val="black"/>
              </a:solidFill>
            </a:endParaRPr>
          </a:p>
          <a:p>
            <a:endParaRPr lang="pl-PL" dirty="0">
              <a:solidFill>
                <a:prstClr val="black"/>
              </a:solidFill>
            </a:endParaRPr>
          </a:p>
        </p:txBody>
      </p:sp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7428363"/>
              </p:ext>
            </p:extLst>
          </p:nvPr>
        </p:nvGraphicFramePr>
        <p:xfrm>
          <a:off x="1303336" y="2021682"/>
          <a:ext cx="9319419" cy="465058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144043"/>
                <a:gridCol w="6175376"/>
              </a:tblGrid>
              <a:tr h="440259">
                <a:tc>
                  <a:txBody>
                    <a:bodyPr/>
                    <a:lstStyle/>
                    <a:p>
                      <a:pPr algn="ctr"/>
                      <a:r>
                        <a:rPr lang="pl-PL" i="1" dirty="0" smtClean="0"/>
                        <a:t>Wnioskodawca</a:t>
                      </a:r>
                      <a:endParaRPr lang="pl-PL" i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Minister</a:t>
                      </a:r>
                      <a:r>
                        <a:rPr lang="pl-PL" baseline="0" dirty="0" smtClean="0"/>
                        <a:t> Cyfryzacji</a:t>
                      </a:r>
                      <a:endParaRPr lang="pl-P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0259">
                <a:tc>
                  <a:txBody>
                    <a:bodyPr/>
                    <a:lstStyle/>
                    <a:p>
                      <a:pPr algn="ctr"/>
                      <a:r>
                        <a:rPr lang="pl-PL" i="1" dirty="0" smtClean="0"/>
                        <a:t>Beneficjent</a:t>
                      </a:r>
                      <a:endParaRPr lang="pl-PL" i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Kancelaria Prezesa Rady Ministrów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0259">
                <a:tc>
                  <a:txBody>
                    <a:bodyPr/>
                    <a:lstStyle/>
                    <a:p>
                      <a:pPr algn="ctr"/>
                      <a:r>
                        <a:rPr lang="pl-PL" i="1" dirty="0" smtClean="0"/>
                        <a:t>Partnerzy</a:t>
                      </a:r>
                      <a:endParaRPr lang="pl-PL" i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Ministerstwo Spraw Wewnętrznych i Administracji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80531">
                <a:tc>
                  <a:txBody>
                    <a:bodyPr/>
                    <a:lstStyle/>
                    <a:p>
                      <a:pPr algn="ctr"/>
                      <a:r>
                        <a:rPr lang="pl-PL" i="1" dirty="0" smtClean="0"/>
                        <a:t>Źródło finansowania</a:t>
                      </a:r>
                    </a:p>
                    <a:p>
                      <a:pPr algn="ctr"/>
                      <a:endParaRPr lang="pl-P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Program Operacyjny Polska Cyfrowa na lata 2014-2020</a:t>
                      </a:r>
                    </a:p>
                    <a:p>
                      <a:r>
                        <a:rPr lang="pl-PL" dirty="0" smtClean="0"/>
                        <a:t>II e-administracja i otwarty rząd</a:t>
                      </a:r>
                    </a:p>
                    <a:p>
                      <a:r>
                        <a:rPr lang="pl-PL" dirty="0" smtClean="0"/>
                        <a:t>2.1 Wysoka dostępność i jakość e-usług publicznych</a:t>
                      </a:r>
                    </a:p>
                    <a:p>
                      <a:r>
                        <a:rPr lang="pl-PL" dirty="0" smtClean="0"/>
                        <a:t>Budżet państwa - część 27 Informatyzacja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13416">
                <a:tc>
                  <a:txBody>
                    <a:bodyPr/>
                    <a:lstStyle/>
                    <a:p>
                      <a:pPr algn="ctr"/>
                      <a:r>
                        <a:rPr lang="pl-PL" i="1" dirty="0" smtClean="0"/>
                        <a:t>Całkowity koszt </a:t>
                      </a:r>
                    </a:p>
                    <a:p>
                      <a:pPr algn="ctr"/>
                      <a:r>
                        <a:rPr lang="pl-PL" i="1" dirty="0" smtClean="0"/>
                        <a:t>projektu</a:t>
                      </a:r>
                    </a:p>
                    <a:p>
                      <a:pPr algn="ctr"/>
                      <a:endParaRPr lang="pl-PL" i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600" dirty="0" smtClean="0"/>
                        <a:t>obecnie 69 985 989,00 zł</a:t>
                      </a:r>
                    </a:p>
                    <a:p>
                      <a:r>
                        <a:rPr lang="pl-PL" sz="1600" dirty="0" smtClean="0"/>
                        <a:t>z</a:t>
                      </a:r>
                      <a:r>
                        <a:rPr lang="pl-PL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większenie</a:t>
                      </a:r>
                      <a:r>
                        <a:rPr lang="pl-PL" sz="1600" dirty="0" smtClean="0"/>
                        <a:t> o  12 511 665,78 PLN</a:t>
                      </a:r>
                    </a:p>
                    <a:p>
                      <a:pPr>
                        <a:spcBef>
                          <a:spcPts val="300"/>
                        </a:spcBef>
                      </a:pPr>
                      <a:r>
                        <a:rPr lang="pl-PL" dirty="0" smtClean="0"/>
                        <a:t>do</a:t>
                      </a:r>
                      <a:r>
                        <a:rPr lang="pl-PL" baseline="0" dirty="0" smtClean="0"/>
                        <a:t> kwoty</a:t>
                      </a:r>
                      <a:r>
                        <a:rPr lang="pl-PL" dirty="0" smtClean="0"/>
                        <a:t> 82 497 657,78 zł</a:t>
                      </a:r>
                      <a:endParaRPr lang="pl-P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4192">
                <a:tc>
                  <a:txBody>
                    <a:bodyPr/>
                    <a:lstStyle/>
                    <a:p>
                      <a:pPr algn="ctr"/>
                      <a:r>
                        <a:rPr lang="pl-PL" i="1" dirty="0" smtClean="0"/>
                        <a:t>Umowa o dofinansowanie</a:t>
                      </a:r>
                    </a:p>
                    <a:p>
                      <a:pPr algn="ctr"/>
                      <a:r>
                        <a:rPr lang="pl-PL" i="1" dirty="0" smtClean="0"/>
                        <a:t>(obecnie)</a:t>
                      </a:r>
                      <a:endParaRPr lang="pl-PL" i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44546A">
                              <a:lumMod val="10000"/>
                            </a:srgbClr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Data rozpoczęcia realizacji projektu: 29.03.2018 r.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44546A">
                              <a:lumMod val="10000"/>
                            </a:srgbClr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Data zakończenia realizacji projektu: 26.06.2021 r.</a:t>
                      </a:r>
                      <a:endParaRPr kumimoji="0" lang="pl-PL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44546A">
                            <a:lumMod val="10000"/>
                          </a:srgbClr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4793">
                <a:tc>
                  <a:txBody>
                    <a:bodyPr/>
                    <a:lstStyle/>
                    <a:p>
                      <a:pPr algn="ctr"/>
                      <a:r>
                        <a:rPr lang="pl-PL" i="1" dirty="0" smtClean="0"/>
                        <a:t>Planowany okres realizacji</a:t>
                      </a:r>
                      <a:endParaRPr lang="pl-PL" i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03-2018 do 12-2022 (wydłużenie</a:t>
                      </a:r>
                      <a:r>
                        <a:rPr lang="pl-PL" baseline="0" dirty="0" smtClean="0"/>
                        <a:t> o 18 miesięcy)</a:t>
                      </a:r>
                      <a:endParaRPr lang="pl-P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87097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Prostokąt 4"/>
          <p:cNvSpPr/>
          <p:nvPr/>
        </p:nvSpPr>
        <p:spPr>
          <a:xfrm>
            <a:off x="189395" y="1257541"/>
            <a:ext cx="944467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000" b="1" i="1" dirty="0" smtClean="0">
                <a:solidFill>
                  <a:srgbClr val="0070C0"/>
                </a:solidFill>
                <a:ea typeface="Times New Roman" panose="02020603050405020304" pitchFamily="18" charset="0"/>
              </a:rPr>
              <a:t>Cele projektu:</a:t>
            </a:r>
            <a:endParaRPr lang="pl-PL" sz="2000" b="1" i="1" dirty="0"/>
          </a:p>
        </p:txBody>
      </p:sp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5133283"/>
              </p:ext>
            </p:extLst>
          </p:nvPr>
        </p:nvGraphicFramePr>
        <p:xfrm>
          <a:off x="628977" y="1971675"/>
          <a:ext cx="10786736" cy="43586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58568"/>
                <a:gridCol w="9428168"/>
              </a:tblGrid>
              <a:tr h="314912">
                <a:tc>
                  <a:txBody>
                    <a:bodyPr/>
                    <a:lstStyle/>
                    <a:p>
                      <a:r>
                        <a:rPr lang="pl-PL" sz="1800" b="1" i="1" dirty="0" smtClean="0"/>
                        <a:t>Cel -1</a:t>
                      </a:r>
                      <a:endParaRPr lang="pl-PL" sz="1800" b="1" i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800" b="1" i="1" dirty="0" smtClean="0"/>
                        <a:t>Poprawa dostępności Systemu</a:t>
                      </a:r>
                      <a:r>
                        <a:rPr lang="pl-PL" sz="1800" b="1" i="1" baseline="0" dirty="0" smtClean="0"/>
                        <a:t> Rejestrów Państwowych</a:t>
                      </a:r>
                      <a:r>
                        <a:rPr lang="pl-PL" sz="1800" b="1" i="1" dirty="0" smtClean="0"/>
                        <a:t> dla użytkowników</a:t>
                      </a:r>
                      <a:endParaRPr lang="pl-PL" sz="1800" b="1" i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75062">
                <a:tc>
                  <a:txBody>
                    <a:bodyPr/>
                    <a:lstStyle/>
                    <a:p>
                      <a:r>
                        <a:rPr lang="pl-PL" sz="1800" i="0" dirty="0" smtClean="0"/>
                        <a:t>Cel</a:t>
                      </a:r>
                      <a:r>
                        <a:rPr lang="pl-PL" sz="1800" i="0" baseline="0" dirty="0" smtClean="0"/>
                        <a:t> </a:t>
                      </a:r>
                      <a:r>
                        <a:rPr lang="pl-PL" sz="1800" i="0" dirty="0" smtClean="0"/>
                        <a:t>strategiczny</a:t>
                      </a:r>
                      <a:endParaRPr lang="pl-PL" sz="1800" i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pl-PL" sz="1800" dirty="0" smtClean="0"/>
                        <a:t>Strategia Informatyzacji Państwa - rozdz. 3 System Rejestrów Państwowych</a:t>
                      </a:r>
                      <a:r>
                        <a:rPr lang="pl-PL" sz="1800" baseline="0" dirty="0" smtClean="0"/>
                        <a:t> </a:t>
                      </a:r>
                    </a:p>
                    <a:p>
                      <a:r>
                        <a:rPr lang="pl-PL" sz="1800" dirty="0" smtClean="0"/>
                        <a:t>Program Zintegrowanej Informatyzacji Państwa z 2019r. - 4.2.Cele</a:t>
                      </a:r>
                      <a:r>
                        <a:rPr lang="pl-PL" sz="1800" baseline="0" dirty="0" smtClean="0"/>
                        <a:t> </a:t>
                      </a:r>
                      <a:r>
                        <a:rPr lang="pl-PL" sz="1800" dirty="0" smtClean="0"/>
                        <a:t>szczegółowe:</a:t>
                      </a:r>
                    </a:p>
                    <a:p>
                      <a:r>
                        <a:rPr lang="pl-PL" sz="1800" dirty="0" smtClean="0"/>
                        <a:t>Zwiększenie jakości oraz zakresu komunikacji między</a:t>
                      </a:r>
                      <a:r>
                        <a:rPr lang="pl-PL" sz="1800" baseline="0" dirty="0" smtClean="0"/>
                        <a:t> </a:t>
                      </a:r>
                      <a:r>
                        <a:rPr lang="pl-PL" sz="1800" dirty="0" smtClean="0"/>
                        <a:t>obywatelami i innymi interesariuszami a państwem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450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b="1" i="1" dirty="0" smtClean="0"/>
                        <a:t>Cel -2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800" b="1" i="1" dirty="0" smtClean="0"/>
                        <a:t>Zwiększenie dostępności e-usług publicznych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1810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i="0" dirty="0" smtClean="0"/>
                        <a:t>Cel</a:t>
                      </a:r>
                      <a:r>
                        <a:rPr lang="pl-PL" sz="1800" i="0" baseline="0" dirty="0" smtClean="0"/>
                        <a:t> </a:t>
                      </a:r>
                      <a:r>
                        <a:rPr lang="pl-PL" sz="1800" i="0" dirty="0" smtClean="0"/>
                        <a:t>strategiczny</a:t>
                      </a:r>
                    </a:p>
                    <a:p>
                      <a:endParaRPr lang="pl-PL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800" dirty="0" smtClean="0"/>
                        <a:t>Strategia Sprawne Państwo 2020:</a:t>
                      </a:r>
                    </a:p>
                    <a:p>
                      <a:r>
                        <a:rPr lang="pl-PL" sz="1800" dirty="0" smtClean="0"/>
                        <a:t>- cel 2 - zwiększenie sprawności instytucjonalnej państwa</a:t>
                      </a:r>
                    </a:p>
                    <a:p>
                      <a:r>
                        <a:rPr lang="pl-PL" sz="1800" dirty="0" smtClean="0"/>
                        <a:t>- cel 3 - skuteczne zarządzanie i koordynacja działań rozwojowych</a:t>
                      </a:r>
                    </a:p>
                    <a:p>
                      <a:r>
                        <a:rPr lang="pl-PL" sz="1800" dirty="0" smtClean="0"/>
                        <a:t>- cel 4 - dobre prawo</a:t>
                      </a:r>
                    </a:p>
                    <a:p>
                      <a:r>
                        <a:rPr lang="pl-PL" sz="1800" dirty="0" smtClean="0"/>
                        <a:t>- cel 5 - efektywne świadczenie usług publicznych</a:t>
                      </a:r>
                    </a:p>
                    <a:p>
                      <a:r>
                        <a:rPr lang="pl-PL" sz="1800" dirty="0" smtClean="0"/>
                        <a:t>- cel 7 - zapewnienie wysokiego poziomu bezpieczeństwa i porządku</a:t>
                      </a:r>
                      <a:r>
                        <a:rPr lang="pl-PL" sz="1800" baseline="0" dirty="0" smtClean="0"/>
                        <a:t> </a:t>
                      </a:r>
                      <a:r>
                        <a:rPr lang="pl-PL" sz="1800" dirty="0" smtClean="0"/>
                        <a:t>publicznego</a:t>
                      </a:r>
                    </a:p>
                    <a:p>
                      <a:pPr>
                        <a:spcBef>
                          <a:spcPts val="600"/>
                        </a:spcBef>
                      </a:pPr>
                      <a:r>
                        <a:rPr lang="pl-PL" sz="1800" dirty="0" smtClean="0"/>
                        <a:t>Program Zintegrowanej Informatyzacji Państwa z 2019r. - 4.2. Cele</a:t>
                      </a:r>
                      <a:r>
                        <a:rPr lang="pl-PL" sz="1800" baseline="0" dirty="0" smtClean="0"/>
                        <a:t> </a:t>
                      </a:r>
                      <a:r>
                        <a:rPr lang="pl-PL" sz="1800" dirty="0" smtClean="0"/>
                        <a:t>szczegółowe: Zwiększenie jakości oraz zakresu komunikacji między</a:t>
                      </a:r>
                      <a:r>
                        <a:rPr lang="pl-PL" sz="1800" baseline="0" dirty="0" smtClean="0"/>
                        <a:t> </a:t>
                      </a:r>
                      <a:r>
                        <a:rPr lang="pl-PL" sz="1800" dirty="0" smtClean="0"/>
                        <a:t>obywatelami i innymi interesariuszami a państwem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100285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Prostokąt 4"/>
          <p:cNvSpPr/>
          <p:nvPr/>
        </p:nvSpPr>
        <p:spPr>
          <a:xfrm>
            <a:off x="225112" y="1243254"/>
            <a:ext cx="944467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000" b="1" i="1" dirty="0" smtClean="0">
                <a:solidFill>
                  <a:srgbClr val="0070C0"/>
                </a:solidFill>
                <a:ea typeface="Times New Roman" panose="02020603050405020304" pitchFamily="18" charset="0"/>
              </a:rPr>
              <a:t>Cele projektu:</a:t>
            </a:r>
            <a:endParaRPr lang="pl-PL" sz="2000" b="1" i="1" dirty="0">
              <a:solidFill>
                <a:prstClr val="black"/>
              </a:solidFill>
            </a:endParaRPr>
          </a:p>
        </p:txBody>
      </p:sp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7330810"/>
              </p:ext>
            </p:extLst>
          </p:nvPr>
        </p:nvGraphicFramePr>
        <p:xfrm>
          <a:off x="528966" y="2412093"/>
          <a:ext cx="10829598" cy="300287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63966"/>
                <a:gridCol w="9465632"/>
              </a:tblGrid>
              <a:tr h="37599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b="1" i="1" dirty="0" smtClean="0"/>
                        <a:t>Cel -3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800" b="1" i="1" dirty="0" smtClean="0"/>
                        <a:t>Usprawnienie i przyspieszenie załatwiania spraw obywatela przez</a:t>
                      </a:r>
                      <a:r>
                        <a:rPr lang="pl-PL" sz="1800" b="1" i="1" baseline="0" dirty="0" smtClean="0"/>
                        <a:t> </a:t>
                      </a:r>
                      <a:r>
                        <a:rPr lang="pl-PL" sz="1800" b="1" i="1" dirty="0" smtClean="0"/>
                        <a:t>administrację publiczną</a:t>
                      </a:r>
                      <a:endParaRPr lang="pl-PL" sz="1800" b="1" i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2687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i="0" dirty="0" smtClean="0"/>
                        <a:t>Cel</a:t>
                      </a:r>
                      <a:r>
                        <a:rPr lang="pl-PL" sz="1800" i="0" baseline="0" dirty="0" smtClean="0"/>
                        <a:t> </a:t>
                      </a:r>
                      <a:r>
                        <a:rPr lang="pl-PL" sz="1800" i="0" dirty="0" smtClean="0"/>
                        <a:t>strategiczny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800" dirty="0" smtClean="0"/>
                        <a:t>Strategia Sprawne Państwo 2020:</a:t>
                      </a:r>
                    </a:p>
                    <a:p>
                      <a:r>
                        <a:rPr lang="pl-PL" sz="1800" dirty="0" smtClean="0"/>
                        <a:t>- cel 2 - zwiększenie sprawności instytucjonalnej państwa</a:t>
                      </a:r>
                    </a:p>
                    <a:p>
                      <a:r>
                        <a:rPr lang="pl-PL" sz="1800" dirty="0" smtClean="0"/>
                        <a:t>- cel 3 - skuteczne zarządzanie i koordynacja działań rozwojowych</a:t>
                      </a:r>
                    </a:p>
                    <a:p>
                      <a:r>
                        <a:rPr lang="pl-PL" sz="1800" dirty="0" smtClean="0"/>
                        <a:t>- cel 4 - dobre prawo</a:t>
                      </a:r>
                    </a:p>
                    <a:p>
                      <a:r>
                        <a:rPr lang="pl-PL" sz="1800" dirty="0" smtClean="0"/>
                        <a:t>- cel 5 - efektywne świadczenie usług publicznych</a:t>
                      </a:r>
                    </a:p>
                    <a:p>
                      <a:r>
                        <a:rPr lang="pl-PL" sz="1800" dirty="0" smtClean="0"/>
                        <a:t>- cel 7 - zapewnienie wysokiego poziomu bezpieczeństwa i porządku publicznego</a:t>
                      </a:r>
                    </a:p>
                    <a:p>
                      <a:pPr>
                        <a:spcBef>
                          <a:spcPts val="600"/>
                        </a:spcBef>
                      </a:pPr>
                      <a:r>
                        <a:rPr lang="pl-PL" sz="1800" dirty="0" smtClean="0"/>
                        <a:t>Program Zintegrowanej Informatyzacji Państwa z 2019r. - 4.2. Cele</a:t>
                      </a:r>
                      <a:r>
                        <a:rPr lang="pl-PL" sz="1800" baseline="0" dirty="0" smtClean="0"/>
                        <a:t> </a:t>
                      </a:r>
                      <a:r>
                        <a:rPr lang="pl-PL" sz="1800" dirty="0" smtClean="0"/>
                        <a:t>szczegółowe: Zwiększenie jakości oraz zakresu komunikacji między</a:t>
                      </a:r>
                      <a:r>
                        <a:rPr lang="pl-PL" sz="1800" baseline="0" dirty="0" smtClean="0"/>
                        <a:t> </a:t>
                      </a:r>
                      <a:r>
                        <a:rPr lang="pl-PL" sz="1800" dirty="0" smtClean="0"/>
                        <a:t>obywatelami i innymi interesariuszami a państwem</a:t>
                      </a:r>
                      <a:endParaRPr lang="pl-PL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447260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Prostokąt 4"/>
          <p:cNvSpPr/>
          <p:nvPr/>
        </p:nvSpPr>
        <p:spPr>
          <a:xfrm>
            <a:off x="139388" y="1250398"/>
            <a:ext cx="944467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000" b="1" i="1" dirty="0" smtClean="0">
                <a:solidFill>
                  <a:srgbClr val="0070C0"/>
                </a:solidFill>
              </a:rPr>
              <a:t>Status projektu: w realizacji</a:t>
            </a:r>
            <a:endParaRPr lang="pl-PL" sz="2000" b="1" i="1" dirty="0">
              <a:solidFill>
                <a:prstClr val="black"/>
              </a:solidFill>
            </a:endParaRPr>
          </a:p>
        </p:txBody>
      </p:sp>
      <p:sp>
        <p:nvSpPr>
          <p:cNvPr id="2" name="pole tekstowe 1"/>
          <p:cNvSpPr txBox="1"/>
          <p:nvPr/>
        </p:nvSpPr>
        <p:spPr>
          <a:xfrm>
            <a:off x="1375576" y="2235993"/>
            <a:ext cx="9172575" cy="32008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pl-PL" dirty="0" smtClean="0">
                <a:solidFill>
                  <a:prstClr val="black"/>
                </a:solidFill>
              </a:rPr>
              <a:t>System Rejestrów Państwowych (SRP) łączy najważniejsze polskie rejestry. </a:t>
            </a:r>
          </a:p>
          <a:p>
            <a:pPr>
              <a:spcAft>
                <a:spcPts val="600"/>
              </a:spcAft>
            </a:pPr>
            <a:r>
              <a:rPr lang="pl-PL" dirty="0" smtClean="0">
                <a:solidFill>
                  <a:prstClr val="black"/>
                </a:solidFill>
              </a:rPr>
              <a:t>Obecnie jest to 6 rejestrów:</a:t>
            </a:r>
          </a:p>
          <a:p>
            <a:pPr marL="742950" lvl="1" indent="-28575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pl-PL" dirty="0" smtClean="0">
                <a:solidFill>
                  <a:prstClr val="black"/>
                </a:solidFill>
              </a:rPr>
              <a:t>Rejestr PESEL</a:t>
            </a:r>
          </a:p>
          <a:p>
            <a:pPr marL="742950" lvl="1" indent="-28575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pl-PL" dirty="0" smtClean="0">
                <a:solidFill>
                  <a:prstClr val="black"/>
                </a:solidFill>
              </a:rPr>
              <a:t>Rejestr Dowodów Osobistych (RDO)</a:t>
            </a:r>
          </a:p>
          <a:p>
            <a:pPr marL="742950" lvl="1" indent="-28575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pl-PL" dirty="0" smtClean="0">
                <a:solidFill>
                  <a:prstClr val="black"/>
                </a:solidFill>
              </a:rPr>
              <a:t>Rejestr Stanu Cywilnego (RSC)</a:t>
            </a:r>
          </a:p>
          <a:p>
            <a:pPr marL="742950" lvl="1" indent="-28575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pl-PL" dirty="0" smtClean="0">
                <a:solidFill>
                  <a:prstClr val="black"/>
                </a:solidFill>
              </a:rPr>
              <a:t>System Odznaczeń Państwowych (SOP)</a:t>
            </a:r>
          </a:p>
          <a:p>
            <a:pPr marL="742950" lvl="1" indent="-28575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pl-PL" dirty="0" smtClean="0">
                <a:solidFill>
                  <a:prstClr val="black"/>
                </a:solidFill>
              </a:rPr>
              <a:t>Centralny Rejestr Sprzeciwów (CRS)</a:t>
            </a:r>
          </a:p>
          <a:p>
            <a:pPr marL="742950" lvl="1" indent="-28575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pl-PL" dirty="0" smtClean="0">
                <a:solidFill>
                  <a:prstClr val="black"/>
                </a:solidFill>
              </a:rPr>
              <a:t>Rejestr Danych Kontaktowych (RDK) – nowy, powstał w ramach obecnego projektu</a:t>
            </a:r>
          </a:p>
          <a:p>
            <a:pPr lvl="1"/>
            <a:endParaRPr lang="pl-PL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78488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Prostokąt 4"/>
          <p:cNvSpPr/>
          <p:nvPr/>
        </p:nvSpPr>
        <p:spPr>
          <a:xfrm>
            <a:off x="275119" y="1186104"/>
            <a:ext cx="944467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000" b="1" i="1" dirty="0" smtClean="0">
                <a:solidFill>
                  <a:srgbClr val="0070C0"/>
                </a:solidFill>
              </a:rPr>
              <a:t>Status projektu: w realizacji</a:t>
            </a:r>
            <a:endParaRPr lang="pl-PL" sz="2000" b="1" i="1" dirty="0">
              <a:solidFill>
                <a:prstClr val="black"/>
              </a:solidFill>
            </a:endParaRPr>
          </a:p>
        </p:txBody>
      </p:sp>
      <p:sp>
        <p:nvSpPr>
          <p:cNvPr id="2" name="pole tekstowe 1"/>
          <p:cNvSpPr txBox="1"/>
          <p:nvPr/>
        </p:nvSpPr>
        <p:spPr>
          <a:xfrm>
            <a:off x="725495" y="1586214"/>
            <a:ext cx="10935248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pl-PL" sz="1600" b="1" dirty="0"/>
              <a:t>P</a:t>
            </a:r>
            <a:r>
              <a:rPr lang="pl-PL" sz="1600" b="1" dirty="0" smtClean="0"/>
              <a:t>rodukty projektu oddane </a:t>
            </a:r>
            <a:r>
              <a:rPr lang="pl-PL" sz="1600" b="1" dirty="0"/>
              <a:t>do </a:t>
            </a:r>
            <a:r>
              <a:rPr lang="pl-PL" sz="1600" b="1" dirty="0" smtClean="0"/>
              <a:t>użytkowania: 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pl-PL" sz="1600" b="1" dirty="0" smtClean="0"/>
              <a:t>Rejestr Danych Kontaktowych </a:t>
            </a:r>
            <a:r>
              <a:rPr lang="pl-PL" sz="1600" dirty="0" smtClean="0"/>
              <a:t>– nowy rejestr wdrożony </a:t>
            </a:r>
            <a:r>
              <a:rPr lang="pl-PL" sz="1600" dirty="0"/>
              <a:t>w grudniu 2019 r. </a:t>
            </a:r>
            <a:endParaRPr lang="pl-PL" sz="1600" dirty="0" smtClean="0"/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pl-PL" sz="1600" b="1" dirty="0" smtClean="0"/>
              <a:t>Standardy przyłączania nowych rejestrów do SRP</a:t>
            </a:r>
            <a:r>
              <a:rPr lang="pl-PL" sz="1600" dirty="0" smtClean="0"/>
              <a:t> – 28 standardów udostępnionych dla innych podmiotów na BIP           w grudniu 2019 r.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pl-PL" sz="1600" b="1" dirty="0" err="1" smtClean="0"/>
              <a:t>Parentyzacja</a:t>
            </a:r>
            <a:r>
              <a:rPr lang="pl-PL" sz="1600" dirty="0" smtClean="0"/>
              <a:t> – czyli funkcjonalność pozwalająca na automatyczne powiązanie danych PESEL rodzica z dzieckiem (sierpień 2019 r.) wraz z dwoma powiązanymi e-usługami dla administracji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pl-PL" sz="1600" b="1" dirty="0" smtClean="0"/>
              <a:t>Oddano do użytkowania 6 nowych e-usług</a:t>
            </a:r>
            <a:r>
              <a:rPr lang="pl-PL" sz="1600" dirty="0" smtClean="0"/>
              <a:t>, dzięki którym obywatele mogą samodzielnie załatwiać sprawy                          z administracją drogą elektroniczną – online.  </a:t>
            </a:r>
            <a:r>
              <a:rPr lang="pl-PL" sz="1600" dirty="0"/>
              <a:t>Są to: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endParaRPr lang="pl-PL" sz="300" dirty="0" smtClean="0"/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pl-PL" sz="1600" dirty="0" smtClean="0"/>
              <a:t>Powiadomienie </a:t>
            </a:r>
            <a:r>
              <a:rPr lang="pl-PL" sz="1600" dirty="0" smtClean="0"/>
              <a:t>o zmianach statusu dowodu osobistego;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pl-PL" sz="1600" dirty="0"/>
              <a:t>Zgłoszenie utraty lub uszkodzenia dowodu </a:t>
            </a:r>
            <a:r>
              <a:rPr lang="pl-PL" sz="1600" dirty="0" smtClean="0"/>
              <a:t>osobistego;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pl-PL" sz="1600" dirty="0"/>
              <a:t>Zgłoszenie urodzenia </a:t>
            </a:r>
            <a:r>
              <a:rPr lang="pl-PL" sz="1600" dirty="0" smtClean="0"/>
              <a:t>dziecka;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pl-PL" sz="1600" dirty="0"/>
              <a:t>Pobranie odpisu aktu stanu cywilnego przez </a:t>
            </a:r>
            <a:r>
              <a:rPr lang="pl-PL" sz="1600" dirty="0" smtClean="0"/>
              <a:t>obywatela;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pl-PL" sz="1600" dirty="0" smtClean="0"/>
              <a:t>Aktualizacja i sprawdzanie danych kontaktowych przez obywateli online (2 e-usługi)</a:t>
            </a:r>
            <a:endParaRPr lang="pl-PL" sz="1600" b="1" dirty="0" smtClean="0"/>
          </a:p>
          <a:p>
            <a:pPr marL="742950" lvl="1" indent="-285750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pl-PL" sz="1600" b="1" dirty="0" smtClean="0"/>
              <a:t>Wdrożono łącznie </a:t>
            </a:r>
            <a:r>
              <a:rPr lang="pl-PL" sz="1600" b="1" dirty="0"/>
              <a:t>14 </a:t>
            </a:r>
            <a:r>
              <a:rPr lang="pl-PL" sz="1600" dirty="0"/>
              <a:t>z 19 planowanych dotychczas e-usług pozwalających na poprawę komunikacji pomiędzy podmiotami administracji oraz pomiędzy administracją a obywatelami i podmiotami </a:t>
            </a:r>
            <a:r>
              <a:rPr lang="pl-PL" sz="1600" dirty="0" smtClean="0"/>
              <a:t>gospodarczymi (A2A, A2B i A2C).</a:t>
            </a:r>
            <a:endParaRPr lang="pl-PL" sz="1600" dirty="0"/>
          </a:p>
          <a:p>
            <a:pPr>
              <a:spcBef>
                <a:spcPts val="600"/>
              </a:spcBef>
            </a:pPr>
            <a:endParaRPr lang="pl-PL" sz="1600" b="1" dirty="0" smtClean="0"/>
          </a:p>
          <a:p>
            <a:pPr>
              <a:spcBef>
                <a:spcPts val="600"/>
              </a:spcBef>
            </a:pPr>
            <a:r>
              <a:rPr lang="pl-PL" sz="1600" b="1" dirty="0" smtClean="0"/>
              <a:t>Do tej pory z</a:t>
            </a:r>
            <a:r>
              <a:rPr lang="pl-PL" sz="1600" b="1" dirty="0" smtClean="0"/>
              <a:t>realizowano 6 </a:t>
            </a:r>
            <a:r>
              <a:rPr lang="pl-PL" sz="1600" b="1" dirty="0"/>
              <a:t>z planowanych 7 kamieni milowych </a:t>
            </a:r>
            <a:r>
              <a:rPr lang="pl-PL" sz="1600" b="1" dirty="0" smtClean="0"/>
              <a:t>projektu, </a:t>
            </a:r>
            <a:r>
              <a:rPr lang="pl-PL" sz="1600" b="1" dirty="0"/>
              <a:t>przed nami ostatni obejmujący wdrożenie Rejestru Dokumentów Paszportowych wraz z </a:t>
            </a:r>
            <a:r>
              <a:rPr lang="pl-PL" sz="1600" b="1" dirty="0" smtClean="0"/>
              <a:t>5 kolejnymi e-usługami – planowane wdrożenie w październiku 2021.</a:t>
            </a:r>
            <a:endParaRPr lang="pl-PL" sz="1600" b="1" dirty="0"/>
          </a:p>
          <a:p>
            <a:pPr lvl="1"/>
            <a:endParaRPr lang="pl-PL" sz="1600" b="1" dirty="0"/>
          </a:p>
        </p:txBody>
      </p:sp>
    </p:spTree>
    <p:extLst>
      <p:ext uri="{BB962C8B-B14F-4D97-AF65-F5344CB8AC3E}">
        <p14:creationId xmlns:p14="http://schemas.microsoft.com/office/powerpoint/2010/main" val="7910841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Prostokąt 4"/>
          <p:cNvSpPr/>
          <p:nvPr/>
        </p:nvSpPr>
        <p:spPr>
          <a:xfrm>
            <a:off x="275119" y="1186104"/>
            <a:ext cx="944467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000" b="1" i="1" dirty="0" smtClean="0">
                <a:solidFill>
                  <a:srgbClr val="0070C0"/>
                </a:solidFill>
              </a:rPr>
              <a:t>Status projektu: rozszerzenie</a:t>
            </a:r>
            <a:endParaRPr lang="pl-PL" sz="2000" b="1" i="1" dirty="0">
              <a:solidFill>
                <a:prstClr val="black"/>
              </a:solidFill>
            </a:endParaRPr>
          </a:p>
        </p:txBody>
      </p:sp>
      <p:sp>
        <p:nvSpPr>
          <p:cNvPr id="2" name="pole tekstowe 1"/>
          <p:cNvSpPr txBox="1"/>
          <p:nvPr/>
        </p:nvSpPr>
        <p:spPr>
          <a:xfrm>
            <a:off x="739783" y="1814512"/>
            <a:ext cx="10440186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pl-PL" dirty="0" smtClean="0">
                <a:solidFill>
                  <a:prstClr val="black"/>
                </a:solidFill>
              </a:rPr>
              <a:t>W ramach </a:t>
            </a:r>
            <a:r>
              <a:rPr lang="pl-PL" i="1" dirty="0" smtClean="0">
                <a:solidFill>
                  <a:prstClr val="black"/>
                </a:solidFill>
              </a:rPr>
              <a:t>Celu 2 projektu - </a:t>
            </a:r>
            <a:r>
              <a:rPr lang="pl-PL" i="1" dirty="0" smtClean="0"/>
              <a:t>Zwiększenie </a:t>
            </a:r>
            <a:r>
              <a:rPr lang="pl-PL" i="1" dirty="0"/>
              <a:t>dostępności e-usług </a:t>
            </a:r>
            <a:r>
              <a:rPr lang="pl-PL" i="1" dirty="0" smtClean="0"/>
              <a:t>publicznych, </a:t>
            </a:r>
            <a:r>
              <a:rPr lang="pl-PL" dirty="0" smtClean="0"/>
              <a:t>planowane jest</a:t>
            </a:r>
            <a:r>
              <a:rPr lang="pl-PL" dirty="0" smtClean="0">
                <a:solidFill>
                  <a:prstClr val="black"/>
                </a:solidFill>
              </a:rPr>
              <a:t> rozszerzenie projektu o kolejne 15 e-usług pozwalających na lepszą komunikację pomiędzy administracją i obywatelami poprzez możliwość elektronicznego załatwiania spraw (online).</a:t>
            </a:r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pl-PL" dirty="0" smtClean="0">
                <a:solidFill>
                  <a:prstClr val="black"/>
                </a:solidFill>
              </a:rPr>
              <a:t>Nowe e-usługi zostaną zbudowane w istniejących rejestrach tj. PESEL, RDO, RDP (w budowie).</a:t>
            </a:r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pl-PL" dirty="0" smtClean="0">
                <a:solidFill>
                  <a:prstClr val="black"/>
                </a:solidFill>
              </a:rPr>
              <a:t>Rozszerzenie projektu nie przewiduje kolejnych zmian technologicznych w infrastrukturze SRP. Obecne zmiany wynikają z wcześniej zidentyfikowanej konieczności optymalizacji </a:t>
            </a:r>
            <a:r>
              <a:rPr lang="pl-PL" dirty="0">
                <a:solidFill>
                  <a:prstClr val="black"/>
                </a:solidFill>
              </a:rPr>
              <a:t>architektury SRP</a:t>
            </a:r>
            <a:r>
              <a:rPr lang="pl-PL" dirty="0" smtClean="0">
                <a:solidFill>
                  <a:prstClr val="black"/>
                </a:solidFill>
              </a:rPr>
              <a:t> oraz potrzeby </a:t>
            </a:r>
            <a:r>
              <a:rPr lang="pl-PL" dirty="0">
                <a:solidFill>
                  <a:prstClr val="black"/>
                </a:solidFill>
              </a:rPr>
              <a:t>dołączania nowych rejestrów i tworzenia nowych </a:t>
            </a:r>
            <a:r>
              <a:rPr lang="pl-PL" dirty="0" smtClean="0">
                <a:solidFill>
                  <a:prstClr val="black"/>
                </a:solidFill>
              </a:rPr>
              <a:t>e-usług.</a:t>
            </a:r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pl-PL" dirty="0" smtClean="0">
                <a:solidFill>
                  <a:prstClr val="black"/>
                </a:solidFill>
              </a:rPr>
              <a:t>Zgodnie </a:t>
            </a:r>
            <a:r>
              <a:rPr lang="pl-PL" dirty="0">
                <a:solidFill>
                  <a:prstClr val="black"/>
                </a:solidFill>
              </a:rPr>
              <a:t>ze „Szczegółowym opisem osi priorytetowych Programu Operacyjnego Polska Cyfrowa na lata </a:t>
            </a:r>
            <a:r>
              <a:rPr lang="pl-PL" dirty="0" smtClean="0">
                <a:solidFill>
                  <a:prstClr val="black"/>
                </a:solidFill>
              </a:rPr>
              <a:t>2014-2020”, działanie </a:t>
            </a:r>
            <a:r>
              <a:rPr lang="pl-PL" dirty="0">
                <a:solidFill>
                  <a:prstClr val="black"/>
                </a:solidFill>
              </a:rPr>
              <a:t>2.1 </a:t>
            </a:r>
            <a:r>
              <a:rPr lang="pl-PL" dirty="0" smtClean="0">
                <a:solidFill>
                  <a:prstClr val="black"/>
                </a:solidFill>
              </a:rPr>
              <a:t>– zostają zachowane pierwotnie przyjęte założenia projektu mające na celu  </a:t>
            </a:r>
            <a:r>
              <a:rPr lang="pl-PL" dirty="0">
                <a:solidFill>
                  <a:prstClr val="black"/>
                </a:solidFill>
              </a:rPr>
              <a:t>poszerzenie zakresu spraw, które obywatele i przedsiębiorcy mogą załatwić drogą elektroniczną. </a:t>
            </a:r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Ø"/>
            </a:pPr>
            <a:endParaRPr lang="pl-PL" dirty="0"/>
          </a:p>
          <a:p>
            <a:pPr>
              <a:spcAft>
                <a:spcPts val="600"/>
              </a:spcAft>
            </a:pPr>
            <a:endParaRPr lang="pl-PL" i="1" dirty="0"/>
          </a:p>
          <a:p>
            <a:pPr>
              <a:spcAft>
                <a:spcPts val="600"/>
              </a:spcAft>
            </a:pPr>
            <a:endParaRPr lang="pl-PL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37935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Prostokąt 4"/>
          <p:cNvSpPr/>
          <p:nvPr/>
        </p:nvSpPr>
        <p:spPr>
          <a:xfrm>
            <a:off x="275119" y="1186104"/>
            <a:ext cx="944467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000" b="1" i="1" dirty="0" smtClean="0">
                <a:solidFill>
                  <a:srgbClr val="0070C0"/>
                </a:solidFill>
              </a:rPr>
              <a:t>Status projektu: rozszerzenie – nowe e-usługi</a:t>
            </a:r>
            <a:endParaRPr lang="pl-PL" sz="2000" b="1" i="1" dirty="0">
              <a:solidFill>
                <a:prstClr val="black"/>
              </a:solidFill>
            </a:endParaRPr>
          </a:p>
        </p:txBody>
      </p:sp>
      <p:sp>
        <p:nvSpPr>
          <p:cNvPr id="2" name="pole tekstowe 1"/>
          <p:cNvSpPr txBox="1"/>
          <p:nvPr/>
        </p:nvSpPr>
        <p:spPr>
          <a:xfrm>
            <a:off x="589764" y="1676936"/>
            <a:ext cx="10440186" cy="48167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pl-PL" b="1" dirty="0" smtClean="0">
                <a:solidFill>
                  <a:prstClr val="black"/>
                </a:solidFill>
              </a:rPr>
              <a:t>PESEL, RSC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pl-PL" sz="1400" dirty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Calibri" panose="020F0502020204030204" pitchFamily="34" charset="0"/>
              </a:rPr>
              <a:t>Wymeldowanie z pobytu stałego lub czasowego (usługa transakcyjna)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pl-PL" sz="1400" dirty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Calibri" panose="020F0502020204030204" pitchFamily="34" charset="0"/>
              </a:rPr>
              <a:t>Zgłoszenie wyjazdu za granicę na pobyt stały lub czasowy (usługa transakcyjna)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pl-PL" sz="1400" dirty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Calibri" panose="020F0502020204030204" pitchFamily="34" charset="0"/>
              </a:rPr>
              <a:t>Zgłoszenie powrotu z wyjazdu za granicy na pobyt stały lub czasowy (usługa transakcyjna)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pl-PL" sz="1400" dirty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Calibri" panose="020F0502020204030204" pitchFamily="34" charset="0"/>
              </a:rPr>
              <a:t>Zameldowanie na pobyt stały lub czasowy po weryfikacji posiadacza adresu w księgach wieczystych (usługa transakcyjna)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pl-PL" sz="1400" dirty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Calibri" panose="020F0502020204030204" pitchFamily="34" charset="0"/>
              </a:rPr>
              <a:t>Wnioskowanie o dostęp do danych jednostkowych z rejestru PESEL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pl-PL" sz="1400" dirty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Calibri" panose="020F0502020204030204" pitchFamily="34" charset="0"/>
              </a:rPr>
              <a:t>Wnioskowanie o dostęp do weryfikacji adresu i zgonu osoby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pl-PL" sz="1400" dirty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Calibri" panose="020F0502020204030204" pitchFamily="34" charset="0"/>
              </a:rPr>
              <a:t>Pobranie informacji o podmiotach i osobach, którym udostępniono dane osoby z rejestru PESEL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pl-PL" sz="1400" dirty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Calibri" panose="020F0502020204030204" pitchFamily="34" charset="0"/>
              </a:rPr>
              <a:t>Wgląd do danych obywatela w PESEL i pobranie zaświadczenia o cząstkowych lub całkowitych danych osoby z PESEL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pl-PL" sz="1400" dirty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Calibri" panose="020F0502020204030204" pitchFamily="34" charset="0"/>
              </a:rPr>
              <a:t>Wgląd do danych dzieci obywatela w PESEL i pobranie zaświadczenia o cząstkowych lub całkowitych danych dziecka z PESEL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pl-PL" sz="1400" dirty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Calibri" panose="020F0502020204030204" pitchFamily="34" charset="0"/>
              </a:rPr>
              <a:t>Pobranie zaświadczenia o danych zamieszczonych/nie zamieszczonych w RSC 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pl-PL" sz="1400" dirty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Calibri" panose="020F0502020204030204" pitchFamily="34" charset="0"/>
              </a:rPr>
              <a:t>Pobieranie zaświadczenia o stanie cywilnym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pl-PL" b="1" dirty="0" smtClean="0">
                <a:solidFill>
                  <a:prstClr val="black"/>
                </a:solidFill>
              </a:rPr>
              <a:t>RDO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pl-PL" sz="1400" dirty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Calibri" panose="020F0502020204030204" pitchFamily="34" charset="0"/>
              </a:rPr>
              <a:t>Wnioskowanie o dostęp w trybie ograniczonej teletransmisji RDO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pl-PL" sz="1400" dirty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Calibri" panose="020F0502020204030204" pitchFamily="34" charset="0"/>
              </a:rPr>
              <a:t>Pobranie informacji o podmiotach i osobach, którym udostępniono dane osoby z rejestru RDO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pl-PL" b="1" dirty="0" smtClean="0">
                <a:solidFill>
                  <a:prstClr val="black"/>
                </a:solidFill>
              </a:rPr>
              <a:t>RDP</a:t>
            </a:r>
            <a:endParaRPr lang="pl-PL" b="1" dirty="0">
              <a:solidFill>
                <a:prstClr val="black"/>
              </a:solidFill>
            </a:endParaRP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pl-PL" sz="1400" dirty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Calibri" panose="020F0502020204030204" pitchFamily="34" charset="0"/>
              </a:rPr>
              <a:t>Zgoda rodzica na paszport dla dziecka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pl-PL" sz="1400" dirty="0">
                <a:solidFill>
                  <a:srgbClr val="000000"/>
                </a:solidFill>
                <a:latin typeface="Calibri" panose="020F0502020204030204" pitchFamily="34" charset="0"/>
                <a:ea typeface="MS Mincho"/>
                <a:cs typeface="Calibri" panose="020F0502020204030204" pitchFamily="34" charset="0"/>
              </a:rPr>
              <a:t>Wnioskowanie o paszport online dla dziecka</a:t>
            </a:r>
          </a:p>
          <a:p>
            <a:pPr>
              <a:spcAft>
                <a:spcPts val="600"/>
              </a:spcAft>
            </a:pPr>
            <a:endParaRPr lang="pl-PL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16089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Symbol zastępczy zawartości 2"/>
          <p:cNvSpPr txBox="1">
            <a:spLocks/>
          </p:cNvSpPr>
          <p:nvPr/>
        </p:nvSpPr>
        <p:spPr>
          <a:xfrm>
            <a:off x="421022" y="1498025"/>
            <a:ext cx="10432562" cy="372961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endParaRPr lang="pl-PL" sz="3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spcBef>
                <a:spcPts val="0"/>
              </a:spcBef>
            </a:pPr>
            <a:r>
              <a:rPr lang="pl-PL" sz="3800" b="1" dirty="0" smtClean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pl-PL" sz="3800" b="1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pl-PL" sz="3800" b="1" dirty="0" smtClean="0">
                <a:solidFill>
                  <a:schemeClr val="accent1">
                    <a:lumMod val="50000"/>
                  </a:schemeClr>
                </a:solidFill>
              </a:rPr>
              <a:t>ARCHITEKTURA </a:t>
            </a:r>
            <a:endParaRPr lang="pl-PL" sz="4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spcBef>
                <a:spcPts val="0"/>
              </a:spcBef>
            </a:pPr>
            <a:r>
              <a:rPr lang="pl-PL" sz="29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pl-PL" sz="2000" b="1" dirty="0" smtClean="0">
                <a:solidFill>
                  <a:schemeClr val="accent1">
                    <a:lumMod val="75000"/>
                  </a:schemeClr>
                </a:solidFill>
              </a:rPr>
              <a:t>Widok kooperacji aplikacji </a:t>
            </a:r>
            <a:endParaRPr lang="pl-PL" sz="29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>
              <a:spcBef>
                <a:spcPts val="0"/>
              </a:spcBef>
            </a:pPr>
            <a:endParaRPr lang="pl-PL" sz="2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spcBef>
                <a:spcPts val="0"/>
              </a:spcBef>
            </a:pPr>
            <a:endParaRPr lang="pl-PL" sz="2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spcBef>
                <a:spcPts val="0"/>
              </a:spcBef>
            </a:pPr>
            <a:endParaRPr lang="pl-PL" sz="3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endParaRPr lang="pl-PL" sz="2000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endParaRPr lang="pl-PL" sz="2000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endParaRPr lang="pl-PL" sz="2000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endParaRPr lang="pl-PL" sz="2000" b="1" dirty="0" smtClean="0">
              <a:solidFill>
                <a:schemeClr val="tx2">
                  <a:lumMod val="60000"/>
                  <a:lumOff val="40000"/>
                </a:schemeClr>
              </a:solidFill>
              <a:cs typeface="Times New Roman" pitchFamily="18" charset="0"/>
            </a:endParaRPr>
          </a:p>
          <a:p>
            <a:endParaRPr lang="pl-PL" b="1" dirty="0" smtClean="0">
              <a:solidFill>
                <a:schemeClr val="tx2">
                  <a:lumMod val="60000"/>
                  <a:lumOff val="40000"/>
                </a:schemeClr>
              </a:solidFill>
              <a:cs typeface="Times New Roman" pitchFamily="18" charset="0"/>
            </a:endParaRPr>
          </a:p>
          <a:p>
            <a:endParaRPr lang="pl-PL" b="1" dirty="0" smtClean="0">
              <a:solidFill>
                <a:schemeClr val="tx2">
                  <a:lumMod val="60000"/>
                  <a:lumOff val="40000"/>
                </a:schemeClr>
              </a:solidFill>
              <a:cs typeface="Times New Roman" pitchFamily="18" charset="0"/>
            </a:endParaRPr>
          </a:p>
          <a:p>
            <a:endParaRPr lang="pl-PL" b="1" dirty="0">
              <a:solidFill>
                <a:schemeClr val="tx2">
                  <a:lumMod val="60000"/>
                  <a:lumOff val="40000"/>
                </a:schemeClr>
              </a:solidFill>
              <a:cs typeface="Times New Roman" pitchFamily="18" charset="0"/>
            </a:endParaRPr>
          </a:p>
        </p:txBody>
      </p:sp>
      <p:pic>
        <p:nvPicPr>
          <p:cNvPr id="2" name="Obraz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63014" y="2440369"/>
            <a:ext cx="8245367" cy="4203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4299205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51607BF69A0349478888ADFA0370FFAF" ma:contentTypeVersion="12" ma:contentTypeDescription="Utwórz nowy dokument." ma:contentTypeScope="" ma:versionID="730b43bab62145e5e770925e329f369b">
  <xsd:schema xmlns:xsd="http://www.w3.org/2001/XMLSchema" xmlns:xs="http://www.w3.org/2001/XMLSchema" xmlns:p="http://schemas.microsoft.com/office/2006/metadata/properties" xmlns:ns2="a787c0e2-6a3a-42d6-bef2-c89235b2337d" xmlns:ns3="b161b1f2-8137-4387-8ddd-6d37bd1bee99" targetNamespace="http://schemas.microsoft.com/office/2006/metadata/properties" ma:root="true" ma:fieldsID="ac4756c68ede8fb7848f06ea193d96b2" ns2:_="" ns3:_="">
    <xsd:import namespace="a787c0e2-6a3a-42d6-bef2-c89235b2337d"/>
    <xsd:import namespace="b161b1f2-8137-4387-8ddd-6d37bd1bee9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DateTaken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787c0e2-6a3a-42d6-bef2-c89235b2337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161b1f2-8137-4387-8ddd-6d37bd1bee99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Udostępniani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Udostępnione dla — szczegóły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zawartości"/>
        <xsd:element ref="dc:title" minOccurs="0" maxOccurs="1" ma:index="4" ma:displayName="Tytuł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447DFC41-DFC4-4E70-80DB-DCB0526E923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7AD1775-487E-4302-A403-BDD141F3E7D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787c0e2-6a3a-42d6-bef2-c89235b2337d"/>
    <ds:schemaRef ds:uri="b161b1f2-8137-4387-8ddd-6d37bd1bee9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96E28105-763F-4193-B043-C170AA0A0327}">
  <ds:schemaRefs>
    <ds:schemaRef ds:uri="http://purl.org/dc/elements/1.1/"/>
    <ds:schemaRef ds:uri="http://schemas.microsoft.com/office/2006/metadata/properties"/>
    <ds:schemaRef ds:uri="a787c0e2-6a3a-42d6-bef2-c89235b2337d"/>
    <ds:schemaRef ds:uri="http://purl.org/dc/terms/"/>
    <ds:schemaRef ds:uri="b161b1f2-8137-4387-8ddd-6d37bd1bee9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299</TotalTime>
  <Words>893</Words>
  <Application>Microsoft Office PowerPoint</Application>
  <PresentationFormat>Panoramiczny</PresentationFormat>
  <Paragraphs>132</Paragraphs>
  <Slides>10</Slides>
  <Notes>1</Notes>
  <HiddenSlides>0</HiddenSlides>
  <MMClips>0</MMClips>
  <ScaleCrop>false</ScaleCrop>
  <HeadingPairs>
    <vt:vector size="6" baseType="variant">
      <vt:variant>
        <vt:lpstr>Używane czcionki</vt:lpstr>
      </vt:variant>
      <vt:variant>
        <vt:i4>6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10</vt:i4>
      </vt:variant>
    </vt:vector>
  </HeadingPairs>
  <TitlesOfParts>
    <vt:vector size="17" baseType="lpstr">
      <vt:lpstr>Arial</vt:lpstr>
      <vt:lpstr>Calibri</vt:lpstr>
      <vt:lpstr>Calibri Light</vt:lpstr>
      <vt:lpstr>MS Mincho</vt:lpstr>
      <vt:lpstr>Times New Roman</vt:lpstr>
      <vt:lpstr>Wingdings</vt:lpstr>
      <vt:lpstr>Motyw pakietu Office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>Ministerstwo Cyfryzacji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Buraczyński Łukasz</dc:creator>
  <cp:lastModifiedBy>Gałązka Anna</cp:lastModifiedBy>
  <cp:revision>32</cp:revision>
  <dcterms:created xsi:type="dcterms:W3CDTF">2017-01-27T12:50:17Z</dcterms:created>
  <dcterms:modified xsi:type="dcterms:W3CDTF">2021-01-28T12:50:34Z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0x01010051607BF69A0349478888ADFA0370FFAF</vt:lpwstr>
  </property>
</Properties>
</file>