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7" r:id="rId2"/>
    <p:sldId id="285" r:id="rId3"/>
    <p:sldId id="286" r:id="rId4"/>
    <p:sldId id="290" r:id="rId5"/>
    <p:sldId id="318" r:id="rId6"/>
    <p:sldId id="322" r:id="rId7"/>
    <p:sldId id="328" r:id="rId8"/>
    <p:sldId id="329" r:id="rId9"/>
    <p:sldId id="320" r:id="rId10"/>
    <p:sldId id="325" r:id="rId11"/>
    <p:sldId id="331" r:id="rId12"/>
    <p:sldId id="330" r:id="rId13"/>
    <p:sldId id="287" r:id="rId14"/>
    <p:sldId id="306" r:id="rId15"/>
    <p:sldId id="332" r:id="rId16"/>
    <p:sldId id="333" r:id="rId17"/>
    <p:sldId id="312" r:id="rId18"/>
    <p:sldId id="334" r:id="rId19"/>
    <p:sldId id="313" r:id="rId20"/>
    <p:sldId id="335" r:id="rId21"/>
    <p:sldId id="336" r:id="rId22"/>
    <p:sldId id="337" r:id="rId23"/>
    <p:sldId id="339" r:id="rId24"/>
    <p:sldId id="317" r:id="rId25"/>
    <p:sldId id="340" r:id="rId26"/>
    <p:sldId id="302" r:id="rId27"/>
    <p:sldId id="303" r:id="rId28"/>
    <p:sldId id="341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BB"/>
    <a:srgbClr val="000066"/>
    <a:srgbClr val="030373"/>
    <a:srgbClr val="030F69"/>
    <a:srgbClr val="03127F"/>
    <a:srgbClr val="0505BF"/>
    <a:srgbClr val="D707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8D2E-8CE7-4485-923E-11466B76F444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680A7-F761-4599-B4D6-0F9E9CA3FB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541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id="{60EC33DD-1EAA-4068-8F50-3E6A778ECFBA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02D574B-D4EE-44E6-8175-D89F2262D689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68329C-8653-44A8-BE3B-C3D5369C546C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8932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50309" y="668968"/>
            <a:ext cx="6102935" cy="1159837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95643" y="1731884"/>
            <a:ext cx="2743200" cy="27432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31185" y="1731884"/>
            <a:ext cx="2743200" cy="27432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66727" y="1731884"/>
            <a:ext cx="2743200" cy="27432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10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66EB1023-68F5-4F5A-AD4D-983DB7703F2D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0DB8E5-2526-484A-94F7-AA929B8AABB3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E8B5B0-F9E4-4D08-9C33-094502F6E276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50309" y="668968"/>
            <a:ext cx="6102935" cy="1159837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88967" y="685806"/>
            <a:ext cx="4211637" cy="519747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75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id="{41FB9F9A-1FA8-43E5-9500-F1A796FC4961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DF43CE-0054-40C3-B57D-6B89C1FDB371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0FBD89-6F44-43C2-9205-B0F7CD7F184D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09675" y="2636439"/>
            <a:ext cx="6343566" cy="1159837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97639" y="228433"/>
            <a:ext cx="6737686" cy="211772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181598" y="4086558"/>
            <a:ext cx="6737686" cy="211772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28600" y="228428"/>
            <a:ext cx="4788574" cy="359727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27251" y="4086558"/>
            <a:ext cx="4802334" cy="211772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79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>
            <a:extLst>
              <a:ext uri="{FF2B5EF4-FFF2-40B4-BE49-F238E27FC236}">
                <a16:creationId xmlns:a16="http://schemas.microsoft.com/office/drawing/2014/main" id="{0D2276CD-E04F-498E-9158-651F0269A4D1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54BE314-AE52-4776-B0B8-A5A3A1440738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EE4F0BC-4A0F-4E65-A086-CFD15CC1ED75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4086" y="680999"/>
            <a:ext cx="3693221" cy="1905795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155895" y="637925"/>
            <a:ext cx="2380850" cy="4066422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664141" y="637925"/>
            <a:ext cx="2380850" cy="4066422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72392" y="637925"/>
            <a:ext cx="2380850" cy="4066422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>
            <a:extLst>
              <a:ext uri="{FF2B5EF4-FFF2-40B4-BE49-F238E27FC236}">
                <a16:creationId xmlns:a16="http://schemas.microsoft.com/office/drawing/2014/main" id="{9C75EB97-C78D-4563-BF7E-D566D102C8A2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2D1531-5F69-431A-AF37-8EBA1A7C40FA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29BF611-1357-441E-81DC-64639E564B62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4088" y="680999"/>
            <a:ext cx="4562418" cy="1905795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25474" y="2659063"/>
            <a:ext cx="4572000" cy="33782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442469" y="685137"/>
            <a:ext cx="2929536" cy="3610143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616999" y="685137"/>
            <a:ext cx="2929536" cy="3610143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57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id="{5C83184B-FCFD-4416-97D8-2655466094D3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A20165-DE18-467F-91AB-09BA26D30F07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EA17F1E-AB0E-41B1-AD98-A6BBE928DEC8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3695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4536" y="668968"/>
            <a:ext cx="6102935" cy="1159837"/>
          </a:xfrm>
        </p:spPr>
        <p:txBody>
          <a:bodyPr anchor="ctr">
            <a:noAutofit/>
          </a:bodyPr>
          <a:lstStyle>
            <a:lvl1pPr marL="0" indent="0" algn="ct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0640" y="1865148"/>
            <a:ext cx="3496862" cy="3067800"/>
          </a:xfr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340157" y="1865148"/>
            <a:ext cx="3496862" cy="3067800"/>
          </a:xfr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049674" y="1865148"/>
            <a:ext cx="3496862" cy="3067800"/>
          </a:xfr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49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3962400"/>
            <a:ext cx="12192000" cy="28956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99620" y="668968"/>
            <a:ext cx="6592762" cy="1159837"/>
          </a:xfrm>
        </p:spPr>
        <p:txBody>
          <a:bodyPr anchor="ctr">
            <a:noAutofit/>
          </a:bodyPr>
          <a:lstStyle>
            <a:lvl1pPr marL="0" indent="0" algn="ct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97264" y="2298706"/>
            <a:ext cx="5197474" cy="3355975"/>
          </a:xfr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328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BE049AA4-9709-42A4-A44A-893BDC58E899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296E4D0-2E8B-4202-B303-1B9DF666F5BC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B243DCA-87B5-42F4-9453-4FA2E9ECA6C1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86830" y="2070105"/>
            <a:ext cx="4392612" cy="3320047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05137" y="668968"/>
            <a:ext cx="6548103" cy="1159837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51619" y="1419231"/>
            <a:ext cx="2298700" cy="348932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9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2A57DA4-CAED-4C82-BF54-710F448B72D3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6305E57-D1FE-4F17-B1D2-EC563730416E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2B2EBD2-D528-440C-995B-432929474E28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74564" y="1615851"/>
            <a:ext cx="3842874" cy="3842874"/>
          </a:xfrm>
          <a:custGeom>
            <a:avLst/>
            <a:gdLst/>
            <a:ahLst/>
            <a:cxnLst/>
            <a:rect l="l" t="t" r="r" b="b"/>
            <a:pathLst>
              <a:path w="2573562" h="2573562">
                <a:moveTo>
                  <a:pt x="1286781" y="0"/>
                </a:moveTo>
                <a:cubicBezTo>
                  <a:pt x="1997451" y="0"/>
                  <a:pt x="2573562" y="576111"/>
                  <a:pt x="2573562" y="1286781"/>
                </a:cubicBezTo>
                <a:cubicBezTo>
                  <a:pt x="2573562" y="1997451"/>
                  <a:pt x="1997451" y="2573562"/>
                  <a:pt x="1286781" y="2573562"/>
                </a:cubicBezTo>
                <a:cubicBezTo>
                  <a:pt x="576111" y="2573562"/>
                  <a:pt x="0" y="1997451"/>
                  <a:pt x="0" y="1286781"/>
                </a:cubicBezTo>
                <a:cubicBezTo>
                  <a:pt x="0" y="576111"/>
                  <a:pt x="576111" y="0"/>
                  <a:pt x="1286781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3612" y="668968"/>
            <a:ext cx="5561514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896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id="{BE0F7589-A8AF-43A6-901F-0CEF373CE48A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038E06B-9AFB-478D-9308-8ABFA0E9E5F1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AE02C5A-9157-46B5-8662-CAE3E1E29930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5869" y="1163405"/>
            <a:ext cx="3468875" cy="3468876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87224" y="1163405"/>
            <a:ext cx="3468875" cy="3468876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99911" y="1537447"/>
            <a:ext cx="2720791" cy="272079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61266" y="1537447"/>
            <a:ext cx="2720791" cy="272079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53467" y="680999"/>
            <a:ext cx="4899777" cy="1905795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3302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FC03538D-242F-4DF3-9A3C-5AB94CDF464B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BD8405-6CDE-4E70-9563-BD379D66D039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561F691-A783-4D17-A8D7-85ED6C7EF37A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90824" y="1150231"/>
            <a:ext cx="4562418" cy="1905795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75362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62758" y="685801"/>
            <a:ext cx="3949846" cy="394984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14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8">
            <a:extLst>
              <a:ext uri="{FF2B5EF4-FFF2-40B4-BE49-F238E27FC236}">
                <a16:creationId xmlns:a16="http://schemas.microsoft.com/office/drawing/2014/main" id="{6ABE0AF7-C5FA-4EC4-8F59-955E0E3C999F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2863E2-F3D2-4D52-AD12-0ED66689DB8B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C19181D-5747-492A-AF2A-6932CB2355D0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99620" y="668968"/>
            <a:ext cx="6592762" cy="1159837"/>
          </a:xfrm>
        </p:spPr>
        <p:txBody>
          <a:bodyPr anchor="ctr">
            <a:noAutofit/>
          </a:bodyPr>
          <a:lstStyle>
            <a:lvl1pPr marL="0" indent="0" algn="ct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16664" y="1954226"/>
            <a:ext cx="2344336" cy="2344337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921875" y="1954226"/>
            <a:ext cx="2344336" cy="2344337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415059" y="1954226"/>
            <a:ext cx="2344336" cy="2344337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73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C9E19AEE-4672-4C92-8147-593E2A443FCB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5F016-F277-43A9-93F4-2EA4215A0611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4EFFBD9-0E4A-4149-8B90-2AF76DB4FE00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4086" y="680999"/>
            <a:ext cx="5522021" cy="1905795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0688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528FB908-D34E-4BDB-BDEC-4CCBBA644013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22124-9C32-4D1F-9DA8-951F8B64BA9B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C57C6ED-32D4-4EBB-B6E0-30C1FC3CFD84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8137" y="668968"/>
            <a:ext cx="5561514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05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34A87B46-D5D8-468B-BCD5-7161CD969E89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6276-E12A-472F-8AA4-07FC9DA07A55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3B1F513-9119-497D-B6B8-4EE7856AD0BE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24514" y="680999"/>
            <a:ext cx="5522021" cy="1905795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38575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6CC77703-20BF-4819-B769-974F47D165AE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4BF01F-B8C4-4601-AE5E-91E6B621CCBC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F8166D1-5E6C-4CBA-BF24-FAD989DB9731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92775" y="2100318"/>
            <a:ext cx="2657364" cy="2657364"/>
          </a:xfrm>
          <a:custGeom>
            <a:avLst/>
            <a:gdLst/>
            <a:ahLst/>
            <a:cxnLst/>
            <a:rect l="l" t="t" r="r" b="b"/>
            <a:pathLst>
              <a:path w="2657364" h="2657364">
                <a:moveTo>
                  <a:pt x="1328682" y="0"/>
                </a:moveTo>
                <a:cubicBezTo>
                  <a:pt x="2062493" y="0"/>
                  <a:pt x="2657364" y="594871"/>
                  <a:pt x="2657364" y="1328682"/>
                </a:cubicBezTo>
                <a:cubicBezTo>
                  <a:pt x="2657364" y="2062493"/>
                  <a:pt x="2062493" y="2657364"/>
                  <a:pt x="1328682" y="2657364"/>
                </a:cubicBezTo>
                <a:cubicBezTo>
                  <a:pt x="594871" y="2657364"/>
                  <a:pt x="0" y="2062493"/>
                  <a:pt x="0" y="1328682"/>
                </a:cubicBezTo>
                <a:cubicBezTo>
                  <a:pt x="0" y="594871"/>
                  <a:pt x="594871" y="0"/>
                  <a:pt x="1328682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72510" y="668968"/>
            <a:ext cx="6592762" cy="1159837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04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06D99903-F520-4D3F-BE3C-635C25CD770E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9A4C43-8BFF-4248-8C17-13737A339CAF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8981C5C-7280-400B-A52F-850D3792C669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8137" y="668968"/>
            <a:ext cx="5561514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41157"/>
            <a:ext cx="12192000" cy="4196106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76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796F4A3E-0935-42D2-933A-7654796F9C51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448E6E-237E-40C5-B473-5C2E6F549DA7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E81FD20-C4AA-4CF7-B1EC-8AB65C9F41AF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6562" cy="394180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83860" y="0"/>
            <a:ext cx="5408142" cy="394180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8137" y="4104146"/>
            <a:ext cx="5561514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793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2416431" y="469237"/>
            <a:ext cx="7359140" cy="4511842"/>
          </a:xfrm>
          <a:custGeom>
            <a:avLst/>
            <a:gdLst/>
            <a:ahLst/>
            <a:cxnLst/>
            <a:rect l="l" t="t" r="r" b="b"/>
            <a:pathLst>
              <a:path w="6769591" h="4150393">
                <a:moveTo>
                  <a:pt x="432683" y="3060284"/>
                </a:moveTo>
                <a:lnTo>
                  <a:pt x="2354550" y="3060284"/>
                </a:lnTo>
                <a:lnTo>
                  <a:pt x="3423653" y="4129389"/>
                </a:lnTo>
                <a:lnTo>
                  <a:pt x="3364842" y="4133590"/>
                </a:lnTo>
                <a:lnTo>
                  <a:pt x="3299730" y="4137791"/>
                </a:lnTo>
                <a:lnTo>
                  <a:pt x="3219915" y="4141991"/>
                </a:lnTo>
                <a:lnTo>
                  <a:pt x="3131698" y="4146192"/>
                </a:lnTo>
                <a:lnTo>
                  <a:pt x="3039281" y="4148293"/>
                </a:lnTo>
                <a:lnTo>
                  <a:pt x="2936360" y="4150393"/>
                </a:lnTo>
                <a:lnTo>
                  <a:pt x="2827140" y="4148293"/>
                </a:lnTo>
                <a:lnTo>
                  <a:pt x="2713718" y="4146192"/>
                </a:lnTo>
                <a:lnTo>
                  <a:pt x="2593996" y="4139892"/>
                </a:lnTo>
                <a:lnTo>
                  <a:pt x="2472172" y="4131490"/>
                </a:lnTo>
                <a:lnTo>
                  <a:pt x="2344047" y="4116787"/>
                </a:lnTo>
                <a:lnTo>
                  <a:pt x="2215924" y="4099983"/>
                </a:lnTo>
                <a:lnTo>
                  <a:pt x="2081498" y="4078979"/>
                </a:lnTo>
                <a:lnTo>
                  <a:pt x="1949172" y="4053775"/>
                </a:lnTo>
                <a:lnTo>
                  <a:pt x="1816846" y="4024369"/>
                </a:lnTo>
                <a:lnTo>
                  <a:pt x="1684522" y="3986562"/>
                </a:lnTo>
                <a:lnTo>
                  <a:pt x="1552196" y="3944554"/>
                </a:lnTo>
                <a:lnTo>
                  <a:pt x="1424072" y="3898345"/>
                </a:lnTo>
                <a:lnTo>
                  <a:pt x="1298048" y="3841635"/>
                </a:lnTo>
                <a:lnTo>
                  <a:pt x="1174124" y="3780722"/>
                </a:lnTo>
                <a:lnTo>
                  <a:pt x="1054401" y="3711409"/>
                </a:lnTo>
                <a:lnTo>
                  <a:pt x="940980" y="3633694"/>
                </a:lnTo>
                <a:lnTo>
                  <a:pt x="831759" y="3549678"/>
                </a:lnTo>
                <a:lnTo>
                  <a:pt x="730940" y="3455160"/>
                </a:lnTo>
                <a:lnTo>
                  <a:pt x="644823" y="3362742"/>
                </a:lnTo>
                <a:lnTo>
                  <a:pt x="569208" y="3266124"/>
                </a:lnTo>
                <a:lnTo>
                  <a:pt x="495695" y="3165304"/>
                </a:lnTo>
                <a:close/>
                <a:moveTo>
                  <a:pt x="5007356" y="2054192"/>
                </a:moveTo>
                <a:lnTo>
                  <a:pt x="6586857" y="2054192"/>
                </a:lnTo>
                <a:lnTo>
                  <a:pt x="6542749" y="2190719"/>
                </a:lnTo>
                <a:lnTo>
                  <a:pt x="6494439" y="2325144"/>
                </a:lnTo>
                <a:lnTo>
                  <a:pt x="6435628" y="2457469"/>
                </a:lnTo>
                <a:lnTo>
                  <a:pt x="6372616" y="2585594"/>
                </a:lnTo>
                <a:lnTo>
                  <a:pt x="6301203" y="2709517"/>
                </a:lnTo>
                <a:lnTo>
                  <a:pt x="6221387" y="2827139"/>
                </a:lnTo>
                <a:lnTo>
                  <a:pt x="6135271" y="2938461"/>
                </a:lnTo>
                <a:lnTo>
                  <a:pt x="6038653" y="3041380"/>
                </a:lnTo>
                <a:lnTo>
                  <a:pt x="5935733" y="3135899"/>
                </a:lnTo>
                <a:lnTo>
                  <a:pt x="5824412" y="3224116"/>
                </a:lnTo>
                <a:lnTo>
                  <a:pt x="5708889" y="3301830"/>
                </a:lnTo>
                <a:lnTo>
                  <a:pt x="5587066" y="3371144"/>
                </a:lnTo>
                <a:lnTo>
                  <a:pt x="5461042" y="3434156"/>
                </a:lnTo>
                <a:lnTo>
                  <a:pt x="5330817" y="3488766"/>
                </a:lnTo>
                <a:lnTo>
                  <a:pt x="5198491" y="3539176"/>
                </a:lnTo>
                <a:lnTo>
                  <a:pt x="5064066" y="3579083"/>
                </a:lnTo>
                <a:lnTo>
                  <a:pt x="4927540" y="3614790"/>
                </a:lnTo>
                <a:lnTo>
                  <a:pt x="4791014" y="3644196"/>
                </a:lnTo>
                <a:lnTo>
                  <a:pt x="4656588" y="3671500"/>
                </a:lnTo>
                <a:lnTo>
                  <a:pt x="4524263" y="3690405"/>
                </a:lnTo>
                <a:lnTo>
                  <a:pt x="4391938" y="3707208"/>
                </a:lnTo>
                <a:lnTo>
                  <a:pt x="4263814" y="3719810"/>
                </a:lnTo>
                <a:lnTo>
                  <a:pt x="4139889" y="3726111"/>
                </a:lnTo>
                <a:lnTo>
                  <a:pt x="4144090" y="3623192"/>
                </a:lnTo>
                <a:lnTo>
                  <a:pt x="4148291" y="3503468"/>
                </a:lnTo>
                <a:lnTo>
                  <a:pt x="4150392" y="3373243"/>
                </a:lnTo>
                <a:lnTo>
                  <a:pt x="4150392" y="3232517"/>
                </a:lnTo>
                <a:lnTo>
                  <a:pt x="4144090" y="3083388"/>
                </a:lnTo>
                <a:lnTo>
                  <a:pt x="4135689" y="2923758"/>
                </a:lnTo>
                <a:close/>
                <a:moveTo>
                  <a:pt x="12603" y="716237"/>
                </a:moveTo>
                <a:lnTo>
                  <a:pt x="1940770" y="2646506"/>
                </a:lnTo>
                <a:lnTo>
                  <a:pt x="241546" y="2646506"/>
                </a:lnTo>
                <a:lnTo>
                  <a:pt x="191136" y="2493178"/>
                </a:lnTo>
                <a:lnTo>
                  <a:pt x="144927" y="2337748"/>
                </a:lnTo>
                <a:lnTo>
                  <a:pt x="109221" y="2180217"/>
                </a:lnTo>
                <a:lnTo>
                  <a:pt x="79815" y="2026887"/>
                </a:lnTo>
                <a:lnTo>
                  <a:pt x="54611" y="1873559"/>
                </a:lnTo>
                <a:lnTo>
                  <a:pt x="35706" y="1722330"/>
                </a:lnTo>
                <a:lnTo>
                  <a:pt x="21004" y="1575302"/>
                </a:lnTo>
                <a:lnTo>
                  <a:pt x="10501" y="1436675"/>
                </a:lnTo>
                <a:lnTo>
                  <a:pt x="4201" y="1304349"/>
                </a:lnTo>
                <a:lnTo>
                  <a:pt x="2100" y="1178325"/>
                </a:lnTo>
                <a:lnTo>
                  <a:pt x="0" y="1062804"/>
                </a:lnTo>
                <a:lnTo>
                  <a:pt x="2100" y="957784"/>
                </a:lnTo>
                <a:lnTo>
                  <a:pt x="4201" y="863265"/>
                </a:lnTo>
                <a:lnTo>
                  <a:pt x="8402" y="783450"/>
                </a:lnTo>
                <a:close/>
                <a:moveTo>
                  <a:pt x="2054192" y="594414"/>
                </a:moveTo>
                <a:lnTo>
                  <a:pt x="2190719" y="638523"/>
                </a:lnTo>
                <a:lnTo>
                  <a:pt x="2327244" y="688933"/>
                </a:lnTo>
                <a:lnTo>
                  <a:pt x="2459570" y="745643"/>
                </a:lnTo>
                <a:lnTo>
                  <a:pt x="2587694" y="810756"/>
                </a:lnTo>
                <a:lnTo>
                  <a:pt x="2709517" y="880069"/>
                </a:lnTo>
                <a:lnTo>
                  <a:pt x="2827140" y="959884"/>
                </a:lnTo>
                <a:lnTo>
                  <a:pt x="2938461" y="1048101"/>
                </a:lnTo>
                <a:lnTo>
                  <a:pt x="3043481" y="1144719"/>
                </a:lnTo>
                <a:lnTo>
                  <a:pt x="3135899" y="1243439"/>
                </a:lnTo>
                <a:lnTo>
                  <a:pt x="3222016" y="1352659"/>
                </a:lnTo>
                <a:lnTo>
                  <a:pt x="3299730" y="1468181"/>
                </a:lnTo>
                <a:lnTo>
                  <a:pt x="3369044" y="1585803"/>
                </a:lnTo>
                <a:lnTo>
                  <a:pt x="3429955" y="1709728"/>
                </a:lnTo>
                <a:lnTo>
                  <a:pt x="3484566" y="1837851"/>
                </a:lnTo>
                <a:lnTo>
                  <a:pt x="3534975" y="1968076"/>
                </a:lnTo>
                <a:lnTo>
                  <a:pt x="3574884" y="2100402"/>
                </a:lnTo>
                <a:lnTo>
                  <a:pt x="3610590" y="2232727"/>
                </a:lnTo>
                <a:lnTo>
                  <a:pt x="3644196" y="2367152"/>
                </a:lnTo>
                <a:lnTo>
                  <a:pt x="3667301" y="2499478"/>
                </a:lnTo>
                <a:lnTo>
                  <a:pt x="3688305" y="2631804"/>
                </a:lnTo>
                <a:lnTo>
                  <a:pt x="3705108" y="2759928"/>
                </a:lnTo>
                <a:lnTo>
                  <a:pt x="3717711" y="2888053"/>
                </a:lnTo>
                <a:lnTo>
                  <a:pt x="3726112" y="3011976"/>
                </a:lnTo>
                <a:lnTo>
                  <a:pt x="3732413" y="3129598"/>
                </a:lnTo>
                <a:lnTo>
                  <a:pt x="3734514" y="3245121"/>
                </a:lnTo>
                <a:lnTo>
                  <a:pt x="3736614" y="3352241"/>
                </a:lnTo>
                <a:lnTo>
                  <a:pt x="3734514" y="3455161"/>
                </a:lnTo>
                <a:lnTo>
                  <a:pt x="3732413" y="3549678"/>
                </a:lnTo>
                <a:lnTo>
                  <a:pt x="3728212" y="3633694"/>
                </a:lnTo>
                <a:lnTo>
                  <a:pt x="3724011" y="3711410"/>
                </a:lnTo>
                <a:lnTo>
                  <a:pt x="3719811" y="3778623"/>
                </a:lnTo>
                <a:lnTo>
                  <a:pt x="3715610" y="3835333"/>
                </a:lnTo>
                <a:lnTo>
                  <a:pt x="2054192" y="2173915"/>
                </a:lnTo>
                <a:close/>
                <a:moveTo>
                  <a:pt x="4123086" y="430583"/>
                </a:moveTo>
                <a:lnTo>
                  <a:pt x="4123086" y="2354550"/>
                </a:lnTo>
                <a:lnTo>
                  <a:pt x="4070577" y="2404959"/>
                </a:lnTo>
                <a:lnTo>
                  <a:pt x="4039070" y="2249530"/>
                </a:lnTo>
                <a:lnTo>
                  <a:pt x="4003364" y="2098301"/>
                </a:lnTo>
                <a:lnTo>
                  <a:pt x="3961356" y="1951273"/>
                </a:lnTo>
                <a:lnTo>
                  <a:pt x="3917247" y="1810547"/>
                </a:lnTo>
                <a:lnTo>
                  <a:pt x="3858436" y="1663519"/>
                </a:lnTo>
                <a:lnTo>
                  <a:pt x="3797525" y="1520692"/>
                </a:lnTo>
                <a:lnTo>
                  <a:pt x="3728211" y="1386266"/>
                </a:lnTo>
                <a:lnTo>
                  <a:pt x="3656797" y="1260242"/>
                </a:lnTo>
                <a:lnTo>
                  <a:pt x="3574882" y="1138418"/>
                </a:lnTo>
                <a:lnTo>
                  <a:pt x="3488765" y="1024997"/>
                </a:lnTo>
                <a:lnTo>
                  <a:pt x="3562280" y="922077"/>
                </a:lnTo>
                <a:lnTo>
                  <a:pt x="3642095" y="823358"/>
                </a:lnTo>
                <a:lnTo>
                  <a:pt x="3726111" y="728840"/>
                </a:lnTo>
                <a:lnTo>
                  <a:pt x="3818529" y="644824"/>
                </a:lnTo>
                <a:lnTo>
                  <a:pt x="3915147" y="567108"/>
                </a:lnTo>
                <a:lnTo>
                  <a:pt x="4015966" y="495695"/>
                </a:lnTo>
                <a:close/>
                <a:moveTo>
                  <a:pt x="657425" y="411679"/>
                </a:moveTo>
                <a:lnTo>
                  <a:pt x="777148" y="413778"/>
                </a:lnTo>
                <a:lnTo>
                  <a:pt x="905272" y="415879"/>
                </a:lnTo>
                <a:lnTo>
                  <a:pt x="1039698" y="426381"/>
                </a:lnTo>
                <a:lnTo>
                  <a:pt x="1182525" y="436883"/>
                </a:lnTo>
                <a:lnTo>
                  <a:pt x="1331654" y="451586"/>
                </a:lnTo>
                <a:lnTo>
                  <a:pt x="1484983" y="470490"/>
                </a:lnTo>
                <a:lnTo>
                  <a:pt x="1642514" y="495695"/>
                </a:lnTo>
                <a:lnTo>
                  <a:pt x="1642514" y="1762237"/>
                </a:lnTo>
                <a:lnTo>
                  <a:pt x="306659" y="426381"/>
                </a:lnTo>
                <a:lnTo>
                  <a:pt x="371770" y="422180"/>
                </a:lnTo>
                <a:lnTo>
                  <a:pt x="453687" y="415879"/>
                </a:lnTo>
                <a:lnTo>
                  <a:pt x="550305" y="413778"/>
                </a:lnTo>
                <a:close/>
                <a:moveTo>
                  <a:pt x="6756989" y="304559"/>
                </a:moveTo>
                <a:lnTo>
                  <a:pt x="6761189" y="371772"/>
                </a:lnTo>
                <a:lnTo>
                  <a:pt x="6765390" y="453687"/>
                </a:lnTo>
                <a:lnTo>
                  <a:pt x="6767491" y="550305"/>
                </a:lnTo>
                <a:lnTo>
                  <a:pt x="6769591" y="655326"/>
                </a:lnTo>
                <a:lnTo>
                  <a:pt x="6767491" y="772949"/>
                </a:lnTo>
                <a:lnTo>
                  <a:pt x="6765390" y="903174"/>
                </a:lnTo>
                <a:lnTo>
                  <a:pt x="6756989" y="1039699"/>
                </a:lnTo>
                <a:lnTo>
                  <a:pt x="6746487" y="1182526"/>
                </a:lnTo>
                <a:lnTo>
                  <a:pt x="6731784" y="1331655"/>
                </a:lnTo>
                <a:lnTo>
                  <a:pt x="6710780" y="1482884"/>
                </a:lnTo>
                <a:lnTo>
                  <a:pt x="6685575" y="1640414"/>
                </a:lnTo>
                <a:lnTo>
                  <a:pt x="5421134" y="1640414"/>
                </a:lnTo>
                <a:close/>
                <a:moveTo>
                  <a:pt x="6002945" y="0"/>
                </a:moveTo>
                <a:lnTo>
                  <a:pt x="6118468" y="0"/>
                </a:lnTo>
                <a:lnTo>
                  <a:pt x="6223488" y="2100"/>
                </a:lnTo>
                <a:lnTo>
                  <a:pt x="6318005" y="4201"/>
                </a:lnTo>
                <a:lnTo>
                  <a:pt x="6399922" y="8402"/>
                </a:lnTo>
                <a:lnTo>
                  <a:pt x="6465033" y="10501"/>
                </a:lnTo>
                <a:lnTo>
                  <a:pt x="4534765" y="1940770"/>
                </a:lnTo>
                <a:lnTo>
                  <a:pt x="4534765" y="239446"/>
                </a:lnTo>
                <a:lnTo>
                  <a:pt x="4688095" y="189036"/>
                </a:lnTo>
                <a:lnTo>
                  <a:pt x="4845624" y="144927"/>
                </a:lnTo>
                <a:lnTo>
                  <a:pt x="5001054" y="109221"/>
                </a:lnTo>
                <a:lnTo>
                  <a:pt x="5154384" y="79815"/>
                </a:lnTo>
                <a:lnTo>
                  <a:pt x="5309813" y="52511"/>
                </a:lnTo>
                <a:lnTo>
                  <a:pt x="5458941" y="33606"/>
                </a:lnTo>
                <a:lnTo>
                  <a:pt x="5605969" y="21004"/>
                </a:lnTo>
                <a:lnTo>
                  <a:pt x="5744595" y="10501"/>
                </a:lnTo>
                <a:lnTo>
                  <a:pt x="5876921" y="4201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1317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B9960C59-AD4E-44C5-B026-49A8ED02CEBD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C0ECD62-4151-4D05-B1E9-2A387E1A46D4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7A5CEE1-010D-413E-8FCF-E8C51481808B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067912" y="1723699"/>
            <a:ext cx="3220156" cy="3220156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4B91AE3-984C-40BD-8863-92A69DBBC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4536" y="668968"/>
            <a:ext cx="6102935" cy="1159837"/>
          </a:xfrm>
        </p:spPr>
        <p:txBody>
          <a:bodyPr anchor="ctr">
            <a:noAutofit/>
          </a:bodyPr>
          <a:lstStyle>
            <a:lvl1pPr marL="0" indent="0" algn="ct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D2BADF62-E793-4A27-995D-3EB823DCB9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934" y="1723699"/>
            <a:ext cx="3220156" cy="3220156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49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EE91852E-56D2-49CC-8203-DF01BA259E6C}"/>
              </a:ext>
            </a:extLst>
          </p:cNvPr>
          <p:cNvSpPr>
            <a:spLocks/>
          </p:cNvSpPr>
          <p:nvPr userDrawn="1"/>
        </p:nvSpPr>
        <p:spPr bwMode="auto">
          <a:xfrm rot="1206922">
            <a:off x="11277601" y="6113463"/>
            <a:ext cx="537308" cy="539750"/>
          </a:xfrm>
          <a:custGeom>
            <a:avLst/>
            <a:gdLst>
              <a:gd name="T0" fmla="*/ 22250916 w 10000"/>
              <a:gd name="T1" fmla="*/ 14939848 h 10000"/>
              <a:gd name="T2" fmla="*/ 23197140 w 10000"/>
              <a:gd name="T3" fmla="*/ 14059624 h 10000"/>
              <a:gd name="T4" fmla="*/ 21302374 w 10000"/>
              <a:gd name="T5" fmla="*/ 18891898 h 10000"/>
              <a:gd name="T6" fmla="*/ 16569023 w 10000"/>
              <a:gd name="T7" fmla="*/ 23578493 h 10000"/>
              <a:gd name="T8" fmla="*/ 17752372 w 10000"/>
              <a:gd name="T9" fmla="*/ 24164284 h 10000"/>
              <a:gd name="T10" fmla="*/ 11124299 w 10000"/>
              <a:gd name="T11" fmla="*/ 27533457 h 10000"/>
              <a:gd name="T12" fmla="*/ 3906891 w 10000"/>
              <a:gd name="T13" fmla="*/ 25776031 h 10000"/>
              <a:gd name="T14" fmla="*/ 2249294 w 10000"/>
              <a:gd name="T15" fmla="*/ 29145205 h 10000"/>
              <a:gd name="T16" fmla="*/ 0 w 10000"/>
              <a:gd name="T17" fmla="*/ 29145205 h 10000"/>
              <a:gd name="T18" fmla="*/ 3315195 w 10000"/>
              <a:gd name="T19" fmla="*/ 22992648 h 10000"/>
              <a:gd name="T20" fmla="*/ 946180 w 10000"/>
              <a:gd name="T21" fmla="*/ 22992648 h 10000"/>
              <a:gd name="T22" fmla="*/ 3432599 w 10000"/>
              <a:gd name="T23" fmla="*/ 12010733 h 10000"/>
              <a:gd name="T24" fmla="*/ 7456893 w 10000"/>
              <a:gd name="T25" fmla="*/ 7761389 h 10000"/>
              <a:gd name="T26" fmla="*/ 7102365 w 10000"/>
              <a:gd name="T27" fmla="*/ 9081672 h 10000"/>
              <a:gd name="T28" fmla="*/ 12664493 w 10000"/>
              <a:gd name="T29" fmla="*/ 6444021 h 10000"/>
              <a:gd name="T30" fmla="*/ 17280440 w 10000"/>
              <a:gd name="T31" fmla="*/ 4540809 h 10000"/>
              <a:gd name="T32" fmla="*/ 16925912 w 10000"/>
              <a:gd name="T33" fmla="*/ 5858177 h 10000"/>
              <a:gd name="T34" fmla="*/ 17872093 w 10000"/>
              <a:gd name="T35" fmla="*/ 5566712 h 10000"/>
              <a:gd name="T36" fmla="*/ 23197140 w 10000"/>
              <a:gd name="T37" fmla="*/ 0 h 10000"/>
              <a:gd name="T38" fmla="*/ 22250916 w 10000"/>
              <a:gd name="T39" fmla="*/ 14939848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sz="18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ADEDC5-710C-4FB9-81E7-EE3FDE1057FE}"/>
              </a:ext>
            </a:extLst>
          </p:cNvPr>
          <p:cNvSpPr txBox="1">
            <a:spLocks/>
          </p:cNvSpPr>
          <p:nvPr userDrawn="1"/>
        </p:nvSpPr>
        <p:spPr>
          <a:xfrm>
            <a:off x="11209217" y="6221414"/>
            <a:ext cx="68970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09CBEE0-82F5-4D6C-B1CA-22B2E0379A36}" type="slidenum">
              <a:rPr lang="en-US" sz="1138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38" b="1">
              <a:solidFill>
                <a:schemeClr val="bg2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90824" y="1150233"/>
            <a:ext cx="4562418" cy="1905795"/>
          </a:xfrm>
        </p:spPr>
        <p:txBody>
          <a:bodyPr anchor="ctr">
            <a:noAutofit/>
          </a:bodyPr>
          <a:lstStyle>
            <a:lvl1pPr marL="0" indent="0" algn="r">
              <a:buNone/>
              <a:defRPr sz="4388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75362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62758" y="685801"/>
            <a:ext cx="3949846" cy="394984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44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3612" y="668968"/>
            <a:ext cx="5561514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886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1" y="1122350"/>
            <a:ext cx="9144000" cy="23873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1" y="3601891"/>
            <a:ext cx="9144000" cy="165542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ABA5-4AA6-4E02-B45C-4B0A8618394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2ED82F25-1683-4489-89A0-FB5C24B1838B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4DBB86-9569-464E-B5ED-3E4EA26C3CE2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766C07-9497-400C-A2C5-388593E8EB83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91725" y="668968"/>
            <a:ext cx="5561514" cy="1159837"/>
          </a:xfrm>
        </p:spPr>
        <p:txBody>
          <a:bodyPr anchor="ctr">
            <a:noAutofit/>
          </a:bodyPr>
          <a:lstStyle>
            <a:lvl1pPr marL="0" indent="0" algn="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490794"/>
            <a:ext cx="12192000" cy="301942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29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A87A60A9-2C14-48A4-A798-7CAF33C3611E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7A6A73-1589-4B32-9A4F-13EFFB563976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4CC10E6-9157-4D99-82DC-60ABD6E38DCD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6184898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3612" y="668968"/>
            <a:ext cx="5561514" cy="1159837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404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BF4080DC-79A9-4FEA-A879-0550A111A38E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D86853E-69B7-4E68-B27E-1981F088F9D8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63A8889-BCED-4877-955A-0833DF09F826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4067175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15243" y="668968"/>
            <a:ext cx="5561514" cy="1159837"/>
          </a:xfrm>
        </p:spPr>
        <p:txBody>
          <a:bodyPr anchor="ctr">
            <a:noAutofit/>
          </a:bodyPr>
          <a:lstStyle>
            <a:lvl1pPr marL="0" indent="0" algn="ctr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037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>
            <a:extLst>
              <a:ext uri="{FF2B5EF4-FFF2-40B4-BE49-F238E27FC236}">
                <a16:creationId xmlns:a16="http://schemas.microsoft.com/office/drawing/2014/main" id="{4249F0F7-9012-464C-83A1-0AB136DCB157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E9208EB-7C3F-4A05-81EF-0CF721FD55BC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95965EC-66D3-4A16-896B-D622100566B1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4740442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4088" y="680999"/>
            <a:ext cx="4562418" cy="1905795"/>
          </a:xfrm>
        </p:spPr>
        <p:txBody>
          <a:bodyPr anchor="ctr">
            <a:noAutofit/>
          </a:bodyPr>
          <a:lstStyle>
            <a:lvl1pPr marL="0" indent="0" algn="l">
              <a:buNone/>
              <a:defRPr sz="5401" baseline="0"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40853" y="699823"/>
            <a:ext cx="3052263" cy="1728191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35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>
            <a:extLst>
              <a:ext uri="{FF2B5EF4-FFF2-40B4-BE49-F238E27FC236}">
                <a16:creationId xmlns:a16="http://schemas.microsoft.com/office/drawing/2014/main" id="{13F26FA9-F57C-4512-80CA-18E8788196D0}"/>
              </a:ext>
            </a:extLst>
          </p:cNvPr>
          <p:cNvSpPr>
            <a:spLocks/>
          </p:cNvSpPr>
          <p:nvPr/>
        </p:nvSpPr>
        <p:spPr bwMode="auto">
          <a:xfrm rot="1206922">
            <a:off x="11277602" y="6113463"/>
            <a:ext cx="538162" cy="539750"/>
          </a:xfrm>
          <a:custGeom>
            <a:avLst/>
            <a:gdLst>
              <a:gd name="T0" fmla="*/ 508875 w 10000"/>
              <a:gd name="T1" fmla="*/ 276792 h 10000"/>
              <a:gd name="T2" fmla="*/ 530515 w 10000"/>
              <a:gd name="T3" fmla="*/ 260484 h 10000"/>
              <a:gd name="T4" fmla="*/ 487182 w 10000"/>
              <a:gd name="T5" fmla="*/ 350012 h 10000"/>
              <a:gd name="T6" fmla="*/ 378931 w 10000"/>
              <a:gd name="T7" fmla="*/ 436841 h 10000"/>
              <a:gd name="T8" fmla="*/ 405994 w 10000"/>
              <a:gd name="T9" fmla="*/ 447694 h 10000"/>
              <a:gd name="T10" fmla="*/ 254411 w 10000"/>
              <a:gd name="T11" fmla="*/ 510115 h 10000"/>
              <a:gd name="T12" fmla="*/ 89350 w 10000"/>
              <a:gd name="T13" fmla="*/ 477555 h 10000"/>
              <a:gd name="T14" fmla="*/ 51441 w 10000"/>
              <a:gd name="T15" fmla="*/ 539976 h 10000"/>
              <a:gd name="T16" fmla="*/ 0 w 10000"/>
              <a:gd name="T17" fmla="*/ 539976 h 10000"/>
              <a:gd name="T18" fmla="*/ 75818 w 10000"/>
              <a:gd name="T19" fmla="*/ 425987 h 10000"/>
              <a:gd name="T20" fmla="*/ 21639 w 10000"/>
              <a:gd name="T21" fmla="*/ 425987 h 10000"/>
              <a:gd name="T22" fmla="*/ 78503 w 10000"/>
              <a:gd name="T23" fmla="*/ 222524 h 10000"/>
              <a:gd name="T24" fmla="*/ 170538 w 10000"/>
              <a:gd name="T25" fmla="*/ 143796 h 10000"/>
              <a:gd name="T26" fmla="*/ 162430 w 10000"/>
              <a:gd name="T27" fmla="*/ 168257 h 10000"/>
              <a:gd name="T28" fmla="*/ 289635 w 10000"/>
              <a:gd name="T29" fmla="*/ 119389 h 10000"/>
              <a:gd name="T30" fmla="*/ 395201 w 10000"/>
              <a:gd name="T31" fmla="*/ 84128 h 10000"/>
              <a:gd name="T32" fmla="*/ 387093 w 10000"/>
              <a:gd name="T33" fmla="*/ 108535 h 10000"/>
              <a:gd name="T34" fmla="*/ 408732 w 10000"/>
              <a:gd name="T35" fmla="*/ 103135 h 10000"/>
              <a:gd name="T36" fmla="*/ 530515 w 10000"/>
              <a:gd name="T37" fmla="*/ 0 h 10000"/>
              <a:gd name="T38" fmla="*/ 508875 w 10000"/>
              <a:gd name="T39" fmla="*/ 276792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9477" y="5126"/>
                </a:moveTo>
                <a:cubicBezTo>
                  <a:pt x="9729" y="4975"/>
                  <a:pt x="9880" y="4824"/>
                  <a:pt x="9880" y="4824"/>
                </a:cubicBezTo>
                <a:cubicBezTo>
                  <a:pt x="9880" y="4824"/>
                  <a:pt x="9880" y="5528"/>
                  <a:pt x="9073" y="6482"/>
                </a:cubicBezTo>
                <a:cubicBezTo>
                  <a:pt x="8267" y="7437"/>
                  <a:pt x="7410" y="7940"/>
                  <a:pt x="7057" y="8090"/>
                </a:cubicBezTo>
                <a:cubicBezTo>
                  <a:pt x="7410" y="8342"/>
                  <a:pt x="7561" y="8291"/>
                  <a:pt x="7561" y="8291"/>
                </a:cubicBezTo>
                <a:cubicBezTo>
                  <a:pt x="7561" y="8291"/>
                  <a:pt x="6553" y="9347"/>
                  <a:pt x="4738" y="9447"/>
                </a:cubicBezTo>
                <a:cubicBezTo>
                  <a:pt x="2520" y="9598"/>
                  <a:pt x="1664" y="8844"/>
                  <a:pt x="1664" y="8844"/>
                </a:cubicBezTo>
                <a:cubicBezTo>
                  <a:pt x="1058" y="9397"/>
                  <a:pt x="958" y="9950"/>
                  <a:pt x="958" y="10000"/>
                </a:cubicBezTo>
                <a:lnTo>
                  <a:pt x="0" y="10000"/>
                </a:lnTo>
                <a:cubicBezTo>
                  <a:pt x="0" y="9899"/>
                  <a:pt x="151" y="8894"/>
                  <a:pt x="1412" y="7889"/>
                </a:cubicBezTo>
                <a:cubicBezTo>
                  <a:pt x="1479" y="7537"/>
                  <a:pt x="395" y="8517"/>
                  <a:pt x="403" y="7889"/>
                </a:cubicBezTo>
                <a:cubicBezTo>
                  <a:pt x="411" y="7261"/>
                  <a:pt x="151" y="5678"/>
                  <a:pt x="1462" y="4121"/>
                </a:cubicBezTo>
                <a:cubicBezTo>
                  <a:pt x="2370" y="3015"/>
                  <a:pt x="3176" y="2663"/>
                  <a:pt x="3176" y="2663"/>
                </a:cubicBezTo>
                <a:cubicBezTo>
                  <a:pt x="3176" y="2663"/>
                  <a:pt x="3075" y="2864"/>
                  <a:pt x="3025" y="3116"/>
                </a:cubicBezTo>
                <a:cubicBezTo>
                  <a:pt x="3075" y="3116"/>
                  <a:pt x="3680" y="2613"/>
                  <a:pt x="5394" y="2211"/>
                </a:cubicBezTo>
                <a:cubicBezTo>
                  <a:pt x="7209" y="1759"/>
                  <a:pt x="7360" y="1558"/>
                  <a:pt x="7360" y="1558"/>
                </a:cubicBezTo>
                <a:cubicBezTo>
                  <a:pt x="7360" y="1558"/>
                  <a:pt x="7309" y="1759"/>
                  <a:pt x="7209" y="2010"/>
                </a:cubicBezTo>
                <a:cubicBezTo>
                  <a:pt x="7309" y="1960"/>
                  <a:pt x="7461" y="1960"/>
                  <a:pt x="7612" y="1910"/>
                </a:cubicBezTo>
                <a:cubicBezTo>
                  <a:pt x="9276" y="1508"/>
                  <a:pt x="9880" y="0"/>
                  <a:pt x="9880" y="0"/>
                </a:cubicBezTo>
                <a:cubicBezTo>
                  <a:pt x="9880" y="0"/>
                  <a:pt x="10334" y="2764"/>
                  <a:pt x="9477" y="5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3791C9D-085A-40F5-BD46-878265C24B7F}"/>
              </a:ext>
            </a:extLst>
          </p:cNvPr>
          <p:cNvSpPr txBox="1">
            <a:spLocks/>
          </p:cNvSpPr>
          <p:nvPr/>
        </p:nvSpPr>
        <p:spPr>
          <a:xfrm>
            <a:off x="11209339" y="6221419"/>
            <a:ext cx="688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7B264A5-F4EE-4659-B5A5-6E23123C1162}" type="slidenum">
              <a:rPr lang="en-US" sz="1401" b="1" smtClean="0">
                <a:solidFill>
                  <a:schemeClr val="bg2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1" b="1">
              <a:solidFill>
                <a:schemeClr val="bg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4740442" cy="6858000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40853" y="699823"/>
            <a:ext cx="3052263" cy="1728191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40853" y="4309691"/>
            <a:ext cx="3052263" cy="1728191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24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385" y="196058"/>
            <a:ext cx="9405689" cy="6661942"/>
          </a:xfrm>
          <a:custGeom>
            <a:avLst/>
            <a:gdLst/>
            <a:ahLst/>
            <a:cxnLst/>
            <a:rect l="l" t="t" r="r" b="b"/>
            <a:pathLst>
              <a:path w="9405689" h="6661942">
                <a:moveTo>
                  <a:pt x="6615143" y="3796637"/>
                </a:moveTo>
                <a:cubicBezTo>
                  <a:pt x="6700879" y="3798442"/>
                  <a:pt x="6745241" y="3819358"/>
                  <a:pt x="6745257" y="3819365"/>
                </a:cubicBezTo>
                <a:cubicBezTo>
                  <a:pt x="6745257" y="3819365"/>
                  <a:pt x="6709477" y="3832098"/>
                  <a:pt x="6666057" y="3861031"/>
                </a:cubicBezTo>
                <a:cubicBezTo>
                  <a:pt x="7111844" y="3903255"/>
                  <a:pt x="7523303" y="4186304"/>
                  <a:pt x="7523373" y="4186353"/>
                </a:cubicBezTo>
                <a:cubicBezTo>
                  <a:pt x="7523321" y="4186350"/>
                  <a:pt x="7234421" y="4168534"/>
                  <a:pt x="7043714" y="4404834"/>
                </a:cubicBezTo>
                <a:cubicBezTo>
                  <a:pt x="7024226" y="4425251"/>
                  <a:pt x="7012727" y="4449632"/>
                  <a:pt x="6997097" y="4461868"/>
                </a:cubicBezTo>
                <a:cubicBezTo>
                  <a:pt x="7045130" y="4464922"/>
                  <a:pt x="7081401" y="4472028"/>
                  <a:pt x="7081428" y="4472034"/>
                </a:cubicBezTo>
                <a:cubicBezTo>
                  <a:pt x="7081428" y="4472034"/>
                  <a:pt x="7037584" y="4480963"/>
                  <a:pt x="6827370" y="4737701"/>
                </a:cubicBezTo>
                <a:cubicBezTo>
                  <a:pt x="6632863" y="4982044"/>
                  <a:pt x="6505960" y="5040820"/>
                  <a:pt x="6502178" y="5048839"/>
                </a:cubicBezTo>
                <a:cubicBezTo>
                  <a:pt x="6546591" y="5059986"/>
                  <a:pt x="6586639" y="5059082"/>
                  <a:pt x="6586671" y="5059081"/>
                </a:cubicBezTo>
                <a:cubicBezTo>
                  <a:pt x="6586671" y="5059081"/>
                  <a:pt x="6468919" y="5161585"/>
                  <a:pt x="6221830" y="5223088"/>
                </a:cubicBezTo>
                <a:cubicBezTo>
                  <a:pt x="5871507" y="5314922"/>
                  <a:pt x="5635836" y="5152791"/>
                  <a:pt x="5533934" y="5106299"/>
                </a:cubicBezTo>
                <a:cubicBezTo>
                  <a:pt x="5432032" y="5059807"/>
                  <a:pt x="5672111" y="4960488"/>
                  <a:pt x="5610265" y="4944456"/>
                </a:cubicBezTo>
                <a:cubicBezTo>
                  <a:pt x="5352763" y="5070264"/>
                  <a:pt x="5179232" y="5018029"/>
                  <a:pt x="5162940" y="5010345"/>
                </a:cubicBezTo>
                <a:lnTo>
                  <a:pt x="5235413" y="4856682"/>
                </a:lnTo>
                <a:cubicBezTo>
                  <a:pt x="5243478" y="4860486"/>
                  <a:pt x="5340243" y="4886516"/>
                  <a:pt x="5475286" y="4831384"/>
                </a:cubicBezTo>
                <a:cubicBezTo>
                  <a:pt x="5475286" y="4831384"/>
                  <a:pt x="5418422" y="4636721"/>
                  <a:pt x="5610570" y="4292443"/>
                </a:cubicBezTo>
                <a:cubicBezTo>
                  <a:pt x="5763984" y="4008963"/>
                  <a:pt x="6010529" y="3927600"/>
                  <a:pt x="6010594" y="3927578"/>
                </a:cubicBezTo>
                <a:cubicBezTo>
                  <a:pt x="6010594" y="3927578"/>
                  <a:pt x="5990944" y="3947919"/>
                  <a:pt x="6004888" y="4023711"/>
                </a:cubicBezTo>
                <a:cubicBezTo>
                  <a:pt x="6055787" y="3978501"/>
                  <a:pt x="6201754" y="3879305"/>
                  <a:pt x="6416770" y="3822675"/>
                </a:cubicBezTo>
                <a:cubicBezTo>
                  <a:pt x="6497361" y="3801352"/>
                  <a:pt x="6563700" y="3795554"/>
                  <a:pt x="6615143" y="3796637"/>
                </a:cubicBezTo>
                <a:close/>
                <a:moveTo>
                  <a:pt x="7037269" y="1567680"/>
                </a:moveTo>
                <a:cubicBezTo>
                  <a:pt x="7037295" y="1567841"/>
                  <a:pt x="7094319" y="1917177"/>
                  <a:pt x="6986606" y="2215714"/>
                </a:cubicBezTo>
                <a:cubicBezTo>
                  <a:pt x="7018286" y="2196625"/>
                  <a:pt x="7037269" y="2177535"/>
                  <a:pt x="7037269" y="2177535"/>
                </a:cubicBezTo>
                <a:cubicBezTo>
                  <a:pt x="7037269" y="2177692"/>
                  <a:pt x="7037180" y="2266642"/>
                  <a:pt x="6935818" y="2387141"/>
                </a:cubicBezTo>
                <a:cubicBezTo>
                  <a:pt x="6834492" y="2507873"/>
                  <a:pt x="6726755" y="2571463"/>
                  <a:pt x="6682378" y="2590426"/>
                </a:cubicBezTo>
                <a:cubicBezTo>
                  <a:pt x="6726755" y="2622284"/>
                  <a:pt x="6745738" y="2615837"/>
                  <a:pt x="6745738" y="2615837"/>
                </a:cubicBezTo>
                <a:cubicBezTo>
                  <a:pt x="6745667" y="2615911"/>
                  <a:pt x="6618954" y="2749341"/>
                  <a:pt x="6390846" y="2761980"/>
                </a:cubicBezTo>
                <a:cubicBezTo>
                  <a:pt x="6112011" y="2781069"/>
                  <a:pt x="6004400" y="2685748"/>
                  <a:pt x="6004400" y="2685748"/>
                </a:cubicBezTo>
                <a:cubicBezTo>
                  <a:pt x="5928217" y="2755658"/>
                  <a:pt x="5915646" y="2825569"/>
                  <a:pt x="5915646" y="2831890"/>
                </a:cubicBezTo>
                <a:lnTo>
                  <a:pt x="5795211" y="2831890"/>
                </a:lnTo>
                <a:cubicBezTo>
                  <a:pt x="5795211" y="2819122"/>
                  <a:pt x="5814194" y="2692069"/>
                  <a:pt x="5972720" y="2565016"/>
                </a:cubicBezTo>
                <a:cubicBezTo>
                  <a:pt x="5981143" y="2520515"/>
                  <a:pt x="5844868" y="2644408"/>
                  <a:pt x="5845874" y="2565016"/>
                </a:cubicBezTo>
                <a:cubicBezTo>
                  <a:pt x="5846880" y="2485623"/>
                  <a:pt x="5814194" y="2285499"/>
                  <a:pt x="5979006" y="2088661"/>
                </a:cubicBezTo>
                <a:cubicBezTo>
                  <a:pt x="6093154" y="1948839"/>
                  <a:pt x="6194480" y="1904339"/>
                  <a:pt x="6194480" y="1904339"/>
                </a:cubicBezTo>
                <a:cubicBezTo>
                  <a:pt x="6194460" y="1904380"/>
                  <a:pt x="6181778" y="1929775"/>
                  <a:pt x="6175497" y="1961608"/>
                </a:cubicBezTo>
                <a:cubicBezTo>
                  <a:pt x="6181784" y="1961608"/>
                  <a:pt x="6257841" y="1898018"/>
                  <a:pt x="6473315" y="1847197"/>
                </a:cubicBezTo>
                <a:cubicBezTo>
                  <a:pt x="6701486" y="1790055"/>
                  <a:pt x="6720469" y="1764644"/>
                  <a:pt x="6720469" y="1764644"/>
                </a:cubicBezTo>
                <a:cubicBezTo>
                  <a:pt x="6720465" y="1764661"/>
                  <a:pt x="6714053" y="1790065"/>
                  <a:pt x="6701486" y="1821786"/>
                </a:cubicBezTo>
                <a:cubicBezTo>
                  <a:pt x="6714058" y="1815465"/>
                  <a:pt x="6733166" y="1815465"/>
                  <a:pt x="6752149" y="1809144"/>
                </a:cubicBezTo>
                <a:cubicBezTo>
                  <a:pt x="6961338" y="1758323"/>
                  <a:pt x="7037269" y="1567680"/>
                  <a:pt x="7037269" y="1567680"/>
                </a:cubicBezTo>
                <a:close/>
                <a:moveTo>
                  <a:pt x="5106569" y="1464300"/>
                </a:moveTo>
                <a:cubicBezTo>
                  <a:pt x="5106616" y="1464587"/>
                  <a:pt x="5341179" y="2901051"/>
                  <a:pt x="4898275" y="4128611"/>
                </a:cubicBezTo>
                <a:cubicBezTo>
                  <a:pt x="5028524" y="4050127"/>
                  <a:pt x="5106569" y="3971643"/>
                  <a:pt x="5106569" y="3971643"/>
                </a:cubicBezTo>
                <a:cubicBezTo>
                  <a:pt x="5106569" y="3971926"/>
                  <a:pt x="5106408" y="4337749"/>
                  <a:pt x="4689464" y="4833412"/>
                </a:cubicBezTo>
                <a:cubicBezTo>
                  <a:pt x="4272875" y="5329787"/>
                  <a:pt x="3829927" y="5591228"/>
                  <a:pt x="3647476" y="5669193"/>
                </a:cubicBezTo>
                <a:cubicBezTo>
                  <a:pt x="3829927" y="5800173"/>
                  <a:pt x="3907973" y="5773665"/>
                  <a:pt x="3907973" y="5773665"/>
                </a:cubicBezTo>
                <a:cubicBezTo>
                  <a:pt x="3907906" y="5773735"/>
                  <a:pt x="3386918" y="6322539"/>
                  <a:pt x="2448879" y="6374513"/>
                </a:cubicBezTo>
                <a:cubicBezTo>
                  <a:pt x="1302485" y="6452997"/>
                  <a:pt x="860054" y="6061095"/>
                  <a:pt x="860054" y="6061095"/>
                </a:cubicBezTo>
                <a:cubicBezTo>
                  <a:pt x="546837" y="6348524"/>
                  <a:pt x="495151" y="6635954"/>
                  <a:pt x="495152" y="6661942"/>
                </a:cubicBezTo>
                <a:lnTo>
                  <a:pt x="0" y="6661942"/>
                </a:lnTo>
                <a:cubicBezTo>
                  <a:pt x="0" y="6609446"/>
                  <a:pt x="78046" y="6087083"/>
                  <a:pt x="729805" y="5564720"/>
                </a:cubicBezTo>
                <a:cubicBezTo>
                  <a:pt x="764435" y="5381763"/>
                  <a:pt x="204159" y="5891132"/>
                  <a:pt x="208294" y="5564720"/>
                </a:cubicBezTo>
                <a:cubicBezTo>
                  <a:pt x="212429" y="5238308"/>
                  <a:pt x="78046" y="4415521"/>
                  <a:pt x="755648" y="3606248"/>
                </a:cubicBezTo>
                <a:cubicBezTo>
                  <a:pt x="1224956" y="3031389"/>
                  <a:pt x="1641545" y="2848432"/>
                  <a:pt x="1641545" y="2848432"/>
                </a:cubicBezTo>
                <a:cubicBezTo>
                  <a:pt x="1641489" y="2848545"/>
                  <a:pt x="1589328" y="2952976"/>
                  <a:pt x="1563499" y="3083886"/>
                </a:cubicBezTo>
                <a:cubicBezTo>
                  <a:pt x="1589342" y="3083886"/>
                  <a:pt x="1902042" y="2822444"/>
                  <a:pt x="2787939" y="2613499"/>
                </a:cubicBezTo>
                <a:cubicBezTo>
                  <a:pt x="3726038" y="2378565"/>
                  <a:pt x="3804084" y="2274093"/>
                  <a:pt x="3804084" y="2274093"/>
                </a:cubicBezTo>
                <a:cubicBezTo>
                  <a:pt x="3804059" y="2274194"/>
                  <a:pt x="3777698" y="2378628"/>
                  <a:pt x="3726038" y="2509026"/>
                </a:cubicBezTo>
                <a:cubicBezTo>
                  <a:pt x="3777724" y="2483038"/>
                  <a:pt x="3856287" y="2483038"/>
                  <a:pt x="3934332" y="2457050"/>
                </a:cubicBezTo>
                <a:cubicBezTo>
                  <a:pt x="4794386" y="2248105"/>
                  <a:pt x="5106569" y="1464300"/>
                  <a:pt x="5106569" y="1464300"/>
                </a:cubicBezTo>
                <a:close/>
                <a:moveTo>
                  <a:pt x="8939176" y="567855"/>
                </a:moveTo>
                <a:lnTo>
                  <a:pt x="8951143" y="568577"/>
                </a:lnTo>
                <a:cubicBezTo>
                  <a:pt x="8951106" y="568604"/>
                  <a:pt x="8934606" y="580449"/>
                  <a:pt x="8916579" y="601736"/>
                </a:cubicBezTo>
                <a:cubicBezTo>
                  <a:pt x="9152080" y="557442"/>
                  <a:pt x="9405584" y="642061"/>
                  <a:pt x="9405689" y="642096"/>
                </a:cubicBezTo>
                <a:cubicBezTo>
                  <a:pt x="9405611" y="642113"/>
                  <a:pt x="9254427" y="675747"/>
                  <a:pt x="9191346" y="825497"/>
                </a:cubicBezTo>
                <a:cubicBezTo>
                  <a:pt x="9184346" y="838884"/>
                  <a:pt x="9182043" y="853126"/>
                  <a:pt x="9175816" y="861734"/>
                </a:cubicBezTo>
                <a:cubicBezTo>
                  <a:pt x="9200958" y="856195"/>
                  <a:pt x="9220657" y="854477"/>
                  <a:pt x="9220694" y="854474"/>
                </a:cubicBezTo>
                <a:cubicBezTo>
                  <a:pt x="9220656" y="854494"/>
                  <a:pt x="9199404" y="865707"/>
                  <a:pt x="9129370" y="1028735"/>
                </a:cubicBezTo>
                <a:cubicBezTo>
                  <a:pt x="9065516" y="1183208"/>
                  <a:pt x="9008952" y="1232231"/>
                  <a:pt x="9008194" y="1236916"/>
                </a:cubicBezTo>
                <a:cubicBezTo>
                  <a:pt x="9032682" y="1236072"/>
                  <a:pt x="9053142" y="1229679"/>
                  <a:pt x="9053166" y="1229671"/>
                </a:cubicBezTo>
                <a:cubicBezTo>
                  <a:pt x="9053141" y="1229710"/>
                  <a:pt x="9007751" y="1299847"/>
                  <a:pt x="8889809" y="1368052"/>
                </a:cubicBezTo>
                <a:cubicBezTo>
                  <a:pt x="8723231" y="1467163"/>
                  <a:pt x="8578012" y="1418676"/>
                  <a:pt x="8518717" y="1409855"/>
                </a:cubicBezTo>
                <a:cubicBezTo>
                  <a:pt x="8459422" y="1401033"/>
                  <a:pt x="8568191" y="1314399"/>
                  <a:pt x="8534008" y="1315312"/>
                </a:cubicBezTo>
                <a:cubicBezTo>
                  <a:pt x="8420201" y="1418150"/>
                  <a:pt x="8323215" y="1416983"/>
                  <a:pt x="8313698" y="1415443"/>
                </a:cubicBezTo>
                <a:lnTo>
                  <a:pt x="8328217" y="1325679"/>
                </a:lnTo>
                <a:cubicBezTo>
                  <a:pt x="8332929" y="1326441"/>
                  <a:pt x="8386551" y="1325499"/>
                  <a:pt x="8447841" y="1277145"/>
                </a:cubicBezTo>
                <a:cubicBezTo>
                  <a:pt x="8447817" y="1277107"/>
                  <a:pt x="8389778" y="1185405"/>
                  <a:pt x="8437609" y="979924"/>
                </a:cubicBezTo>
                <a:cubicBezTo>
                  <a:pt x="8474533" y="811408"/>
                  <a:pt x="8589284" y="733051"/>
                  <a:pt x="8589317" y="733028"/>
                </a:cubicBezTo>
                <a:cubicBezTo>
                  <a:pt x="8589300" y="733060"/>
                  <a:pt x="8582245" y="746444"/>
                  <a:pt x="8600618" y="783316"/>
                </a:cubicBezTo>
                <a:cubicBezTo>
                  <a:pt x="8620102" y="752526"/>
                  <a:pt x="8680485" y="679892"/>
                  <a:pt x="8782686" y="618925"/>
                </a:cubicBezTo>
                <a:cubicBezTo>
                  <a:pt x="8859270" y="573122"/>
                  <a:pt x="8915728" y="567702"/>
                  <a:pt x="8939176" y="567855"/>
                </a:cubicBezTo>
                <a:close/>
                <a:moveTo>
                  <a:pt x="7847919" y="44573"/>
                </a:moveTo>
                <a:cubicBezTo>
                  <a:pt x="7847949" y="44756"/>
                  <a:pt x="7890983" y="308476"/>
                  <a:pt x="7809667" y="533852"/>
                </a:cubicBezTo>
                <a:cubicBezTo>
                  <a:pt x="7833586" y="519439"/>
                  <a:pt x="7847919" y="505026"/>
                  <a:pt x="7847919" y="505026"/>
                </a:cubicBezTo>
                <a:cubicBezTo>
                  <a:pt x="7847919" y="505104"/>
                  <a:pt x="7847874" y="572276"/>
                  <a:pt x="7771321" y="663283"/>
                </a:cubicBezTo>
                <a:cubicBezTo>
                  <a:pt x="7694818" y="754438"/>
                  <a:pt x="7613474" y="802450"/>
                  <a:pt x="7579968" y="816768"/>
                </a:cubicBezTo>
                <a:cubicBezTo>
                  <a:pt x="7613474" y="840821"/>
                  <a:pt x="7627806" y="835953"/>
                  <a:pt x="7627806" y="835953"/>
                </a:cubicBezTo>
                <a:cubicBezTo>
                  <a:pt x="7627723" y="836040"/>
                  <a:pt x="7532056" y="936753"/>
                  <a:pt x="7359856" y="946294"/>
                </a:cubicBezTo>
                <a:cubicBezTo>
                  <a:pt x="7149330" y="960707"/>
                  <a:pt x="7068081" y="888737"/>
                  <a:pt x="7068081" y="888737"/>
                </a:cubicBezTo>
                <a:cubicBezTo>
                  <a:pt x="7010561" y="941521"/>
                  <a:pt x="7001070" y="994305"/>
                  <a:pt x="7001070" y="999078"/>
                </a:cubicBezTo>
                <a:lnTo>
                  <a:pt x="6910139" y="999078"/>
                </a:lnTo>
                <a:cubicBezTo>
                  <a:pt x="6910139" y="989437"/>
                  <a:pt x="6924472" y="893510"/>
                  <a:pt x="7044162" y="797582"/>
                </a:cubicBezTo>
                <a:cubicBezTo>
                  <a:pt x="7050521" y="763983"/>
                  <a:pt x="6947631" y="857525"/>
                  <a:pt x="6948391" y="797582"/>
                </a:cubicBezTo>
                <a:cubicBezTo>
                  <a:pt x="6949150" y="737639"/>
                  <a:pt x="6924472" y="586541"/>
                  <a:pt x="7048908" y="437924"/>
                </a:cubicBezTo>
                <a:cubicBezTo>
                  <a:pt x="7135092" y="332356"/>
                  <a:pt x="7211596" y="298758"/>
                  <a:pt x="7211596" y="298758"/>
                </a:cubicBezTo>
                <a:cubicBezTo>
                  <a:pt x="7211570" y="298810"/>
                  <a:pt x="7202002" y="317976"/>
                  <a:pt x="7197263" y="341997"/>
                </a:cubicBezTo>
                <a:cubicBezTo>
                  <a:pt x="7202009" y="341997"/>
                  <a:pt x="7259434" y="293985"/>
                  <a:pt x="7422121" y="255614"/>
                </a:cubicBezTo>
                <a:cubicBezTo>
                  <a:pt x="7594396" y="212470"/>
                  <a:pt x="7608728" y="193285"/>
                  <a:pt x="7608728" y="193285"/>
                </a:cubicBezTo>
                <a:cubicBezTo>
                  <a:pt x="7608713" y="193346"/>
                  <a:pt x="7603872" y="212509"/>
                  <a:pt x="7594396" y="236428"/>
                </a:cubicBezTo>
                <a:cubicBezTo>
                  <a:pt x="7603887" y="231656"/>
                  <a:pt x="7618315" y="231656"/>
                  <a:pt x="7632647" y="226883"/>
                </a:cubicBezTo>
                <a:cubicBezTo>
                  <a:pt x="7790589" y="188512"/>
                  <a:pt x="7847919" y="44573"/>
                  <a:pt x="7847919" y="44573"/>
                </a:cubicBezTo>
                <a:close/>
                <a:moveTo>
                  <a:pt x="4358596" y="0"/>
                </a:moveTo>
                <a:cubicBezTo>
                  <a:pt x="4358616" y="116"/>
                  <a:pt x="4444603" y="526718"/>
                  <a:pt x="4282236" y="976737"/>
                </a:cubicBezTo>
                <a:cubicBezTo>
                  <a:pt x="4329985" y="947965"/>
                  <a:pt x="4358596" y="919192"/>
                  <a:pt x="4358596" y="919192"/>
                </a:cubicBezTo>
                <a:cubicBezTo>
                  <a:pt x="4358596" y="919272"/>
                  <a:pt x="4358551" y="1053390"/>
                  <a:pt x="4205686" y="1235117"/>
                </a:cubicBezTo>
                <a:cubicBezTo>
                  <a:pt x="4052964" y="1417088"/>
                  <a:pt x="3890579" y="1512933"/>
                  <a:pt x="3823693" y="1541515"/>
                </a:cubicBezTo>
                <a:cubicBezTo>
                  <a:pt x="3890579" y="1589532"/>
                  <a:pt x="3919191" y="1579814"/>
                  <a:pt x="3919191" y="1579814"/>
                </a:cubicBezTo>
                <a:cubicBezTo>
                  <a:pt x="3919015" y="1580000"/>
                  <a:pt x="3728036" y="1781039"/>
                  <a:pt x="3384287" y="1800085"/>
                </a:cubicBezTo>
                <a:cubicBezTo>
                  <a:pt x="2964018" y="1828858"/>
                  <a:pt x="2801823" y="1685186"/>
                  <a:pt x="2801823" y="1685186"/>
                </a:cubicBezTo>
                <a:cubicBezTo>
                  <a:pt x="2686998" y="1790558"/>
                  <a:pt x="2668050" y="1895930"/>
                  <a:pt x="2668050" y="1905457"/>
                </a:cubicBezTo>
                <a:lnTo>
                  <a:pt x="2486527" y="1905457"/>
                </a:lnTo>
                <a:cubicBezTo>
                  <a:pt x="2486527" y="1886212"/>
                  <a:pt x="2515139" y="1694714"/>
                  <a:pt x="2754074" y="1503215"/>
                </a:cubicBezTo>
                <a:cubicBezTo>
                  <a:pt x="2766769" y="1436143"/>
                  <a:pt x="2561372" y="1622878"/>
                  <a:pt x="2562888" y="1503215"/>
                </a:cubicBezTo>
                <a:cubicBezTo>
                  <a:pt x="2564404" y="1383552"/>
                  <a:pt x="2515139" y="1081918"/>
                  <a:pt x="2763548" y="785239"/>
                </a:cubicBezTo>
                <a:cubicBezTo>
                  <a:pt x="2935596" y="574495"/>
                  <a:pt x="3088318" y="507423"/>
                  <a:pt x="3088318" y="507423"/>
                </a:cubicBezTo>
                <a:cubicBezTo>
                  <a:pt x="3088284" y="507490"/>
                  <a:pt x="3069172" y="545765"/>
                  <a:pt x="3059706" y="593741"/>
                </a:cubicBezTo>
                <a:cubicBezTo>
                  <a:pt x="3069181" y="593740"/>
                  <a:pt x="3183818" y="497896"/>
                  <a:pt x="3508586" y="421297"/>
                </a:cubicBezTo>
                <a:cubicBezTo>
                  <a:pt x="3852494" y="335170"/>
                  <a:pt x="3881105" y="296870"/>
                  <a:pt x="3881105" y="296870"/>
                </a:cubicBezTo>
                <a:cubicBezTo>
                  <a:pt x="3881086" y="296944"/>
                  <a:pt x="3871423" y="335216"/>
                  <a:pt x="3852494" y="382997"/>
                </a:cubicBezTo>
                <a:cubicBezTo>
                  <a:pt x="3871442" y="373470"/>
                  <a:pt x="3900243" y="373470"/>
                  <a:pt x="3928854" y="363942"/>
                </a:cubicBezTo>
                <a:cubicBezTo>
                  <a:pt x="4244150" y="287343"/>
                  <a:pt x="4358596" y="0"/>
                  <a:pt x="4358596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0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A82A0E-40CF-4EF3-92CF-834EC3F8A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787868-0712-413D-9021-CA15AA855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4AAA-3070-46DA-8A11-79228F6EA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E1965B-FC5D-4E02-A792-9F5B654EC569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AC99-EFB3-497B-9BFD-EFE85CEF0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38F1-ACAB-468E-8299-10A429CE5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778332C-D20F-423C-B32D-3CBC14F683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8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1" r:id="rId29"/>
    <p:sldLayoutId id="2147483692" r:id="rId3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5pPr>
      <a:lvl6pPr marL="4572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6pPr>
      <a:lvl7pPr marL="9144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7pPr>
      <a:lvl8pPr marL="13716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8pPr>
      <a:lvl9pPr marL="1828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9pPr>
    </p:titleStyle>
    <p:bodyStyle>
      <a:lvl1pPr marL="228611" indent="-228611" algn="l" rtl="0" eaLnBrk="1" fontAlgn="base" hangingPunct="1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wm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wm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DEAC45-E0EC-47D2-9C78-2E5BBB39C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9507" y="1076325"/>
            <a:ext cx="5199321" cy="2695575"/>
          </a:xfrm>
        </p:spPr>
        <p:txBody>
          <a:bodyPr rtlCol="0"/>
          <a:lstStyle/>
          <a:p>
            <a:pPr algn="ctr">
              <a:spcBef>
                <a:spcPts val="0"/>
              </a:spcBef>
              <a:defRPr/>
            </a:pP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INSTALACJA         ODZYSKU ENERGII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ODPADÓW JAKO INWESTYCJA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ZRÓWNOWAŻONEGO ROZWOJU</a:t>
            </a:r>
          </a:p>
        </p:txBody>
      </p:sp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>
          <a:xfrm>
            <a:off x="-686923" y="0"/>
            <a:ext cx="7868773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EA379A-E1BB-45D1-96CD-9680A349BC45}"/>
              </a:ext>
            </a:extLst>
          </p:cNvPr>
          <p:cNvSpPr/>
          <p:nvPr/>
        </p:nvSpPr>
        <p:spPr>
          <a:xfrm>
            <a:off x="0" y="4152900"/>
            <a:ext cx="12240014" cy="12668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F8296-B4E7-4A7E-A673-620EC33B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09" y="4325235"/>
            <a:ext cx="10694031" cy="9022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br>
              <a:rPr lang="pl-PL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2L" pitchFamily="50" charset="-18"/>
              </a:rPr>
            </a:br>
            <a:endParaRPr lang="en-US" altLang="pl-PL" sz="1950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3330D-CB03-4919-A56F-D15441378FE0}"/>
              </a:ext>
            </a:extLst>
          </p:cNvPr>
          <p:cNvSpPr txBox="1"/>
          <p:nvPr/>
        </p:nvSpPr>
        <p:spPr>
          <a:xfrm>
            <a:off x="580609" y="4962841"/>
            <a:ext cx="11726415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bg2"/>
                </a:solidFill>
                <a:latin typeface="TitilliumMaps29L" pitchFamily="50" charset="-18"/>
              </a:rPr>
              <a:t>NARODOWY FUNDUSZ OCHRONY ŚRODOWISKA I GOSPODARKI WODNEJ. Warszawa, 22 czerwca 2022 </a:t>
            </a:r>
            <a:endParaRPr lang="en-US" b="1" dirty="0">
              <a:solidFill>
                <a:schemeClr val="bg2"/>
              </a:solidFill>
              <a:latin typeface="TitilliumMaps29L" pitchFamily="50" charset="-18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3BA7C6F-B7AC-423D-9175-4940098D3C35}"/>
              </a:ext>
            </a:extLst>
          </p:cNvPr>
          <p:cNvSpPr txBox="1">
            <a:spLocks/>
          </p:cNvSpPr>
          <p:nvPr/>
        </p:nvSpPr>
        <p:spPr bwMode="auto">
          <a:xfrm>
            <a:off x="7000396" y="5582827"/>
            <a:ext cx="5005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90000"/>
              </a:lnSpc>
              <a:spcBef>
                <a:spcPts val="1001"/>
              </a:spcBef>
              <a:spcAft>
                <a:spcPct val="0"/>
              </a:spcAft>
              <a:buFont typeface="Arial" panose="020B0604020202020204" pitchFamily="34" charset="0"/>
              <a:buNone/>
              <a:defRPr sz="4388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35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1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4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5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 sz="32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Text22L" pitchFamily="50" charset="-18"/>
            </a:endParaRPr>
          </a:p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Tadeusz Pająk</a:t>
            </a:r>
          </a:p>
          <a:p>
            <a:pPr algn="ctr"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Prof. AGH dr hab. inż.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Eur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Ing</a:t>
            </a:r>
          </a:p>
          <a:p>
            <a:pPr algn="ctr">
              <a:defRPr/>
            </a:pPr>
            <a:endParaRPr lang="pl-PL" sz="32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677" y="135123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90500" y="4121445"/>
            <a:ext cx="1167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II KONFERENCJA: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„CIEPŁOWNIA NA ODPADY –  INWESTYCJA BEZPIECZNA I ZRÓWNOWAŻONA”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1" name="Obraz 10" descr="Znak z nazwą uczelni - symetryczny / Akademia Górniczo-Hutnicza w Krakowie">
            <a:extLst>
              <a:ext uri="{FF2B5EF4-FFF2-40B4-BE49-F238E27FC236}">
                <a16:creationId xmlns:a16="http://schemas.microsoft.com/office/drawing/2014/main" id="{F90D8E24-8A04-CAB0-AC3F-53DF8888243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632" y="0"/>
            <a:ext cx="1217218" cy="154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5" grpId="0"/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76" y="809625"/>
            <a:ext cx="11153552" cy="3105150"/>
          </a:xfrm>
        </p:spPr>
        <p:txBody>
          <a:bodyPr/>
          <a:lstStyle/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zastąpią zdekapitalizowane, węglowe źródła ciepła sieciowego, </a:t>
            </a:r>
          </a:p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będą stanowić efektywne systemy ciepłownicze zarówno poprzez udział ciepła z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traktowanego jako ciepła z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OZE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jak i udział ciepła odpadowego,</a:t>
            </a:r>
          </a:p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będą energetycznie efektywne, podobnie jak IOE 1,0 – poniżej wybrane przykłady: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9125" y="167956"/>
            <a:ext cx="10107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 – JAKO ZRÓWNOWAŻONE INWESTYCJE</a:t>
            </a:r>
          </a:p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ARGUMENTY (1)</a:t>
            </a: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596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0" y="3528484"/>
            <a:ext cx="4909610" cy="231986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136901" y="354647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ITPOK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POZNAŃ</a:t>
            </a: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564467"/>
            <a:ext cx="5191125" cy="2255308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8981018" y="3566583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ZTPO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KRAKÓW</a:t>
            </a:r>
          </a:p>
        </p:txBody>
      </p:sp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1628775"/>
            <a:ext cx="11153552" cy="3943350"/>
          </a:xfrm>
        </p:spPr>
        <p:txBody>
          <a:bodyPr/>
          <a:lstStyle/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będą generować znacznie mniejszy ślad węglowy; źródła węglowe – 108 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kg CO</a:t>
            </a:r>
            <a:r>
              <a:rPr lang="pl-PL" sz="24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GJ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paliwo </a:t>
            </a:r>
            <a:r>
              <a:rPr lang="pl-PL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rzędu 41 kg CO</a:t>
            </a:r>
            <a:r>
              <a:rPr lang="pl-PL" sz="24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GJ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55600" indent="-3556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będą źródłem zielonej energii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co wynika z art. 155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UOO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rozporządzenia:</a:t>
            </a:r>
          </a:p>
          <a:p>
            <a:pPr marL="542925" lvl="0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rozporządzenia Ministra Środowiska</a:t>
            </a:r>
            <a:r>
              <a:rPr lang="pl-PL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dnia 8 czerwca 2016 r.</a:t>
            </a:r>
          </a:p>
          <a:p>
            <a:pPr marL="542925" lvl="0" indent="-276225"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w sprawie warunków technicznych kwalifikowania części energii odzyskanej  z termicznego przekształcania odpadów (Dz. U. 2016 poz. 847), </a:t>
            </a:r>
          </a:p>
          <a:p>
            <a:pPr marL="542925" lvl="0" indent="-276225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przykład </a:t>
            </a:r>
            <a:r>
              <a:rPr lang="pl-PL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Ekospalarni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ZTPO Kraków i innych krajowych IOE a także z UE. </a:t>
            </a:r>
          </a:p>
          <a:p>
            <a:pPr marL="355600" indent="-355600" algn="l">
              <a:lnSpc>
                <a:spcPct val="110000"/>
              </a:lnSpc>
            </a:pPr>
            <a:endParaRPr lang="pl-PL" sz="24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>
              <a:lnSpc>
                <a:spcPct val="110000"/>
              </a:lnSpc>
            </a:pPr>
            <a:endParaRPr lang="pl-PL" sz="24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>
              <a:lnSpc>
                <a:spcPct val="110000"/>
              </a:lnSpc>
            </a:pP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9125" y="167956"/>
            <a:ext cx="10107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 – JAKO ZRÓWNOWAŻONE INWESTYCJE</a:t>
            </a:r>
          </a:p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ARGUMENTY (2)</a:t>
            </a: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596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9" descr="Obraz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 l="3329" r="3329"/>
          <a:stretch>
            <a:fillRect/>
          </a:stretch>
        </p:blipFill>
        <p:spPr>
          <a:xfrm>
            <a:off x="6838949" y="4301103"/>
            <a:ext cx="4049727" cy="191872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47724" y="4629150"/>
            <a:ext cx="5572125" cy="193899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Niski ślad węglowy, a nawet ujemny przy zastosowaniu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CCUS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oraz produkcja zielonej energii, to bardzo mocne argumenty wobec przeciwników budowy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</a:t>
            </a:r>
          </a:p>
        </p:txBody>
      </p:sp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733647" y="744279"/>
            <a:ext cx="10834575" cy="51674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222205" y="2264735"/>
            <a:ext cx="75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CV krajowych instalacji odzysku energii 1,0</a:t>
            </a:r>
          </a:p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bazą dla projektów IOE 2,0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39" y="574557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488" y="925033"/>
            <a:ext cx="11802140" cy="5603358"/>
          </a:xfrm>
        </p:spPr>
        <p:txBody>
          <a:bodyPr/>
          <a:lstStyle/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efekty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POIŚ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2007 – 2013, jako podstawa obecnej bazy wiedzy, w zakresie doświadczeń budowlanych, technologicznych, eksploatacyjnych , środowiskowych i społecznych, </a:t>
            </a:r>
          </a:p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efektywne działania rządu po stronie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UE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odniesieniu do współfinansowania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1,0 –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obecnie również istotne wsparcie dla projektów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 (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MKiŚ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powołanie Zespołu ds. wsparcia budowy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elektroc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opalanych odpad., rola </a:t>
            </a:r>
            <a:r>
              <a:rPr lang="pl-PL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NFOŚiGW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trudna w przypadku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1,0, aczkolwiek w wielu przypadkach pomyślnie zakończona, kampania akceptacji społecznej – determinacja władz samorządowych wielu miast (np. Prezydenta M. Krakowa) –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niezbędna nadal dla projektów 2,0</a:t>
            </a:r>
            <a:r>
              <a:rPr lang="pl-PL" sz="20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klarowna procedura rozwoju projektów 1,0 – od studium wykonalności poprzez decyzję środowiskową, pozwolenie na budowę, procedurę przetargową, wyłonienie wykonawcy, proces inwestycji i przekazania do eksploatacji – z istotną rolą Jednostki Wdrażającej – monitorującej proces inwestycyjny każdego etapu podjętych projektów budowy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ZTPOK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obecnie podobna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rola pojedynczych Osób - liderów w pełni zaangażowanych i oddanych celowi projektów 1,0 –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aktualnie  dla projektów 2,0 nadal bardzo pożądana</a:t>
            </a:r>
            <a:r>
              <a:rPr lang="pl-PL" sz="20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efektywna eksploatacja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1,0 – jako dowód wdrożenia sensownie przemyślanej technologii –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nadal aktualna dla projektów 2,0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556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l-PL" sz="20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WSZYSTKO STANOWI OBECNIE ZNACZĄCY KAPITAŁ DOŚWIADCZEŃ!  NIE MOŻNA GO NIE WYKORZYSTAĆ W ASPEKCIE DALSZEGO ROZWOJU </a:t>
            </a:r>
            <a:r>
              <a:rPr lang="pl-PL" sz="2000" b="1" dirty="0" err="1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</a:t>
            </a:r>
          </a:p>
          <a:p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1068" y="121438"/>
            <a:ext cx="1165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CV KRAJOWYCH INSTALACJI ODZYSKU ENERGII Z ODPADÓW </a:t>
            </a:r>
            <a:r>
              <a:rPr lang="pl-PL" sz="20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689" y="5709685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02018" y="178588"/>
            <a:ext cx="11653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CV KRAJOWYCH INSTALACJI ODZYSKU ENERGII Z ODPADÓW </a:t>
            </a:r>
            <a:r>
              <a:rPr lang="pl-PL" sz="20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pPr algn="ctr"/>
            <a:r>
              <a:rPr lang="pl-PL" sz="24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ZASTOSOWANA TECHNOLOGIA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2140" y="1431428"/>
            <a:ext cx="5497032" cy="2893100"/>
          </a:xfrm>
          <a:prstGeom prst="rect">
            <a:avLst/>
          </a:prstGeom>
          <a:gradFill>
            <a:gsLst>
              <a:gs pos="84000">
                <a:schemeClr val="accent1">
                  <a:alpha val="53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ZASTOSOWANA TECHNOLOGIA</a:t>
            </a: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ZTUOK</a:t>
            </a:r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Konin</a:t>
            </a:r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94.000 Mg/a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ZTPOK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Bydgoszcz         180.000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ITPOK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Poznań	            210.000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ZTPO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Kraków	            220.000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ZUOK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Białystok             120.000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ZTUO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Szczecin	            150.000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PGE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ITPOE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Rzeszów    100.000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ZUSOK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Warszawa           40.000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Mg/a - rusztowa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Sumarycznie</a:t>
            </a:r>
            <a:r>
              <a:rPr lang="pl-PL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:         1.114.000 Mg/a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05501" y="4736067"/>
            <a:ext cx="5636142" cy="1631216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REALIZOWANE OBECNIE</a:t>
            </a:r>
          </a:p>
          <a:p>
            <a:pPr>
              <a:buFontTx/>
              <a:buChar char="•"/>
            </a:pP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Gdańsk  –    160.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Mg/a</a:t>
            </a: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 rusztowa</a:t>
            </a: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Olsztyn 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   </a:t>
            </a: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100. 000 Mg/a (</a:t>
            </a:r>
            <a:r>
              <a:rPr lang="pl-PL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 rusztowa</a:t>
            </a: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Warszawa – 265. 000  Mg/a - rusztowa</a:t>
            </a: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450" y="4549110"/>
            <a:ext cx="5581650" cy="92333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BLOK WIELOPALIWOWY</a:t>
            </a:r>
          </a:p>
          <a:p>
            <a:pPr>
              <a:buFontTx/>
              <a:buChar char="•"/>
            </a:pP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FORTUM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Zabrze       250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.000 Mg/a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 fluidalna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92" y="1552354"/>
            <a:ext cx="5944191" cy="278550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67330" y="1148759"/>
            <a:ext cx="653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505BB"/>
                </a:solidFill>
                <a:latin typeface="Times New Roman" pitchFamily="18" charset="0"/>
                <a:cs typeface="Times New Roman" pitchFamily="18" charset="0"/>
              </a:rPr>
              <a:t>Rodzaje technologii , ok. 2500 instalacji na świecie (2020)</a:t>
            </a:r>
          </a:p>
        </p:txBody>
      </p:sp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733647" y="744279"/>
            <a:ext cx="10834575" cy="51674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222205" y="2264735"/>
            <a:ext cx="75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ZAMIERZENIA INNYCH KRAJÓW </a:t>
            </a:r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UE</a:t>
            </a:r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W PERSPEKTYWIE 2050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89" y="5709685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861520" y="142875"/>
            <a:ext cx="10370812" cy="1143961"/>
          </a:xfrm>
          <a:prstGeom prst="rect">
            <a:avLst/>
          </a:prstGeom>
          <a:noFill/>
          <a:ln>
            <a:noFill/>
          </a:ln>
          <a:effectLst/>
        </p:spPr>
        <p:txBody>
          <a:bodyPr lIns="52144" tIns="52144" rIns="52144" bIns="52144" anchor="b"/>
          <a:lstStyle/>
          <a:p>
            <a:pPr algn="ctr" defTabSz="1042988" eaLnBrk="0" hangingPunct="0">
              <a:defRPr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l-PL" sz="32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PROGNOZA ROZWOJU </a:t>
            </a:r>
            <a:r>
              <a:rPr lang="pl-PL" sz="3200" b="1" dirty="0" err="1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IOE</a:t>
            </a:r>
            <a:r>
              <a:rPr lang="pl-PL" sz="32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NIEMCY 2030/2040</a:t>
            </a:r>
            <a:br>
              <a:rPr lang="pl-PL" sz="32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32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Spalarnie odpadów w Niemczech</a:t>
            </a:r>
          </a:p>
        </p:txBody>
      </p:sp>
      <p:pic>
        <p:nvPicPr>
          <p:cNvPr id="33795" name="Symbol zastępczy zawartości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709" y="1548814"/>
            <a:ext cx="10854649" cy="3972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6" name="pole tekstowe 5"/>
          <p:cNvSpPr txBox="1">
            <a:spLocks noChangeArrowheads="1"/>
          </p:cNvSpPr>
          <p:nvPr/>
        </p:nvSpPr>
        <p:spPr bwMode="auto">
          <a:xfrm>
            <a:off x="1121708" y="5763026"/>
            <a:ext cx="8395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Uwaga: Niemcy już obecnie spełniają wymagania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circular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0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0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3554" y="177876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8856" y="231751"/>
            <a:ext cx="11568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ZAMIERZENIA INNYCH KRAJÓW UE 2050 </a:t>
            </a:r>
            <a:endParaRPr lang="pl-PL" sz="20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Mapa drogowa rozwoju instalacji Waste-to-Energy w Niemczech 2040</a:t>
            </a:r>
          </a:p>
          <a:p>
            <a:pPr algn="ctr"/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KOLEJNE ARGUMENTY WOBEC PRZECIWNIKÓW BUDOWY IOE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04037" y="1254643"/>
            <a:ext cx="113981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pl-PL" sz="800" b="1" dirty="0"/>
          </a:p>
          <a:p>
            <a:pPr lvl="0"/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Najistotniejsze tezy zapisane w mapie drogowej Niemiec 2040 brzmią: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instalacje </a:t>
            </a:r>
            <a:r>
              <a:rPr lang="pl-PL" sz="2000" b="1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WtE</a:t>
            </a: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 gwarantują bezpieczeństwo właściwego zagospodarowania odpadów nie nadających się do recyklingu, także w przypadku epidemii czy katastrof ekologicznych,</a:t>
            </a:r>
            <a:endParaRPr lang="pl-PL" sz="2000" dirty="0">
              <a:solidFill>
                <a:srgbClr val="0505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instalacje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WtE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wpływają na poprawę bezpieczeństwa lokalnego zaopatrzenia w energię,</a:t>
            </a:r>
            <a:endParaRPr lang="pl-PL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instalacje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WtE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wspierają recykling odpadów komunalnych i stanowią istotny element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pl-PL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instalacje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WtE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mają wkład w ochronę klimatu </a:t>
            </a: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– w roku 2019 wytworzono ze spalenia 24,1 mln Mg odpadów komunalnych energię elektryczna równa 10 mln </a:t>
            </a:r>
            <a:r>
              <a:rPr lang="pl-PL" sz="2000" b="1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MWh</a:t>
            </a: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 i wyemitowano 9,5 mln ton CO</a:t>
            </a:r>
            <a:r>
              <a:rPr lang="pl-PL" sz="2000" b="1" baseline="-25000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sz="2000" b="1" baseline="-25000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pl-PL" sz="2000" b="1" baseline="-25000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 Wyprodukowanie tej energii z węgla spowodowałoby emisję rzędu 13,5 mln ton CO</a:t>
            </a:r>
            <a:r>
              <a:rPr lang="pl-PL" sz="2000" b="1" baseline="-25000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sz="2000" b="1" baseline="-25000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pl-PL" sz="2000" b="1" baseline="-25000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solidFill>
                <a:srgbClr val="0505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instalacje </a:t>
            </a:r>
            <a:r>
              <a:rPr lang="pl-PL" sz="2000" b="1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WtE</a:t>
            </a: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 są ważnym elementem </a:t>
            </a:r>
            <a:r>
              <a:rPr lang="pl-PL" sz="2000" b="1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pl-PL" sz="2000" b="1" dirty="0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 Green Deal i gospodarki w obiegu zamkniętym </a:t>
            </a:r>
            <a:r>
              <a:rPr lang="pl-PL" sz="2000" b="1" dirty="0" err="1">
                <a:solidFill>
                  <a:srgbClr val="0505BF"/>
                </a:solidFill>
                <a:latin typeface="Times New Roman" pitchFamily="18" charset="0"/>
                <a:cs typeface="Times New Roman" pitchFamily="18" charset="0"/>
              </a:rPr>
              <a:t>UE</a:t>
            </a:r>
            <a:endParaRPr lang="pl-PL" sz="2000" dirty="0">
              <a:solidFill>
                <a:srgbClr val="0505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instalacje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WtE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wspomagają wysiłki zmierzające do neutralności klimatycznej poprzez zainteresowanie zastosowaniem na szeroka skalę instalacji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CCUS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oraz produkcji zielonego wodoru – przykład Wuppertal, </a:t>
            </a:r>
            <a:r>
              <a:rPr lang="pl-PL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Herten</a:t>
            </a: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innych miast.</a:t>
            </a:r>
            <a:endParaRPr lang="pl-PL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200" dirty="0">
              <a:solidFill>
                <a:srgbClr val="0505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84138"/>
            <a:endParaRPr lang="en-GB" sz="2000" dirty="0"/>
          </a:p>
        </p:txBody>
      </p:sp>
      <p:pic>
        <p:nvPicPr>
          <p:cNvPr id="13" name="Object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8975" y="361950"/>
            <a:ext cx="1123950" cy="1403369"/>
          </a:xfrm>
          <a:prstGeom prst="rect">
            <a:avLst/>
          </a:prstGeom>
          <a:noFill/>
        </p:spPr>
      </p:pic>
      <p:pic>
        <p:nvPicPr>
          <p:cNvPr id="6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39" y="574557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8856" y="231751"/>
            <a:ext cx="1156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ZAMIERZENIA INNYCH KRAJÓW EUROPY 2050</a:t>
            </a:r>
            <a:endParaRPr lang="pl-PL" sz="20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Mapa drogowa rozwoju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Szwajcarii 2050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94881" y="5354970"/>
            <a:ext cx="7044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Żródlo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pl-PL" sz="1400" b="1" dirty="0" err="1">
                <a:latin typeface="Times New Roman" pitchFamily="18" charset="0"/>
                <a:cs typeface="Times New Roman" pitchFamily="18" charset="0"/>
              </a:rPr>
              <a:t>Siedlungsabfallaufkommen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err="1">
                <a:latin typeface="Times New Roman" pitchFamily="18" charset="0"/>
                <a:cs typeface="Times New Roman" pitchFamily="18" charset="0"/>
              </a:rPr>
              <a:t>Schweiz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 2050.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Auswirkungen auf Kehrichtaufkommen für die thermische Verwertung in den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KVA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und die Gesamtauslastung der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KVA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. Abschlussbericht. Auftraggeber: Verband der Betreiber Schweizerischer Abfallverwertungsanlagen (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VBSA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Prognos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AG, Bern 2018. 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ject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7688" y="1687825"/>
            <a:ext cx="1334262" cy="2011069"/>
          </a:xfrm>
          <a:prstGeom prst="rect">
            <a:avLst/>
          </a:prstGeom>
          <a:noFill/>
        </p:spPr>
      </p:pic>
      <p:pic>
        <p:nvPicPr>
          <p:cNvPr id="10" name="Symbol zastępczy zawartości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5563" y="1301750"/>
            <a:ext cx="8999537" cy="403066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876550" y="2124075"/>
            <a:ext cx="497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mln Mg/a – aktualna zdolność przerobowa 30 </a:t>
            </a:r>
            <a:r>
              <a:rPr lang="pl-PL" sz="1600" b="1" dirty="0" err="1"/>
              <a:t>IOE</a:t>
            </a:r>
            <a:endParaRPr lang="pl-PL" sz="1600" b="1" dirty="0"/>
          </a:p>
        </p:txBody>
      </p:sp>
      <p:pic>
        <p:nvPicPr>
          <p:cNvPr id="11" name="Obraz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06372" y="218634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8856" y="231751"/>
            <a:ext cx="1156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ZAMIERZENIA INNYCH KRAJÓW EUROPY 2050</a:t>
            </a:r>
            <a:endParaRPr lang="pl-PL" sz="20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Mapa drogowa rozwoju instalacji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Waste-to-Energy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Szwajcarii 2050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94881" y="5354970"/>
            <a:ext cx="7044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Żródlo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pl-PL" sz="1400" b="1" dirty="0" err="1">
                <a:latin typeface="Times New Roman" pitchFamily="18" charset="0"/>
                <a:cs typeface="Times New Roman" pitchFamily="18" charset="0"/>
              </a:rPr>
              <a:t>Siedlungsabfallaufkommen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err="1">
                <a:latin typeface="Times New Roman" pitchFamily="18" charset="0"/>
                <a:cs typeface="Times New Roman" pitchFamily="18" charset="0"/>
              </a:rPr>
              <a:t>Schweiz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 2050.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Auswirkungen auf Kehrichtaufkommen für die thermische Verwertung in den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KVA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und die Gesamtauslastung der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KVA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. Abschlussbericht. Auftraggeber: Verband der Betreiber Schweizerischer Abfallverwertungsanlagen (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VBSA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Prognos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AG, Bern 2018. 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ject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238" y="1021075"/>
            <a:ext cx="1334262" cy="2011069"/>
          </a:xfrm>
          <a:prstGeom prst="rect">
            <a:avLst/>
          </a:prstGeom>
          <a:noFill/>
        </p:spPr>
      </p:pic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013" y="1249363"/>
            <a:ext cx="9001125" cy="4216400"/>
          </a:xfrm>
          <a:prstGeom prst="rect">
            <a:avLst/>
          </a:prstGeom>
        </p:spPr>
      </p:pic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7714" y="5736045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209925" y="1971675"/>
            <a:ext cx="497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mln Mg/a – aktualna zdolność przerobowa 30 </a:t>
            </a:r>
            <a:r>
              <a:rPr lang="pl-PL" sz="1600" b="1" dirty="0" err="1"/>
              <a:t>IOE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706" y="1275907"/>
            <a:ext cx="10011219" cy="4688958"/>
          </a:xfrm>
        </p:spPr>
        <p:txBody>
          <a:bodyPr/>
          <a:lstStyle/>
          <a:p>
            <a:pPr indent="355600" algn="l">
              <a:buFont typeface="Wingdings" pitchFamily="2" charset="2"/>
              <a:buChar char="q"/>
            </a:pPr>
            <a:endParaRPr lang="pl-PL" sz="20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1950" indent="-36195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podstawowe tezy referatu,</a:t>
            </a:r>
          </a:p>
          <a:p>
            <a:pPr marL="361950" indent="-36195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dlaczego niezbędne są kolejne Ciepłownie na odpady, zwane w tej prezentacji jako Instalacje Odzysku Energii (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2,0,</a:t>
            </a:r>
          </a:p>
          <a:p>
            <a:pPr marL="361950" indent="-36195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mogą być inwestycjami zrównoważonymi?,</a:t>
            </a:r>
          </a:p>
          <a:p>
            <a:pPr marL="361950" indent="-36195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inne istotne pytania:</a:t>
            </a:r>
          </a:p>
          <a:p>
            <a:pPr marL="361950" indent="-180975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czy doświadczenia z projektów, budowy i eksploatacji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1,0 to dobra baza dla rozwoju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2,0,</a:t>
            </a:r>
          </a:p>
          <a:p>
            <a:pPr marL="361950" indent="-180975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czy dostępne technologie mają przyszłość dla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2,0,</a:t>
            </a:r>
          </a:p>
          <a:p>
            <a:pPr marL="361950" indent="-180975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czy tylko Polska potrzebuje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perspektywie 2035, </a:t>
            </a:r>
          </a:p>
          <a:p>
            <a:pPr marL="361950" indent="-180975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czy możliwe jest uzyskanie wsparcia finansowego, akceptacji społecznej,</a:t>
            </a:r>
          </a:p>
          <a:p>
            <a:pPr marL="361950" indent="-180975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czy warto podjąć wyzwanie i zostać lokalnym liderem projektu </a:t>
            </a:r>
            <a:r>
              <a:rPr lang="pl-PL" sz="2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2,0,  </a:t>
            </a:r>
          </a:p>
          <a:p>
            <a:pPr indent="355600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sz="2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podsumowanie.</a:t>
            </a:r>
          </a:p>
          <a:p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78664" y="320946"/>
            <a:ext cx="978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 PREZENTACJI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6975" y="406657"/>
            <a:ext cx="1868635" cy="174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52" y="5650098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651970" y="160565"/>
            <a:ext cx="10370812" cy="1143961"/>
          </a:xfrm>
          <a:prstGeom prst="rect">
            <a:avLst/>
          </a:prstGeom>
          <a:noFill/>
          <a:ln>
            <a:noFill/>
          </a:ln>
          <a:effectLst/>
        </p:spPr>
        <p:txBody>
          <a:bodyPr lIns="52144" tIns="52144" rIns="52144" bIns="52144" anchor="b"/>
          <a:lstStyle/>
          <a:p>
            <a:pPr algn="ctr" defTabSz="1042988" eaLnBrk="0" hangingPunct="0">
              <a:defRPr/>
            </a:pPr>
            <a:r>
              <a:rPr lang="pl-PL" sz="28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AUTORSKA PROGNOZA ROZWOJU </a:t>
            </a:r>
            <a:r>
              <a:rPr lang="pl-PL" sz="2800" b="1" dirty="0" err="1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IOE</a:t>
            </a:r>
            <a:r>
              <a:rPr lang="pl-PL" sz="28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AUSTRIA 2035</a:t>
            </a:r>
            <a:br>
              <a:rPr lang="pl-PL" sz="28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2800" b="1" dirty="0">
                <a:solidFill>
                  <a:srgbClr val="05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Land Wiedeń</a:t>
            </a:r>
            <a:endParaRPr lang="pl-PL" b="1" dirty="0">
              <a:solidFill>
                <a:srgbClr val="05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7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346" y="1548814"/>
            <a:ext cx="10356314" cy="38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pole tekstowe 5"/>
          <p:cNvSpPr txBox="1">
            <a:spLocks noChangeArrowheads="1"/>
          </p:cNvSpPr>
          <p:nvPr/>
        </p:nvSpPr>
        <p:spPr bwMode="auto">
          <a:xfrm>
            <a:off x="1203254" y="5438856"/>
            <a:ext cx="8274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Wniosek: Land Wiedeń zwiększa udział recyklingu poprzez </a:t>
            </a:r>
          </a:p>
          <a:p>
            <a:pPr eaLnBrk="0" hangingPunct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sortowanie odpadów zmieszanych.  Może to jednak nie wystarczyć               dla spełnienia wymagań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w 2035.</a:t>
            </a:r>
          </a:p>
        </p:txBody>
      </p:sp>
      <p:sp>
        <p:nvSpPr>
          <p:cNvPr id="36869" name="pole tekstowe 8"/>
          <p:cNvSpPr txBox="1">
            <a:spLocks noChangeArrowheads="1"/>
          </p:cNvSpPr>
          <p:nvPr/>
        </p:nvSpPr>
        <p:spPr bwMode="auto">
          <a:xfrm>
            <a:off x="4628176" y="2910328"/>
            <a:ext cx="65236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/>
              <a:t>65%</a:t>
            </a:r>
          </a:p>
        </p:txBody>
      </p:sp>
      <p:sp>
        <p:nvSpPr>
          <p:cNvPr id="36870" name="pole tekstowe 9"/>
          <p:cNvSpPr txBox="1">
            <a:spLocks noChangeArrowheads="1"/>
          </p:cNvSpPr>
          <p:nvPr/>
        </p:nvSpPr>
        <p:spPr bwMode="auto">
          <a:xfrm>
            <a:off x="4628176" y="3818005"/>
            <a:ext cx="65236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/>
              <a:t>35%</a:t>
            </a:r>
          </a:p>
        </p:txBody>
      </p:sp>
      <p:sp>
        <p:nvSpPr>
          <p:cNvPr id="36871" name="pole tekstowe 10"/>
          <p:cNvSpPr txBox="1">
            <a:spLocks noChangeArrowheads="1"/>
          </p:cNvSpPr>
          <p:nvPr/>
        </p:nvSpPr>
        <p:spPr bwMode="auto">
          <a:xfrm>
            <a:off x="8950103" y="2715826"/>
            <a:ext cx="65236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/>
              <a:t>45%</a:t>
            </a:r>
          </a:p>
        </p:txBody>
      </p:sp>
      <p:sp>
        <p:nvSpPr>
          <p:cNvPr id="36872" name="pole tekstowe 11"/>
          <p:cNvSpPr txBox="1">
            <a:spLocks noChangeArrowheads="1"/>
          </p:cNvSpPr>
          <p:nvPr/>
        </p:nvSpPr>
        <p:spPr bwMode="auto">
          <a:xfrm>
            <a:off x="8950103" y="3558668"/>
            <a:ext cx="65236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/>
              <a:t>55%</a:t>
            </a:r>
          </a:p>
        </p:txBody>
      </p:sp>
      <p:pic>
        <p:nvPicPr>
          <p:cNvPr id="9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5897" y="228159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733647" y="744279"/>
            <a:ext cx="10834575" cy="51674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393655" y="1674185"/>
            <a:ext cx="75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NIEODLEGŁY </a:t>
            </a:r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</a:t>
            </a:r>
            <a:endParaRPr lang="pl-P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INSTALACJI ODZYSKU ENERGII 2,0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589" y="57646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61510" y="263266"/>
            <a:ext cx="10585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WASTE – TO – </a:t>
            </a:r>
            <a:r>
              <a:rPr lang="pl-PL" sz="3200" b="1" dirty="0" err="1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WHEELS</a:t>
            </a:r>
            <a:endParaRPr lang="pl-PL" sz="3200" b="1" dirty="0">
              <a:solidFill>
                <a:srgbClr val="05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Przykład </a:t>
            </a:r>
            <a:r>
              <a:rPr lang="pl-PL" sz="3200" b="1" dirty="0" err="1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AWG</a:t>
            </a:r>
            <a:r>
              <a:rPr lang="pl-PL" sz="32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Wuppertal – wybrane ilustracje</a:t>
            </a:r>
          </a:p>
        </p:txBody>
      </p:sp>
      <p:pic>
        <p:nvPicPr>
          <p:cNvPr id="8" name="Obraz 7" descr="C:\Users\Tadeusz\Desktop\NOWY komputer\ABRYS\ABRYS_2021\Termiczne_21\WUPPERTAL_Wodór\IMG_22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1416400"/>
            <a:ext cx="4806950" cy="22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Tadeusz\Desktop\NOWY komputer\ABRYS\ABRYS_2021\Termiczne_21\WUPPERTAL_Wodór\Wasserstoff_Beilage a-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1059" y="1304077"/>
            <a:ext cx="3283374" cy="230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Tadeusz\Desktop\NOWY komputer\ABRYS\ABRYS_2021\Termiczne_21\WUPPERTAL_Wodór\IMG_23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1023" y="3714750"/>
            <a:ext cx="3577429" cy="26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85750" y="3714750"/>
            <a:ext cx="78537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Zielony wodór z zielonej energii elektrycznej </a:t>
            </a:r>
            <a:r>
              <a:rPr lang="pl-PL" sz="2000" b="1" dirty="0" err="1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Wytwarzanie wodoru H</a:t>
            </a:r>
            <a:r>
              <a:rPr lang="pl-PL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poprzez elektrolizę, magazynowanie wodoru </a:t>
            </a: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stacja tankowania autobusów.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dirty="0">
                <a:solidFill>
                  <a:srgbClr val="05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Wybrane parametry:</a:t>
            </a:r>
          </a:p>
          <a:p>
            <a:pPr lvl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dzienna produkcja wodoru: 400 kg/d (docelowo 3 x 400 = 1.200 kg),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możliwość tankowanie 10 busów (docelowo 3 x 10 = 30 busów),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moc przyłączeniowa układu elektrolizy: 1,0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pl-PL" sz="2000" b="1" baseline="-25000" dirty="0" err="1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pl-PL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(przy 400 kg H</a:t>
            </a:r>
            <a:r>
              <a:rPr lang="pl-PL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/d)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dla wyprodukowania 400 kg H</a:t>
            </a:r>
            <a:r>
              <a:rPr lang="pl-PL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potrzeba 11 h (ok. 11,0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MWh</a:t>
            </a:r>
            <a:r>
              <a:rPr lang="pl-PL" sz="2000" b="1" baseline="-25000" dirty="0" err="1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po przeliczeniu: 27,5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kWh</a:t>
            </a:r>
            <a:r>
              <a:rPr lang="pl-PL" sz="2000" b="1" baseline="-25000" dirty="0" err="1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/kgH</a:t>
            </a:r>
            <a:r>
              <a:rPr lang="pl-PL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3" name="Obraz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30739" y="1258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9110" y="263266"/>
            <a:ext cx="10585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WYCHWYTYWANIE </a:t>
            </a:r>
            <a:r>
              <a:rPr lang="pl-PL" sz="3200" b="1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3200" b="1" baseline="-25000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INSTALACJI  </a:t>
            </a:r>
            <a:r>
              <a:rPr lang="pl-P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WTE</a:t>
            </a:r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Przykład projektu instalacji </a:t>
            </a:r>
            <a:r>
              <a:rPr lang="pl-P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CCS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Oslo </a:t>
            </a:r>
            <a:r>
              <a:rPr lang="pl-P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Varme</a:t>
            </a:r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Fortum Oslo Var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473" y="1591793"/>
            <a:ext cx="3790214" cy="43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5282402" y="2054524"/>
            <a:ext cx="64047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Zaprojektowana w pełnej skali technologicznej instalacja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CCS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zredukuje rocznie około 400 000 ton </a:t>
            </a:r>
            <a:r>
              <a:rPr lang="pl-PL" sz="2000" b="1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2000" b="1" baseline="-25000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Ponieważ w składzie spalanych odpadów  jest znaczny udział neutralnej pod względem emisji </a:t>
            </a:r>
            <a:r>
              <a:rPr lang="pl-PL" sz="2000" b="1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2000" b="1" baseline="-25000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frakcji </a:t>
            </a:r>
          </a:p>
          <a:p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spalarnia ta wykaże ujemny bilans emisji dwutlenku węgla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, zdejmując go w ten sposób dodatkowo z atmosfery.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Wychwycone </a:t>
            </a:r>
            <a:r>
              <a:rPr lang="pl-PL" sz="2000" b="1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2000" b="1" baseline="-25000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jest transportowane do terminali i składowane głęboko pod ziemią w zbiornikach na norweskim szelfie kontynentalnym.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Docelowo w drugiej połowie 2024 instalacja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CCS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osiągnie wydajność 1,5 mln ton </a:t>
            </a:r>
            <a:r>
              <a:rPr lang="pl-PL" sz="2000" b="1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2000" b="1" baseline="-25000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rocznie.   </a:t>
            </a:r>
          </a:p>
        </p:txBody>
      </p:sp>
      <p:pic>
        <p:nvPicPr>
          <p:cNvPr id="6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0739" y="1258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9110" y="263266"/>
            <a:ext cx="10585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WYCHWYTYWANIE </a:t>
            </a:r>
            <a:r>
              <a:rPr lang="pl-PL" sz="3200" b="1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3200" b="1" baseline="-25000" dirty="0">
                <a:solidFill>
                  <a:srgbClr val="0B034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INSTALACJI </a:t>
            </a:r>
            <a:r>
              <a:rPr lang="pl-P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WTE</a:t>
            </a:r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KONKLUZJA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112512" y="2084078"/>
            <a:ext cx="7435331" cy="29731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dobie tak istotnego dążenia do osiągnięcia neutralności klimatycznej zastosowanie w </a:t>
            </a:r>
            <a:r>
              <a:rPr lang="pl-PL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instalacji </a:t>
            </a:r>
            <a:r>
              <a:rPr lang="pl-PL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CCUS</a:t>
            </a:r>
            <a:r>
              <a:rPr lang="pl-PL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wychwytu CO</a:t>
            </a:r>
            <a:r>
              <a:rPr lang="pl-PL" sz="24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może stać się wymogiem obligatoryjnym wpisanym w kolejne konkluzje BAT,  oczywiście  z pewnym założonym okresem przejściowym dla realizacji tego celu.</a:t>
            </a:r>
            <a:r>
              <a:rPr lang="pl-PL" sz="24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pl-PL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691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00100"/>
            <a:ext cx="102584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390650" y="1838325"/>
            <a:ext cx="9384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AKCEPTACJA SPOŁECZNA ???</a:t>
            </a:r>
          </a:p>
        </p:txBody>
      </p:sp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691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4581" y="146026"/>
            <a:ext cx="1156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  <a:endParaRPr lang="pl-PL" sz="20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349" y="743393"/>
            <a:ext cx="11412501" cy="5078313"/>
          </a:xfrm>
          <a:prstGeom prst="rect">
            <a:avLst/>
          </a:prstGeom>
          <a:noFill/>
          <a:ln w="73025">
            <a:solidFill>
              <a:srgbClr val="0505BF"/>
            </a:solidFill>
          </a:ln>
        </p:spPr>
        <p:txBody>
          <a:bodyPr wrap="square" rtlCol="0">
            <a:spAutoFit/>
          </a:bodyPr>
          <a:lstStyle/>
          <a:p>
            <a:pPr marL="266700"/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Odzysk energii z odpadów komunalnych, to jedyna metoda zagospodarowania  odpadów,   która  jest w stanie domknąć system gospodarki odpadami spełniający wymagania </a:t>
            </a:r>
            <a:r>
              <a:rPr lang="pl-PL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6700">
              <a:buFont typeface="+mj-lt"/>
              <a:buAutoNum type="arabicPeriod"/>
            </a:pPr>
            <a:endParaRPr lang="pl-PL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6700"/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Obecny potencjał krajowych instalacji odzysku energii jest efektywny i dobrze funkcjonujący, stanowi znaczącą bazę doświadczeń projektowych, środowiskowych i eksploatacyjnych. Jest jednak  istotnie  zbyt mały, aby w perspektywie 2035 sprostać wymaganiom </a:t>
            </a:r>
            <a:r>
              <a:rPr lang="pl-PL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Niezbędne jest podjęcie kolejnej fazy budowy tego rodzaju instalacji w Polsce w postaci IOE 2,0.</a:t>
            </a:r>
          </a:p>
          <a:p>
            <a:pPr marL="266700">
              <a:buFont typeface="+mj-lt"/>
              <a:buAutoNum type="arabicPeriod"/>
            </a:pPr>
            <a:endParaRPr lang="pl-PL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6700"/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Już obecnie trzeba podjąć szereg kroków, w tym te przedstawione w niniejszej </a:t>
            </a:r>
          </a:p>
          <a:p>
            <a:pPr marL="266700"/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prezentacji,  aby niezbędny rozwój instalacji odzysku energii w stał się realny na miarę potrzeb i wyzwań </a:t>
            </a:r>
            <a:r>
              <a:rPr lang="pl-PL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2035.</a:t>
            </a:r>
          </a:p>
          <a:p>
            <a:pPr marL="266700">
              <a:buFont typeface="+mj-lt"/>
              <a:buAutoNum type="arabicPeriod"/>
            </a:pPr>
            <a:endParaRPr lang="pl-PL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6700"/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Czasu pozostaje coraz mniej, fundusze z NFOŚiGW nie są nieograniczone.</a:t>
            </a:r>
          </a:p>
          <a:p>
            <a:pPr marL="712788"/>
            <a:endParaRPr lang="pl-PL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12788"/>
            <a:r>
              <a:rPr lang="pl-PL" sz="2400" b="1" dirty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2800" b="1" dirty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..nawet najdłuższą drogę można przejść, ale trzeba zacząć iść!</a:t>
            </a:r>
          </a:p>
          <a:p>
            <a:endParaRPr lang="pl-PL" dirty="0"/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89" y="58408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441030" y="374355"/>
            <a:ext cx="11419367" cy="558209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071577" y="931678"/>
            <a:ext cx="7739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MOŻE JEDNAK </a:t>
            </a:r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PODJĄĆ TO WYZWANIE</a:t>
            </a:r>
          </a:p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ZOSTAĆ LIDEREM JEDNEGO Z PROJEKTÓW </a:t>
            </a:r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2,0??</a:t>
            </a:r>
          </a:p>
          <a:p>
            <a:pPr algn="ctr"/>
            <a:endParaRPr lang="pl-P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589" y="58408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393405" y="393405"/>
            <a:ext cx="11419367" cy="558209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147777" y="1446028"/>
            <a:ext cx="7559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PAŃSTWU </a:t>
            </a:r>
          </a:p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 UWAGĘ</a:t>
            </a:r>
          </a:p>
          <a:p>
            <a:pPr algn="ctr"/>
            <a:endParaRPr lang="pl-P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pajak@agh.edu.pl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589" y="58408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76" y="744279"/>
            <a:ext cx="11153552" cy="5932967"/>
          </a:xfrm>
        </p:spPr>
        <p:txBody>
          <a:bodyPr/>
          <a:lstStyle/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odzysk energii z odpadów komunalnych, oparty na sprawdzonej, środowiskowo bezpiecznej  i technologicznie oraz eksploatacyjnie bardzo dobrze opanowanej bazie instalacji w Polsce, stanowi jedyną metodę, która  w świetle wymagań </a:t>
            </a:r>
            <a:r>
              <a:rPr lang="pl-PL" sz="21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zakładanych do uzyskania poziomów recyklingu może uzupełnić i zamknąć system krajowej gospodarki odpadami w perspektywie roku 2035. Teza ta stanowi stwierdzenie aprioryczne zawarte w temacie dzisiejszej konferencji </a:t>
            </a:r>
            <a:r>
              <a:rPr lang="pl-PL" sz="21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NFOŚiGW</a:t>
            </a: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realizacja powyższej tezy nie będzie możliwa bez podjęcia planów realizacji kolejnego etapu budowy krajowych instalacji odzysku energii z odpadów, zwanych </a:t>
            </a:r>
            <a:r>
              <a:rPr lang="pl-PL" sz="21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2,0, które w perspektywie 2035 nie tylko uzupełnią lokalne systemy gospodarki odpadami, ale poprzez swoją synergię wpiszą się w strategię ochrony klimatu, a szczególnie lokalnej transformacji energetycznej poprzez udział zdekarbonizowanych źródeł energii elektrycznej i ciepła systemowego,  a tym samym stanowić będą bezpieczne i zrównoważone, a ponadto paliwo niezależne źródła ciepła w tak skomplikowanej obecnie sytuacji geopolitycznej, </a:t>
            </a:r>
          </a:p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aktualny stan rozwoju krajowych instalacji odzysku energii z odpadów, osiągnięty w ramach inwestycji w latach 2007-2015, to cenny kapitał wiedzy i doświadczeń eksploatacyjnych, to  znacząca baza dla podejmowania nowych inwestycji, baza jakiej dotąd w Polsce nie było.  </a:t>
            </a:r>
          </a:p>
          <a:p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88828" y="167956"/>
            <a:ext cx="973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PODSTAWOWE TEZY</a:t>
            </a: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596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743172" y="734754"/>
            <a:ext cx="10834575" cy="51674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752599" y="1150310"/>
            <a:ext cx="8601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Instalacje Odzysku Energii (</a:t>
            </a:r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2,0</a:t>
            </a:r>
          </a:p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idei zrównoważonego rozwoju  i założeniach lokalnych programów ochrony środowiska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39" y="574557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501" y="953830"/>
            <a:ext cx="11153552" cy="4875470"/>
          </a:xfrm>
        </p:spPr>
        <p:txBody>
          <a:bodyPr/>
          <a:lstStyle/>
          <a:p>
            <a:pPr marL="355600" indent="-355600" algn="l">
              <a:lnSpc>
                <a:spcPct val="110000"/>
              </a:lnSpc>
              <a:buFont typeface="Wingdings" pitchFamily="2" charset="2"/>
              <a:buChar char="q"/>
            </a:pPr>
            <a:endParaRPr lang="pl-PL" sz="2100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>
              <a:lnSpc>
                <a:spcPct val="100000"/>
              </a:lnSpc>
              <a:buFont typeface="Wingdings" pitchFamily="2" charset="2"/>
              <a:buChar char="q"/>
            </a:pP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obowiązkiem władz samorządowych jest podjęcie starań o realizację założeń </a:t>
            </a:r>
            <a:r>
              <a:rPr lang="pl-PL" sz="21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55600" indent="-355600" algn="l">
              <a:lnSpc>
                <a:spcPct val="100000"/>
              </a:lnSpc>
              <a:buFont typeface="Wingdings" pitchFamily="2" charset="2"/>
              <a:buChar char="q"/>
            </a:pP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art. 17 i art. 18 ustawy – Prawo ochrony środowiska wymaga opracowania i wdrożenia programów ochrony środowiska,</a:t>
            </a:r>
          </a:p>
          <a:p>
            <a:pPr marL="355600" indent="-355600" algn="l">
              <a:lnSpc>
                <a:spcPct val="100000"/>
              </a:lnSpc>
              <a:buFont typeface="Wingdings" pitchFamily="2" charset="2"/>
              <a:buChar char="q"/>
            </a:pPr>
            <a:r>
              <a:rPr lang="pl-PL" sz="21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opierając się na konkretnym przykładzie Programu Ochrony Środowiska na lata 2021-2024 z perspektywą do 2028, w którym zapisano: </a:t>
            </a:r>
          </a:p>
          <a:p>
            <a:pPr marL="355600" indent="-174625" algn="l">
              <a:lnSpc>
                <a:spcPct val="100000"/>
              </a:lnSpc>
              <a:buFont typeface="Wingdings" pitchFamily="2" charset="2"/>
              <a:buChar char="§"/>
            </a:pPr>
            <a:r>
              <a:rPr lang="pl-PL" sz="21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priorytety: ochrona klimatu i jakości powietrza, adaptacja do zmian klimatu, w tym m.in.:</a:t>
            </a:r>
            <a:endParaRPr lang="pl-PL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174625" algn="l">
              <a:lnSpc>
                <a:spcPct val="100000"/>
              </a:lnSpc>
              <a:buFont typeface="Wingdings" pitchFamily="2" charset="2"/>
              <a:buChar char="§"/>
            </a:pPr>
            <a:r>
              <a:rPr lang="pl-PL" sz="21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ograniczanie niskiej emisji ze źródeł lokalnych (kotłowni indywidualnych),</a:t>
            </a:r>
          </a:p>
          <a:p>
            <a:pPr marL="355600" indent="-174625" algn="l">
              <a:lnSpc>
                <a:spcPct val="100000"/>
              </a:lnSpc>
              <a:buFont typeface="Wingdings" pitchFamily="2" charset="2"/>
              <a:buChar char="§"/>
            </a:pPr>
            <a:r>
              <a:rPr lang="pl-PL" sz="21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propagowanie likwidacji lub modernizacji indywidualnych, małych kotłowni opalanych paliwem o niskiej jakości,</a:t>
            </a:r>
          </a:p>
          <a:p>
            <a:pPr marL="355600" indent="-174625" algn="l">
              <a:lnSpc>
                <a:spcPct val="100000"/>
              </a:lnSpc>
              <a:buFont typeface="Wingdings" pitchFamily="2" charset="2"/>
              <a:buChar char="§"/>
            </a:pPr>
            <a:r>
              <a:rPr lang="pl-PL" sz="21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promocja wykorzystania bardziej ekologicznych źródeł ciepła niż węgiel,</a:t>
            </a:r>
          </a:p>
          <a:p>
            <a:pPr marL="355600" indent="-174625" algn="l">
              <a:lnSpc>
                <a:spcPct val="100000"/>
              </a:lnSpc>
              <a:buFont typeface="Wingdings" pitchFamily="2" charset="2"/>
              <a:buChar char="§"/>
            </a:pPr>
            <a:r>
              <a:rPr lang="pl-PL" sz="21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promocja i zwiększenie wykorzystania odnawialnych źródeł energii.</a:t>
            </a:r>
          </a:p>
          <a:p>
            <a:pPr marL="361950" indent="-361950" algn="l">
              <a:lnSpc>
                <a:spcPct val="100000"/>
              </a:lnSpc>
              <a:buFont typeface="Wingdings" pitchFamily="2" charset="2"/>
              <a:buChar char="q"/>
              <a:tabLst>
                <a:tab pos="0" algn="l"/>
              </a:tabLst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ODPOWIEDZIĄ TEJ GMINY jest aktualnie prowadzony projekt budowy </a:t>
            </a:r>
            <a:r>
              <a:rPr lang="pl-P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pl-PL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174625" algn="l">
              <a:lnSpc>
                <a:spcPct val="100000"/>
              </a:lnSpc>
              <a:buFont typeface="Wingdings" pitchFamily="2" charset="2"/>
              <a:buChar char="§"/>
            </a:pPr>
            <a:endParaRPr lang="pl-PL" sz="21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41435" lvl="1" indent="-355600">
              <a:lnSpc>
                <a:spcPct val="100000"/>
              </a:lnSpc>
              <a:buFont typeface="Wingdings" pitchFamily="2" charset="2"/>
              <a:buChar char="q"/>
            </a:pPr>
            <a:endParaRPr lang="pl-PL" sz="112" b="1" dirty="0">
              <a:solidFill>
                <a:srgbClr val="030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41435" lvl="1" indent="-355600">
              <a:lnSpc>
                <a:spcPct val="100000"/>
              </a:lnSpc>
              <a:buFont typeface="Wingdings" pitchFamily="2" charset="2"/>
              <a:buChar char="q"/>
            </a:pPr>
            <a:r>
              <a:rPr lang="pl-PL" sz="112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88828" y="167956"/>
            <a:ext cx="973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LOKALNE PROGRAMY OŚ A ROLA </a:t>
            </a:r>
            <a:r>
              <a:rPr lang="pl-PL" sz="3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</a:t>
            </a: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596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743172" y="734754"/>
            <a:ext cx="10834575" cy="51674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241255" y="1607510"/>
            <a:ext cx="7559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DLACZEGO NIEZBĘDNE SĄ KOLEJNE INSTALACJE ODZYSKU ENERGII (</a:t>
            </a:r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2,0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39" y="574557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4912" y="1420796"/>
            <a:ext cx="5497032" cy="3262432"/>
          </a:xfrm>
          <a:prstGeom prst="rect">
            <a:avLst/>
          </a:prstGeom>
          <a:gradFill>
            <a:gsLst>
              <a:gs pos="84000">
                <a:schemeClr val="accent1">
                  <a:alpha val="53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OBECNIE W EKSPLOATACJI</a:t>
            </a:r>
          </a:p>
          <a:p>
            <a:pPr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ZTUOK</a:t>
            </a:r>
            <a:r>
              <a:rPr lang="de-D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Konin</a:t>
            </a:r>
            <a:r>
              <a:rPr lang="de-D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de-D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ZTPOK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Bydgoszcz         180.000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ITPOK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Poznań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ZTPO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Kraków	               230.000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ZUOK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Białystok             120.000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ZTUO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Szczecin               150.000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PGE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ITPOE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Rzeszów    100.000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ZUSOK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Warszawa           40.000 Mg/a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Sumarycznie:         1.114.000 Mg/a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Symbol zastępczy zawartości 16">
            <a:extLst>
              <a:ext uri="{FF2B5EF4-FFF2-40B4-BE49-F238E27FC236}">
                <a16:creationId xmlns:a16="http://schemas.microsoft.com/office/drawing/2014/main" id="{3F5003D1-2F78-4D5D-ACD2-FE6C7004AE1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73" y="905779"/>
            <a:ext cx="4711399" cy="411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210300" y="5050393"/>
            <a:ext cx="5017017" cy="1692771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REALIZOWANE OBECNIE</a:t>
            </a:r>
          </a:p>
          <a:p>
            <a:pPr>
              <a:buFontTx/>
              <a:buChar char="•"/>
            </a:pP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Gdańsk</a:t>
            </a:r>
            <a:r>
              <a:rPr lang="de-DE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160. </a:t>
            </a:r>
            <a:r>
              <a:rPr lang="de-DE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000 Mg/a</a:t>
            </a: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Olsztyn                 100. 000 Mg/a (</a:t>
            </a:r>
            <a:r>
              <a:rPr lang="pl-PL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>
              <a:buFontTx/>
              <a:buChar char="•"/>
            </a:pPr>
            <a:r>
              <a:rPr lang="pl-PL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Warszawa             265. 000  Mg/a</a:t>
            </a:r>
          </a:p>
          <a:p>
            <a:pPr eaLnBrk="0" hangingPunct="0"/>
            <a:r>
              <a:rPr lang="pl-PL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Sumarycznie:          525.000 Mg/a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1950" y="5044410"/>
            <a:ext cx="5193044" cy="984885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BLOK WIELOPALIWOWY</a:t>
            </a:r>
          </a:p>
          <a:p>
            <a:pPr>
              <a:buFontTx/>
              <a:buChar char="•"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FORTUM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Zabrze       250</a:t>
            </a:r>
            <a:r>
              <a:rPr lang="de-D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.000 Mg/a</a:t>
            </a: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pl-PL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9125" y="167956"/>
            <a:ext cx="1062990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DLACZEGO NIEZBĘDNE SĄ </a:t>
            </a:r>
            <a:r>
              <a:rPr lang="pl-PL" sz="3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 – DOWODY (1)</a:t>
            </a:r>
          </a:p>
          <a:p>
            <a:pPr marL="355600" indent="-355600">
              <a:lnSpc>
                <a:spcPct val="110000"/>
              </a:lnSpc>
            </a:pP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eksploatowane w kraju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1,0 nie są w stanie spełnić wymagań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2035</a:t>
            </a:r>
          </a:p>
        </p:txBody>
      </p:sp>
      <p:pic>
        <p:nvPicPr>
          <p:cNvPr id="9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596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31628" y="1265274"/>
            <a:ext cx="11712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Można szacować tylko o pewnym przybliżeniu. Wiarygodna prognoza niezbędnego potencjału </a:t>
            </a:r>
            <a:r>
              <a:rPr lang="pl-PL" sz="2000" b="1" dirty="0" err="1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</a:t>
            </a:r>
          </a:p>
          <a:p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zależy od wiarygodnego przyjęcia strumienia masy odpadów komunalnych prognozowanych na rok 2035.</a:t>
            </a:r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 bwMode="auto">
          <a:xfrm>
            <a:off x="558025" y="2063750"/>
            <a:ext cx="7496432" cy="4808122"/>
            <a:chOff x="1143000" y="1371600"/>
            <a:chExt cx="7473824" cy="5319438"/>
          </a:xfrm>
        </p:grpSpPr>
        <p:grpSp>
          <p:nvGrpSpPr>
            <p:cNvPr id="3" name="Group 7"/>
            <p:cNvGrpSpPr/>
            <p:nvPr/>
          </p:nvGrpSpPr>
          <p:grpSpPr>
            <a:xfrm>
              <a:off x="3962400" y="1371600"/>
              <a:ext cx="1447800" cy="1447800"/>
              <a:chOff x="838200" y="914400"/>
              <a:chExt cx="1447800" cy="1447800"/>
            </a:xfrm>
            <a:solidFill>
              <a:srgbClr val="FFFF00"/>
            </a:solidFill>
          </p:grpSpPr>
          <p:sp>
            <p:nvSpPr>
              <p:cNvPr id="67" name="Oval 8"/>
              <p:cNvSpPr/>
              <p:nvPr/>
            </p:nvSpPr>
            <p:spPr>
              <a:xfrm>
                <a:off x="838200" y="914400"/>
                <a:ext cx="1447800" cy="1447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kern="0">
                  <a:solidFill>
                    <a:sysClr val="windowText" lastClr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68" name="TextBox 9"/>
              <p:cNvSpPr txBox="1"/>
              <p:nvPr/>
            </p:nvSpPr>
            <p:spPr>
              <a:xfrm>
                <a:off x="947110" y="1100179"/>
                <a:ext cx="1219200" cy="817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2100" b="1" kern="0">
                    <a:solidFill>
                      <a:sysClr val="windowText" lastClr="000000"/>
                    </a:solidFill>
                    <a:latin typeface="Arial Black" pitchFamily="34" charset="0"/>
                    <a:cs typeface="Century Gothic"/>
                  </a:rPr>
                  <a:t>15 mln Mg/a</a:t>
                </a:r>
                <a:endParaRPr lang="en-US" sz="2100" b="1" kern="0">
                  <a:solidFill>
                    <a:sysClr val="windowText" lastClr="000000"/>
                  </a:solidFill>
                  <a:latin typeface="Arial Black" pitchFamily="34" charset="0"/>
                  <a:cs typeface="Century Gothic"/>
                </a:endParaRPr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1143000" y="2857448"/>
              <a:ext cx="7473824" cy="3833590"/>
              <a:chOff x="1143000" y="2857448"/>
              <a:chExt cx="7473824" cy="3833590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942817" y="4160192"/>
                <a:ext cx="1448182" cy="1423066"/>
                <a:chOff x="3790417" y="3245792"/>
                <a:chExt cx="1448182" cy="1423066"/>
              </a:xfrm>
            </p:grpSpPr>
            <p:sp>
              <p:nvSpPr>
                <p:cNvPr id="65" name="Oval 11"/>
                <p:cNvSpPr/>
                <p:nvPr/>
              </p:nvSpPr>
              <p:spPr>
                <a:xfrm>
                  <a:off x="3790417" y="3246238"/>
                  <a:ext cx="1448182" cy="14226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41572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00" kern="0">
                    <a:solidFill>
                      <a:sysClr val="windowText" lastClr="000000"/>
                    </a:solidFill>
                    <a:latin typeface="Century Gothic"/>
                    <a:cs typeface="Century Gothic"/>
                  </a:endParaRPr>
                </a:p>
              </p:txBody>
            </p:sp>
            <p:pic>
              <p:nvPicPr>
                <p:cNvPr id="66" name="Grafik 7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62233" y="3245792"/>
                  <a:ext cx="1371600" cy="1386262"/>
                </a:xfrm>
                <a:prstGeom prst="ellipse">
                  <a:avLst/>
                </a:prstGeom>
              </p:spPr>
            </p:pic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6628680" y="3505200"/>
                <a:ext cx="1448520" cy="1447539"/>
                <a:chOff x="837480" y="3505200"/>
                <a:chExt cx="1448520" cy="1447539"/>
              </a:xfrm>
            </p:grpSpPr>
            <p:sp>
              <p:nvSpPr>
                <p:cNvPr id="63" name="Oval 14"/>
                <p:cNvSpPr/>
                <p:nvPr/>
              </p:nvSpPr>
              <p:spPr>
                <a:xfrm>
                  <a:off x="837480" y="3505531"/>
                  <a:ext cx="1448181" cy="144720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41572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00" kern="0">
                    <a:solidFill>
                      <a:sysClr val="windowText" lastClr="000000"/>
                    </a:solidFill>
                    <a:latin typeface="Century Gothic"/>
                    <a:cs typeface="Century Gothic"/>
                  </a:endParaRPr>
                </a:p>
              </p:txBody>
            </p:sp>
            <p:pic>
              <p:nvPicPr>
                <p:cNvPr id="64" name="Grafik 16" descr="Bildergebnis für müllverbrennungsanlag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32566" b="14133"/>
                <a:stretch>
                  <a:fillRect/>
                </a:stretch>
              </p:blipFill>
              <p:spPr bwMode="auto">
                <a:xfrm>
                  <a:off x="849351" y="3505200"/>
                  <a:ext cx="1436649" cy="1436650"/>
                </a:xfrm>
                <a:prstGeom prst="ellipse">
                  <a:avLst/>
                </a:prstGeom>
                <a:noFill/>
              </p:spPr>
            </p:pic>
          </p:grpSp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1143000" y="3581052"/>
                <a:ext cx="1448181" cy="1448965"/>
                <a:chOff x="5334000" y="1295052"/>
                <a:chExt cx="1448181" cy="1448965"/>
              </a:xfrm>
            </p:grpSpPr>
            <p:sp>
              <p:nvSpPr>
                <p:cNvPr id="61" name="Oval 17"/>
                <p:cNvSpPr/>
                <p:nvPr/>
              </p:nvSpPr>
              <p:spPr>
                <a:xfrm>
                  <a:off x="5334000" y="1295052"/>
                  <a:ext cx="1448181" cy="144896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41572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00" kern="0">
                    <a:solidFill>
                      <a:sysClr val="windowText" lastClr="000000"/>
                    </a:solidFill>
                    <a:latin typeface="Century Gothic"/>
                    <a:cs typeface="Century Gothic"/>
                  </a:endParaRPr>
                </a:p>
              </p:txBody>
            </p:sp>
            <p:pic>
              <p:nvPicPr>
                <p:cNvPr id="62" name="Grafik 5" descr="https://www.umweltbundesamt.de/sites/default/files/medien/376/bilder/deponie_airart_fotolia_33491092_m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33290"/>
                <a:stretch>
                  <a:fillRect/>
                </a:stretch>
              </p:blipFill>
              <p:spPr bwMode="auto">
                <a:xfrm>
                  <a:off x="5334000" y="1295400"/>
                  <a:ext cx="1447800" cy="1442896"/>
                </a:xfrm>
                <a:prstGeom prst="ellipse">
                  <a:avLst/>
                </a:prstGeom>
                <a:noFill/>
              </p:spPr>
            </p:pic>
          </p:grpSp>
          <p:cxnSp>
            <p:nvCxnSpPr>
              <p:cNvPr id="52" name="Straight Arrow Connector 19"/>
              <p:cNvCxnSpPr/>
              <p:nvPr/>
            </p:nvCxnSpPr>
            <p:spPr>
              <a:xfrm flipV="1">
                <a:off x="5416323" y="4295875"/>
                <a:ext cx="1353218" cy="55324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40000" dist="20000" dir="5400000" rotWithShape="0">
                  <a:schemeClr val="bg1"/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20"/>
              <p:cNvCxnSpPr/>
              <p:nvPr/>
            </p:nvCxnSpPr>
            <p:spPr>
              <a:xfrm>
                <a:off x="4693023" y="2857448"/>
                <a:ext cx="17410" cy="78331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  <a:effectLst>
                <a:outerShdw blurRad="40000" dist="20000" dir="5400000" rotWithShape="0">
                  <a:schemeClr val="bg1"/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25"/>
              <p:cNvCxnSpPr>
                <a:stCxn id="65" idx="2"/>
              </p:cNvCxnSpPr>
              <p:nvPr/>
            </p:nvCxnSpPr>
            <p:spPr>
              <a:xfrm rot="10800000">
                <a:off x="2567441" y="3979738"/>
                <a:ext cx="1375376" cy="892211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arrow"/>
              </a:ln>
              <a:effectLst>
                <a:outerShdw blurRad="40000" dist="20000" dir="5400000" rotWithShape="0">
                  <a:schemeClr val="bg1"/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41"/>
              <p:cNvSpPr txBox="1">
                <a:spLocks noChangeArrowheads="1"/>
              </p:cNvSpPr>
              <p:nvPr/>
            </p:nvSpPr>
            <p:spPr bwMode="auto">
              <a:xfrm>
                <a:off x="1143000" y="5105484"/>
                <a:ext cx="1600121" cy="374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41400" eaLnBrk="0" hangingPunct="0"/>
                <a:r>
                  <a:rPr lang="pl-PL" sz="1600" b="1">
                    <a:latin typeface="Arial Black" pitchFamily="34" charset="0"/>
                  </a:rPr>
                  <a:t>Składowanie</a:t>
                </a:r>
                <a:endParaRPr lang="en-US" sz="1600" b="1">
                  <a:latin typeface="Arial Black" pitchFamily="34" charset="0"/>
                </a:endParaRPr>
              </a:p>
            </p:txBody>
          </p:sp>
          <p:sp>
            <p:nvSpPr>
              <p:cNvPr id="56" name="TextBox 42"/>
              <p:cNvSpPr txBox="1"/>
              <p:nvPr/>
            </p:nvSpPr>
            <p:spPr>
              <a:xfrm>
                <a:off x="2709885" y="5514762"/>
                <a:ext cx="4130879" cy="4425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000" b="1" kern="0">
                    <a:solidFill>
                      <a:sysClr val="windowText" lastClr="000000"/>
                    </a:solidFill>
                    <a:latin typeface="Arial Black" pitchFamily="34" charset="0"/>
                    <a:cs typeface="Times New Roman" pitchFamily="18" charset="0"/>
                  </a:rPr>
                  <a:t>Recycling + </a:t>
                </a:r>
                <a:r>
                  <a:rPr lang="pl-PL" sz="2000" b="1" kern="0">
                    <a:solidFill>
                      <a:sysClr val="windowText" lastClr="000000"/>
                    </a:solidFill>
                    <a:latin typeface="Arial Black" pitchFamily="34" charset="0"/>
                    <a:cs typeface="Times New Roman" pitchFamily="18" charset="0"/>
                  </a:rPr>
                  <a:t>Kompostowanie</a:t>
                </a:r>
                <a:endParaRPr lang="en-US" sz="2000" b="1" kern="0">
                  <a:solidFill>
                    <a:sysClr val="windowText" lastClr="000000"/>
                  </a:solidFill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57" name="TextBox 43"/>
              <p:cNvSpPr txBox="1"/>
              <p:nvPr/>
            </p:nvSpPr>
            <p:spPr>
              <a:xfrm>
                <a:off x="6548219" y="4750150"/>
                <a:ext cx="2068605" cy="1940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800" b="1" kern="0" dirty="0">
                    <a:solidFill>
                      <a:sysClr val="windowText" lastClr="000000"/>
                    </a:solidFill>
                    <a:latin typeface="Arial Black" pitchFamily="34" charset="0"/>
                    <a:cs typeface="Century Gothic"/>
                  </a:rPr>
                  <a:t>Własna prognoza:</a:t>
                </a:r>
              </a:p>
              <a:p>
                <a:pPr algn="ctr"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b="1" kern="0" dirty="0">
                    <a:solidFill>
                      <a:srgbClr val="D7071B"/>
                    </a:solidFill>
                    <a:latin typeface="Arial Black" pitchFamily="34" charset="0"/>
                    <a:cs typeface="Century Gothic"/>
                  </a:rPr>
                  <a:t>potrzeba ok. </a:t>
                </a:r>
              </a:p>
              <a:p>
                <a:pPr algn="ctr"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b="1" kern="0" dirty="0">
                    <a:solidFill>
                      <a:srgbClr val="D7071B"/>
                    </a:solidFill>
                    <a:latin typeface="Arial Black" pitchFamily="34" charset="0"/>
                    <a:cs typeface="Century Gothic"/>
                  </a:rPr>
                  <a:t>2,5 </a:t>
                </a:r>
                <a:r>
                  <a:rPr lang="pl-PL" b="1" kern="0" dirty="0" err="1">
                    <a:solidFill>
                      <a:srgbClr val="D7071B"/>
                    </a:solidFill>
                    <a:latin typeface="Arial Black" pitchFamily="34" charset="0"/>
                    <a:cs typeface="Century Gothic"/>
                  </a:rPr>
                  <a:t>mlnMg</a:t>
                </a:r>
                <a:r>
                  <a:rPr lang="pl-PL" b="1" kern="0" dirty="0">
                    <a:solidFill>
                      <a:srgbClr val="D7071B"/>
                    </a:solidFill>
                    <a:latin typeface="Arial Black" pitchFamily="34" charset="0"/>
                    <a:cs typeface="Century Gothic"/>
                  </a:rPr>
                  <a:t>/a</a:t>
                </a:r>
              </a:p>
              <a:p>
                <a:pPr algn="ctr"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800" b="1" kern="0" dirty="0">
                    <a:solidFill>
                      <a:srgbClr val="D7071B"/>
                    </a:solidFill>
                    <a:latin typeface="Arial Black" pitchFamily="34" charset="0"/>
                    <a:cs typeface="Century Gothic"/>
                  </a:rPr>
                  <a:t>dla Waste-t</a:t>
                </a:r>
                <a:r>
                  <a:rPr lang="pl-PL" b="1" kern="0" dirty="0">
                    <a:solidFill>
                      <a:srgbClr val="D7071B"/>
                    </a:solidFill>
                    <a:latin typeface="Arial Black" pitchFamily="34" charset="0"/>
                    <a:cs typeface="Century Gothic"/>
                  </a:rPr>
                  <a:t>o_ Energy 2,0</a:t>
                </a:r>
                <a:endParaRPr lang="it-IT" sz="1800" b="1" kern="0" dirty="0">
                  <a:solidFill>
                    <a:srgbClr val="D7071B"/>
                  </a:solidFill>
                  <a:latin typeface="Arial Black" pitchFamily="34" charset="0"/>
                  <a:cs typeface="Century Gothic"/>
                </a:endParaRPr>
              </a:p>
            </p:txBody>
          </p:sp>
          <p:sp>
            <p:nvSpPr>
              <p:cNvPr id="58" name="TextBox 46"/>
              <p:cNvSpPr txBox="1"/>
              <p:nvPr/>
            </p:nvSpPr>
            <p:spPr>
              <a:xfrm>
                <a:off x="5843655" y="3900703"/>
                <a:ext cx="914808" cy="493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300" b="1" ker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28%</a:t>
                </a:r>
                <a:endParaRPr lang="en-US" sz="2300" b="1" kern="0">
                  <a:solidFill>
                    <a:srgbClr val="FF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59" name="TextBox 44"/>
              <p:cNvSpPr txBox="1"/>
              <p:nvPr/>
            </p:nvSpPr>
            <p:spPr>
              <a:xfrm>
                <a:off x="2709885" y="3742634"/>
                <a:ext cx="990778" cy="493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300" b="1" ker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7%</a:t>
                </a:r>
                <a:endParaRPr lang="en-US" sz="2300" b="1" kern="0">
                  <a:solidFill>
                    <a:srgbClr val="FF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60" name="TextBox 45"/>
              <p:cNvSpPr txBox="1"/>
              <p:nvPr/>
            </p:nvSpPr>
            <p:spPr>
              <a:xfrm>
                <a:off x="4351157" y="3561733"/>
                <a:ext cx="838837" cy="4935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041572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300" b="1" ker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65%</a:t>
                </a:r>
                <a:endParaRPr lang="en-US" sz="2300" b="1" kern="0">
                  <a:solidFill>
                    <a:srgbClr val="FF0000"/>
                  </a:solidFill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46" name="TextBox 51"/>
            <p:cNvSpPr txBox="1"/>
            <p:nvPr/>
          </p:nvSpPr>
          <p:spPr>
            <a:xfrm>
              <a:off x="1568749" y="3256133"/>
              <a:ext cx="1924578" cy="3407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41572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>
                  <a:solidFill>
                    <a:sysClr val="windowText" lastClr="000000"/>
                  </a:solidFill>
                  <a:latin typeface="Arial Black" pitchFamily="34" charset="0"/>
                  <a:cs typeface="Century Gothic"/>
                </a:rPr>
                <a:t>1,05 mln Mg/a</a:t>
              </a:r>
              <a:endParaRPr lang="en-US" sz="1400" b="1" kern="0">
                <a:solidFill>
                  <a:sysClr val="windowText" lastClr="000000"/>
                </a:solidFill>
                <a:latin typeface="Arial Black" pitchFamily="34" charset="0"/>
                <a:cs typeface="Century Gothic"/>
              </a:endParaRPr>
            </a:p>
          </p:txBody>
        </p:sp>
        <p:sp>
          <p:nvSpPr>
            <p:cNvPr id="47" name="TextBox 52"/>
            <p:cNvSpPr txBox="1"/>
            <p:nvPr/>
          </p:nvSpPr>
          <p:spPr>
            <a:xfrm>
              <a:off x="6289980" y="3136703"/>
              <a:ext cx="1832781" cy="374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41572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b="1" kern="0">
                  <a:solidFill>
                    <a:sysClr val="windowText" lastClr="000000"/>
                  </a:solidFill>
                  <a:latin typeface="Arial Black" pitchFamily="34" charset="0"/>
                  <a:cs typeface="Century Gothic"/>
                </a:rPr>
                <a:t>4,2 mln Mg/a</a:t>
              </a:r>
              <a:endParaRPr lang="en-US" sz="1600" b="1" kern="0">
                <a:solidFill>
                  <a:sysClr val="windowText" lastClr="000000"/>
                </a:solidFill>
                <a:latin typeface="Arial Black" pitchFamily="34" charset="0"/>
                <a:cs typeface="Century Gothic"/>
              </a:endParaRPr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3849438" y="3879627"/>
              <a:ext cx="1780551" cy="358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041572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500" b="1" kern="0">
                  <a:solidFill>
                    <a:sysClr val="windowText" lastClr="000000"/>
                  </a:solidFill>
                  <a:latin typeface="Arial Black" pitchFamily="34" charset="0"/>
                  <a:cs typeface="Century Gothic"/>
                </a:rPr>
                <a:t>9,75 mln Mg/a</a:t>
              </a:r>
              <a:endParaRPr lang="en-US" sz="1500" b="1" kern="0">
                <a:solidFill>
                  <a:sysClr val="windowText" lastClr="000000"/>
                </a:solidFill>
                <a:latin typeface="Arial Black" pitchFamily="34" charset="0"/>
                <a:cs typeface="Century Gothic"/>
              </a:endParaRPr>
            </a:p>
          </p:txBody>
        </p:sp>
      </p:grpSp>
      <p:sp>
        <p:nvSpPr>
          <p:cNvPr id="69" name="pole tekstowe 68"/>
          <p:cNvSpPr txBox="1"/>
          <p:nvPr/>
        </p:nvSpPr>
        <p:spPr>
          <a:xfrm>
            <a:off x="6616435" y="2041450"/>
            <a:ext cx="556915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Prognozy wg innych źródeł: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 G. </a:t>
            </a:r>
            <a:r>
              <a:rPr lang="pl-PL" sz="2000" b="1" dirty="0" err="1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Wielgosiński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2,0 </a:t>
            </a:r>
            <a:r>
              <a:rPr lang="en-US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2,2 mln Mg/a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pl-PL" sz="2000" b="1" dirty="0" err="1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ICHPW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 ok. 50 inst. </a:t>
            </a:r>
            <a:r>
              <a:rPr lang="pl-PL" sz="2000" b="1" dirty="0" err="1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 wydajności </a:t>
            </a:r>
          </a:p>
          <a:p>
            <a:pPr marL="265113" indent="-84138"/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rzędu 30</a:t>
            </a:r>
            <a:r>
              <a:rPr lang="en-US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÷ 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tys. Mg/a, czyli ok. 2,5 mln Mg/a,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pl-PL" sz="2000" b="1" dirty="0" err="1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KPGO</a:t>
            </a:r>
            <a:r>
              <a:rPr lang="pl-PL" sz="2000" b="1" dirty="0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ok. 3,5 mln Mg /a, koszt ~ 18 mld </a:t>
            </a:r>
            <a:r>
              <a:rPr lang="pl-PL" sz="2000" b="1" dirty="0" err="1">
                <a:solidFill>
                  <a:srgbClr val="03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PLN</a:t>
            </a:r>
            <a:endParaRPr lang="pl-PL" sz="2000" b="1" dirty="0">
              <a:solidFill>
                <a:srgbClr val="03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13" indent="-84138"/>
            <a:endParaRPr lang="pl-PL" b="1" dirty="0">
              <a:solidFill>
                <a:srgbClr val="03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89013">
              <a:tabLst>
                <a:tab pos="989013" algn="l"/>
              </a:tabLst>
            </a:pPr>
            <a:endParaRPr lang="pl-PL" sz="2000" b="1" dirty="0">
              <a:solidFill>
                <a:srgbClr val="D70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89013">
              <a:tabLst>
                <a:tab pos="989013" algn="l"/>
              </a:tabLst>
            </a:pPr>
            <a:r>
              <a:rPr lang="pl-PL" sz="2000" b="1" dirty="0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Istotne i otwarte pytanie:</a:t>
            </a:r>
          </a:p>
          <a:p>
            <a:pPr marL="989013">
              <a:tabLst>
                <a:tab pos="989013" algn="l"/>
              </a:tabLst>
            </a:pPr>
            <a:r>
              <a:rPr lang="pl-PL" sz="2000" b="1" dirty="0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Jaka będzie wartość opałowa odpadów </a:t>
            </a:r>
          </a:p>
          <a:p>
            <a:pPr marL="989013">
              <a:tabLst>
                <a:tab pos="989013" algn="l"/>
              </a:tabLst>
            </a:pPr>
            <a:r>
              <a:rPr lang="pl-PL" sz="2000" b="1" dirty="0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resztkowych i </a:t>
            </a:r>
            <a:r>
              <a:rPr lang="pl-PL" sz="2000" b="1" dirty="0" err="1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RDF</a:t>
            </a:r>
            <a:r>
              <a:rPr lang="pl-PL" sz="2000" b="1" dirty="0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wobec wdrożenia </a:t>
            </a:r>
          </a:p>
          <a:p>
            <a:pPr marL="989013">
              <a:tabLst>
                <a:tab pos="989013" algn="l"/>
              </a:tabLst>
            </a:pPr>
            <a:r>
              <a:rPr lang="pl-PL" sz="2000" b="1" dirty="0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wymagań </a:t>
            </a:r>
            <a:r>
              <a:rPr lang="pl-PL" sz="2000" b="1" dirty="0" err="1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000" b="1" dirty="0">
                <a:solidFill>
                  <a:srgbClr val="D7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???</a:t>
            </a:r>
          </a:p>
          <a:p>
            <a:endParaRPr lang="pl-PL" b="1" dirty="0">
              <a:solidFill>
                <a:srgbClr val="03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dirty="0">
              <a:solidFill>
                <a:srgbClr val="03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764466" y="6368902"/>
            <a:ext cx="2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619125" y="167956"/>
            <a:ext cx="10107945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DLACZEGO NIEZBĘDNE SĄ </a:t>
            </a:r>
            <a:r>
              <a:rPr lang="pl-PL" sz="32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32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2,0 – DOWODY (2)</a:t>
            </a:r>
          </a:p>
          <a:p>
            <a:pPr marL="355600" indent="-355600">
              <a:lnSpc>
                <a:spcPct val="110000"/>
              </a:lnSpc>
            </a:pP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zbyt duża jest luka inwestycyjna w zakresie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wobec wyzwań </a:t>
            </a:r>
            <a:r>
              <a:rPr lang="pl-PL" sz="2400" b="1" dirty="0" err="1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</a:t>
            </a:r>
            <a:r>
              <a:rPr lang="pl-PL" sz="2400" b="1" dirty="0">
                <a:solidFill>
                  <a:srgbClr val="030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2035</a:t>
            </a:r>
          </a:p>
        </p:txBody>
      </p:sp>
      <p:pic>
        <p:nvPicPr>
          <p:cNvPr id="34" name="Obraz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25964" y="20202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985581-EEDA-4EB7-9C17-B5A52F0747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4947" r="12309"/>
          <a:stretch/>
        </p:blipFill>
        <p:spPr bwMode="auto">
          <a:xfrm>
            <a:off x="733647" y="744279"/>
            <a:ext cx="10834575" cy="51674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628775" y="1293185"/>
            <a:ext cx="8886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INSTALACJI ODZYSKU ENERGII (</a:t>
            </a:r>
            <a:r>
              <a:rPr 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JAKO ZRÓWNOWAŻONE INWESTYCJE.</a:t>
            </a:r>
          </a:p>
          <a:p>
            <a:pPr algn="ctr"/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Argumenty na TAK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39" y="5745570"/>
            <a:ext cx="855256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793271"/>
      </p:ext>
    </p:extLst>
  </p:cSld>
  <p:clrMapOvr>
    <a:masterClrMapping/>
  </p:clrMapOvr>
</p:sld>
</file>

<file path=ppt/theme/theme1.xml><?xml version="1.0" encoding="utf-8"?>
<a:theme xmlns:a="http://schemas.openxmlformats.org/drawingml/2006/main" name="ABRYS_DSK">
  <a:themeElements>
    <a:clrScheme name="Custom 34">
      <a:dk1>
        <a:srgbClr val="303030"/>
      </a:dk1>
      <a:lt1>
        <a:srgbClr val="FFFFFF"/>
      </a:lt1>
      <a:dk2>
        <a:srgbClr val="464646"/>
      </a:dk2>
      <a:lt2>
        <a:srgbClr val="FFFFFF"/>
      </a:lt2>
      <a:accent1>
        <a:srgbClr val="79A368"/>
      </a:accent1>
      <a:accent2>
        <a:srgbClr val="518D54"/>
      </a:accent2>
      <a:accent3>
        <a:srgbClr val="335B3D"/>
      </a:accent3>
      <a:accent4>
        <a:srgbClr val="1B2C20"/>
      </a:accent4>
      <a:accent5>
        <a:srgbClr val="192316"/>
      </a:accent5>
      <a:accent6>
        <a:srgbClr val="243122"/>
      </a:accent6>
      <a:hlink>
        <a:srgbClr val="A05024"/>
      </a:hlink>
      <a:folHlink>
        <a:srgbClr val="FEC037"/>
      </a:folHlink>
    </a:clrScheme>
    <a:fontScheme name="Custom 4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RYS_DSK" id="{60135882-3ABA-490A-88EF-89669EB47E07}" vid="{819C2D05-1AB3-4330-80F7-10FC4F0EEA4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ABRYS_DSK</Template>
  <TotalTime>1241</TotalTime>
  <Words>2190</Words>
  <Application>Microsoft Office PowerPoint</Application>
  <PresentationFormat>Panoramiczny</PresentationFormat>
  <Paragraphs>216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Book Antiqua</vt:lpstr>
      <vt:lpstr>Bookman Old Style</vt:lpstr>
      <vt:lpstr>Calibri</vt:lpstr>
      <vt:lpstr>Century Gothic</vt:lpstr>
      <vt:lpstr>Lato</vt:lpstr>
      <vt:lpstr>Montserrat</vt:lpstr>
      <vt:lpstr>Times New Roman</vt:lpstr>
      <vt:lpstr>TitilliumMaps29L</vt:lpstr>
      <vt:lpstr>TitilliumText22L</vt:lpstr>
      <vt:lpstr>Wingdings</vt:lpstr>
      <vt:lpstr>ABRYS_DSK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dla prelegentów</dc:title>
  <dc:creator>LENOVO</dc:creator>
  <cp:lastModifiedBy>Tadeusz Pająk</cp:lastModifiedBy>
  <cp:revision>155</cp:revision>
  <dcterms:created xsi:type="dcterms:W3CDTF">2020-06-01T08:28:30Z</dcterms:created>
  <dcterms:modified xsi:type="dcterms:W3CDTF">2022-06-21T09:54:26Z</dcterms:modified>
</cp:coreProperties>
</file>