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7" r:id="rId1"/>
  </p:sldMasterIdLst>
  <p:notesMasterIdLst>
    <p:notesMasterId r:id="rId17"/>
  </p:notesMasterIdLst>
  <p:sldIdLst>
    <p:sldId id="256" r:id="rId2"/>
    <p:sldId id="257" r:id="rId3"/>
    <p:sldId id="279" r:id="rId4"/>
    <p:sldId id="261" r:id="rId5"/>
    <p:sldId id="281" r:id="rId6"/>
    <p:sldId id="290" r:id="rId7"/>
    <p:sldId id="291" r:id="rId8"/>
    <p:sldId id="292" r:id="rId9"/>
    <p:sldId id="293" r:id="rId10"/>
    <p:sldId id="280" r:id="rId11"/>
    <p:sldId id="267" r:id="rId12"/>
    <p:sldId id="294" r:id="rId13"/>
    <p:sldId id="295" r:id="rId14"/>
    <p:sldId id="297" r:id="rId15"/>
    <p:sldId id="298" r:id="rId16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97" d="100"/>
          <a:sy n="97" d="100"/>
        </p:scale>
        <p:origin x="-11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199E66-A6CA-480D-BAB3-D61A333B1F9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57324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199E66-A6CA-480D-BAB3-D61A333B1F97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729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6B63B6-81DC-4A44-989D-1F13A679B6ED}" type="slidenum">
              <a:rPr lang="pl-PL" altLang="pl-PL" smtClean="0"/>
              <a:pPr/>
              <a:t>2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96198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916A4-EDE1-4731-AAF5-1CF9BD557140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1413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D7EE6-C872-4080-92AB-5FFA3685C739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4547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C8029-9895-4550-B693-954284507009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556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1459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C8FB5-B4E4-44C8-A136-A08BBD98B7F4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403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1BD480-4D81-4C52-9F3D-E3CC5F7A3754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467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F87F4-6E27-43DD-B999-DAB71016690F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619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BD42A-0007-49E5-B35E-28E745DA8785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728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C675F8-9651-4FED-A17E-6173DA7E1706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17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05451-6CBD-4227-913F-8FB36B61F1B1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11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F2E38-CB61-4DE0-B9FE-5EEDDCF0120F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5516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6CD9E5-8FFE-4883-99F9-026AE4DA730C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oup 7"/>
          <p:cNvGrpSpPr>
            <a:grpSpLocks/>
          </p:cNvGrpSpPr>
          <p:nvPr userDrawn="1"/>
        </p:nvGrpSpPr>
        <p:grpSpPr bwMode="auto">
          <a:xfrm>
            <a:off x="727075" y="6369050"/>
            <a:ext cx="7532688" cy="406400"/>
            <a:chOff x="458" y="4012"/>
            <a:chExt cx="4745" cy="256"/>
          </a:xfrm>
        </p:grpSpPr>
        <p:pic>
          <p:nvPicPr>
            <p:cNvPr id="8" name="Picture 8" descr="UE+FS_L-kolor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3" y="4012"/>
              <a:ext cx="69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 descr="INFRASTRUKTURA_I_SRODOWISKO-male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" y="4012"/>
              <a:ext cx="781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10" descr="s-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 descr="s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0" y="1844675"/>
            <a:ext cx="9144000" cy="2520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dirty="0" smtClean="0">
                <a:solidFill>
                  <a:srgbClr val="FFFFFF"/>
                </a:solidFill>
              </a:rPr>
              <a:t>Zwiększenie skuteczności prowadzenia długotrwałych akcji ratowniczych</a:t>
            </a:r>
            <a:endParaRPr lang="pl-PL" altLang="pl-PL" dirty="0" smtClean="0">
              <a:solidFill>
                <a:srgbClr val="CCFFFF"/>
              </a:solidFill>
            </a:endParaRPr>
          </a:p>
        </p:txBody>
      </p:sp>
      <p:sp>
        <p:nvSpPr>
          <p:cNvPr id="9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pl-PL" altLang="pl-PL" sz="2000" b="1" dirty="0" smtClean="0">
              <a:solidFill>
                <a:srgbClr val="CCFFFF"/>
              </a:solidFill>
            </a:endParaRPr>
          </a:p>
          <a:p>
            <a:pPr marR="0" eaLnBrk="1" hangingPunct="1">
              <a:lnSpc>
                <a:spcPct val="80000"/>
              </a:lnSpc>
            </a:pPr>
            <a:endParaRPr lang="pl-PL" altLang="pl-PL" sz="2000" b="1" dirty="0" smtClean="0">
              <a:solidFill>
                <a:srgbClr val="CCFFF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pl-PL" altLang="pl-PL" sz="2000" b="1" dirty="0" smtClean="0">
                <a:solidFill>
                  <a:srgbClr val="CCFFFF"/>
                </a:solidFill>
              </a:rPr>
              <a:t>Marcin Słupek</a:t>
            </a:r>
          </a:p>
          <a:p>
            <a:pPr marR="0" eaLnBrk="1" hangingPunct="1">
              <a:lnSpc>
                <a:spcPct val="80000"/>
              </a:lnSpc>
            </a:pPr>
            <a:r>
              <a:rPr lang="pl-PL" altLang="pl-PL" sz="2000" b="1" dirty="0" smtClean="0">
                <a:solidFill>
                  <a:srgbClr val="CCFFFF"/>
                </a:solidFill>
              </a:rPr>
              <a:t>Komenda Główna Państwowej Straży Pożarnej</a:t>
            </a:r>
          </a:p>
          <a:p>
            <a:pPr marR="0" eaLnBrk="1" hangingPunct="1">
              <a:lnSpc>
                <a:spcPct val="80000"/>
              </a:lnSpc>
            </a:pPr>
            <a:r>
              <a:rPr lang="pl-PL" altLang="pl-PL" sz="2000" b="1" dirty="0" smtClean="0">
                <a:solidFill>
                  <a:srgbClr val="FFFFFF"/>
                </a:solidFill>
              </a:rPr>
              <a:t>		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755650" y="836613"/>
            <a:ext cx="7561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 dirty="0"/>
              <a:t>Projekt współfinansowany przez Unię Europejską ze środków </a:t>
            </a:r>
            <a:br>
              <a:rPr lang="pl-PL" altLang="pl-PL" dirty="0"/>
            </a:br>
            <a:r>
              <a:rPr lang="pl-PL" altLang="pl-PL" dirty="0"/>
              <a:t>Funduszu Spójności w ramach Programu Infrastruktura i Środowisko</a:t>
            </a:r>
          </a:p>
        </p:txBody>
      </p:sp>
      <p:pic>
        <p:nvPicPr>
          <p:cNvPr id="9222" name="Obraz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98816"/>
            <a:ext cx="9144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Stan realizacji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4"/>
            <a:ext cx="8229600" cy="5256361"/>
          </a:xfrm>
        </p:spPr>
        <p:txBody>
          <a:bodyPr>
            <a:normAutofit fontScale="92500" lnSpcReduction="20000"/>
          </a:bodyPr>
          <a:lstStyle/>
          <a:p>
            <a:pPr marL="566928" indent="-457200">
              <a:defRPr/>
            </a:pPr>
            <a:r>
              <a:rPr lang="pl-PL" altLang="pl-PL" dirty="0" smtClean="0"/>
              <a:t>29 października 2015 r. projekt został umieszczony w Wykazie projektów zidentyfikowanych przez właściwą instytucję w ramach trybu pozakonkursowego PO </a:t>
            </a:r>
            <a:r>
              <a:rPr lang="pl-PL" altLang="pl-PL" dirty="0" err="1" smtClean="0"/>
              <a:t>IiŚ</a:t>
            </a:r>
            <a:r>
              <a:rPr lang="pl-PL" altLang="pl-PL" dirty="0" smtClean="0"/>
              <a:t> pod nr 2.1-7</a:t>
            </a:r>
          </a:p>
          <a:p>
            <a:pPr marL="566928" indent="-457200">
              <a:defRPr/>
            </a:pPr>
            <a:r>
              <a:rPr lang="pl-PL" altLang="pl-PL" dirty="0" smtClean="0"/>
              <a:t>18 grudnia 2015 r. podpisano </a:t>
            </a:r>
            <a:r>
              <a:rPr lang="pl-PL" altLang="pl-PL" dirty="0" err="1" smtClean="0"/>
              <a:t>pre</a:t>
            </a:r>
            <a:r>
              <a:rPr lang="pl-PL" altLang="pl-PL" dirty="0" smtClean="0"/>
              <a:t>-umowę</a:t>
            </a:r>
          </a:p>
          <a:p>
            <a:pPr marL="566928" indent="-457200">
              <a:defRPr/>
            </a:pPr>
            <a:r>
              <a:rPr lang="pl-PL" altLang="pl-PL" dirty="0" smtClean="0"/>
              <a:t>28 września 2016 r. dokumentacja aplikacyjna projektu została złożona w Narodowym Funduszu Ochrony Środowiska i Gospodarki Wodnej</a:t>
            </a:r>
          </a:p>
          <a:p>
            <a:pPr marL="566928" indent="-457200">
              <a:defRPr/>
            </a:pPr>
            <a:r>
              <a:rPr lang="pl-PL" altLang="pl-PL" dirty="0" smtClean="0"/>
              <a:t>28 grudnia 2016 r. podpisano umowę o dofinansowanie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l-PL" altLang="pl-PL" sz="2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l-PL" altLang="pl-PL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l-PL" altLang="pl-PL" dirty="0" smtClean="0"/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Stan realizacji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altLang="pl-PL" sz="3000" dirty="0" smtClean="0"/>
              <a:t>wszystkie postępowania o udzielenie zamówień publicznych objęte stosowaniem ustawy Prawo Zamówień Publicznych zostały zakończone</a:t>
            </a:r>
          </a:p>
          <a:p>
            <a:pPr marL="0" indent="0" eaLnBrk="1" hangingPunct="1"/>
            <a:endParaRPr lang="pl-PL" altLang="pl-PL" sz="3000" dirty="0" smtClean="0"/>
          </a:p>
          <a:p>
            <a:r>
              <a:rPr lang="pl-PL" altLang="pl-PL" sz="3000" dirty="0" smtClean="0"/>
              <a:t>wszystkie umowy z wykonawcami na dostawy sprzętu zostały zawarte</a:t>
            </a:r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Stan realizacji</a:t>
            </a:r>
          </a:p>
        </p:txBody>
      </p:sp>
      <p:sp>
        <p:nvSpPr>
          <p:cNvPr id="2150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3000" dirty="0" smtClean="0"/>
              <a:t>z 18 zadań dot. zakupu samochodów i specjalistycznego sprzętu odbiorów dokonano w 17 zadaniach, 1 zadanie opóźnione</a:t>
            </a:r>
          </a:p>
          <a:p>
            <a:pPr eaLnBrk="1" hangingPunct="1"/>
            <a:endParaRPr lang="pl-PL" altLang="pl-PL" sz="3000" dirty="0" smtClean="0"/>
          </a:p>
          <a:p>
            <a:pPr eaLnBrk="1" hangingPunct="1"/>
            <a:r>
              <a:rPr lang="pl-PL" altLang="pl-PL" sz="3000" dirty="0" smtClean="0"/>
              <a:t>odbiory planowane są do końca listopada 2018 r.</a:t>
            </a:r>
          </a:p>
          <a:p>
            <a:pPr eaLnBrk="1" hangingPunct="1"/>
            <a:endParaRPr lang="pl-PL" altLang="pl-PL" dirty="0" smtClean="0"/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Stan realizacji</a:t>
            </a:r>
          </a:p>
        </p:txBody>
      </p:sp>
      <p:sp>
        <p:nvSpPr>
          <p:cNvPr id="22530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pl-PL" altLang="pl-PL" sz="3000" dirty="0" smtClean="0"/>
              <a:t>wystąpiono do IZ POIŚ w marcu 2018 r. w sprawie zagospodarowania oszczędności powstałych po podpisaniu wszystkich umów z wykonawcami na dostawy sprzętu</a:t>
            </a:r>
          </a:p>
          <a:p>
            <a:pPr eaLnBrk="1" hangingPunct="1"/>
            <a:endParaRPr lang="pl-PL" altLang="pl-PL" sz="3000" dirty="0" smtClean="0"/>
          </a:p>
          <a:p>
            <a:r>
              <a:rPr lang="pl-PL" altLang="pl-PL" sz="3000" dirty="0"/>
              <a:t>aneks </a:t>
            </a:r>
            <a:r>
              <a:rPr lang="pl-PL" altLang="pl-PL" sz="3000"/>
              <a:t>podpisano </a:t>
            </a:r>
            <a:r>
              <a:rPr lang="pl-PL" altLang="pl-PL" sz="3000" smtClean="0"/>
              <a:t>26 </a:t>
            </a:r>
            <a:r>
              <a:rPr lang="pl-PL" altLang="pl-PL" sz="3000" dirty="0" smtClean="0"/>
              <a:t>września 2018 r.</a:t>
            </a:r>
          </a:p>
          <a:p>
            <a:endParaRPr lang="pl-PL" altLang="pl-PL" sz="3000" dirty="0"/>
          </a:p>
          <a:p>
            <a:r>
              <a:rPr lang="pl-PL" altLang="pl-PL" sz="3000" dirty="0" smtClean="0"/>
              <a:t>rozszerzono zakres rzeczowy o </a:t>
            </a:r>
            <a:r>
              <a:rPr lang="pl-PL" altLang="pl-PL" sz="3000" dirty="0"/>
              <a:t>zakup 6 szt. quadów z </a:t>
            </a:r>
            <a:r>
              <a:rPr lang="pl-PL" altLang="pl-PL" sz="3000" dirty="0" smtClean="0"/>
              <a:t>lawetą</a:t>
            </a:r>
          </a:p>
          <a:p>
            <a:endParaRPr lang="pl-PL" altLang="pl-PL" sz="3000" dirty="0"/>
          </a:p>
          <a:p>
            <a:r>
              <a:rPr lang="pl-PL" altLang="pl-PL" sz="3000" dirty="0" smtClean="0"/>
              <a:t>wydłużono okres </a:t>
            </a:r>
            <a:r>
              <a:rPr lang="pl-PL" altLang="pl-PL" sz="3000" dirty="0"/>
              <a:t>kwalifikowalności wydatków do 31 lipca 2019 r.</a:t>
            </a:r>
          </a:p>
          <a:p>
            <a:endParaRPr lang="pl-PL" altLang="pl-PL" sz="3000" dirty="0" smtClean="0"/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dirty="0" smtClean="0"/>
              <a:t>Do realizacji</a:t>
            </a:r>
          </a:p>
        </p:txBody>
      </p:sp>
      <p:sp>
        <p:nvSpPr>
          <p:cNvPr id="22530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altLang="pl-PL" sz="3000" dirty="0" smtClean="0"/>
              <a:t>przetarg na zakup </a:t>
            </a:r>
            <a:r>
              <a:rPr lang="pl-PL" altLang="pl-PL" sz="3000" dirty="0"/>
              <a:t>6 szt. quadów z </a:t>
            </a:r>
            <a:r>
              <a:rPr lang="pl-PL" altLang="pl-PL" sz="3000" dirty="0" smtClean="0"/>
              <a:t>lawetą</a:t>
            </a:r>
          </a:p>
          <a:p>
            <a:endParaRPr lang="pl-PL" altLang="pl-PL" sz="3000" dirty="0"/>
          </a:p>
          <a:p>
            <a:r>
              <a:rPr lang="pl-PL" altLang="pl-PL" sz="3000" dirty="0" smtClean="0"/>
              <a:t>realizacja wizyt monitoringowych</a:t>
            </a:r>
          </a:p>
          <a:p>
            <a:endParaRPr lang="pl-PL" altLang="pl-PL" sz="3000" dirty="0"/>
          </a:p>
          <a:p>
            <a:r>
              <a:rPr lang="pl-PL" altLang="pl-PL" sz="3000" dirty="0" smtClean="0"/>
              <a:t>przetargi na tablicę pamiątkową i konferencję promującą </a:t>
            </a:r>
            <a:r>
              <a:rPr lang="pl-PL" altLang="pl-PL" sz="3000" smtClean="0"/>
              <a:t>efekty projektu </a:t>
            </a:r>
            <a:endParaRPr lang="pl-PL" altLang="pl-PL" sz="3000" dirty="0" smtClean="0"/>
          </a:p>
          <a:p>
            <a:endParaRPr lang="pl-PL" altLang="pl-PL" sz="3000" dirty="0"/>
          </a:p>
          <a:p>
            <a:endParaRPr lang="pl-PL" altLang="pl-PL" sz="3000" dirty="0" smtClean="0"/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62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altLang="pl-PL" dirty="0" smtClean="0"/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493883" cy="600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600" dirty="0" smtClean="0"/>
              <a:t>Program Infrastruktura i Środowisko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l-PL" altLang="pl-PL" sz="2800" b="1" dirty="0" smtClean="0"/>
              <a:t>Oś priorytetowa II </a:t>
            </a:r>
            <a:r>
              <a:rPr lang="pl-PL" altLang="pl-PL" sz="2800" dirty="0" smtClean="0"/>
              <a:t>Ochrona środowiska, w tym adaptacja do zmian klimatu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l-PL" altLang="pl-PL" sz="2800" b="1" dirty="0" smtClean="0"/>
              <a:t>Działanie 2.1</a:t>
            </a:r>
            <a:r>
              <a:rPr lang="pl-PL" altLang="pl-PL" sz="2800" dirty="0" smtClean="0"/>
              <a:t> Adaptacja do zmian klimatu wraz z zabezpieczeniem i zwiększeniem odporności na klęski żywiołowe, w szczególności katastrofy naturalne oraz monitoring środowiska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l-PL" altLang="pl-PL" sz="2800" b="1" dirty="0" smtClean="0"/>
              <a:t>Beneficjent</a:t>
            </a:r>
            <a:r>
              <a:rPr lang="pl-PL" altLang="pl-PL" sz="2800" dirty="0" smtClean="0"/>
              <a:t> – Komenda Główna Państwowej Straży Pożarnej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l-PL" altLang="pl-PL" sz="2800" b="1" dirty="0" smtClean="0"/>
              <a:t>Podmioty upoważnione do ponoszenia wydatków kwalifikowanych </a:t>
            </a:r>
            <a:r>
              <a:rPr lang="pl-PL" altLang="pl-PL" sz="2800" dirty="0" smtClean="0"/>
              <a:t>– 16 komend wojewódzkich Państwowej Straży Pożarnej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pl-PL" altLang="pl-PL" sz="2800" dirty="0" smtClean="0"/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12421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dirty="0" smtClean="0"/>
              <a:t>Wartość projektu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altLang="pl-PL" dirty="0" smtClean="0"/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l-PL" altLang="pl-PL" sz="3600" dirty="0" smtClean="0"/>
              <a:t>Całkowita wartość = 141 181 000 PLN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altLang="pl-PL" sz="3400" dirty="0" smtClean="0"/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l-PL" altLang="pl-PL" sz="3400" dirty="0" smtClean="0"/>
              <a:t>Wkład Funduszu Spójności = 120 003 850 PLN</a:t>
            </a:r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Przedmiot projektu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205288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3000" dirty="0" smtClean="0"/>
              <a:t>zakupy sprzętu w zakresie prowadzenia długotrwałych akcji ratowniczych</a:t>
            </a:r>
          </a:p>
          <a:p>
            <a:pPr eaLnBrk="1" hangingPunct="1"/>
            <a:endParaRPr lang="pl-PL" altLang="pl-PL" sz="3000" dirty="0" smtClean="0"/>
          </a:p>
          <a:p>
            <a:pPr eaLnBrk="1" hangingPunct="1"/>
            <a:r>
              <a:rPr lang="pl-PL" altLang="pl-PL" sz="3000" dirty="0" smtClean="0"/>
              <a:t>wyposażenie szkół i ośrodków w sprzęt ratowniczo-gaśniczy do szkolenia w zakresie ratowania życia, zdrowia, mienia oraz usuwania skutków katastrof naturalnych, a także wywołanych działalnością człowieka</a:t>
            </a:r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Przedmiot projektu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l-PL" altLang="pl-PL" sz="3000" dirty="0" smtClean="0"/>
              <a:t>samochód z podnośnikiem hydraulicznym (SHD 40) – 3 szt.</a:t>
            </a:r>
          </a:p>
          <a:p>
            <a:pPr eaLnBrk="1" hangingPunct="1"/>
            <a:r>
              <a:rPr lang="pl-PL" altLang="pl-PL" sz="3000" dirty="0" smtClean="0"/>
              <a:t>samochód z drabiną mechaniczną (SD 30) – 16 szt.</a:t>
            </a:r>
          </a:p>
          <a:p>
            <a:pPr eaLnBrk="1" hangingPunct="1"/>
            <a:r>
              <a:rPr lang="pl-PL" altLang="pl-PL" sz="3000" dirty="0" smtClean="0"/>
              <a:t>samochód z drabiną mechaniczną (SD 37, SD 40) – 22 szt.</a:t>
            </a:r>
          </a:p>
          <a:p>
            <a:pPr eaLnBrk="1" hangingPunct="1"/>
            <a:r>
              <a:rPr lang="pl-PL" altLang="pl-PL" sz="3000" dirty="0" smtClean="0"/>
              <a:t>samochód z podnośnikiem hydraulicznym (SHD 23) – 12 szt.</a:t>
            </a:r>
          </a:p>
        </p:txBody>
      </p:sp>
      <p:pic>
        <p:nvPicPr>
          <p:cNvPr id="5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Przedmiot projektu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altLang="pl-PL" sz="3000" dirty="0" smtClean="0"/>
              <a:t>kontener paliwowy (bez paliwa) – 2 szt.</a:t>
            </a:r>
          </a:p>
          <a:p>
            <a:pPr eaLnBrk="1" hangingPunct="1"/>
            <a:r>
              <a:rPr lang="pl-PL" altLang="pl-PL" sz="3000" dirty="0" smtClean="0"/>
              <a:t>agregat prądotwórczy przewoźny o mocy min. 40 kVA na przyczepie – 12 szt.</a:t>
            </a:r>
          </a:p>
          <a:p>
            <a:pPr eaLnBrk="1" hangingPunct="1"/>
            <a:r>
              <a:rPr lang="pl-PL" altLang="pl-PL" sz="3000" dirty="0" smtClean="0"/>
              <a:t>agregat prądotwórczy przewoźny o mocy min. 100 kVA na przyczepie – 6 szt.</a:t>
            </a:r>
          </a:p>
          <a:p>
            <a:pPr eaLnBrk="1" hangingPunct="1"/>
            <a:r>
              <a:rPr lang="pl-PL" altLang="pl-PL" sz="3000" dirty="0" smtClean="0"/>
              <a:t>wyposażenie szkół i ośrodków w sprzęt dydaktyczny – 18 szt.</a:t>
            </a:r>
          </a:p>
          <a:p>
            <a:pPr eaLnBrk="1" hangingPunct="1"/>
            <a:endParaRPr lang="pl-PL" altLang="pl-PL" sz="2600" dirty="0" smtClean="0"/>
          </a:p>
        </p:txBody>
      </p:sp>
      <p:pic>
        <p:nvPicPr>
          <p:cNvPr id="5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Przedmiot projektu</a:t>
            </a:r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altLang="pl-PL" sz="3000" dirty="0" smtClean="0"/>
              <a:t>quad z lawetą – 20 szt. + 6 szt. (oszczędności)</a:t>
            </a:r>
          </a:p>
          <a:p>
            <a:pPr eaLnBrk="1" hangingPunct="1"/>
            <a:r>
              <a:rPr lang="pl-PL" altLang="pl-PL" sz="3000" dirty="0" smtClean="0"/>
              <a:t>przyczepa do przewozu sprzętu i wyposażenia – 5 szt.</a:t>
            </a:r>
          </a:p>
          <a:p>
            <a:pPr eaLnBrk="1" hangingPunct="1"/>
            <a:r>
              <a:rPr lang="pl-PL" altLang="pl-PL" sz="3000" dirty="0" smtClean="0"/>
              <a:t>zestaw sprzętu do pracy ręcznej na linii brzegowej – 50 szt.</a:t>
            </a:r>
          </a:p>
          <a:p>
            <a:pPr eaLnBrk="1" hangingPunct="1"/>
            <a:r>
              <a:rPr lang="pl-PL" altLang="pl-PL" sz="3000" dirty="0" smtClean="0"/>
              <a:t>myjka wysokociśnieniowa z podgrzewaczem wody i osprzętem – 10 szt.</a:t>
            </a:r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Przedmiot projektu</a:t>
            </a:r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3000" dirty="0" smtClean="0"/>
              <a:t>myjka niskociśnieniowa z podgrzewaczem wody i osprzętem – 10 szt.</a:t>
            </a:r>
          </a:p>
          <a:p>
            <a:pPr eaLnBrk="1" hangingPunct="1"/>
            <a:r>
              <a:rPr lang="pl-PL" altLang="pl-PL" sz="3000" dirty="0" smtClean="0"/>
              <a:t>namiot z ogrzewaniem i wyposażeniem – 5 szt.</a:t>
            </a:r>
          </a:p>
          <a:p>
            <a:pPr eaLnBrk="1" hangingPunct="1"/>
            <a:r>
              <a:rPr lang="pl-PL" altLang="pl-PL" sz="3000" dirty="0" smtClean="0"/>
              <a:t>namiot gospodarczy, magazynowy z oświetleniem – 10 szt.</a:t>
            </a:r>
          </a:p>
          <a:p>
            <a:pPr eaLnBrk="1" hangingPunct="1"/>
            <a:r>
              <a:rPr lang="pl-PL" altLang="pl-PL" sz="3000" dirty="0" smtClean="0"/>
              <a:t>agregat prądotwórczy przewoźny z osprzętem o mocy min. 5 KW – 5 szt.</a:t>
            </a:r>
          </a:p>
          <a:p>
            <a:pPr eaLnBrk="1" hangingPunct="1"/>
            <a:endParaRPr lang="pl-PL" altLang="pl-PL" dirty="0" smtClean="0"/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mtClean="0"/>
              <a:t>Przedmiot projektu</a:t>
            </a:r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/>
              <a:t>pompa perystaltyczna z osprzętem – 5 szt.</a:t>
            </a:r>
          </a:p>
          <a:p>
            <a:pPr eaLnBrk="1" hangingPunct="1"/>
            <a:endParaRPr lang="pl-PL" altLang="pl-PL" dirty="0" smtClean="0"/>
          </a:p>
          <a:p>
            <a:pPr eaLnBrk="1" hangingPunct="1"/>
            <a:r>
              <a:rPr lang="pl-PL" altLang="pl-PL" dirty="0" smtClean="0"/>
              <a:t>zbiornik (przenośny) o pojemności wodnej 10 - 15 m3 z osprzętem – 10 szt.</a:t>
            </a:r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176" y="6275039"/>
            <a:ext cx="3469648" cy="4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40608-223F-4B35-913A-E0B0ABC04F65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570</Words>
  <Application>Microsoft Office PowerPoint</Application>
  <PresentationFormat>Pokaz na ekranie (4:3)</PresentationFormat>
  <Paragraphs>89</Paragraphs>
  <Slides>15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Zwiększenie skuteczności prowadzenia długotrwałych akcji ratowniczych</vt:lpstr>
      <vt:lpstr>Program Infrastruktura i Środowisko</vt:lpstr>
      <vt:lpstr>Wartość projektu</vt:lpstr>
      <vt:lpstr>Przedmiot projektu</vt:lpstr>
      <vt:lpstr>Przedmiot projektu</vt:lpstr>
      <vt:lpstr>Przedmiot projektu</vt:lpstr>
      <vt:lpstr>Przedmiot projektu</vt:lpstr>
      <vt:lpstr>Przedmiot projektu</vt:lpstr>
      <vt:lpstr>Przedmiot projektu</vt:lpstr>
      <vt:lpstr>Stan realizacji</vt:lpstr>
      <vt:lpstr>Stan realizacji</vt:lpstr>
      <vt:lpstr>Stan realizacji</vt:lpstr>
      <vt:lpstr>Stan realizacji</vt:lpstr>
      <vt:lpstr>Do realizacji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Doskonalenie stanowisk do analizowania  i prognozowania zagrożeń</dc:title>
  <dc:creator>mmojek</dc:creator>
  <cp:lastModifiedBy>Ewa Knedler</cp:lastModifiedBy>
  <cp:revision>63</cp:revision>
  <dcterms:created xsi:type="dcterms:W3CDTF">2009-04-20T08:06:03Z</dcterms:created>
  <dcterms:modified xsi:type="dcterms:W3CDTF">2018-11-06T07:56:55Z</dcterms:modified>
</cp:coreProperties>
</file>