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3"/>
  </p:notesMasterIdLst>
  <p:sldIdLst>
    <p:sldId id="415" r:id="rId2"/>
    <p:sldId id="596" r:id="rId3"/>
    <p:sldId id="419" r:id="rId4"/>
    <p:sldId id="597" r:id="rId5"/>
    <p:sldId id="1049" r:id="rId6"/>
    <p:sldId id="598" r:id="rId7"/>
    <p:sldId id="1016" r:id="rId8"/>
    <p:sldId id="1004" r:id="rId9"/>
    <p:sldId id="600" r:id="rId10"/>
    <p:sldId id="1003" r:id="rId11"/>
    <p:sldId id="1005" r:id="rId12"/>
    <p:sldId id="1056" r:id="rId13"/>
    <p:sldId id="1059" r:id="rId14"/>
    <p:sldId id="1017" r:id="rId15"/>
    <p:sldId id="1018" r:id="rId16"/>
    <p:sldId id="1047" r:id="rId17"/>
    <p:sldId id="1046" r:id="rId18"/>
    <p:sldId id="1048" r:id="rId19"/>
    <p:sldId id="1021" r:id="rId20"/>
    <p:sldId id="1043" r:id="rId21"/>
    <p:sldId id="1044" r:id="rId22"/>
    <p:sldId id="1045" r:id="rId23"/>
    <p:sldId id="1019" r:id="rId24"/>
    <p:sldId id="1051" r:id="rId25"/>
    <p:sldId id="1050" r:id="rId26"/>
    <p:sldId id="1052" r:id="rId27"/>
    <p:sldId id="1053" r:id="rId28"/>
    <p:sldId id="1054" r:id="rId29"/>
    <p:sldId id="318" r:id="rId30"/>
    <p:sldId id="602" r:id="rId31"/>
    <p:sldId id="604" r:id="rId32"/>
    <p:sldId id="605" r:id="rId33"/>
    <p:sldId id="608" r:id="rId34"/>
    <p:sldId id="1002" r:id="rId35"/>
    <p:sldId id="595" r:id="rId36"/>
    <p:sldId id="1055" r:id="rId37"/>
    <p:sldId id="1058" r:id="rId38"/>
    <p:sldId id="1060" r:id="rId39"/>
    <p:sldId id="1062" r:id="rId40"/>
    <p:sldId id="1061" r:id="rId41"/>
    <p:sldId id="1057" r:id="rId4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6374" autoAdjust="0"/>
  </p:normalViewPr>
  <p:slideViewPr>
    <p:cSldViewPr snapToGrid="0">
      <p:cViewPr varScale="1">
        <p:scale>
          <a:sx n="89" d="100"/>
          <a:sy n="89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7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DF450-1D35-4AEC-A4DC-DB724E915C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1A770B1-2D92-47C7-8B5D-3BE999E6F727}">
      <dgm:prSet phldrT="[Tekst]" custT="1"/>
      <dgm:spPr/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</a:rPr>
            <a:t>Gmina (ośrodek pomocy społecznej) – do 30 kwietnia roku następnego po roku sprawozdawczym</a:t>
          </a:r>
          <a:endParaRPr lang="pl-PL" sz="2400" dirty="0">
            <a:solidFill>
              <a:schemeClr val="tx1"/>
            </a:solidFill>
          </a:endParaRPr>
        </a:p>
      </dgm:t>
    </dgm:pt>
    <dgm:pt modelId="{D01DD377-D81D-4F07-A0CE-48FC38B368A4}" type="parTrans" cxnId="{551C1DE5-499E-475B-AB11-6B80B8E746B2}">
      <dgm:prSet/>
      <dgm:spPr/>
      <dgm:t>
        <a:bodyPr/>
        <a:lstStyle/>
        <a:p>
          <a:endParaRPr lang="pl-PL"/>
        </a:p>
      </dgm:t>
    </dgm:pt>
    <dgm:pt modelId="{570CF491-B93B-46B2-92E9-A0CA8BBC1176}" type="sibTrans" cxnId="{551C1DE5-499E-475B-AB11-6B80B8E746B2}">
      <dgm:prSet/>
      <dgm:spPr/>
      <dgm:t>
        <a:bodyPr/>
        <a:lstStyle/>
        <a:p>
          <a:endParaRPr lang="pl-PL"/>
        </a:p>
      </dgm:t>
    </dgm:pt>
    <dgm:pt modelId="{7C2B22ED-45FA-4ECA-9CDE-73E97CB4CA6F}">
      <dgm:prSet phldrT="[Tekst]" custT="1"/>
      <dgm:spPr/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</a:rPr>
            <a:t>Powiat (powiatowe centrum pomocy rodzinie) –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do 30 kwietnia roku następnego po roku sprawozdawczym</a:t>
          </a:r>
        </a:p>
      </dgm:t>
    </dgm:pt>
    <dgm:pt modelId="{CFAA6C08-E8C3-46FC-906D-3C4C5F19689F}" type="parTrans" cxnId="{593BADCD-6A00-4D95-A561-4C52A30D56B1}">
      <dgm:prSet/>
      <dgm:spPr/>
      <dgm:t>
        <a:bodyPr/>
        <a:lstStyle/>
        <a:p>
          <a:endParaRPr lang="pl-PL"/>
        </a:p>
      </dgm:t>
    </dgm:pt>
    <dgm:pt modelId="{F316329C-3C41-46B9-9ADA-96D935CC5EE7}" type="sibTrans" cxnId="{593BADCD-6A00-4D95-A561-4C52A30D56B1}">
      <dgm:prSet/>
      <dgm:spPr/>
      <dgm:t>
        <a:bodyPr/>
        <a:lstStyle/>
        <a:p>
          <a:endParaRPr lang="pl-PL"/>
        </a:p>
      </dgm:t>
    </dgm:pt>
    <dgm:pt modelId="{74A955D3-FACD-440A-85C7-A26C8AB2D7C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Województwo (regionalny ośrodek polityki społecznej) – do 30 czerwca roku następnego po roku sprawozdawczym</a:t>
          </a:r>
        </a:p>
      </dgm:t>
    </dgm:pt>
    <dgm:pt modelId="{0282EFBF-5D85-4B87-B7AF-AA876BBA8F1C}" type="parTrans" cxnId="{0F8EBB09-7406-41AF-BFA1-FA057B6AE740}">
      <dgm:prSet/>
      <dgm:spPr/>
      <dgm:t>
        <a:bodyPr/>
        <a:lstStyle/>
        <a:p>
          <a:endParaRPr lang="pl-PL"/>
        </a:p>
      </dgm:t>
    </dgm:pt>
    <dgm:pt modelId="{AE6B79B0-9685-4D80-BEE7-A5C91FF0B3B7}" type="sibTrans" cxnId="{0F8EBB09-7406-41AF-BFA1-FA057B6AE740}">
      <dgm:prSet/>
      <dgm:spPr/>
      <dgm:t>
        <a:bodyPr/>
        <a:lstStyle/>
        <a:p>
          <a:endParaRPr lang="pl-PL"/>
        </a:p>
      </dgm:t>
    </dgm:pt>
    <dgm:pt modelId="{303CDE9A-59F8-4CE6-AC77-C76427833FCA}" type="pres">
      <dgm:prSet presAssocID="{56DDF450-1D35-4AEC-A4DC-DB724E915C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5EF3CC8-A305-431D-987D-012B0DD7D9FE}" type="pres">
      <dgm:prSet presAssocID="{E1A770B1-2D92-47C7-8B5D-3BE999E6F727}" presName="parentLin" presStyleCnt="0"/>
      <dgm:spPr/>
    </dgm:pt>
    <dgm:pt modelId="{E2B79E65-F076-408E-BEEC-56350181C053}" type="pres">
      <dgm:prSet presAssocID="{E1A770B1-2D92-47C7-8B5D-3BE999E6F727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0F40275-7FC4-45A5-A031-E3E6EC314A5B}" type="pres">
      <dgm:prSet presAssocID="{E1A770B1-2D92-47C7-8B5D-3BE999E6F727}" presName="parentText" presStyleLbl="node1" presStyleIdx="0" presStyleCnt="3" custScaleX="134564" custScaleY="312812" custLinFactNeighborX="10227" custLinFactNeighborY="-581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787656-D846-4A22-87E1-AA3B6BECB58C}" type="pres">
      <dgm:prSet presAssocID="{E1A770B1-2D92-47C7-8B5D-3BE999E6F727}" presName="negativeSpace" presStyleCnt="0"/>
      <dgm:spPr/>
    </dgm:pt>
    <dgm:pt modelId="{BF630A7F-6A40-4739-B9B1-63BB05183438}" type="pres">
      <dgm:prSet presAssocID="{E1A770B1-2D92-47C7-8B5D-3BE999E6F727}" presName="childText" presStyleLbl="conFgAcc1" presStyleIdx="0" presStyleCnt="3">
        <dgm:presLayoutVars>
          <dgm:bulletEnabled val="1"/>
        </dgm:presLayoutVars>
      </dgm:prSet>
      <dgm:spPr/>
    </dgm:pt>
    <dgm:pt modelId="{7587C282-525F-404C-91CE-6E186E471B35}" type="pres">
      <dgm:prSet presAssocID="{570CF491-B93B-46B2-92E9-A0CA8BBC1176}" presName="spaceBetweenRectangles" presStyleCnt="0"/>
      <dgm:spPr/>
    </dgm:pt>
    <dgm:pt modelId="{72B82EEF-FD9C-4978-8FE5-F24F8BBAAA7F}" type="pres">
      <dgm:prSet presAssocID="{7C2B22ED-45FA-4ECA-9CDE-73E97CB4CA6F}" presName="parentLin" presStyleCnt="0"/>
      <dgm:spPr/>
    </dgm:pt>
    <dgm:pt modelId="{9923C569-E5EA-4C0B-A525-04444F49D346}" type="pres">
      <dgm:prSet presAssocID="{7C2B22ED-45FA-4ECA-9CDE-73E97CB4CA6F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022CCD28-0613-44C2-9C0A-8092DC3485E5}" type="pres">
      <dgm:prSet presAssocID="{7C2B22ED-45FA-4ECA-9CDE-73E97CB4CA6F}" presName="parentText" presStyleLbl="node1" presStyleIdx="1" presStyleCnt="3" custScaleX="134924" custScaleY="22708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0B001-9DFD-4F7E-A871-30E03B5CB49C}" type="pres">
      <dgm:prSet presAssocID="{7C2B22ED-45FA-4ECA-9CDE-73E97CB4CA6F}" presName="negativeSpace" presStyleCnt="0"/>
      <dgm:spPr/>
    </dgm:pt>
    <dgm:pt modelId="{39D7B82C-7109-4F02-A1D5-D39D9C59F824}" type="pres">
      <dgm:prSet presAssocID="{7C2B22ED-45FA-4ECA-9CDE-73E97CB4CA6F}" presName="childText" presStyleLbl="conFgAcc1" presStyleIdx="1" presStyleCnt="3">
        <dgm:presLayoutVars>
          <dgm:bulletEnabled val="1"/>
        </dgm:presLayoutVars>
      </dgm:prSet>
      <dgm:spPr/>
    </dgm:pt>
    <dgm:pt modelId="{ECA3EA5B-0EC8-47B3-8FCC-79A1B97FF318}" type="pres">
      <dgm:prSet presAssocID="{F316329C-3C41-46B9-9ADA-96D935CC5EE7}" presName="spaceBetweenRectangles" presStyleCnt="0"/>
      <dgm:spPr/>
    </dgm:pt>
    <dgm:pt modelId="{AFD41360-56EE-48F5-9ADA-796A83F1F73D}" type="pres">
      <dgm:prSet presAssocID="{74A955D3-FACD-440A-85C7-A26C8AB2D7C1}" presName="parentLin" presStyleCnt="0"/>
      <dgm:spPr/>
    </dgm:pt>
    <dgm:pt modelId="{8FBB9313-518F-427A-8424-FE3FBA277514}" type="pres">
      <dgm:prSet presAssocID="{74A955D3-FACD-440A-85C7-A26C8AB2D7C1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61B12C2A-F03B-4AB3-A911-99770BA8C0A1}" type="pres">
      <dgm:prSet presAssocID="{74A955D3-FACD-440A-85C7-A26C8AB2D7C1}" presName="parentText" presStyleLbl="node1" presStyleIdx="2" presStyleCnt="3" custScaleX="137168" custScaleY="26040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5EC0E9-4275-4C1C-96AE-346DE2599001}" type="pres">
      <dgm:prSet presAssocID="{74A955D3-FACD-440A-85C7-A26C8AB2D7C1}" presName="negativeSpace" presStyleCnt="0"/>
      <dgm:spPr/>
    </dgm:pt>
    <dgm:pt modelId="{EBC927B9-A98B-4B87-8602-8172F8D9782E}" type="pres">
      <dgm:prSet presAssocID="{74A955D3-FACD-440A-85C7-A26C8AB2D7C1}" presName="childText" presStyleLbl="conFgAcc1" presStyleIdx="2" presStyleCnt="3" custLinFactNeighborY="-19324">
        <dgm:presLayoutVars>
          <dgm:bulletEnabled val="1"/>
        </dgm:presLayoutVars>
      </dgm:prSet>
      <dgm:spPr/>
    </dgm:pt>
  </dgm:ptLst>
  <dgm:cxnLst>
    <dgm:cxn modelId="{159E3069-CF35-48BC-BC16-D893ACD804F8}" type="presOf" srcId="{74A955D3-FACD-440A-85C7-A26C8AB2D7C1}" destId="{8FBB9313-518F-427A-8424-FE3FBA277514}" srcOrd="0" destOrd="0" presId="urn:microsoft.com/office/officeart/2005/8/layout/list1"/>
    <dgm:cxn modelId="{7BC1FAFD-95CF-415B-94BD-96EAE63F5787}" type="presOf" srcId="{E1A770B1-2D92-47C7-8B5D-3BE999E6F727}" destId="{20F40275-7FC4-45A5-A031-E3E6EC314A5B}" srcOrd="1" destOrd="0" presId="urn:microsoft.com/office/officeart/2005/8/layout/list1"/>
    <dgm:cxn modelId="{36F4AA45-77E3-426E-8568-D104861D84E8}" type="presOf" srcId="{E1A770B1-2D92-47C7-8B5D-3BE999E6F727}" destId="{E2B79E65-F076-408E-BEEC-56350181C053}" srcOrd="0" destOrd="0" presId="urn:microsoft.com/office/officeart/2005/8/layout/list1"/>
    <dgm:cxn modelId="{26E6805D-BA7E-44CD-948F-B7809324251A}" type="presOf" srcId="{7C2B22ED-45FA-4ECA-9CDE-73E97CB4CA6F}" destId="{9923C569-E5EA-4C0B-A525-04444F49D346}" srcOrd="0" destOrd="0" presId="urn:microsoft.com/office/officeart/2005/8/layout/list1"/>
    <dgm:cxn modelId="{12998DE1-69F9-48B6-9BDE-3FA2DF660BB5}" type="presOf" srcId="{74A955D3-FACD-440A-85C7-A26C8AB2D7C1}" destId="{61B12C2A-F03B-4AB3-A911-99770BA8C0A1}" srcOrd="1" destOrd="0" presId="urn:microsoft.com/office/officeart/2005/8/layout/list1"/>
    <dgm:cxn modelId="{593BADCD-6A00-4D95-A561-4C52A30D56B1}" srcId="{56DDF450-1D35-4AEC-A4DC-DB724E915CFC}" destId="{7C2B22ED-45FA-4ECA-9CDE-73E97CB4CA6F}" srcOrd="1" destOrd="0" parTransId="{CFAA6C08-E8C3-46FC-906D-3C4C5F19689F}" sibTransId="{F316329C-3C41-46B9-9ADA-96D935CC5EE7}"/>
    <dgm:cxn modelId="{D957B48E-59E8-4380-AAB5-24833FD2EB6B}" type="presOf" srcId="{7C2B22ED-45FA-4ECA-9CDE-73E97CB4CA6F}" destId="{022CCD28-0613-44C2-9C0A-8092DC3485E5}" srcOrd="1" destOrd="0" presId="urn:microsoft.com/office/officeart/2005/8/layout/list1"/>
    <dgm:cxn modelId="{80F7E88F-7A5B-4B59-BD52-39EF86076A83}" type="presOf" srcId="{56DDF450-1D35-4AEC-A4DC-DB724E915CFC}" destId="{303CDE9A-59F8-4CE6-AC77-C76427833FCA}" srcOrd="0" destOrd="0" presId="urn:microsoft.com/office/officeart/2005/8/layout/list1"/>
    <dgm:cxn modelId="{551C1DE5-499E-475B-AB11-6B80B8E746B2}" srcId="{56DDF450-1D35-4AEC-A4DC-DB724E915CFC}" destId="{E1A770B1-2D92-47C7-8B5D-3BE999E6F727}" srcOrd="0" destOrd="0" parTransId="{D01DD377-D81D-4F07-A0CE-48FC38B368A4}" sibTransId="{570CF491-B93B-46B2-92E9-A0CA8BBC1176}"/>
    <dgm:cxn modelId="{0F8EBB09-7406-41AF-BFA1-FA057B6AE740}" srcId="{56DDF450-1D35-4AEC-A4DC-DB724E915CFC}" destId="{74A955D3-FACD-440A-85C7-A26C8AB2D7C1}" srcOrd="2" destOrd="0" parTransId="{0282EFBF-5D85-4B87-B7AF-AA876BBA8F1C}" sibTransId="{AE6B79B0-9685-4D80-BEE7-A5C91FF0B3B7}"/>
    <dgm:cxn modelId="{ABAD50BB-5972-4A2D-9F99-D47F86C32B09}" type="presParOf" srcId="{303CDE9A-59F8-4CE6-AC77-C76427833FCA}" destId="{85EF3CC8-A305-431D-987D-012B0DD7D9FE}" srcOrd="0" destOrd="0" presId="urn:microsoft.com/office/officeart/2005/8/layout/list1"/>
    <dgm:cxn modelId="{20214229-F90E-4942-92BF-6C701C76388D}" type="presParOf" srcId="{85EF3CC8-A305-431D-987D-012B0DD7D9FE}" destId="{E2B79E65-F076-408E-BEEC-56350181C053}" srcOrd="0" destOrd="0" presId="urn:microsoft.com/office/officeart/2005/8/layout/list1"/>
    <dgm:cxn modelId="{3F9CE7A2-AF0D-4985-B076-AD9C45816D33}" type="presParOf" srcId="{85EF3CC8-A305-431D-987D-012B0DD7D9FE}" destId="{20F40275-7FC4-45A5-A031-E3E6EC314A5B}" srcOrd="1" destOrd="0" presId="urn:microsoft.com/office/officeart/2005/8/layout/list1"/>
    <dgm:cxn modelId="{B5D8643E-7352-4CFE-81FE-25029BB3585A}" type="presParOf" srcId="{303CDE9A-59F8-4CE6-AC77-C76427833FCA}" destId="{05787656-D846-4A22-87E1-AA3B6BECB58C}" srcOrd="1" destOrd="0" presId="urn:microsoft.com/office/officeart/2005/8/layout/list1"/>
    <dgm:cxn modelId="{FC43FC25-E205-4B70-93EE-B9BFDA51E5C0}" type="presParOf" srcId="{303CDE9A-59F8-4CE6-AC77-C76427833FCA}" destId="{BF630A7F-6A40-4739-B9B1-63BB05183438}" srcOrd="2" destOrd="0" presId="urn:microsoft.com/office/officeart/2005/8/layout/list1"/>
    <dgm:cxn modelId="{3C3D14E0-61A4-4C83-A705-78C557D86BE7}" type="presParOf" srcId="{303CDE9A-59F8-4CE6-AC77-C76427833FCA}" destId="{7587C282-525F-404C-91CE-6E186E471B35}" srcOrd="3" destOrd="0" presId="urn:microsoft.com/office/officeart/2005/8/layout/list1"/>
    <dgm:cxn modelId="{4DBCCDFE-A28E-4866-911E-7DA2FA60B857}" type="presParOf" srcId="{303CDE9A-59F8-4CE6-AC77-C76427833FCA}" destId="{72B82EEF-FD9C-4978-8FE5-F24F8BBAAA7F}" srcOrd="4" destOrd="0" presId="urn:microsoft.com/office/officeart/2005/8/layout/list1"/>
    <dgm:cxn modelId="{D8ED4863-6135-45F3-B860-9BBD3937FB04}" type="presParOf" srcId="{72B82EEF-FD9C-4978-8FE5-F24F8BBAAA7F}" destId="{9923C569-E5EA-4C0B-A525-04444F49D346}" srcOrd="0" destOrd="0" presId="urn:microsoft.com/office/officeart/2005/8/layout/list1"/>
    <dgm:cxn modelId="{2546CF19-893E-49DF-849F-736A5A96A79F}" type="presParOf" srcId="{72B82EEF-FD9C-4978-8FE5-F24F8BBAAA7F}" destId="{022CCD28-0613-44C2-9C0A-8092DC3485E5}" srcOrd="1" destOrd="0" presId="urn:microsoft.com/office/officeart/2005/8/layout/list1"/>
    <dgm:cxn modelId="{1DB7877E-489C-4D75-8349-94D2BCC0D77D}" type="presParOf" srcId="{303CDE9A-59F8-4CE6-AC77-C76427833FCA}" destId="{C1F0B001-9DFD-4F7E-A871-30E03B5CB49C}" srcOrd="5" destOrd="0" presId="urn:microsoft.com/office/officeart/2005/8/layout/list1"/>
    <dgm:cxn modelId="{485D59F2-A4CD-40D0-9FF0-63DD51BE45AC}" type="presParOf" srcId="{303CDE9A-59F8-4CE6-AC77-C76427833FCA}" destId="{39D7B82C-7109-4F02-A1D5-D39D9C59F824}" srcOrd="6" destOrd="0" presId="urn:microsoft.com/office/officeart/2005/8/layout/list1"/>
    <dgm:cxn modelId="{5195B185-CA9E-4C19-A181-E279AB6AF651}" type="presParOf" srcId="{303CDE9A-59F8-4CE6-AC77-C76427833FCA}" destId="{ECA3EA5B-0EC8-47B3-8FCC-79A1B97FF318}" srcOrd="7" destOrd="0" presId="urn:microsoft.com/office/officeart/2005/8/layout/list1"/>
    <dgm:cxn modelId="{DA91FEC3-7A08-418A-BB41-E4589AFC9ED3}" type="presParOf" srcId="{303CDE9A-59F8-4CE6-AC77-C76427833FCA}" destId="{AFD41360-56EE-48F5-9ADA-796A83F1F73D}" srcOrd="8" destOrd="0" presId="urn:microsoft.com/office/officeart/2005/8/layout/list1"/>
    <dgm:cxn modelId="{C91C7A3F-96FA-42FC-81F0-5902DFD9B1B6}" type="presParOf" srcId="{AFD41360-56EE-48F5-9ADA-796A83F1F73D}" destId="{8FBB9313-518F-427A-8424-FE3FBA277514}" srcOrd="0" destOrd="0" presId="urn:microsoft.com/office/officeart/2005/8/layout/list1"/>
    <dgm:cxn modelId="{994B1B6E-F2DA-414E-91FB-9DD263E8A512}" type="presParOf" srcId="{AFD41360-56EE-48F5-9ADA-796A83F1F73D}" destId="{61B12C2A-F03B-4AB3-A911-99770BA8C0A1}" srcOrd="1" destOrd="0" presId="urn:microsoft.com/office/officeart/2005/8/layout/list1"/>
    <dgm:cxn modelId="{893D212B-4566-4874-8BDE-38F85597A81E}" type="presParOf" srcId="{303CDE9A-59F8-4CE6-AC77-C76427833FCA}" destId="{CF5EC0E9-4275-4C1C-96AE-346DE2599001}" srcOrd="9" destOrd="0" presId="urn:microsoft.com/office/officeart/2005/8/layout/list1"/>
    <dgm:cxn modelId="{917CE18B-3FB1-4481-A1BE-9B2F06E709B7}" type="presParOf" srcId="{303CDE9A-59F8-4CE6-AC77-C76427833FCA}" destId="{EBC927B9-A98B-4B87-8602-8172F8D978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3954E-6E12-41B2-B13F-8FCF1314F1A0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545837D8-D3F9-456C-ABA5-C065B766B3D6}">
      <dgm:prSet phldrT="[Tekst]"/>
      <dgm:spPr>
        <a:solidFill>
          <a:srgbClr val="FFB9B9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Ocena Zasobów Pomocy Społecznej</a:t>
          </a:r>
        </a:p>
      </dgm:t>
    </dgm:pt>
    <dgm:pt modelId="{746F1E08-A39C-42F7-9128-DCBA0EA68A01}" type="parTrans" cxnId="{82AA28CA-3C0F-4F97-8BC9-FA1CA844687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A19F6E9-E3E8-4488-9CF4-1030E1807DB4}" type="sibTrans" cxnId="{82AA28CA-3C0F-4F97-8BC9-FA1CA844687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57F1071-E754-4FAD-A1FC-0D85C7F59321}">
      <dgm:prSet phldrT="[Teks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Gmina</a:t>
          </a:r>
          <a:br>
            <a:rPr lang="pl-PL" b="1" dirty="0">
              <a:solidFill>
                <a:schemeClr val="tx1"/>
              </a:solidFill>
            </a:rPr>
          </a:br>
          <a:r>
            <a:rPr lang="pl-PL" b="1" dirty="0">
              <a:solidFill>
                <a:schemeClr val="tx1"/>
              </a:solidFill>
            </a:rPr>
            <a:t>Powiat</a:t>
          </a:r>
        </a:p>
      </dgm:t>
    </dgm:pt>
    <dgm:pt modelId="{54F67D90-00FD-49D8-9D89-36BBBD0C0461}" type="parTrans" cxnId="{F070F516-9B7F-49B2-B042-01DFCA78D9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38A9C07-3BCA-4272-B74B-43F7E13EC572}" type="sibTrans" cxnId="{F070F516-9B7F-49B2-B042-01DFCA78D9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FAAEC61-9C5A-4DDC-A756-973ED68D798B}">
      <dgm:prSet phldrT="[Teks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CAS </a:t>
          </a:r>
        </a:p>
      </dgm:t>
    </dgm:pt>
    <dgm:pt modelId="{1489F16C-716E-4A24-B801-7B43FE518F57}" type="parTrans" cxnId="{407BF357-7DD9-477F-B7E4-88BB585B42F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C661980-D896-4562-95D2-5926CCD65809}" type="sibTrans" cxnId="{407BF357-7DD9-477F-B7E4-88BB585B42F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B9E02AA-1FDE-4EA6-BC80-BA7F4790A5EE}">
      <dgm:prSet phldrT="[Teks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GUS</a:t>
          </a:r>
        </a:p>
      </dgm:t>
    </dgm:pt>
    <dgm:pt modelId="{8CB22430-0C43-49D5-9C33-833A3269BF75}" type="parTrans" cxnId="{0F368018-5620-4482-9497-4DF9D625460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945F442-F011-4AAC-AF92-3283D802AC6A}" type="sibTrans" cxnId="{0F368018-5620-4482-9497-4DF9D625460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417051A-735E-4A7C-BD21-807EB0F0B26E}">
      <dgm:prSet phldrT="[Teks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ZBC</a:t>
          </a:r>
        </a:p>
      </dgm:t>
    </dgm:pt>
    <dgm:pt modelId="{F29D51AA-D87F-4631-AAF0-827D7FE580AD}" type="parTrans" cxnId="{62728A70-01A3-4FB8-9875-658F4193D8BF}">
      <dgm:prSet/>
      <dgm:spPr/>
      <dgm:t>
        <a:bodyPr/>
        <a:lstStyle/>
        <a:p>
          <a:endParaRPr lang="pl-PL"/>
        </a:p>
      </dgm:t>
    </dgm:pt>
    <dgm:pt modelId="{36AA6A9B-9229-43CC-ABFF-5FB4CCF6E7CE}" type="sibTrans" cxnId="{62728A70-01A3-4FB8-9875-658F4193D8BF}">
      <dgm:prSet/>
      <dgm:spPr/>
      <dgm:t>
        <a:bodyPr/>
        <a:lstStyle/>
        <a:p>
          <a:endParaRPr lang="pl-PL"/>
        </a:p>
      </dgm:t>
    </dgm:pt>
    <dgm:pt modelId="{FA1A014A-5840-4F79-A7C3-DA573EDDA7DE}">
      <dgm:prSet phldrT="[Teks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MSWiA</a:t>
          </a:r>
        </a:p>
      </dgm:t>
    </dgm:pt>
    <dgm:pt modelId="{417B1C37-D79B-44E6-BF30-5AD64B2EC586}" type="parTrans" cxnId="{44EF7252-34E3-404E-B079-A598A2813C79}">
      <dgm:prSet/>
      <dgm:spPr/>
      <dgm:t>
        <a:bodyPr/>
        <a:lstStyle/>
        <a:p>
          <a:endParaRPr lang="pl-PL"/>
        </a:p>
      </dgm:t>
    </dgm:pt>
    <dgm:pt modelId="{CCC0D67A-7D7D-4A8A-8B4C-D309EE749247}" type="sibTrans" cxnId="{44EF7252-34E3-404E-B079-A598A2813C79}">
      <dgm:prSet/>
      <dgm:spPr/>
      <dgm:t>
        <a:bodyPr/>
        <a:lstStyle/>
        <a:p>
          <a:endParaRPr lang="pl-PL"/>
        </a:p>
      </dgm:t>
    </dgm:pt>
    <dgm:pt modelId="{BC44B16B-7565-4617-A2C5-C7621DDBB945}">
      <dgm:prSet phldrT="[Teks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AC Rynek Pracy</a:t>
          </a:r>
        </a:p>
      </dgm:t>
    </dgm:pt>
    <dgm:pt modelId="{925E46DD-2F7C-4F7A-912E-C3FA15CA6B01}" type="parTrans" cxnId="{5137EA16-7E06-4676-A044-B9C585EBE44F}">
      <dgm:prSet/>
      <dgm:spPr/>
      <dgm:t>
        <a:bodyPr/>
        <a:lstStyle/>
        <a:p>
          <a:endParaRPr lang="pl-PL"/>
        </a:p>
      </dgm:t>
    </dgm:pt>
    <dgm:pt modelId="{2180CD2F-FFD3-4FB6-A2E2-CACDFAF2CBB3}" type="sibTrans" cxnId="{5137EA16-7E06-4676-A044-B9C585EBE44F}">
      <dgm:prSet/>
      <dgm:spPr/>
      <dgm:t>
        <a:bodyPr/>
        <a:lstStyle/>
        <a:p>
          <a:endParaRPr lang="pl-PL"/>
        </a:p>
      </dgm:t>
    </dgm:pt>
    <dgm:pt modelId="{12A29415-C763-467E-AC75-E1818D1C9821}">
      <dgm:prSet phldrT="[Teks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Aplikacje dziedzinowe</a:t>
          </a:r>
        </a:p>
      </dgm:t>
    </dgm:pt>
    <dgm:pt modelId="{EC461DB5-680D-4B61-90CB-C42662A620B4}" type="parTrans" cxnId="{616D2EC5-F62B-4030-B31F-ABEE9EEA1C16}">
      <dgm:prSet/>
      <dgm:spPr/>
      <dgm:t>
        <a:bodyPr/>
        <a:lstStyle/>
        <a:p>
          <a:endParaRPr lang="pl-PL"/>
        </a:p>
      </dgm:t>
    </dgm:pt>
    <dgm:pt modelId="{898FAAFB-F1EA-4ABF-AEC3-91911A8ABC3D}" type="sibTrans" cxnId="{616D2EC5-F62B-4030-B31F-ABEE9EEA1C16}">
      <dgm:prSet/>
      <dgm:spPr/>
      <dgm:t>
        <a:bodyPr/>
        <a:lstStyle/>
        <a:p>
          <a:endParaRPr lang="pl-PL"/>
        </a:p>
      </dgm:t>
    </dgm:pt>
    <dgm:pt modelId="{5001ECB7-98E9-4607-9DC4-6143D1609F79}" type="pres">
      <dgm:prSet presAssocID="{64A3954E-6E12-41B2-B13F-8FCF1314F1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5EB961-FA4D-4EDA-8D6D-0E1F8E0B24BF}" type="pres">
      <dgm:prSet presAssocID="{545837D8-D3F9-456C-ABA5-C065B766B3D6}" presName="centerShape" presStyleLbl="node0" presStyleIdx="0" presStyleCnt="1"/>
      <dgm:spPr/>
      <dgm:t>
        <a:bodyPr/>
        <a:lstStyle/>
        <a:p>
          <a:endParaRPr lang="pl-PL"/>
        </a:p>
      </dgm:t>
    </dgm:pt>
    <dgm:pt modelId="{8E3443C1-C989-442C-A482-360C6A0AD2E3}" type="pres">
      <dgm:prSet presAssocID="{8CB22430-0C43-49D5-9C33-833A3269BF75}" presName="parTrans" presStyleLbl="bgSibTrans2D1" presStyleIdx="0" presStyleCnt="7"/>
      <dgm:spPr/>
      <dgm:t>
        <a:bodyPr/>
        <a:lstStyle/>
        <a:p>
          <a:endParaRPr lang="pl-PL"/>
        </a:p>
      </dgm:t>
    </dgm:pt>
    <dgm:pt modelId="{107CE8C2-2FEC-442A-A598-DF5CA6D3AC75}" type="pres">
      <dgm:prSet presAssocID="{7B9E02AA-1FDE-4EA6-BC80-BA7F4790A5EE}" presName="node" presStyleLbl="node1" presStyleIdx="0" presStyleCnt="7" custScaleX="114285" custScaleY="96439" custRadScaleRad="95194" custRadScaleInc="-6876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995892-5EA9-4D2F-814E-211B4A29CA85}" type="pres">
      <dgm:prSet presAssocID="{F29D51AA-D87F-4631-AAF0-827D7FE580AD}" presName="parTrans" presStyleLbl="bgSibTrans2D1" presStyleIdx="1" presStyleCnt="7"/>
      <dgm:spPr/>
      <dgm:t>
        <a:bodyPr/>
        <a:lstStyle/>
        <a:p>
          <a:endParaRPr lang="pl-PL"/>
        </a:p>
      </dgm:t>
    </dgm:pt>
    <dgm:pt modelId="{83712A50-C250-468B-BFD2-93FA8AB93907}" type="pres">
      <dgm:prSet presAssocID="{F417051A-735E-4A7C-BD21-807EB0F0B26E}" presName="node" presStyleLbl="node1" presStyleIdx="1" presStyleCnt="7" custRadScaleRad="98752" custRadScaleInc="-1170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B00ACF-C87F-4585-9B14-0B3EEEE8F295}" type="pres">
      <dgm:prSet presAssocID="{417B1C37-D79B-44E6-BF30-5AD64B2EC586}" presName="parTrans" presStyleLbl="bgSibTrans2D1" presStyleIdx="2" presStyleCnt="7"/>
      <dgm:spPr/>
      <dgm:t>
        <a:bodyPr/>
        <a:lstStyle/>
        <a:p>
          <a:endParaRPr lang="pl-PL"/>
        </a:p>
      </dgm:t>
    </dgm:pt>
    <dgm:pt modelId="{3212A4C0-981B-4854-9004-3379B92A1839}" type="pres">
      <dgm:prSet presAssocID="{FA1A014A-5840-4F79-A7C3-DA573EDDA7DE}" presName="node" presStyleLbl="node1" presStyleIdx="2" presStyleCnt="7" custRadScaleRad="103862" custRadScaleInc="-1329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AD321A-D24D-49BC-B6F8-CE985F18BB2A}" type="pres">
      <dgm:prSet presAssocID="{54F67D90-00FD-49D8-9D89-36BBBD0C0461}" presName="parTrans" presStyleLbl="bgSibTrans2D1" presStyleIdx="3" presStyleCnt="7"/>
      <dgm:spPr/>
      <dgm:t>
        <a:bodyPr/>
        <a:lstStyle/>
        <a:p>
          <a:endParaRPr lang="pl-PL"/>
        </a:p>
      </dgm:t>
    </dgm:pt>
    <dgm:pt modelId="{6678CE7E-6B6B-4624-B1B1-2E87C806F878}" type="pres">
      <dgm:prSet presAssocID="{457F1071-E754-4FAD-A1FC-0D85C7F59321}" presName="node" presStyleLbl="node1" presStyleIdx="3" presStyleCnt="7" custScaleX="114694" custScaleY="92371" custRadScaleRad="98547" custRadScaleInc="-1331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E696C1-B2F0-41D2-A757-36D716DB4D43}" type="pres">
      <dgm:prSet presAssocID="{1489F16C-716E-4A24-B801-7B43FE518F57}" presName="parTrans" presStyleLbl="bgSibTrans2D1" presStyleIdx="4" presStyleCnt="7"/>
      <dgm:spPr/>
      <dgm:t>
        <a:bodyPr/>
        <a:lstStyle/>
        <a:p>
          <a:endParaRPr lang="pl-PL"/>
        </a:p>
      </dgm:t>
    </dgm:pt>
    <dgm:pt modelId="{479BC958-2401-458D-BE99-0F54A6CD173D}" type="pres">
      <dgm:prSet presAssocID="{2FAAEC61-9C5A-4DDC-A756-973ED68D798B}" presName="node" presStyleLbl="node1" presStyleIdx="4" presStyleCnt="7" custScaleX="106813" custScaleY="91664" custRadScaleRad="95050" custRadScaleInc="-1118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DEA5B7-7D45-4DAD-8E5F-006691B56403}" type="pres">
      <dgm:prSet presAssocID="{925E46DD-2F7C-4F7A-912E-C3FA15CA6B01}" presName="parTrans" presStyleLbl="bgSibTrans2D1" presStyleIdx="5" presStyleCnt="7"/>
      <dgm:spPr/>
      <dgm:t>
        <a:bodyPr/>
        <a:lstStyle/>
        <a:p>
          <a:endParaRPr lang="pl-PL"/>
        </a:p>
      </dgm:t>
    </dgm:pt>
    <dgm:pt modelId="{53ED0E57-533C-4C35-84E5-92B0C3AEA80A}" type="pres">
      <dgm:prSet presAssocID="{BC44B16B-7565-4617-A2C5-C7621DDBB945}" presName="node" presStyleLbl="node1" presStyleIdx="5" presStyleCnt="7" custRadScaleRad="97870" custRadScaleInc="-869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C22F19-07D2-457B-A577-86E3DE3E9646}" type="pres">
      <dgm:prSet presAssocID="{EC461DB5-680D-4B61-90CB-C42662A620B4}" presName="parTrans" presStyleLbl="bgSibTrans2D1" presStyleIdx="6" presStyleCnt="7"/>
      <dgm:spPr/>
      <dgm:t>
        <a:bodyPr/>
        <a:lstStyle/>
        <a:p>
          <a:endParaRPr lang="pl-PL"/>
        </a:p>
      </dgm:t>
    </dgm:pt>
    <dgm:pt modelId="{0D5CBE25-FEAF-4730-8805-DD9D896E4E24}" type="pres">
      <dgm:prSet presAssocID="{12A29415-C763-467E-AC75-E1818D1C9821}" presName="node" presStyleLbl="node1" presStyleIdx="6" presStyleCnt="7" custRadScaleRad="91832" custRadScaleInc="-928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069254-BA9D-4A8B-905D-907225CF8F35}" type="presOf" srcId="{8CB22430-0C43-49D5-9C33-833A3269BF75}" destId="{8E3443C1-C989-442C-A482-360C6A0AD2E3}" srcOrd="0" destOrd="0" presId="urn:microsoft.com/office/officeart/2005/8/layout/radial4"/>
    <dgm:cxn modelId="{A40636EB-7A80-4082-A3DC-4DDD74D56225}" type="presOf" srcId="{EC461DB5-680D-4B61-90CB-C42662A620B4}" destId="{E9C22F19-07D2-457B-A577-86E3DE3E9646}" srcOrd="0" destOrd="0" presId="urn:microsoft.com/office/officeart/2005/8/layout/radial4"/>
    <dgm:cxn modelId="{C5D4F3B8-138E-42C6-B4E2-861A362770C4}" type="presOf" srcId="{1489F16C-716E-4A24-B801-7B43FE518F57}" destId="{FEE696C1-B2F0-41D2-A757-36D716DB4D43}" srcOrd="0" destOrd="0" presId="urn:microsoft.com/office/officeart/2005/8/layout/radial4"/>
    <dgm:cxn modelId="{44EF7252-34E3-404E-B079-A598A2813C79}" srcId="{545837D8-D3F9-456C-ABA5-C065B766B3D6}" destId="{FA1A014A-5840-4F79-A7C3-DA573EDDA7DE}" srcOrd="2" destOrd="0" parTransId="{417B1C37-D79B-44E6-BF30-5AD64B2EC586}" sibTransId="{CCC0D67A-7D7D-4A8A-8B4C-D309EE749247}"/>
    <dgm:cxn modelId="{407BF357-7DD9-477F-B7E4-88BB585B42F0}" srcId="{545837D8-D3F9-456C-ABA5-C065B766B3D6}" destId="{2FAAEC61-9C5A-4DDC-A756-973ED68D798B}" srcOrd="4" destOrd="0" parTransId="{1489F16C-716E-4A24-B801-7B43FE518F57}" sibTransId="{AC661980-D896-4562-95D2-5926CCD65809}"/>
    <dgm:cxn modelId="{139DA5A8-D75D-4BB0-8458-E9B550A369F0}" type="presOf" srcId="{54F67D90-00FD-49D8-9D89-36BBBD0C0461}" destId="{F4AD321A-D24D-49BC-B6F8-CE985F18BB2A}" srcOrd="0" destOrd="0" presId="urn:microsoft.com/office/officeart/2005/8/layout/radial4"/>
    <dgm:cxn modelId="{007547A5-C7FE-46A1-A3F5-C5F690C2569C}" type="presOf" srcId="{BC44B16B-7565-4617-A2C5-C7621DDBB945}" destId="{53ED0E57-533C-4C35-84E5-92B0C3AEA80A}" srcOrd="0" destOrd="0" presId="urn:microsoft.com/office/officeart/2005/8/layout/radial4"/>
    <dgm:cxn modelId="{82AA28CA-3C0F-4F97-8BC9-FA1CA844687F}" srcId="{64A3954E-6E12-41B2-B13F-8FCF1314F1A0}" destId="{545837D8-D3F9-456C-ABA5-C065B766B3D6}" srcOrd="0" destOrd="0" parTransId="{746F1E08-A39C-42F7-9128-DCBA0EA68A01}" sibTransId="{4A19F6E9-E3E8-4488-9CF4-1030E1807DB4}"/>
    <dgm:cxn modelId="{CD564E0A-0321-4B2A-B836-B3B84AE94AFB}" type="presOf" srcId="{545837D8-D3F9-456C-ABA5-C065B766B3D6}" destId="{275EB961-FA4D-4EDA-8D6D-0E1F8E0B24BF}" srcOrd="0" destOrd="0" presId="urn:microsoft.com/office/officeart/2005/8/layout/radial4"/>
    <dgm:cxn modelId="{3CAEC26B-4AF9-4E5B-A1F7-056B076C699C}" type="presOf" srcId="{7B9E02AA-1FDE-4EA6-BC80-BA7F4790A5EE}" destId="{107CE8C2-2FEC-442A-A598-DF5CA6D3AC75}" srcOrd="0" destOrd="0" presId="urn:microsoft.com/office/officeart/2005/8/layout/radial4"/>
    <dgm:cxn modelId="{616D2EC5-F62B-4030-B31F-ABEE9EEA1C16}" srcId="{545837D8-D3F9-456C-ABA5-C065B766B3D6}" destId="{12A29415-C763-467E-AC75-E1818D1C9821}" srcOrd="6" destOrd="0" parTransId="{EC461DB5-680D-4B61-90CB-C42662A620B4}" sibTransId="{898FAAFB-F1EA-4ABF-AEC3-91911A8ABC3D}"/>
    <dgm:cxn modelId="{62728A70-01A3-4FB8-9875-658F4193D8BF}" srcId="{545837D8-D3F9-456C-ABA5-C065B766B3D6}" destId="{F417051A-735E-4A7C-BD21-807EB0F0B26E}" srcOrd="1" destOrd="0" parTransId="{F29D51AA-D87F-4631-AAF0-827D7FE580AD}" sibTransId="{36AA6A9B-9229-43CC-ABFF-5FB4CCF6E7CE}"/>
    <dgm:cxn modelId="{5FEBD7E8-469A-4604-BABC-CA4328CBBE63}" type="presOf" srcId="{925E46DD-2F7C-4F7A-912E-C3FA15CA6B01}" destId="{22DEA5B7-7D45-4DAD-8E5F-006691B56403}" srcOrd="0" destOrd="0" presId="urn:microsoft.com/office/officeart/2005/8/layout/radial4"/>
    <dgm:cxn modelId="{04488E8C-7095-45E3-840E-AA99CBF2C5FD}" type="presOf" srcId="{417B1C37-D79B-44E6-BF30-5AD64B2EC586}" destId="{B0B00ACF-C87F-4585-9B14-0B3EEEE8F295}" srcOrd="0" destOrd="0" presId="urn:microsoft.com/office/officeart/2005/8/layout/radial4"/>
    <dgm:cxn modelId="{9A2FF105-94FC-4F3B-933A-E8D44FA334CF}" type="presOf" srcId="{F417051A-735E-4A7C-BD21-807EB0F0B26E}" destId="{83712A50-C250-468B-BFD2-93FA8AB93907}" srcOrd="0" destOrd="0" presId="urn:microsoft.com/office/officeart/2005/8/layout/radial4"/>
    <dgm:cxn modelId="{9F41CB47-EA97-4215-B421-CB3880AEFCC8}" type="presOf" srcId="{457F1071-E754-4FAD-A1FC-0D85C7F59321}" destId="{6678CE7E-6B6B-4624-B1B1-2E87C806F878}" srcOrd="0" destOrd="0" presId="urn:microsoft.com/office/officeart/2005/8/layout/radial4"/>
    <dgm:cxn modelId="{5137EA16-7E06-4676-A044-B9C585EBE44F}" srcId="{545837D8-D3F9-456C-ABA5-C065B766B3D6}" destId="{BC44B16B-7565-4617-A2C5-C7621DDBB945}" srcOrd="5" destOrd="0" parTransId="{925E46DD-2F7C-4F7A-912E-C3FA15CA6B01}" sibTransId="{2180CD2F-FFD3-4FB6-A2E2-CACDFAF2CBB3}"/>
    <dgm:cxn modelId="{580FBD6B-E652-449E-ADC0-7B9CC9060DC4}" type="presOf" srcId="{F29D51AA-D87F-4631-AAF0-827D7FE580AD}" destId="{36995892-5EA9-4D2F-814E-211B4A29CA85}" srcOrd="0" destOrd="0" presId="urn:microsoft.com/office/officeart/2005/8/layout/radial4"/>
    <dgm:cxn modelId="{AF28E3B2-B288-4122-BC1B-C26E0F27030A}" type="presOf" srcId="{FA1A014A-5840-4F79-A7C3-DA573EDDA7DE}" destId="{3212A4C0-981B-4854-9004-3379B92A1839}" srcOrd="0" destOrd="0" presId="urn:microsoft.com/office/officeart/2005/8/layout/radial4"/>
    <dgm:cxn modelId="{62C12D08-44DA-41E4-9B7E-C6570C8EE384}" type="presOf" srcId="{64A3954E-6E12-41B2-B13F-8FCF1314F1A0}" destId="{5001ECB7-98E9-4607-9DC4-6143D1609F79}" srcOrd="0" destOrd="0" presId="urn:microsoft.com/office/officeart/2005/8/layout/radial4"/>
    <dgm:cxn modelId="{0F368018-5620-4482-9497-4DF9D625460D}" srcId="{545837D8-D3F9-456C-ABA5-C065B766B3D6}" destId="{7B9E02AA-1FDE-4EA6-BC80-BA7F4790A5EE}" srcOrd="0" destOrd="0" parTransId="{8CB22430-0C43-49D5-9C33-833A3269BF75}" sibTransId="{2945F442-F011-4AAC-AF92-3283D802AC6A}"/>
    <dgm:cxn modelId="{3A405F87-A224-4B57-B068-7718641DFC7A}" type="presOf" srcId="{2FAAEC61-9C5A-4DDC-A756-973ED68D798B}" destId="{479BC958-2401-458D-BE99-0F54A6CD173D}" srcOrd="0" destOrd="0" presId="urn:microsoft.com/office/officeart/2005/8/layout/radial4"/>
    <dgm:cxn modelId="{F070F516-9B7F-49B2-B042-01DFCA78D945}" srcId="{545837D8-D3F9-456C-ABA5-C065B766B3D6}" destId="{457F1071-E754-4FAD-A1FC-0D85C7F59321}" srcOrd="3" destOrd="0" parTransId="{54F67D90-00FD-49D8-9D89-36BBBD0C0461}" sibTransId="{B38A9C07-3BCA-4272-B74B-43F7E13EC572}"/>
    <dgm:cxn modelId="{61A3A5ED-B63F-4A1D-A6C2-556C099359CE}" type="presOf" srcId="{12A29415-C763-467E-AC75-E1818D1C9821}" destId="{0D5CBE25-FEAF-4730-8805-DD9D896E4E24}" srcOrd="0" destOrd="0" presId="urn:microsoft.com/office/officeart/2005/8/layout/radial4"/>
    <dgm:cxn modelId="{8EAEF1A1-C9F7-43FD-9C7A-51AF4780AAC3}" type="presParOf" srcId="{5001ECB7-98E9-4607-9DC4-6143D1609F79}" destId="{275EB961-FA4D-4EDA-8D6D-0E1F8E0B24BF}" srcOrd="0" destOrd="0" presId="urn:microsoft.com/office/officeart/2005/8/layout/radial4"/>
    <dgm:cxn modelId="{11F51456-ED37-4559-8BAC-482BF3FB0326}" type="presParOf" srcId="{5001ECB7-98E9-4607-9DC4-6143D1609F79}" destId="{8E3443C1-C989-442C-A482-360C6A0AD2E3}" srcOrd="1" destOrd="0" presId="urn:microsoft.com/office/officeart/2005/8/layout/radial4"/>
    <dgm:cxn modelId="{E92DE7EA-469D-4EDC-867C-12970189027F}" type="presParOf" srcId="{5001ECB7-98E9-4607-9DC4-6143D1609F79}" destId="{107CE8C2-2FEC-442A-A598-DF5CA6D3AC75}" srcOrd="2" destOrd="0" presId="urn:microsoft.com/office/officeart/2005/8/layout/radial4"/>
    <dgm:cxn modelId="{1F9AE093-6494-4786-82FB-2AE1F649A3C8}" type="presParOf" srcId="{5001ECB7-98E9-4607-9DC4-6143D1609F79}" destId="{36995892-5EA9-4D2F-814E-211B4A29CA85}" srcOrd="3" destOrd="0" presId="urn:microsoft.com/office/officeart/2005/8/layout/radial4"/>
    <dgm:cxn modelId="{B172050E-1496-4B14-8845-4A885169A524}" type="presParOf" srcId="{5001ECB7-98E9-4607-9DC4-6143D1609F79}" destId="{83712A50-C250-468B-BFD2-93FA8AB93907}" srcOrd="4" destOrd="0" presId="urn:microsoft.com/office/officeart/2005/8/layout/radial4"/>
    <dgm:cxn modelId="{079CC703-C702-4B5E-B2BD-B272C903753E}" type="presParOf" srcId="{5001ECB7-98E9-4607-9DC4-6143D1609F79}" destId="{B0B00ACF-C87F-4585-9B14-0B3EEEE8F295}" srcOrd="5" destOrd="0" presId="urn:microsoft.com/office/officeart/2005/8/layout/radial4"/>
    <dgm:cxn modelId="{C184DD36-D3A3-4828-BC52-327024B0A1C5}" type="presParOf" srcId="{5001ECB7-98E9-4607-9DC4-6143D1609F79}" destId="{3212A4C0-981B-4854-9004-3379B92A1839}" srcOrd="6" destOrd="0" presId="urn:microsoft.com/office/officeart/2005/8/layout/radial4"/>
    <dgm:cxn modelId="{B7D7406D-F719-46E2-A72C-E4D99EDC6B63}" type="presParOf" srcId="{5001ECB7-98E9-4607-9DC4-6143D1609F79}" destId="{F4AD321A-D24D-49BC-B6F8-CE985F18BB2A}" srcOrd="7" destOrd="0" presId="urn:microsoft.com/office/officeart/2005/8/layout/radial4"/>
    <dgm:cxn modelId="{919EBF26-690A-48E6-BD95-AA4FE18B99E4}" type="presParOf" srcId="{5001ECB7-98E9-4607-9DC4-6143D1609F79}" destId="{6678CE7E-6B6B-4624-B1B1-2E87C806F878}" srcOrd="8" destOrd="0" presId="urn:microsoft.com/office/officeart/2005/8/layout/radial4"/>
    <dgm:cxn modelId="{0E65A60A-DA26-4DB3-ABCA-49C93307B3B2}" type="presParOf" srcId="{5001ECB7-98E9-4607-9DC4-6143D1609F79}" destId="{FEE696C1-B2F0-41D2-A757-36D716DB4D43}" srcOrd="9" destOrd="0" presId="urn:microsoft.com/office/officeart/2005/8/layout/radial4"/>
    <dgm:cxn modelId="{42725DA5-5173-41E5-838D-9E96C7F614A5}" type="presParOf" srcId="{5001ECB7-98E9-4607-9DC4-6143D1609F79}" destId="{479BC958-2401-458D-BE99-0F54A6CD173D}" srcOrd="10" destOrd="0" presId="urn:microsoft.com/office/officeart/2005/8/layout/radial4"/>
    <dgm:cxn modelId="{9A0A2F1C-39A2-46B3-8B7A-B1220F6E4F2B}" type="presParOf" srcId="{5001ECB7-98E9-4607-9DC4-6143D1609F79}" destId="{22DEA5B7-7D45-4DAD-8E5F-006691B56403}" srcOrd="11" destOrd="0" presId="urn:microsoft.com/office/officeart/2005/8/layout/radial4"/>
    <dgm:cxn modelId="{3160F70A-C31F-4709-84E9-B0F468DB7961}" type="presParOf" srcId="{5001ECB7-98E9-4607-9DC4-6143D1609F79}" destId="{53ED0E57-533C-4C35-84E5-92B0C3AEA80A}" srcOrd="12" destOrd="0" presId="urn:microsoft.com/office/officeart/2005/8/layout/radial4"/>
    <dgm:cxn modelId="{7672F49A-9D61-4C4C-A63F-C0B1B1804003}" type="presParOf" srcId="{5001ECB7-98E9-4607-9DC4-6143D1609F79}" destId="{E9C22F19-07D2-457B-A577-86E3DE3E9646}" srcOrd="13" destOrd="0" presId="urn:microsoft.com/office/officeart/2005/8/layout/radial4"/>
    <dgm:cxn modelId="{4CA199F8-1A6C-4B4B-BD29-B4AA755A622F}" type="presParOf" srcId="{5001ECB7-98E9-4607-9DC4-6143D1609F79}" destId="{0D5CBE25-FEAF-4730-8805-DD9D896E4E2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30A7F-6A40-4739-B9B1-63BB05183438}">
      <dsp:nvSpPr>
        <dsp:cNvPr id="0" name=""/>
        <dsp:cNvSpPr/>
      </dsp:nvSpPr>
      <dsp:spPr>
        <a:xfrm>
          <a:off x="0" y="1114258"/>
          <a:ext cx="811125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40275-7FC4-45A5-A031-E3E6EC314A5B}">
      <dsp:nvSpPr>
        <dsp:cNvPr id="0" name=""/>
        <dsp:cNvSpPr/>
      </dsp:nvSpPr>
      <dsp:spPr>
        <a:xfrm>
          <a:off x="446603" y="83375"/>
          <a:ext cx="7632921" cy="120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610" tIns="0" rIns="21461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Gmina (ośrodek pomocy społecznej) – do 30 kwietnia roku następnego po roku sprawozdawczym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505204" y="141976"/>
        <a:ext cx="7515719" cy="1083245"/>
      </dsp:txXfrm>
    </dsp:sp>
    <dsp:sp modelId="{39D7B82C-7109-4F02-A1D5-D39D9C59F824}">
      <dsp:nvSpPr>
        <dsp:cNvPr id="0" name=""/>
        <dsp:cNvSpPr/>
      </dsp:nvSpPr>
      <dsp:spPr>
        <a:xfrm>
          <a:off x="0" y="2191655"/>
          <a:ext cx="811125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CCD28-0613-44C2-9C0A-8092DC3485E5}">
      <dsp:nvSpPr>
        <dsp:cNvPr id="0" name=""/>
        <dsp:cNvSpPr/>
      </dsp:nvSpPr>
      <dsp:spPr>
        <a:xfrm>
          <a:off x="405166" y="1512058"/>
          <a:ext cx="7653342" cy="871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610" tIns="0" rIns="21461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Powiat (powiatowe centrum pomocy rodzinie) –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do 30 kwietnia roku następnego po roku sprawozdawczym</a:t>
          </a:r>
        </a:p>
      </dsp:txBody>
      <dsp:txXfrm>
        <a:off x="447708" y="1554600"/>
        <a:ext cx="7568258" cy="786392"/>
      </dsp:txXfrm>
    </dsp:sp>
    <dsp:sp modelId="{EBC927B9-A98B-4B87-8602-8172F8D9782E}">
      <dsp:nvSpPr>
        <dsp:cNvPr id="0" name=""/>
        <dsp:cNvSpPr/>
      </dsp:nvSpPr>
      <dsp:spPr>
        <a:xfrm>
          <a:off x="0" y="3359834"/>
          <a:ext cx="811125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12C2A-F03B-4AB3-A911-99770BA8C0A1}">
      <dsp:nvSpPr>
        <dsp:cNvPr id="0" name=""/>
        <dsp:cNvSpPr/>
      </dsp:nvSpPr>
      <dsp:spPr>
        <a:xfrm>
          <a:off x="401206" y="2589455"/>
          <a:ext cx="7704572" cy="999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610" tIns="0" rIns="214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Województwo (regionalny ośrodek polityki społecznej) – do 30 czerwca roku następnego po roku sprawozdawczym</a:t>
          </a:r>
        </a:p>
      </dsp:txBody>
      <dsp:txXfrm>
        <a:off x="449990" y="2638239"/>
        <a:ext cx="7607004" cy="901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EB961-FA4D-4EDA-8D6D-0E1F8E0B24BF}">
      <dsp:nvSpPr>
        <dsp:cNvPr id="0" name=""/>
        <dsp:cNvSpPr/>
      </dsp:nvSpPr>
      <dsp:spPr>
        <a:xfrm>
          <a:off x="2670071" y="2900023"/>
          <a:ext cx="1731187" cy="1731187"/>
        </a:xfrm>
        <a:prstGeom prst="ellipse">
          <a:avLst/>
        </a:prstGeom>
        <a:solidFill>
          <a:srgbClr val="FFB9B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chemeClr val="tx1"/>
              </a:solidFill>
            </a:rPr>
            <a:t>Ocena Zasobów Pomocy Społecznej</a:t>
          </a:r>
        </a:p>
      </dsp:txBody>
      <dsp:txXfrm>
        <a:off x="2923597" y="3153549"/>
        <a:ext cx="1224135" cy="1224135"/>
      </dsp:txXfrm>
    </dsp:sp>
    <dsp:sp modelId="{8E3443C1-C989-442C-A482-360C6A0AD2E3}">
      <dsp:nvSpPr>
        <dsp:cNvPr id="0" name=""/>
        <dsp:cNvSpPr/>
      </dsp:nvSpPr>
      <dsp:spPr>
        <a:xfrm rot="190435">
          <a:off x="4501829" y="3621766"/>
          <a:ext cx="1776924" cy="4933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7CE8C2-2FEC-442A-A598-DF5CA6D3AC75}">
      <dsp:nvSpPr>
        <dsp:cNvPr id="0" name=""/>
        <dsp:cNvSpPr/>
      </dsp:nvSpPr>
      <dsp:spPr>
        <a:xfrm>
          <a:off x="5584920" y="3450180"/>
          <a:ext cx="1384941" cy="934942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GUS</a:t>
          </a:r>
        </a:p>
      </dsp:txBody>
      <dsp:txXfrm>
        <a:off x="5612304" y="3477564"/>
        <a:ext cx="1330173" cy="880174"/>
      </dsp:txXfrm>
    </dsp:sp>
    <dsp:sp modelId="{36995892-5EA9-4D2F-814E-211B4A29CA85}">
      <dsp:nvSpPr>
        <dsp:cNvPr id="0" name=""/>
        <dsp:cNvSpPr/>
      </dsp:nvSpPr>
      <dsp:spPr>
        <a:xfrm rot="10793901">
          <a:off x="687098" y="3522315"/>
          <a:ext cx="1873912" cy="4933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712A50-C250-468B-BFD2-93FA8AB93907}">
      <dsp:nvSpPr>
        <dsp:cNvPr id="0" name=""/>
        <dsp:cNvSpPr/>
      </dsp:nvSpPr>
      <dsp:spPr>
        <a:xfrm>
          <a:off x="81184" y="3285939"/>
          <a:ext cx="1211831" cy="969465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ZBC</a:t>
          </a:r>
        </a:p>
      </dsp:txBody>
      <dsp:txXfrm>
        <a:off x="109579" y="3314334"/>
        <a:ext cx="1155041" cy="912675"/>
      </dsp:txXfrm>
    </dsp:sp>
    <dsp:sp modelId="{B0B00ACF-C87F-4585-9B14-0B3EEEE8F295}">
      <dsp:nvSpPr>
        <dsp:cNvPr id="0" name=""/>
        <dsp:cNvSpPr/>
      </dsp:nvSpPr>
      <dsp:spPr>
        <a:xfrm rot="12348725">
          <a:off x="738179" y="2652710"/>
          <a:ext cx="2013207" cy="4933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12A4C0-981B-4854-9004-3379B92A1839}">
      <dsp:nvSpPr>
        <dsp:cNvPr id="0" name=""/>
        <dsp:cNvSpPr/>
      </dsp:nvSpPr>
      <dsp:spPr>
        <a:xfrm>
          <a:off x="232695" y="1976376"/>
          <a:ext cx="1211831" cy="969465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MSWiA</a:t>
          </a:r>
        </a:p>
      </dsp:txBody>
      <dsp:txXfrm>
        <a:off x="261090" y="2004771"/>
        <a:ext cx="1155041" cy="912675"/>
      </dsp:txXfrm>
    </dsp:sp>
    <dsp:sp modelId="{F4AD321A-D24D-49BC-B6F8-CE985F18BB2A}">
      <dsp:nvSpPr>
        <dsp:cNvPr id="0" name=""/>
        <dsp:cNvSpPr/>
      </dsp:nvSpPr>
      <dsp:spPr>
        <a:xfrm rot="14145346">
          <a:off x="1527551" y="1941273"/>
          <a:ext cx="1868324" cy="4933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78CE7E-6B6B-4624-B1B1-2E87C806F878}">
      <dsp:nvSpPr>
        <dsp:cNvPr id="0" name=""/>
        <dsp:cNvSpPr/>
      </dsp:nvSpPr>
      <dsp:spPr>
        <a:xfrm>
          <a:off x="1241091" y="967993"/>
          <a:ext cx="1389897" cy="89550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Gmina</a:t>
          </a:r>
          <a:br>
            <a:rPr lang="pl-PL" sz="1600" b="1" kern="1200" dirty="0">
              <a:solidFill>
                <a:schemeClr val="tx1"/>
              </a:solidFill>
            </a:rPr>
          </a:br>
          <a:r>
            <a:rPr lang="pl-PL" sz="1600" b="1" kern="1200" dirty="0">
              <a:solidFill>
                <a:schemeClr val="tx1"/>
              </a:solidFill>
            </a:rPr>
            <a:t>Powiat</a:t>
          </a:r>
        </a:p>
      </dsp:txBody>
      <dsp:txXfrm>
        <a:off x="1267319" y="994221"/>
        <a:ext cx="1337441" cy="843048"/>
      </dsp:txXfrm>
    </dsp:sp>
    <dsp:sp modelId="{FEE696C1-B2F0-41D2-A757-36D716DB4D43}">
      <dsp:nvSpPr>
        <dsp:cNvPr id="0" name=""/>
        <dsp:cNvSpPr/>
      </dsp:nvSpPr>
      <dsp:spPr>
        <a:xfrm rot="16274129">
          <a:off x="2689168" y="1664070"/>
          <a:ext cx="1772999" cy="4933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9BC958-2401-458D-BE99-0F54A6CD173D}">
      <dsp:nvSpPr>
        <dsp:cNvPr id="0" name=""/>
        <dsp:cNvSpPr/>
      </dsp:nvSpPr>
      <dsp:spPr>
        <a:xfrm>
          <a:off x="2947586" y="580146"/>
          <a:ext cx="1294393" cy="88865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CAS </a:t>
          </a:r>
        </a:p>
      </dsp:txBody>
      <dsp:txXfrm>
        <a:off x="2973614" y="606174"/>
        <a:ext cx="1242337" cy="836594"/>
      </dsp:txXfrm>
    </dsp:sp>
    <dsp:sp modelId="{22DEA5B7-7D45-4DAD-8E5F-006691B56403}">
      <dsp:nvSpPr>
        <dsp:cNvPr id="0" name=""/>
        <dsp:cNvSpPr/>
      </dsp:nvSpPr>
      <dsp:spPr>
        <a:xfrm rot="18458810">
          <a:off x="3770132" y="2015951"/>
          <a:ext cx="1849870" cy="4933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ED0E57-533C-4C35-84E5-92B0C3AEA80A}">
      <dsp:nvSpPr>
        <dsp:cNvPr id="0" name=""/>
        <dsp:cNvSpPr/>
      </dsp:nvSpPr>
      <dsp:spPr>
        <a:xfrm>
          <a:off x="4654095" y="1045558"/>
          <a:ext cx="1211831" cy="96946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AC Rynek Pracy</a:t>
          </a:r>
        </a:p>
      </dsp:txBody>
      <dsp:txXfrm>
        <a:off x="4682490" y="1073953"/>
        <a:ext cx="1155041" cy="912675"/>
      </dsp:txXfrm>
    </dsp:sp>
    <dsp:sp modelId="{E9C22F19-07D2-457B-A577-86E3DE3E9646}">
      <dsp:nvSpPr>
        <dsp:cNvPr id="0" name=""/>
        <dsp:cNvSpPr/>
      </dsp:nvSpPr>
      <dsp:spPr>
        <a:xfrm rot="20167997">
          <a:off x="4344884" y="2788068"/>
          <a:ext cx="1685279" cy="4933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5CBE25-FEAF-4730-8805-DD9D896E4E24}">
      <dsp:nvSpPr>
        <dsp:cNvPr id="0" name=""/>
        <dsp:cNvSpPr/>
      </dsp:nvSpPr>
      <dsp:spPr>
        <a:xfrm>
          <a:off x="5352193" y="2209089"/>
          <a:ext cx="1211831" cy="96946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Aplikacje dziedzinowe</a:t>
          </a:r>
        </a:p>
      </dsp:txBody>
      <dsp:txXfrm>
        <a:off x="5380588" y="2237484"/>
        <a:ext cx="1155041" cy="91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E431AC46-77D2-4B62-AE47-80C1E600DC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6BABB14-CA61-4996-A9BF-60D09245B83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991ED-FCFA-4A30-81AE-3AF4E47AD932}" type="datetimeFigureOut">
              <a:rPr lang="pl-PL"/>
              <a:pPr>
                <a:defRPr/>
              </a:pPr>
              <a:t>2019-06-18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701A7CA3-8F40-43F6-B8A7-84CE61A5B9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24ABD6C2-3272-4B77-9A06-DFB6CD180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8B5FAF0-B3E6-4C2A-AA43-8B764EE072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9D3DDB5-2470-44C4-9F05-869191E24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24F2C4-84FA-44B5-B7E7-83581D94B4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6951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438FB5D4-7483-45D8-AC5E-C8881DB5F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07E788-FC24-431C-B5FD-1AD3410CD8D8}" type="slidenum">
              <a:rPr lang="pl-PL" altLang="pl-PL" smtClean="0">
                <a:latin typeface="Times New Roman" panose="02020603050405020304" pitchFamily="18" charset="0"/>
              </a:rPr>
              <a:pPr/>
              <a:t>7</a:t>
            </a:fld>
            <a:endParaRPr lang="pl-PL" altLang="pl-PL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27A1A2AC-ED17-4147-B523-8B987CE5E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F299381D-1ACF-4D3E-BD30-46C2468D2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977A12B5-55E2-477C-9B05-E1F977E259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349875"/>
            <a:ext cx="63722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>
            <a:extLst>
              <a:ext uri="{FF2B5EF4-FFF2-40B4-BE49-F238E27FC236}">
                <a16:creationId xmlns:a16="http://schemas.microsoft.com/office/drawing/2014/main" xmlns="" id="{C9AB423E-C61D-4D65-914C-8064E4E03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5762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7478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6620E0D-4971-4B38-BF40-68389EC8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D9F0269-2A6F-40A3-836E-30AE3480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0C7FA38-35F6-4AFA-B3F0-DE07E2CA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03F0-6B81-46D9-9745-FE000E9E84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943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6FB02-8C22-43EC-8009-8868EF75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20B42-E709-426B-9840-708BC884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3227A-5923-4339-8B05-F836B747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1759-B0B8-40A2-95D2-A4BD14A6B57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97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9702AD-9F47-42E2-9DAD-DE7665F7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D824C-9F0A-4EEA-9B39-14D39B56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ED6F5E-2523-4463-AB6B-1FFBE60E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0F3E-F1AA-440A-9DD6-01BEA112B8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935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ykres ko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7EA9FDB-30BD-4423-A6D9-8F64E9B978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88913"/>
            <a:ext cx="6556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xmlns="" id="{3F527A77-6303-4C60-AFC9-79D71BF17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8207375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1BF6A16-0CDF-4913-B60F-907E23F2DD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191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>
            <a:extLst>
              <a:ext uri="{FF2B5EF4-FFF2-40B4-BE49-F238E27FC236}">
                <a16:creationId xmlns:a16="http://schemas.microsoft.com/office/drawing/2014/main" xmlns="" id="{68AFDB0B-5619-42A9-820E-6AFF05EF290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6263" y="6138863"/>
            <a:ext cx="7939087" cy="658812"/>
            <a:chOff x="576185" y="6199575"/>
            <a:chExt cx="7939165" cy="658425"/>
          </a:xfrm>
        </p:grpSpPr>
        <p:pic>
          <p:nvPicPr>
            <p:cNvPr id="5" name="Obraz 7">
              <a:extLst>
                <a:ext uri="{FF2B5EF4-FFF2-40B4-BE49-F238E27FC236}">
                  <a16:creationId xmlns:a16="http://schemas.microsoft.com/office/drawing/2014/main" xmlns="" id="{76702EA0-04FB-4775-9679-2A1B799287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85" y="6199575"/>
              <a:ext cx="1658256" cy="65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az 8" descr="logo_IPISS.jpg">
              <a:extLst>
                <a:ext uri="{FF2B5EF4-FFF2-40B4-BE49-F238E27FC236}">
                  <a16:creationId xmlns:a16="http://schemas.microsoft.com/office/drawing/2014/main" xmlns="" id="{6B41A700-2A3E-4006-B01D-CDC5EF8D7E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692" y="6316988"/>
              <a:ext cx="940658" cy="46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az 9">
              <a:extLst>
                <a:ext uri="{FF2B5EF4-FFF2-40B4-BE49-F238E27FC236}">
                  <a16:creationId xmlns:a16="http://schemas.microsoft.com/office/drawing/2014/main" xmlns="" id="{4F822327-3EC9-4108-B0C5-1410674DB5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86" y="6316988"/>
              <a:ext cx="4376222" cy="4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Obraz 10">
            <a:extLst>
              <a:ext uri="{FF2B5EF4-FFF2-40B4-BE49-F238E27FC236}">
                <a16:creationId xmlns:a16="http://schemas.microsoft.com/office/drawing/2014/main" xmlns="" id="{DC7FC497-7C81-45A8-9D0E-62FE47A0BB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5762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52381"/>
            <a:ext cx="7886700" cy="938308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79994"/>
          </a:xfrm>
        </p:spPr>
        <p:txBody>
          <a:bodyPr anchor="ctr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7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>
            <a:extLst>
              <a:ext uri="{FF2B5EF4-FFF2-40B4-BE49-F238E27FC236}">
                <a16:creationId xmlns:a16="http://schemas.microsoft.com/office/drawing/2014/main" xmlns="" id="{5B480F05-3302-4A20-8F7E-4468B840C99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6263" y="6138863"/>
            <a:ext cx="7939087" cy="658812"/>
            <a:chOff x="576185" y="6199575"/>
            <a:chExt cx="7939165" cy="658425"/>
          </a:xfrm>
        </p:grpSpPr>
        <p:pic>
          <p:nvPicPr>
            <p:cNvPr id="5" name="Obraz 7">
              <a:extLst>
                <a:ext uri="{FF2B5EF4-FFF2-40B4-BE49-F238E27FC236}">
                  <a16:creationId xmlns:a16="http://schemas.microsoft.com/office/drawing/2014/main" xmlns="" id="{5E29E534-9A3E-443A-96CC-B3CA0C25904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85" y="6199575"/>
              <a:ext cx="1658256" cy="65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az 8" descr="logo_IPISS.jpg">
              <a:extLst>
                <a:ext uri="{FF2B5EF4-FFF2-40B4-BE49-F238E27FC236}">
                  <a16:creationId xmlns:a16="http://schemas.microsoft.com/office/drawing/2014/main" xmlns="" id="{1BA6AA33-3E81-4B64-9912-FB3199B3127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692" y="6316988"/>
              <a:ext cx="940658" cy="46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az 9">
              <a:extLst>
                <a:ext uri="{FF2B5EF4-FFF2-40B4-BE49-F238E27FC236}">
                  <a16:creationId xmlns:a16="http://schemas.microsoft.com/office/drawing/2014/main" xmlns="" id="{68711621-ACDD-42D2-8005-F26B9A2126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86" y="6316988"/>
              <a:ext cx="4376222" cy="4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Obraz 10">
            <a:extLst>
              <a:ext uri="{FF2B5EF4-FFF2-40B4-BE49-F238E27FC236}">
                <a16:creationId xmlns:a16="http://schemas.microsoft.com/office/drawing/2014/main" xmlns="" id="{0A4D15A9-17C4-4768-B344-A6BF2CD77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5762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2381"/>
            <a:ext cx="7886700" cy="5353238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3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>
            <a:extLst>
              <a:ext uri="{FF2B5EF4-FFF2-40B4-BE49-F238E27FC236}">
                <a16:creationId xmlns:a16="http://schemas.microsoft.com/office/drawing/2014/main" xmlns="" id="{6EE9DEA8-FC5F-4DAB-BEA9-5013E0E132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6263" y="6138863"/>
            <a:ext cx="7939087" cy="658812"/>
            <a:chOff x="576185" y="6199575"/>
            <a:chExt cx="7939165" cy="658425"/>
          </a:xfrm>
        </p:grpSpPr>
        <p:pic>
          <p:nvPicPr>
            <p:cNvPr id="5" name="Obraz 7">
              <a:extLst>
                <a:ext uri="{FF2B5EF4-FFF2-40B4-BE49-F238E27FC236}">
                  <a16:creationId xmlns:a16="http://schemas.microsoft.com/office/drawing/2014/main" xmlns="" id="{FF75B76C-7BF0-4B2B-9AE6-F9855E5434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85" y="6199575"/>
              <a:ext cx="1658256" cy="65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az 8" descr="logo_IPISS.jpg">
              <a:extLst>
                <a:ext uri="{FF2B5EF4-FFF2-40B4-BE49-F238E27FC236}">
                  <a16:creationId xmlns:a16="http://schemas.microsoft.com/office/drawing/2014/main" xmlns="" id="{1B654112-FA7C-4161-8628-6C3935C52C3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692" y="6316988"/>
              <a:ext cx="940658" cy="46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az 9">
              <a:extLst>
                <a:ext uri="{FF2B5EF4-FFF2-40B4-BE49-F238E27FC236}">
                  <a16:creationId xmlns:a16="http://schemas.microsoft.com/office/drawing/2014/main" xmlns="" id="{0C1DB1B0-8362-4B09-B0D0-40FD9656C3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86" y="6316988"/>
              <a:ext cx="4376222" cy="4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Obraz 10">
            <a:extLst>
              <a:ext uri="{FF2B5EF4-FFF2-40B4-BE49-F238E27FC236}">
                <a16:creationId xmlns:a16="http://schemas.microsoft.com/office/drawing/2014/main" xmlns="" id="{1E4D2E55-CAA9-4BD3-88BB-A19011FE0E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5762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52475"/>
            <a:ext cx="7886700" cy="32495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01984"/>
            <a:ext cx="7886700" cy="20876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84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09D3E13-0645-408D-9D79-6235925C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CC2C71E-8978-4DBE-A150-80EED374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004E978-16C3-40A9-996B-1BE01192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265E-7A2B-4F5C-9DC1-231AE40962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426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3A6BFAC-BFF0-4C35-8AFC-A31755D4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9D07DE1-E4AD-4120-891C-5D7C1927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AA0C2BD-3B6F-48AC-A7B8-B6BF20F5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9A8-3223-40F0-BB5D-387FC3BEFE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609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>
            <a:extLst>
              <a:ext uri="{FF2B5EF4-FFF2-40B4-BE49-F238E27FC236}">
                <a16:creationId xmlns:a16="http://schemas.microsoft.com/office/drawing/2014/main" xmlns="" id="{3646EAB9-FB37-47C8-9EEF-36E34042E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65125"/>
            <a:ext cx="56134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>
            <a:extLst>
              <a:ext uri="{FF2B5EF4-FFF2-40B4-BE49-F238E27FC236}">
                <a16:creationId xmlns:a16="http://schemas.microsoft.com/office/drawing/2014/main" xmlns="" id="{1C71B146-0D32-419D-9627-40ADFBDA80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91213"/>
            <a:ext cx="14795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 descr="logo_IPISS.jpg">
            <a:extLst>
              <a:ext uri="{FF2B5EF4-FFF2-40B4-BE49-F238E27FC236}">
                <a16:creationId xmlns:a16="http://schemas.microsoft.com/office/drawing/2014/main" xmlns="" id="{1D66535A-3161-4DE5-BCF5-779343075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073775"/>
            <a:ext cx="10366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xmlns="" id="{7377098B-1B12-4422-BA62-B8A46C280D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073775"/>
            <a:ext cx="42354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xmlns="" id="{2A8EEB90-712C-4BED-8AC7-6C74B09D0E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517525"/>
            <a:ext cx="56134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1">
            <a:extLst>
              <a:ext uri="{FF2B5EF4-FFF2-40B4-BE49-F238E27FC236}">
                <a16:creationId xmlns:a16="http://schemas.microsoft.com/office/drawing/2014/main" xmlns="" id="{E6C61E5A-2228-4E39-8CFC-3C95BD629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043613"/>
            <a:ext cx="14795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2" descr="logo_IPISS.jpg">
            <a:extLst>
              <a:ext uri="{FF2B5EF4-FFF2-40B4-BE49-F238E27FC236}">
                <a16:creationId xmlns:a16="http://schemas.microsoft.com/office/drawing/2014/main" xmlns="" id="{5D4647EE-5F93-46D5-B01F-12EBB2F40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6226175"/>
            <a:ext cx="10366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xmlns="" id="{772C1807-021C-422C-963A-55710AE6D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6226175"/>
            <a:ext cx="42354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xmlns="" id="{438BB07D-2AD0-4AF9-B245-5A0CF445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9278F477-1D78-4CE1-835E-9553985E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DDD57A6A-39D6-42E6-906A-2A37FD1C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84EB-FF2E-4397-97AA-4A35140468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564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A40833C-E3E2-4DCF-864C-AAC34D53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166E902-F3A2-464D-93A2-91A623AC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58285EA-20AF-4F0C-B79F-62349DE1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7D3E-C841-4DD9-BE4E-4B345292DE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934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B8C39F9-EDBC-499C-BA30-D6FA2928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6BA028B-DFD0-47C5-9D59-ED9EFF70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41ED1C4-BE4A-47EA-9897-F7CB73F4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ACCE-84DF-4C38-AA36-027A83A2FB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166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11DB66A-C685-4E5F-9C04-5EB1B0331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0DE14D-4789-4D32-8FFE-A9A4A5B82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55AE1B-5C69-4540-AA5E-4BD643B6C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B66C0-7A10-4B86-AE99-EA4900FB8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84B36-575F-48AE-8B1B-8B270D1B8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242517-7D83-48E2-9298-75EBF113CD0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82" r:id="rId5"/>
    <p:sldLayoutId id="2147484183" r:id="rId6"/>
    <p:sldLayoutId id="214748419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94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3">
            <a:extLst>
              <a:ext uri="{FF2B5EF4-FFF2-40B4-BE49-F238E27FC236}">
                <a16:creationId xmlns:a16="http://schemas.microsoft.com/office/drawing/2014/main" xmlns="" id="{A3BA98A6-E69C-492A-9822-B166FF4FA0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62063"/>
            <a:ext cx="7772400" cy="3090862"/>
          </a:xfrm>
        </p:spPr>
        <p:txBody>
          <a:bodyPr/>
          <a:lstStyle/>
          <a:p>
            <a:r>
              <a:rPr lang="pl-PL" altLang="pl-PL" sz="3200"/>
              <a:t>Zbieranie i wykorzystanie danych w oparciu o system informatyczny</a:t>
            </a:r>
            <a:br>
              <a:rPr lang="pl-PL" altLang="pl-PL" sz="3200"/>
            </a:br>
            <a:r>
              <a:rPr lang="pl-PL" altLang="pl-PL" sz="3200"/>
              <a:t>- część I</a:t>
            </a:r>
            <a:br>
              <a:rPr lang="pl-PL" altLang="pl-PL" sz="3200"/>
            </a:br>
            <a:r>
              <a:rPr lang="pl-PL" altLang="pl-PL" sz="3200"/>
              <a:t/>
            </a:r>
            <a:br>
              <a:rPr lang="pl-PL" altLang="pl-PL" sz="3200"/>
            </a:br>
            <a:r>
              <a:rPr lang="pl-PL" altLang="pl-PL" sz="3200"/>
              <a:t>Ocena zasobów pomocy społecznej </a:t>
            </a:r>
            <a:br>
              <a:rPr lang="pl-PL" altLang="pl-PL" sz="3200"/>
            </a:br>
            <a:r>
              <a:rPr lang="pl-PL" altLang="pl-PL" sz="3200"/>
              <a:t>w systemie CAS</a:t>
            </a:r>
            <a:br>
              <a:rPr lang="pl-PL" altLang="pl-PL" sz="3200"/>
            </a:br>
            <a:r>
              <a:rPr lang="pl-PL" altLang="pl-PL" sz="3200"/>
              <a:t/>
            </a:r>
            <a:br>
              <a:rPr lang="pl-PL" altLang="pl-PL" sz="3200"/>
            </a:br>
            <a:r>
              <a:rPr lang="pl-PL" altLang="pl-PL" sz="2000"/>
              <a:t>Warszawa, 24 czerwca 2019 r.</a:t>
            </a:r>
            <a:endParaRPr lang="pl-PL" altLang="pl-PL" sz="3200"/>
          </a:p>
        </p:txBody>
      </p:sp>
      <p:sp>
        <p:nvSpPr>
          <p:cNvPr id="9219" name="Podtytuł 4">
            <a:extLst>
              <a:ext uri="{FF2B5EF4-FFF2-40B4-BE49-F238E27FC236}">
                <a16:creationId xmlns:a16="http://schemas.microsoft.com/office/drawing/2014/main" xmlns="" id="{738D553B-1376-4DAB-BB30-EEBF93A825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46613"/>
            <a:ext cx="6858000" cy="703262"/>
          </a:xfrm>
        </p:spPr>
        <p:txBody>
          <a:bodyPr/>
          <a:lstStyle/>
          <a:p>
            <a:r>
              <a:rPr lang="pl-PL" altLang="pl-PL" sz="1400"/>
              <a:t>Projekt "Narzędzie agregowania i monitorowania danych w obszarze włączenia społecznego" WND-POWR.02.05.00-00-0111/16 realizowany w ramach Działania 2.5 Skuteczna pomoc społeczna Programu Operacyjnego Wiedza Edukacja Rozwój 2014-2020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xmlns="" id="{668C2C8A-E225-4511-9F08-901DFEF55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752475"/>
            <a:ext cx="7886700" cy="831850"/>
          </a:xfrm>
        </p:spPr>
        <p:txBody>
          <a:bodyPr/>
          <a:lstStyle/>
          <a:p>
            <a:r>
              <a:rPr lang="pl-PL" altLang="pl-PL" dirty="0"/>
              <a:t>Źródła danych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5B5D82E-8655-4C96-8958-5377D1BF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1903413"/>
            <a:ext cx="7886700" cy="2087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dirty="0"/>
              <a:t>Sprawozdania resortowe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dirty="0"/>
              <a:t>WAW – wartości automatycznie wyliczane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dirty="0"/>
              <a:t>Dane z GUS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dirty="0"/>
              <a:t>Dane własne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B536CF9-F8DD-444F-B728-152A04B02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" y="900112"/>
            <a:ext cx="5800725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AA11E7-3011-4CD0-B37B-4A971C9F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WAW-wartości automatycznie wyliczane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48C12B0-C28F-450D-9FAF-5801603AF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324" y="1590494"/>
            <a:ext cx="4554026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A7AC22-9A47-45BC-8208-FCA92A09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Źródła danych wykorzystane do zasilenia raportów z BI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1D281120-31AE-4608-ABA7-DCFC2AA2C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479" y="2011681"/>
            <a:ext cx="7120966" cy="24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3">
            <a:extLst>
              <a:ext uri="{FF2B5EF4-FFF2-40B4-BE49-F238E27FC236}">
                <a16:creationId xmlns:a16="http://schemas.microsoft.com/office/drawing/2014/main" xmlns="" id="{68D98BF3-FE4C-4B15-8FF3-7A801FB193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62063"/>
            <a:ext cx="7772400" cy="3090862"/>
          </a:xfrm>
        </p:spPr>
        <p:txBody>
          <a:bodyPr/>
          <a:lstStyle/>
          <a:p>
            <a:r>
              <a:rPr lang="pl-PL" altLang="pl-PL" sz="3200"/>
              <a:t>Zbieranie i wykorzystanie danych w oparciu o system informatyczny</a:t>
            </a:r>
            <a:br>
              <a:rPr lang="pl-PL" altLang="pl-PL" sz="3200"/>
            </a:br>
            <a:r>
              <a:rPr lang="pl-PL" altLang="pl-PL" sz="3200"/>
              <a:t>- część II</a:t>
            </a:r>
            <a:br>
              <a:rPr lang="pl-PL" altLang="pl-PL" sz="3200"/>
            </a:br>
            <a:r>
              <a:rPr lang="pl-PL" altLang="pl-PL" sz="3200"/>
              <a:t/>
            </a:r>
            <a:br>
              <a:rPr lang="pl-PL" altLang="pl-PL" sz="3200"/>
            </a:br>
            <a:r>
              <a:rPr lang="pl-PL" altLang="pl-PL" sz="3200">
                <a:ea typeface="Calibri" panose="020F0502020204030204" pitchFamily="34" charset="0"/>
                <a:cs typeface="Times New Roman" panose="02020603050405020304" pitchFamily="18" charset="0"/>
              </a:rPr>
              <a:t>Wizualizacja i wykorzystanie danych z oceny zasobów pomocy społecznej</a:t>
            </a:r>
            <a:r>
              <a:rPr lang="pl-PL" altLang="pl-PL" sz="3200"/>
              <a:t/>
            </a:r>
            <a:br>
              <a:rPr lang="pl-PL" altLang="pl-PL" sz="3200"/>
            </a:br>
            <a:r>
              <a:rPr lang="pl-PL" altLang="pl-PL" sz="2000"/>
              <a:t>Warszawa, 24 czerwca 2019 r.</a:t>
            </a:r>
            <a:endParaRPr lang="pl-PL" altLang="pl-PL" sz="3200"/>
          </a:p>
        </p:txBody>
      </p:sp>
      <p:sp>
        <p:nvSpPr>
          <p:cNvPr id="22531" name="Podtytuł 4">
            <a:extLst>
              <a:ext uri="{FF2B5EF4-FFF2-40B4-BE49-F238E27FC236}">
                <a16:creationId xmlns:a16="http://schemas.microsoft.com/office/drawing/2014/main" xmlns="" id="{530F96EF-C84D-43D6-BA6B-7C0B8BC55A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46613"/>
            <a:ext cx="6858000" cy="703262"/>
          </a:xfrm>
        </p:spPr>
        <p:txBody>
          <a:bodyPr/>
          <a:lstStyle/>
          <a:p>
            <a:r>
              <a:rPr lang="pl-PL" altLang="pl-PL" sz="1400"/>
              <a:t>Projekt "Narzędzie agregowania i monitorowania danych w obszarze włączenia społecznego" WND-POWR.02.05.00-00-0111/16 realizowany w ramach Działania 2.5 Skuteczna pomoc społeczna Programu Operacyjnego Wiedza Edukacja Rozwój 2014-2020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>
            <a:extLst>
              <a:ext uri="{FF2B5EF4-FFF2-40B4-BE49-F238E27FC236}">
                <a16:creationId xmlns:a16="http://schemas.microsoft.com/office/drawing/2014/main" xmlns="" id="{10A509E1-3C5C-4658-B2BD-B4CE956BD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52475"/>
            <a:ext cx="7886700" cy="938213"/>
          </a:xfrm>
        </p:spPr>
        <p:txBody>
          <a:bodyPr/>
          <a:lstStyle/>
          <a:p>
            <a:pPr algn="l"/>
            <a:r>
              <a:rPr lang="pl-PL" altLang="pl-PL"/>
              <a:t>Program</a:t>
            </a:r>
          </a:p>
        </p:txBody>
      </p:sp>
      <p:sp>
        <p:nvSpPr>
          <p:cNvPr id="9219" name="Symbol zastępczy zawartości 2">
            <a:extLst>
              <a:ext uri="{FF2B5EF4-FFF2-40B4-BE49-F238E27FC236}">
                <a16:creationId xmlns:a16="http://schemas.microsoft.com/office/drawing/2014/main" xmlns="" id="{0966A628-6D19-48B0-B94E-44D166990A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65300"/>
            <a:ext cx="8105775" cy="2971800"/>
          </a:xfrm>
        </p:spPr>
        <p:txBody>
          <a:bodyPr/>
          <a:lstStyle/>
          <a:p>
            <a:pPr>
              <a:defRPr/>
            </a:pPr>
            <a:r>
              <a:rPr lang="pl-PL" altLang="pl-PL" dirty="0"/>
              <a:t>Mechanizmy CAS</a:t>
            </a:r>
          </a:p>
          <a:p>
            <a:pPr>
              <a:defRPr/>
            </a:pPr>
            <a:r>
              <a:rPr lang="pl-PL" altLang="pl-PL" dirty="0"/>
              <a:t>Wykorzystanie danych i ich wizualizacja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2569B0-081F-47E0-A225-468DBC5D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2475"/>
            <a:ext cx="7886700" cy="938213"/>
          </a:xfrm>
        </p:spPr>
        <p:txBody>
          <a:bodyPr>
            <a:normAutofit fontScale="9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dirty="0"/>
              <a:t>Mechanizmy stosowane w dotychczasowej ocenie zasobów pomocy społecznej:</a:t>
            </a:r>
          </a:p>
        </p:txBody>
      </p:sp>
      <p:sp>
        <p:nvSpPr>
          <p:cNvPr id="24579" name="Symbol zastępczy zawartości 2">
            <a:extLst>
              <a:ext uri="{FF2B5EF4-FFF2-40B4-BE49-F238E27FC236}">
                <a16:creationId xmlns:a16="http://schemas.microsoft.com/office/drawing/2014/main" xmlns="" id="{2B8F6B09-C2F8-48C5-B9C9-8EFB8EAF00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279900"/>
          </a:xfrm>
        </p:spPr>
        <p:txBody>
          <a:bodyPr/>
          <a:lstStyle/>
          <a:p>
            <a:r>
              <a:rPr lang="pl-PL" altLang="pl-PL"/>
              <a:t>Mechanizm reguł</a:t>
            </a:r>
          </a:p>
          <a:p>
            <a:r>
              <a:rPr lang="pl-PL" altLang="pl-PL"/>
              <a:t>Mechanizm automatycznych podpowiedzi</a:t>
            </a:r>
          </a:p>
          <a:p>
            <a:r>
              <a:rPr lang="pl-PL" altLang="pl-PL"/>
              <a:t>Mechanizm podglądu zasileń komórek formularza</a:t>
            </a:r>
          </a:p>
          <a:p>
            <a:endParaRPr lang="pl-PL" alt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zawartości 2">
            <a:extLst>
              <a:ext uri="{FF2B5EF4-FFF2-40B4-BE49-F238E27FC236}">
                <a16:creationId xmlns:a16="http://schemas.microsoft.com/office/drawing/2014/main" xmlns="" id="{31C52934-9B22-4702-AF8D-BEE7375BC6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827088"/>
            <a:ext cx="8332788" cy="512921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l-PL" altLang="pl-PL" b="1"/>
              <a:t>Mechanizm reguł walidacyjnych </a:t>
            </a:r>
            <a:r>
              <a:rPr lang="pl-PL" altLang="pl-PL"/>
              <a:t>- umożliwia on zweryfikowanie poprawności danych np. czy suma wprowadzonych danych zgadza się z wartościami składowymi. Jest uzupełnieniem mechanizmu wyliczenia wartości komórki. Reguły stosowane są na dwóch poziomach: centralnym i regionalnym.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altLang="pl-PL" b="1"/>
              <a:t>Mechanizm automatycznych zasileń (zasilania komórek danymi) </a:t>
            </a:r>
            <a:r>
              <a:rPr lang="pl-PL" altLang="pl-PL"/>
              <a:t>- mechanizm pozwalający na zasilanie części danych w formularzu OZPS, danymi gromadzonymi w CAS (np. sprawozdania resortowe, sprawozdania jednorazowe, zbiory centralne) oraz danymi pochodzącymi z innych systemów.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alt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B96A062-ABB0-483F-B582-BA6C978C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823913"/>
            <a:ext cx="8210550" cy="12319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b="1" dirty="0"/>
              <a:t>Mechanizm podglądu zasileń komórek formularza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 umożliwia sprawdzenie źródła zasilenia komórki formularza. </a:t>
            </a:r>
          </a:p>
        </p:txBody>
      </p:sp>
      <p:pic>
        <p:nvPicPr>
          <p:cNvPr id="26627" name="Obraz 3">
            <a:extLst>
              <a:ext uri="{FF2B5EF4-FFF2-40B4-BE49-F238E27FC236}">
                <a16:creationId xmlns:a16="http://schemas.microsoft.com/office/drawing/2014/main" xmlns="" id="{0AB1FD89-AEB2-4E15-9FE9-DB65C816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68450"/>
            <a:ext cx="71342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AAD688-EF2B-49D0-B0F8-111A2D00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541338"/>
            <a:ext cx="7886700" cy="9937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l-PL" dirty="0"/>
              <a:t>Zmiany mechanizmów, nowe mechanizmy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802D33-4523-4089-A911-EFFB74B42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3575"/>
            <a:ext cx="8245475" cy="4171950"/>
          </a:xfrm>
        </p:spPr>
        <p:txBody>
          <a:bodyPr>
            <a:normAutofit lnSpcReduction="10000"/>
          </a:bodyPr>
          <a:lstStyle/>
          <a:p>
            <a:pPr marL="285750" indent="-285750">
              <a:defRPr/>
            </a:pPr>
            <a:r>
              <a:rPr lang="pl-PL" dirty="0"/>
              <a:t>Zmiana struktury formularza – raporty graficzne</a:t>
            </a:r>
          </a:p>
          <a:p>
            <a:pPr marL="285750" indent="-285750">
              <a:defRPr/>
            </a:pPr>
            <a:r>
              <a:rPr lang="pl-PL" dirty="0"/>
              <a:t>Wzory treści pól opisowych</a:t>
            </a:r>
          </a:p>
          <a:p>
            <a:pPr marL="285750" indent="-285750">
              <a:defRPr/>
            </a:pPr>
            <a:r>
              <a:rPr lang="pl-PL" dirty="0"/>
              <a:t>Wypełnianie sprawozdania przez kilku użytkowników</a:t>
            </a:r>
          </a:p>
          <a:p>
            <a:pPr marL="285750" indent="-285750">
              <a:defRPr/>
            </a:pPr>
            <a:r>
              <a:rPr lang="pl-PL" dirty="0"/>
              <a:t>Zastosowanie WAW</a:t>
            </a:r>
          </a:p>
          <a:p>
            <a:pPr marL="285750" indent="-285750">
              <a:defRPr/>
            </a:pPr>
            <a:r>
              <a:rPr lang="pl-PL" dirty="0"/>
              <a:t>Tworzenie wykresów na podstawie danych zawartych w Ocenie Zasobów Pomocy Społecznej (wykres dot. budżetu)</a:t>
            </a:r>
          </a:p>
          <a:p>
            <a:pPr marL="285750" indent="-285750">
              <a:defRPr/>
            </a:pPr>
            <a:r>
              <a:rPr lang="pl-PL" dirty="0"/>
              <a:t>Reguły na wierszach dynamicznych</a:t>
            </a:r>
          </a:p>
          <a:p>
            <a:pPr marL="285750" indent="-285750">
              <a:defRPr/>
            </a:pPr>
            <a:r>
              <a:rPr lang="pl-PL" dirty="0"/>
              <a:t>Mechanizm objaśnień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xmlns="" id="{1B22A55C-717E-485B-8D60-53DB003DA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52475"/>
            <a:ext cx="7886700" cy="938213"/>
          </a:xfrm>
        </p:spPr>
        <p:txBody>
          <a:bodyPr/>
          <a:lstStyle/>
          <a:p>
            <a:pPr algn="l"/>
            <a:r>
              <a:rPr lang="pl-PL" altLang="pl-PL"/>
              <a:t>Program</a:t>
            </a:r>
          </a:p>
        </p:txBody>
      </p:sp>
      <p:sp>
        <p:nvSpPr>
          <p:cNvPr id="9219" name="Symbol zastępczy zawartości 2">
            <a:extLst>
              <a:ext uri="{FF2B5EF4-FFF2-40B4-BE49-F238E27FC236}">
                <a16:creationId xmlns:a16="http://schemas.microsoft.com/office/drawing/2014/main" xmlns="" id="{0966A628-6D19-48B0-B94E-44D166990A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65300"/>
            <a:ext cx="8105775" cy="2971800"/>
          </a:xfrm>
        </p:spPr>
        <p:txBody>
          <a:bodyPr/>
          <a:lstStyle/>
          <a:p>
            <a:pPr>
              <a:defRPr/>
            </a:pPr>
            <a:r>
              <a:rPr lang="pl-PL" altLang="pl-PL" dirty="0"/>
              <a:t>Cel i istota Oceny Zasobów Pomocy Społecznej</a:t>
            </a:r>
          </a:p>
          <a:p>
            <a:pPr>
              <a:defRPr/>
            </a:pPr>
            <a:r>
              <a:rPr lang="pl-PL" altLang="pl-PL" dirty="0"/>
              <a:t>Źródła danych wykorzystane w procesie przygotowywania oceny zasobów pomocy społecznej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3">
            <a:extLst>
              <a:ext uri="{FF2B5EF4-FFF2-40B4-BE49-F238E27FC236}">
                <a16:creationId xmlns:a16="http://schemas.microsoft.com/office/drawing/2014/main" xmlns="" id="{70C9A44B-AA14-4A97-9A23-277BB1A847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altLang="pl-PL"/>
              <a:t>Raporty graficzne z CESAR</a:t>
            </a: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xmlns="" id="{19584315-F69D-4B5A-9FBB-CFF0CA8B0E5A}"/>
              </a:ext>
            </a:extLst>
          </p:cNvPr>
          <p:cNvSpPr txBox="1">
            <a:spLocks/>
          </p:cNvSpPr>
          <p:nvPr/>
        </p:nvSpPr>
        <p:spPr>
          <a:xfrm>
            <a:off x="601663" y="183515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defRPr/>
            </a:pPr>
            <a:r>
              <a:rPr lang="pl-PL" sz="1800" dirty="0"/>
              <a:t>Formularz OZPS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pl-PL" sz="1600" dirty="0"/>
              <a:t>Rozdziały</a:t>
            </a:r>
          </a:p>
          <a:p>
            <a:pPr lvl="1" algn="just">
              <a:spcBef>
                <a:spcPts val="600"/>
              </a:spcBef>
              <a:defRPr/>
            </a:pPr>
            <a:endParaRPr lang="pl-PL" sz="1600" dirty="0"/>
          </a:p>
          <a:p>
            <a:pPr lvl="1" algn="just">
              <a:spcBef>
                <a:spcPts val="600"/>
              </a:spcBef>
              <a:defRPr/>
            </a:pPr>
            <a:endParaRPr lang="pl-PL" sz="1600" dirty="0"/>
          </a:p>
          <a:p>
            <a:pPr lvl="1" algn="just">
              <a:spcBef>
                <a:spcPts val="600"/>
              </a:spcBef>
              <a:defRPr/>
            </a:pPr>
            <a:r>
              <a:rPr lang="pl-PL" sz="1600" dirty="0"/>
              <a:t>Tabele</a:t>
            </a:r>
          </a:p>
          <a:p>
            <a:pPr lvl="1" algn="just">
              <a:spcBef>
                <a:spcPts val="600"/>
              </a:spcBef>
              <a:defRPr/>
            </a:pPr>
            <a:endParaRPr lang="pl-PL" sz="1600" dirty="0"/>
          </a:p>
          <a:p>
            <a:pPr lvl="1" algn="just">
              <a:spcBef>
                <a:spcPts val="600"/>
              </a:spcBef>
              <a:defRPr/>
            </a:pPr>
            <a:endParaRPr lang="pl-PL" sz="1600" dirty="0"/>
          </a:p>
          <a:p>
            <a:pPr lvl="1" algn="just">
              <a:spcBef>
                <a:spcPts val="600"/>
              </a:spcBef>
              <a:defRPr/>
            </a:pPr>
            <a:r>
              <a:rPr lang="pl-PL" sz="1600" dirty="0"/>
              <a:t>Sekcje opisowe</a:t>
            </a:r>
          </a:p>
          <a:p>
            <a:pPr lvl="1" algn="just">
              <a:spcBef>
                <a:spcPts val="600"/>
              </a:spcBef>
              <a:defRPr/>
            </a:pPr>
            <a:endParaRPr lang="pl-PL" sz="1600" dirty="0"/>
          </a:p>
          <a:p>
            <a:pPr lvl="1" algn="just">
              <a:spcBef>
                <a:spcPts val="600"/>
              </a:spcBef>
              <a:defRPr/>
            </a:pPr>
            <a:endParaRPr lang="pl-PL" sz="1600" dirty="0"/>
          </a:p>
          <a:p>
            <a:pPr lvl="1" algn="just">
              <a:spcBef>
                <a:spcPts val="600"/>
              </a:spcBef>
              <a:defRPr/>
            </a:pPr>
            <a:r>
              <a:rPr lang="pl-PL" sz="1600" b="1" dirty="0"/>
              <a:t>Raport CESAR</a:t>
            </a:r>
          </a:p>
          <a:p>
            <a:pPr marL="762000" lvl="1" algn="just">
              <a:spcBef>
                <a:spcPts val="600"/>
              </a:spcBef>
              <a:buFontTx/>
              <a:buChar char="-"/>
              <a:defRPr/>
            </a:pPr>
            <a:endParaRPr lang="pl-PL" sz="1600" dirty="0"/>
          </a:p>
          <a:p>
            <a:pPr marL="476250" lvl="1" indent="0" algn="ju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762000" lvl="1" algn="just">
              <a:spcBef>
                <a:spcPts val="600"/>
              </a:spcBef>
              <a:buFontTx/>
              <a:buChar char="-"/>
              <a:defRPr/>
            </a:pPr>
            <a:endParaRPr lang="pl-PL" dirty="0"/>
          </a:p>
          <a:p>
            <a:pPr algn="just">
              <a:spcBef>
                <a:spcPts val="600"/>
              </a:spcBef>
              <a:defRPr/>
            </a:pPr>
            <a:endParaRPr lang="pl-PL" dirty="0"/>
          </a:p>
          <a:p>
            <a:pPr algn="just">
              <a:spcBef>
                <a:spcPts val="600"/>
              </a:spcBef>
              <a:defRPr/>
            </a:pPr>
            <a:endParaRPr lang="pl-PL" dirty="0"/>
          </a:p>
          <a:p>
            <a:pPr>
              <a:spcBef>
                <a:spcPts val="600"/>
              </a:spcBef>
              <a:defRPr/>
            </a:pPr>
            <a:endParaRPr lang="pl-PL" dirty="0"/>
          </a:p>
        </p:txBody>
      </p:sp>
      <p:pic>
        <p:nvPicPr>
          <p:cNvPr id="28676" name="Obraz 22" descr="table_sql.png">
            <a:extLst>
              <a:ext uri="{FF2B5EF4-FFF2-40B4-BE49-F238E27FC236}">
                <a16:creationId xmlns:a16="http://schemas.microsoft.com/office/drawing/2014/main" xmlns="" id="{17436F8F-1983-4E2E-8119-A473F698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946400"/>
            <a:ext cx="6778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0" descr="document_empty">
            <a:extLst>
              <a:ext uri="{FF2B5EF4-FFF2-40B4-BE49-F238E27FC236}">
                <a16:creationId xmlns:a16="http://schemas.microsoft.com/office/drawing/2014/main" xmlns="" id="{B8A879F6-58ED-4F65-B51D-1CC48970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87826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C3F84E2-0DE3-41E5-8D64-E0AE8B264AF6}"/>
              </a:ext>
            </a:extLst>
          </p:cNvPr>
          <p:cNvSpPr/>
          <p:nvPr/>
        </p:nvSpPr>
        <p:spPr>
          <a:xfrm>
            <a:off x="2651125" y="2046288"/>
            <a:ext cx="677863" cy="568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464E5E-B088-4E73-A1B0-7AD6E2287A0E}"/>
              </a:ext>
            </a:extLst>
          </p:cNvPr>
          <p:cNvSpPr/>
          <p:nvPr/>
        </p:nvSpPr>
        <p:spPr>
          <a:xfrm>
            <a:off x="4356100" y="1600200"/>
            <a:ext cx="4537075" cy="514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80" name="pole tekstowe 9">
            <a:extLst>
              <a:ext uri="{FF2B5EF4-FFF2-40B4-BE49-F238E27FC236}">
                <a16:creationId xmlns:a16="http://schemas.microsoft.com/office/drawing/2014/main" xmlns="" id="{BF8DE91B-4B91-4E2D-AFD4-00751C42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1641475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OZPS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8D515E95-AD96-4E1F-A760-574A62CE8B35}"/>
              </a:ext>
            </a:extLst>
          </p:cNvPr>
          <p:cNvSpPr/>
          <p:nvPr/>
        </p:nvSpPr>
        <p:spPr>
          <a:xfrm>
            <a:off x="4572000" y="2016125"/>
            <a:ext cx="4114800" cy="22050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C2690107-2818-4905-B4EF-04B9A79A7F82}"/>
              </a:ext>
            </a:extLst>
          </p:cNvPr>
          <p:cNvSpPr/>
          <p:nvPr/>
        </p:nvSpPr>
        <p:spPr>
          <a:xfrm>
            <a:off x="4716463" y="2155825"/>
            <a:ext cx="792162" cy="19208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8683" name="Picture 50" descr="document_empty">
            <a:extLst>
              <a:ext uri="{FF2B5EF4-FFF2-40B4-BE49-F238E27FC236}">
                <a16:creationId xmlns:a16="http://schemas.microsoft.com/office/drawing/2014/main" xmlns="" id="{67C7CEFD-E987-4D22-BA2A-26523FB6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214563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F6FDCDFC-B415-410E-88A8-49BCA6A66C7A}"/>
              </a:ext>
            </a:extLst>
          </p:cNvPr>
          <p:cNvSpPr/>
          <p:nvPr/>
        </p:nvSpPr>
        <p:spPr>
          <a:xfrm>
            <a:off x="5619750" y="2141538"/>
            <a:ext cx="896938" cy="19351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8685" name="Picture 50" descr="document_empty">
            <a:extLst>
              <a:ext uri="{FF2B5EF4-FFF2-40B4-BE49-F238E27FC236}">
                <a16:creationId xmlns:a16="http://schemas.microsoft.com/office/drawing/2014/main" xmlns="" id="{F8B0C136-7FF0-40FE-AF60-F9888B7A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214563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2" descr="table_sql.png">
            <a:extLst>
              <a:ext uri="{FF2B5EF4-FFF2-40B4-BE49-F238E27FC236}">
                <a16:creationId xmlns:a16="http://schemas.microsoft.com/office/drawing/2014/main" xmlns="" id="{BC6C3471-5747-414D-9189-540D8903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84638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Obraz 22" descr="table_sql.png">
            <a:extLst>
              <a:ext uri="{FF2B5EF4-FFF2-40B4-BE49-F238E27FC236}">
                <a16:creationId xmlns:a16="http://schemas.microsoft.com/office/drawing/2014/main" xmlns="" id="{99FC9AAA-4176-4F51-B62A-F668EB0E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813050"/>
            <a:ext cx="4381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41F50AFF-1A6A-485C-BD82-7A88D14D2F50}"/>
              </a:ext>
            </a:extLst>
          </p:cNvPr>
          <p:cNvSpPr/>
          <p:nvPr/>
        </p:nvSpPr>
        <p:spPr>
          <a:xfrm>
            <a:off x="6659563" y="2141538"/>
            <a:ext cx="896937" cy="19351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8689" name="Picture 50" descr="document_empty">
            <a:extLst>
              <a:ext uri="{FF2B5EF4-FFF2-40B4-BE49-F238E27FC236}">
                <a16:creationId xmlns:a16="http://schemas.microsoft.com/office/drawing/2014/main" xmlns="" id="{492A88FA-B425-4ED4-B9C5-8AD24512A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14563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Obraz 22" descr="table_sql.png">
            <a:extLst>
              <a:ext uri="{FF2B5EF4-FFF2-40B4-BE49-F238E27FC236}">
                <a16:creationId xmlns:a16="http://schemas.microsoft.com/office/drawing/2014/main" xmlns="" id="{8761EC3A-3831-4653-82C7-AB2E1B8E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852738"/>
            <a:ext cx="4381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Obraz 22" descr="table_sql.png">
            <a:extLst>
              <a:ext uri="{FF2B5EF4-FFF2-40B4-BE49-F238E27FC236}">
                <a16:creationId xmlns:a16="http://schemas.microsoft.com/office/drawing/2014/main" xmlns="" id="{AE1606AA-FADD-4497-9469-705304BE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98825"/>
            <a:ext cx="4381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Obraz 22" descr="dot-chart.png">
            <a:extLst>
              <a:ext uri="{FF2B5EF4-FFF2-40B4-BE49-F238E27FC236}">
                <a16:creationId xmlns:a16="http://schemas.microsoft.com/office/drawing/2014/main" xmlns="" id="{8075B0D3-CF38-42FF-A52F-7E8840E2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82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22" descr="dot-chart.png">
            <a:extLst>
              <a:ext uri="{FF2B5EF4-FFF2-40B4-BE49-F238E27FC236}">
                <a16:creationId xmlns:a16="http://schemas.microsoft.com/office/drawing/2014/main" xmlns="" id="{842F341C-D500-4D53-9FF9-855A9DB5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341688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 descr="dot-chart.png">
            <a:extLst>
              <a:ext uri="{FF2B5EF4-FFF2-40B4-BE49-F238E27FC236}">
                <a16:creationId xmlns:a16="http://schemas.microsoft.com/office/drawing/2014/main" xmlns="" id="{E759441B-1045-4AA5-B6F4-0E89C439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251075"/>
            <a:ext cx="4460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24" descr="dot-chart.png">
            <a:extLst>
              <a:ext uri="{FF2B5EF4-FFF2-40B4-BE49-F238E27FC236}">
                <a16:creationId xmlns:a16="http://schemas.microsoft.com/office/drawing/2014/main" xmlns="" id="{154E7364-FE50-420D-96CB-ABA0B547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01938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25" descr="dot-chart.png">
            <a:extLst>
              <a:ext uri="{FF2B5EF4-FFF2-40B4-BE49-F238E27FC236}">
                <a16:creationId xmlns:a16="http://schemas.microsoft.com/office/drawing/2014/main" xmlns="" id="{14652E50-0E8E-45A7-83D3-EE79BCF3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847975"/>
            <a:ext cx="4460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0035 0.0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3">
            <a:extLst>
              <a:ext uri="{FF2B5EF4-FFF2-40B4-BE49-F238E27FC236}">
                <a16:creationId xmlns:a16="http://schemas.microsoft.com/office/drawing/2014/main" xmlns="" id="{C1305998-9A9A-42C4-9B17-3AF603FD2C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altLang="pl-PL"/>
              <a:t>Raporty graficzne z CESAR</a:t>
            </a:r>
          </a:p>
        </p:txBody>
      </p:sp>
      <p:grpSp>
        <p:nvGrpSpPr>
          <p:cNvPr id="29699" name="Grupa 18">
            <a:extLst>
              <a:ext uri="{FF2B5EF4-FFF2-40B4-BE49-F238E27FC236}">
                <a16:creationId xmlns:a16="http://schemas.microsoft.com/office/drawing/2014/main" xmlns="" id="{19E8E130-BC1A-4E9F-8423-0E72DB6E7215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13100"/>
            <a:ext cx="1366837" cy="1079500"/>
            <a:chOff x="3954463" y="1700213"/>
            <a:chExt cx="833437" cy="617537"/>
          </a:xfrm>
        </p:grpSpPr>
        <p:pic>
          <p:nvPicPr>
            <p:cNvPr id="29737" name="Picture 39" descr="data_gear">
              <a:extLst>
                <a:ext uri="{FF2B5EF4-FFF2-40B4-BE49-F238E27FC236}">
                  <a16:creationId xmlns:a16="http://schemas.microsoft.com/office/drawing/2014/main" xmlns="" id="{DEC1F2D7-F1B3-4134-A6D7-59906C111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363" y="1700213"/>
              <a:ext cx="617537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8" name="Picture 38" descr="server">
              <a:extLst>
                <a:ext uri="{FF2B5EF4-FFF2-40B4-BE49-F238E27FC236}">
                  <a16:creationId xmlns:a16="http://schemas.microsoft.com/office/drawing/2014/main" xmlns="" id="{F39532FC-3FF7-4AFF-A140-977A6F189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463" y="1700213"/>
              <a:ext cx="617537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0" name="Picture 50" descr="document_empty">
            <a:extLst>
              <a:ext uri="{FF2B5EF4-FFF2-40B4-BE49-F238E27FC236}">
                <a16:creationId xmlns:a16="http://schemas.microsoft.com/office/drawing/2014/main" xmlns="" id="{A583A1C6-E513-40B8-8B65-59F57385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412875"/>
            <a:ext cx="1795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0" descr="document_empty">
            <a:extLst>
              <a:ext uri="{FF2B5EF4-FFF2-40B4-BE49-F238E27FC236}">
                <a16:creationId xmlns:a16="http://schemas.microsoft.com/office/drawing/2014/main" xmlns="" id="{32470D88-7A36-4156-BBFA-EC8F7581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208338"/>
            <a:ext cx="1795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0" descr="document_empty">
            <a:extLst>
              <a:ext uri="{FF2B5EF4-FFF2-40B4-BE49-F238E27FC236}">
                <a16:creationId xmlns:a16="http://schemas.microsoft.com/office/drawing/2014/main" xmlns="" id="{E6274246-4E6E-45D7-858F-C2F608F9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999038"/>
            <a:ext cx="1793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Grupa 18">
            <a:extLst>
              <a:ext uri="{FF2B5EF4-FFF2-40B4-BE49-F238E27FC236}">
                <a16:creationId xmlns:a16="http://schemas.microsoft.com/office/drawing/2014/main" xmlns="" id="{39D0621F-4845-4319-9216-2D780E8B4FF4}"/>
              </a:ext>
            </a:extLst>
          </p:cNvPr>
          <p:cNvGrpSpPr>
            <a:grpSpLocks/>
          </p:cNvGrpSpPr>
          <p:nvPr/>
        </p:nvGrpSpPr>
        <p:grpSpPr bwMode="auto">
          <a:xfrm>
            <a:off x="3030538" y="3230563"/>
            <a:ext cx="1368425" cy="1079500"/>
            <a:chOff x="3954463" y="1700213"/>
            <a:chExt cx="833437" cy="617537"/>
          </a:xfrm>
        </p:grpSpPr>
        <p:pic>
          <p:nvPicPr>
            <p:cNvPr id="29735" name="Picture 39" descr="data_gear">
              <a:extLst>
                <a:ext uri="{FF2B5EF4-FFF2-40B4-BE49-F238E27FC236}">
                  <a16:creationId xmlns:a16="http://schemas.microsoft.com/office/drawing/2014/main" xmlns="" id="{71B73D82-1D33-473D-BC5C-C038F26DC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363" y="1700213"/>
              <a:ext cx="617537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6" name="Picture 38" descr="server">
              <a:extLst>
                <a:ext uri="{FF2B5EF4-FFF2-40B4-BE49-F238E27FC236}">
                  <a16:creationId xmlns:a16="http://schemas.microsoft.com/office/drawing/2014/main" xmlns="" id="{F945B640-1A11-4973-9909-5EDEDF03A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463" y="1700213"/>
              <a:ext cx="617537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Obraz 20" descr="dot-chart.png">
            <a:extLst>
              <a:ext uri="{FF2B5EF4-FFF2-40B4-BE49-F238E27FC236}">
                <a16:creationId xmlns:a16="http://schemas.microsoft.com/office/drawing/2014/main" xmlns="" id="{9472E659-B37D-4163-A3D9-3DDF57E7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26527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Obraz 21" descr="dot-chart.png">
            <a:extLst>
              <a:ext uri="{FF2B5EF4-FFF2-40B4-BE49-F238E27FC236}">
                <a16:creationId xmlns:a16="http://schemas.microsoft.com/office/drawing/2014/main" xmlns="" id="{FCA74B50-AB8D-4763-919B-4A04E035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4733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Obraz 22" descr="dot-chart.png">
            <a:extLst>
              <a:ext uri="{FF2B5EF4-FFF2-40B4-BE49-F238E27FC236}">
                <a16:creationId xmlns:a16="http://schemas.microsoft.com/office/drawing/2014/main" xmlns="" id="{BED46817-BADD-4FF5-AB54-11B3C856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27965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Obraz 23" descr="dot-chart.png">
            <a:extLst>
              <a:ext uri="{FF2B5EF4-FFF2-40B4-BE49-F238E27FC236}">
                <a16:creationId xmlns:a16="http://schemas.microsoft.com/office/drawing/2014/main" xmlns="" id="{ABB8AA8A-3EC0-4492-A6CD-A329CF27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7195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Obraz 24" descr="dot-chart.png">
            <a:extLst>
              <a:ext uri="{FF2B5EF4-FFF2-40B4-BE49-F238E27FC236}">
                <a16:creationId xmlns:a16="http://schemas.microsoft.com/office/drawing/2014/main" xmlns="" id="{EFC46121-6DE2-4F1C-BD23-9F47613D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708400"/>
            <a:ext cx="3698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Obraz 25" descr="dot-chart.png">
            <a:extLst>
              <a:ext uri="{FF2B5EF4-FFF2-40B4-BE49-F238E27FC236}">
                <a16:creationId xmlns:a16="http://schemas.microsoft.com/office/drawing/2014/main" xmlns="" id="{3461594E-D17F-4F16-878A-632C05A8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708400"/>
            <a:ext cx="3698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0" name="Grupa 28">
            <a:extLst>
              <a:ext uri="{FF2B5EF4-FFF2-40B4-BE49-F238E27FC236}">
                <a16:creationId xmlns:a16="http://schemas.microsoft.com/office/drawing/2014/main" xmlns="" id="{C26E5ABF-4791-442C-8E84-597B61DDE67E}"/>
              </a:ext>
            </a:extLst>
          </p:cNvPr>
          <p:cNvGrpSpPr>
            <a:grpSpLocks/>
          </p:cNvGrpSpPr>
          <p:nvPr/>
        </p:nvGrpSpPr>
        <p:grpSpPr bwMode="auto">
          <a:xfrm>
            <a:off x="6376988" y="1706563"/>
            <a:ext cx="781050" cy="1239837"/>
            <a:chOff x="6377334" y="1706661"/>
            <a:chExt cx="781264" cy="1239898"/>
          </a:xfrm>
        </p:grpSpPr>
        <p:pic>
          <p:nvPicPr>
            <p:cNvPr id="29731" name="Picture 50" descr="document_empty">
              <a:extLst>
                <a:ext uri="{FF2B5EF4-FFF2-40B4-BE49-F238E27FC236}">
                  <a16:creationId xmlns:a16="http://schemas.microsoft.com/office/drawing/2014/main" xmlns="" id="{67D4045E-DF10-4093-9C21-732D70D2A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64" y="1706661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2" name="Obraz 22" descr="table_sql.png">
              <a:extLst>
                <a:ext uri="{FF2B5EF4-FFF2-40B4-BE49-F238E27FC236}">
                  <a16:creationId xmlns:a16="http://schemas.microsoft.com/office/drawing/2014/main" xmlns="" id="{6B0162CB-4725-4771-9040-97F68BD22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312" y="2116066"/>
              <a:ext cx="370286" cy="37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3" name="Picture 50" descr="document_empty">
              <a:extLst>
                <a:ext uri="{FF2B5EF4-FFF2-40B4-BE49-F238E27FC236}">
                  <a16:creationId xmlns:a16="http://schemas.microsoft.com/office/drawing/2014/main" xmlns="" id="{A692F03A-D824-4A5B-9763-D1A01EA15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334" y="2166868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4" name="Obraz 22" descr="table_sql.png">
              <a:extLst>
                <a:ext uri="{FF2B5EF4-FFF2-40B4-BE49-F238E27FC236}">
                  <a16:creationId xmlns:a16="http://schemas.microsoft.com/office/drawing/2014/main" xmlns="" id="{157F5973-1BDD-4AD8-89FF-9E27664B5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882" y="2576273"/>
              <a:ext cx="370286" cy="37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1" name="Grupa 29">
            <a:extLst>
              <a:ext uri="{FF2B5EF4-FFF2-40B4-BE49-F238E27FC236}">
                <a16:creationId xmlns:a16="http://schemas.microsoft.com/office/drawing/2014/main" xmlns="" id="{0C6C13AD-C24A-4DB4-B98F-7E2A3DE6FC7A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3429000"/>
            <a:ext cx="781050" cy="1239838"/>
            <a:chOff x="6377334" y="1706661"/>
            <a:chExt cx="781264" cy="1239898"/>
          </a:xfrm>
        </p:grpSpPr>
        <p:pic>
          <p:nvPicPr>
            <p:cNvPr id="29727" name="Picture 50" descr="document_empty">
              <a:extLst>
                <a:ext uri="{FF2B5EF4-FFF2-40B4-BE49-F238E27FC236}">
                  <a16:creationId xmlns:a16="http://schemas.microsoft.com/office/drawing/2014/main" xmlns="" id="{8147ACF0-83C8-4135-936E-2347DA7CA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64" y="1706661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Obraz 22" descr="table_sql.png">
              <a:extLst>
                <a:ext uri="{FF2B5EF4-FFF2-40B4-BE49-F238E27FC236}">
                  <a16:creationId xmlns:a16="http://schemas.microsoft.com/office/drawing/2014/main" xmlns="" id="{02728942-1A54-4603-B55C-B5926133E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312" y="2116066"/>
              <a:ext cx="370286" cy="37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50" descr="document_empty">
              <a:extLst>
                <a:ext uri="{FF2B5EF4-FFF2-40B4-BE49-F238E27FC236}">
                  <a16:creationId xmlns:a16="http://schemas.microsoft.com/office/drawing/2014/main" xmlns="" id="{FC0E2BFE-1C56-446D-BEB2-4676EC856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334" y="2166868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Obraz 22" descr="table_sql.png">
              <a:extLst>
                <a:ext uri="{FF2B5EF4-FFF2-40B4-BE49-F238E27FC236}">
                  <a16:creationId xmlns:a16="http://schemas.microsoft.com/office/drawing/2014/main" xmlns="" id="{9AE98CFA-DCB0-468A-9870-2839A5CB4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882" y="2576273"/>
              <a:ext cx="370286" cy="37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2" name="Grupa 34">
            <a:extLst>
              <a:ext uri="{FF2B5EF4-FFF2-40B4-BE49-F238E27FC236}">
                <a16:creationId xmlns:a16="http://schemas.microsoft.com/office/drawing/2014/main" xmlns="" id="{BE1890F3-25C6-4FEC-A148-F8130A406FFF}"/>
              </a:ext>
            </a:extLst>
          </p:cNvPr>
          <p:cNvGrpSpPr>
            <a:grpSpLocks/>
          </p:cNvGrpSpPr>
          <p:nvPr/>
        </p:nvGrpSpPr>
        <p:grpSpPr bwMode="auto">
          <a:xfrm>
            <a:off x="6415088" y="5224463"/>
            <a:ext cx="781050" cy="1239837"/>
            <a:chOff x="6377334" y="1706661"/>
            <a:chExt cx="781264" cy="1239898"/>
          </a:xfrm>
        </p:grpSpPr>
        <p:pic>
          <p:nvPicPr>
            <p:cNvPr id="29723" name="Picture 50" descr="document_empty">
              <a:extLst>
                <a:ext uri="{FF2B5EF4-FFF2-40B4-BE49-F238E27FC236}">
                  <a16:creationId xmlns:a16="http://schemas.microsoft.com/office/drawing/2014/main" xmlns="" id="{282DAA34-4F26-45E5-8FB9-B046D0636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64" y="1706661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Obraz 22" descr="table_sql.png">
              <a:extLst>
                <a:ext uri="{FF2B5EF4-FFF2-40B4-BE49-F238E27FC236}">
                  <a16:creationId xmlns:a16="http://schemas.microsoft.com/office/drawing/2014/main" xmlns="" id="{4B5CA867-348E-420D-90A5-8409DA71B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312" y="2116066"/>
              <a:ext cx="370286" cy="37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50" descr="document_empty">
              <a:extLst>
                <a:ext uri="{FF2B5EF4-FFF2-40B4-BE49-F238E27FC236}">
                  <a16:creationId xmlns:a16="http://schemas.microsoft.com/office/drawing/2014/main" xmlns="" id="{D33CA510-68E6-4B6E-9BE8-CC915AF7D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334" y="2166868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Obraz 22" descr="table_sql.png">
              <a:extLst>
                <a:ext uri="{FF2B5EF4-FFF2-40B4-BE49-F238E27FC236}">
                  <a16:creationId xmlns:a16="http://schemas.microsoft.com/office/drawing/2014/main" xmlns="" id="{6558E82F-E6B8-42FB-A7FA-D3581F84A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882" y="2576273"/>
              <a:ext cx="370286" cy="37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13" name="Obraz 39" descr="dot-chart.png">
            <a:extLst>
              <a:ext uri="{FF2B5EF4-FFF2-40B4-BE49-F238E27FC236}">
                <a16:creationId xmlns:a16="http://schemas.microsoft.com/office/drawing/2014/main" xmlns="" id="{802ACA0D-EBA6-4ADA-BEFC-3D56EB52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14032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Obraz 40" descr="dot-chart.png">
            <a:extLst>
              <a:ext uri="{FF2B5EF4-FFF2-40B4-BE49-F238E27FC236}">
                <a16:creationId xmlns:a16="http://schemas.microsoft.com/office/drawing/2014/main" xmlns="" id="{0CA549BA-6197-41EB-9167-CFAC0FA0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531495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Obraz 41" descr="dot-chart.png">
            <a:extLst>
              <a:ext uri="{FF2B5EF4-FFF2-40B4-BE49-F238E27FC236}">
                <a16:creationId xmlns:a16="http://schemas.microsoft.com/office/drawing/2014/main" xmlns="" id="{7EC5A9E4-2E0E-4615-B71B-BFEB7C24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55102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Strzałka w prawo 21">
            <a:extLst>
              <a:ext uri="{FF2B5EF4-FFF2-40B4-BE49-F238E27FC236}">
                <a16:creationId xmlns:a16="http://schemas.microsoft.com/office/drawing/2014/main" xmlns="" id="{6612A995-C217-48EF-919D-BE16AE19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429000"/>
            <a:ext cx="473075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D4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l-PL" altLang="pl-PL"/>
          </a:p>
        </p:txBody>
      </p:sp>
      <p:sp>
        <p:nvSpPr>
          <p:cNvPr id="29717" name="Strzałka w prawo 21">
            <a:extLst>
              <a:ext uri="{FF2B5EF4-FFF2-40B4-BE49-F238E27FC236}">
                <a16:creationId xmlns:a16="http://schemas.microsoft.com/office/drawing/2014/main" xmlns="" id="{0E54AA80-A307-4607-B217-10E0ED4F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3430588"/>
            <a:ext cx="473075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D4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l-PL" altLang="pl-PL"/>
          </a:p>
        </p:txBody>
      </p:sp>
      <p:sp>
        <p:nvSpPr>
          <p:cNvPr id="29718" name="pole tekstowe 44">
            <a:extLst>
              <a:ext uri="{FF2B5EF4-FFF2-40B4-BE49-F238E27FC236}">
                <a16:creationId xmlns:a16="http://schemas.microsoft.com/office/drawing/2014/main" xmlns="" id="{399AD2FB-F3FC-4102-8DC5-0784AD46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14128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Kraków</a:t>
            </a:r>
          </a:p>
        </p:txBody>
      </p:sp>
      <p:sp>
        <p:nvSpPr>
          <p:cNvPr id="29719" name="pole tekstowe 45">
            <a:extLst>
              <a:ext uri="{FF2B5EF4-FFF2-40B4-BE49-F238E27FC236}">
                <a16:creationId xmlns:a16="http://schemas.microsoft.com/office/drawing/2014/main" xmlns="" id="{EB1E7CB4-3BEC-4401-885E-F8E51EED8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3243263"/>
            <a:ext cx="112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Warszawa</a:t>
            </a:r>
          </a:p>
        </p:txBody>
      </p:sp>
      <p:sp>
        <p:nvSpPr>
          <p:cNvPr id="29720" name="pole tekstowe 46">
            <a:extLst>
              <a:ext uri="{FF2B5EF4-FFF2-40B4-BE49-F238E27FC236}">
                <a16:creationId xmlns:a16="http://schemas.microsoft.com/office/drawing/2014/main" xmlns="" id="{05C42679-B6B3-42AD-AB07-0FF3FBDE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0085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Lubuskie</a:t>
            </a:r>
          </a:p>
        </p:txBody>
      </p:sp>
      <p:sp>
        <p:nvSpPr>
          <p:cNvPr id="29721" name="pole tekstowe 47">
            <a:extLst>
              <a:ext uri="{FF2B5EF4-FFF2-40B4-BE49-F238E27FC236}">
                <a16:creationId xmlns:a16="http://schemas.microsoft.com/office/drawing/2014/main" xmlns="" id="{EF390CE0-DBD7-4115-B820-48DB579D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483100"/>
            <a:ext cx="77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CESAR</a:t>
            </a:r>
          </a:p>
        </p:txBody>
      </p:sp>
      <p:sp>
        <p:nvSpPr>
          <p:cNvPr id="29722" name="pole tekstowe 48">
            <a:extLst>
              <a:ext uri="{FF2B5EF4-FFF2-40B4-BE49-F238E27FC236}">
                <a16:creationId xmlns:a16="http://schemas.microsoft.com/office/drawing/2014/main" xmlns="" id="{37592CC7-EEAE-442F-B3B8-7BB063E1D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448310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CAS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3">
            <a:extLst>
              <a:ext uri="{FF2B5EF4-FFF2-40B4-BE49-F238E27FC236}">
                <a16:creationId xmlns:a16="http://schemas.microsoft.com/office/drawing/2014/main" xmlns="" id="{9B36F35E-F7FA-4AB5-B9A8-DCC58E709D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6450" y="414338"/>
            <a:ext cx="8229600" cy="1143000"/>
          </a:xfrm>
        </p:spPr>
        <p:txBody>
          <a:bodyPr/>
          <a:lstStyle/>
          <a:p>
            <a:r>
              <a:rPr lang="pl-PL" altLang="pl-PL"/>
              <a:t>Raporty graficzne z CESAR</a:t>
            </a:r>
          </a:p>
        </p:txBody>
      </p:sp>
      <p:pic>
        <p:nvPicPr>
          <p:cNvPr id="30723" name="Obraz 4">
            <a:extLst>
              <a:ext uri="{FF2B5EF4-FFF2-40B4-BE49-F238E27FC236}">
                <a16:creationId xmlns:a16="http://schemas.microsoft.com/office/drawing/2014/main" xmlns="" id="{6C549747-A670-4409-8093-EE227F71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114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Obraz 7">
            <a:extLst>
              <a:ext uri="{FF2B5EF4-FFF2-40B4-BE49-F238E27FC236}">
                <a16:creationId xmlns:a16="http://schemas.microsoft.com/office/drawing/2014/main" xmlns="" id="{670E15E4-AD77-4918-8DA0-02AD7737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611313"/>
            <a:ext cx="4610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az 1">
            <a:extLst>
              <a:ext uri="{FF2B5EF4-FFF2-40B4-BE49-F238E27FC236}">
                <a16:creationId xmlns:a16="http://schemas.microsoft.com/office/drawing/2014/main" xmlns="" id="{769CFCE1-FA03-432E-B64B-9A97123D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3938588"/>
            <a:ext cx="4633912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pole tekstowe 2">
            <a:extLst>
              <a:ext uri="{FF2B5EF4-FFF2-40B4-BE49-F238E27FC236}">
                <a16:creationId xmlns:a16="http://schemas.microsoft.com/office/drawing/2014/main" xmlns="" id="{6E1BB768-183E-476F-A095-28ACC2970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92275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000" b="1"/>
              <a:t>Wypełnianie</a:t>
            </a:r>
          </a:p>
        </p:txBody>
      </p:sp>
      <p:sp>
        <p:nvSpPr>
          <p:cNvPr id="30727" name="pole tekstowe 6">
            <a:extLst>
              <a:ext uri="{FF2B5EF4-FFF2-40B4-BE49-F238E27FC236}">
                <a16:creationId xmlns:a16="http://schemas.microsoft.com/office/drawing/2014/main" xmlns="" id="{9AEF4FDE-2AB1-4229-985B-7709EA20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196975"/>
            <a:ext cx="209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000" b="1"/>
              <a:t>Prezentacja HTML</a:t>
            </a:r>
          </a:p>
        </p:txBody>
      </p:sp>
      <p:sp>
        <p:nvSpPr>
          <p:cNvPr id="30728" name="pole tekstowe 7">
            <a:extLst>
              <a:ext uri="{FF2B5EF4-FFF2-40B4-BE49-F238E27FC236}">
                <a16:creationId xmlns:a16="http://schemas.microsoft.com/office/drawing/2014/main" xmlns="" id="{4A4BBBB3-D50D-4D86-9789-41B94F60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3543300"/>
            <a:ext cx="188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000" b="1"/>
              <a:t>Prezentacja PDF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xmlns="" id="{AA4472CF-0064-4646-B261-9330C306D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52475"/>
            <a:ext cx="7886700" cy="938213"/>
          </a:xfrm>
        </p:spPr>
        <p:txBody>
          <a:bodyPr/>
          <a:lstStyle/>
          <a:p>
            <a:pPr algn="l"/>
            <a:r>
              <a:rPr lang="pl-PL" altLang="pl-PL"/>
              <a:t>Szablony treści pól opisowych</a:t>
            </a:r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xmlns="" id="{7DDC0728-6A83-42E6-8EAA-1F55989DB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10" y="1506129"/>
            <a:ext cx="7886700" cy="4239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A87779D-C601-4CBC-8DBE-52EA64EC0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226" y="890043"/>
            <a:ext cx="7802389" cy="50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9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ymbol zastępczy zawartości 2">
            <a:extLst>
              <a:ext uri="{FF2B5EF4-FFF2-40B4-BE49-F238E27FC236}">
                <a16:creationId xmlns:a16="http://schemas.microsoft.com/office/drawing/2014/main" xmlns="" id="{EA74A890-0D54-4312-B871-56B18BD1AE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936" y="754471"/>
            <a:ext cx="7748996" cy="2241278"/>
          </a:xfrm>
        </p:spPr>
        <p:txBody>
          <a:bodyPr/>
          <a:lstStyle/>
          <a:p>
            <a:pPr marL="0" indent="0">
              <a:buNone/>
            </a:pPr>
            <a:r>
              <a:rPr lang="pl-PL" altLang="pl-PL" b="1" dirty="0"/>
              <a:t>Podział formularza na części umożliwiające wypełnianie formularza przez więcej niż jednego użytkowania</a:t>
            </a:r>
          </a:p>
          <a:p>
            <a:endParaRPr lang="pl-PL" alt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9D3FD9A-4C2A-4289-B4A7-70940C6D1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1" y="2140948"/>
            <a:ext cx="798195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AA11E7-3011-4CD0-B37B-4A971C9F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WAW-wartości automatycznie wyliczane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48C12B0-C28F-450D-9FAF-5801603AF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324" y="1590494"/>
            <a:ext cx="4554026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21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5F2CD781-F31D-4A03-96A5-667075971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1" y="1601604"/>
            <a:ext cx="8978938" cy="3654792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8D72824F-DE36-4182-8120-E119A913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2475"/>
            <a:ext cx="7886700" cy="938213"/>
          </a:xfrm>
        </p:spPr>
        <p:txBody>
          <a:bodyPr/>
          <a:lstStyle/>
          <a:p>
            <a:r>
              <a:rPr lang="pl-PL" dirty="0"/>
              <a:t>WAW-wartości automatycznie wyliczane</a:t>
            </a:r>
          </a:p>
        </p:txBody>
      </p:sp>
    </p:spTree>
    <p:extLst>
      <p:ext uri="{BB962C8B-B14F-4D97-AF65-F5344CB8AC3E}">
        <p14:creationId xmlns:p14="http://schemas.microsoft.com/office/powerpoint/2010/main" val="309205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65F6BF-54C6-4779-98D6-E4377A51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Mechanizm objaśnień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A6F3A16-D282-418E-8F74-4583BF63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6951"/>
            <a:ext cx="7496447" cy="4279994"/>
          </a:xfrm>
        </p:spPr>
        <p:txBody>
          <a:bodyPr>
            <a:normAutofit/>
          </a:bodyPr>
          <a:lstStyle/>
          <a:p>
            <a:r>
              <a:rPr lang="pl-PL" dirty="0"/>
              <a:t>W każdym momencie pracy z formularzem dostępne są objaśnienia do formularza. Objaśnienia pozwalają rozstrzygnąć wszystkich wątpliwości merytoryczne, które pojawiają się w trakcie wypełniania sprawozdania. </a:t>
            </a:r>
          </a:p>
          <a:p>
            <a:r>
              <a:rPr lang="pl-PL" dirty="0"/>
              <a:t>Objaśnienia mogą być w każdym momencie zmodyfikowane lub rozbudowywane o kolejne interpretacje niezbędne dla poprawnego, wypełnienia sprawozdania.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3424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3">
            <a:extLst>
              <a:ext uri="{FF2B5EF4-FFF2-40B4-BE49-F238E27FC236}">
                <a16:creationId xmlns:a16="http://schemas.microsoft.com/office/drawing/2014/main" xmlns="" id="{D8F9FFA2-8606-46FC-BDA9-EBCBB54512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5670" y="793433"/>
            <a:ext cx="9096375" cy="857250"/>
          </a:xfrm>
        </p:spPr>
        <p:txBody>
          <a:bodyPr/>
          <a:lstStyle/>
          <a:p>
            <a:r>
              <a:rPr lang="pl-PL" altLang="pl-PL" sz="2700" dirty="0"/>
              <a:t>BUDŻET JEDNOSTKI PRZEDSTAWIONY ZA POMOCĄ WYKRESU</a:t>
            </a:r>
          </a:p>
        </p:txBody>
      </p:sp>
      <p:pic>
        <p:nvPicPr>
          <p:cNvPr id="56323" name="Obraz 1">
            <a:extLst>
              <a:ext uri="{FF2B5EF4-FFF2-40B4-BE49-F238E27FC236}">
                <a16:creationId xmlns:a16="http://schemas.microsoft.com/office/drawing/2014/main" xmlns="" id="{D10CE869-A6EB-41A8-B827-549D4979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9" y="1438546"/>
            <a:ext cx="64325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C753528-10E1-4D12-85FD-411ABDDC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19" y="1438546"/>
            <a:ext cx="69151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3">
            <a:extLst>
              <a:ext uri="{FF2B5EF4-FFF2-40B4-BE49-F238E27FC236}">
                <a16:creationId xmlns:a16="http://schemas.microsoft.com/office/drawing/2014/main" xmlns="" id="{C9F9F7E0-EEBD-4D24-9AC1-8ACC1D4C2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752475"/>
            <a:ext cx="7886700" cy="5338763"/>
          </a:xfrm>
        </p:spPr>
        <p:txBody>
          <a:bodyPr anchor="ctr"/>
          <a:lstStyle/>
          <a:p>
            <a:pPr algn="ctr"/>
            <a:r>
              <a:rPr lang="pl-PL" altLang="pl-PL"/>
              <a:t>Cel i istota </a:t>
            </a:r>
            <a:br>
              <a:rPr lang="pl-PL" altLang="pl-PL"/>
            </a:br>
            <a:r>
              <a:rPr lang="pl-PL" altLang="pl-PL"/>
              <a:t>Oceny Zasobów Pomocy Społecznej </a:t>
            </a:r>
          </a:p>
        </p:txBody>
      </p:sp>
      <p:sp>
        <p:nvSpPr>
          <p:cNvPr id="11267" name="pole tekstowe 2">
            <a:extLst>
              <a:ext uri="{FF2B5EF4-FFF2-40B4-BE49-F238E27FC236}">
                <a16:creationId xmlns:a16="http://schemas.microsoft.com/office/drawing/2014/main" xmlns="" id="{4A305E23-D174-4B34-A556-8C7C790A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813" y="6515100"/>
            <a:ext cx="357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/>
              <a:t>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2">
            <a:extLst>
              <a:ext uri="{FF2B5EF4-FFF2-40B4-BE49-F238E27FC236}">
                <a16:creationId xmlns:a16="http://schemas.microsoft.com/office/drawing/2014/main" xmlns="" id="{79E3A5D4-5135-46C8-9255-C54E6B5AC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52475"/>
            <a:ext cx="7886700" cy="938213"/>
          </a:xfrm>
        </p:spPr>
        <p:txBody>
          <a:bodyPr/>
          <a:lstStyle/>
          <a:p>
            <a:pPr algn="l"/>
            <a:r>
              <a:rPr lang="pl-PL" altLang="pl-PL" sz="2800">
                <a:latin typeface="Bookman Old Style" panose="02050604050505020204" pitchFamily="18" charset="0"/>
              </a:rPr>
              <a:t>Raport końcowy OZPS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A6CB4ED9-5F95-4DC7-8215-6C8D537B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18488" cy="42799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l-PL" dirty="0">
                <a:latin typeface="Bookman Old Style" pitchFamily="18" charset="0"/>
              </a:rPr>
              <a:t>Przepis art. 16a ustawy o pomocy społecznej wskazuje, że ocena zasobów pomocy społecznej prezentowana jest radom gmin / radom powiatów / sejmikowi województwa</a:t>
            </a:r>
          </a:p>
          <a:p>
            <a:pPr>
              <a:defRPr/>
            </a:pPr>
            <a:endParaRPr lang="pl-PL" dirty="0">
              <a:latin typeface="Bookman Old Style" pitchFamily="18" charset="0"/>
            </a:endParaRPr>
          </a:p>
          <a:p>
            <a:pPr>
              <a:defRPr/>
            </a:pPr>
            <a:r>
              <a:rPr lang="pl-PL" dirty="0">
                <a:latin typeface="Bookman Old Style" pitchFamily="18" charset="0"/>
              </a:rPr>
              <a:t>Przepisy prawne nie wskazuje formy prezentacji  końcowego dokumentu OZPS. </a:t>
            </a:r>
          </a:p>
          <a:p>
            <a:pPr>
              <a:defRPr/>
            </a:pPr>
            <a:endParaRPr lang="pl-PL" dirty="0">
              <a:latin typeface="Bookman Old Style" pitchFamily="18" charset="0"/>
            </a:endParaRPr>
          </a:p>
          <a:p>
            <a:pPr>
              <a:defRPr/>
            </a:pPr>
            <a:r>
              <a:rPr lang="pl-PL" dirty="0">
                <a:latin typeface="Bookman Old Style" pitchFamily="18" charset="0"/>
              </a:rPr>
              <a:t>Od początku wprowadzenia obowiązku sporządzania OZPS istnieje dylemat dotyczący: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dirty="0">
                <a:latin typeface="Bookman Old Style" pitchFamily="18" charset="0"/>
              </a:rPr>
              <a:t>	1) sposobu przekazywania dokumentu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dirty="0">
                <a:latin typeface="Bookman Old Style" pitchFamily="18" charset="0"/>
              </a:rPr>
              <a:t>	2) jego przyjmowania przez rady.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2">
            <a:extLst>
              <a:ext uri="{FF2B5EF4-FFF2-40B4-BE49-F238E27FC236}">
                <a16:creationId xmlns:a16="http://schemas.microsoft.com/office/drawing/2014/main" xmlns="" id="{C7BEEFBE-41C4-4DE1-BB49-ECB6B5B9D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9298"/>
            <a:ext cx="9143999" cy="938213"/>
          </a:xfrm>
        </p:spPr>
        <p:txBody>
          <a:bodyPr/>
          <a:lstStyle/>
          <a:p>
            <a:r>
              <a:rPr lang="pl-PL" altLang="pl-PL" sz="2800" dirty="0">
                <a:latin typeface="Bookman Old Style" panose="02050604050505020204" pitchFamily="18" charset="0"/>
              </a:rPr>
              <a:t>Założenia ogólne dla opracowania raportu OZPS </a:t>
            </a:r>
          </a:p>
        </p:txBody>
      </p:sp>
      <p:sp>
        <p:nvSpPr>
          <p:cNvPr id="48131" name="Symbol zastępczy zawartości 4">
            <a:extLst>
              <a:ext uri="{FF2B5EF4-FFF2-40B4-BE49-F238E27FC236}">
                <a16:creationId xmlns:a16="http://schemas.microsoft.com/office/drawing/2014/main" xmlns="" id="{111BD199-AFEC-4AD4-8954-32A859C735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5091112"/>
          </a:xfrm>
        </p:spPr>
        <p:txBody>
          <a:bodyPr/>
          <a:lstStyle/>
          <a:p>
            <a:pPr algn="just"/>
            <a:r>
              <a:rPr lang="pl-PL" alt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Założenie 1: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altLang="pl-PL" dirty="0">
                <a:latin typeface="Bookman Old Style" panose="02050604050505020204" pitchFamily="18" charset="0"/>
              </a:rPr>
              <a:t>- Raport to sporządzenie fotografii problemów społecznych danego terytorium, oraz zasobów i możliwości, jakimi dysponuje samorząd terytorialny wspólnie z partnerskimi  organizacjami pozarządowymi,</a:t>
            </a:r>
          </a:p>
          <a:p>
            <a:pPr algn="just"/>
            <a:r>
              <a:rPr lang="pl-PL" alt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Założenie 2: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l-PL" altLang="pl-PL" dirty="0">
                <a:latin typeface="Bookman Old Style" panose="02050604050505020204" pitchFamily="18" charset="0"/>
              </a:rPr>
              <a:t>- Raport to ukazanie obrazu stopnia nasilenia problemów społecznych w poszczególnych gminach i powiatach poprzez zastosowanie analiz porównawczych.</a:t>
            </a:r>
          </a:p>
          <a:p>
            <a:pPr>
              <a:buFont typeface="Arial" panose="020B0604020202020204" pitchFamily="34" charset="0"/>
              <a:buNone/>
            </a:pPr>
            <a:endParaRPr lang="pl-PL" altLang="pl-PL" dirty="0"/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2">
            <a:extLst>
              <a:ext uri="{FF2B5EF4-FFF2-40B4-BE49-F238E27FC236}">
                <a16:creationId xmlns:a16="http://schemas.microsoft.com/office/drawing/2014/main" xmlns="" id="{6705F1C0-733B-4320-A69D-878D5143F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1690"/>
            <a:ext cx="9144000" cy="1011237"/>
          </a:xfrm>
        </p:spPr>
        <p:txBody>
          <a:bodyPr/>
          <a:lstStyle/>
          <a:p>
            <a:pPr algn="just"/>
            <a:r>
              <a:rPr lang="pl-PL" altLang="pl-PL" sz="2800" dirty="0">
                <a:latin typeface="Bookman Old Style" panose="02050604050505020204" pitchFamily="18" charset="0"/>
              </a:rPr>
              <a:t>WSKAZÓWKI DO PRACY NAD RAPORTEM OZPS</a:t>
            </a:r>
          </a:p>
        </p:txBody>
      </p:sp>
      <p:sp>
        <p:nvSpPr>
          <p:cNvPr id="49155" name="Symbol zastępczy zawartości 4">
            <a:extLst>
              <a:ext uri="{FF2B5EF4-FFF2-40B4-BE49-F238E27FC236}">
                <a16:creationId xmlns:a16="http://schemas.microsoft.com/office/drawing/2014/main" xmlns="" id="{DB9CF543-4DC2-4DE0-BA7F-65F80B85D1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524" y="1359218"/>
            <a:ext cx="8965475" cy="5091112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pl-PL" altLang="pl-PL" b="1" dirty="0">
                <a:latin typeface="Bookman Old Style" panose="02050604050505020204" pitchFamily="18" charset="0"/>
              </a:rPr>
              <a:t>Wskazówka 1: </a:t>
            </a:r>
            <a:endParaRPr lang="pl-PL" altLang="pl-PL" dirty="0">
              <a:latin typeface="Bookman Old Style" panose="02050604050505020204" pitchFamily="18" charset="0"/>
            </a:endParaRPr>
          </a:p>
          <a:p>
            <a:pPr algn="just"/>
            <a:r>
              <a:rPr lang="pl-PL" altLang="pl-PL" dirty="0">
                <a:latin typeface="Bookman Old Style" panose="02050604050505020204" pitchFamily="18" charset="0"/>
              </a:rPr>
              <a:t>Przygotowując raport końcowy należy uwzględnić pytanie: Dla kogo i kto będzie odbiorcą treści takiego raportu?</a:t>
            </a:r>
          </a:p>
          <a:p>
            <a:pPr algn="just">
              <a:buFont typeface="Arial" panose="020B0604020202020204" pitchFamily="34" charset="0"/>
              <a:buNone/>
            </a:pPr>
            <a:endParaRPr lang="pl-PL" altLang="pl-PL" dirty="0">
              <a:latin typeface="Bookman Old Style" panose="02050604050505020204" pitchFamily="18" charset="0"/>
            </a:endParaRPr>
          </a:p>
          <a:p>
            <a:pPr algn="just"/>
            <a:r>
              <a:rPr lang="pl-PL" altLang="pl-PL" dirty="0">
                <a:latin typeface="Bookman Old Style" panose="02050604050505020204" pitchFamily="18" charset="0"/>
              </a:rPr>
              <a:t>Odpowiedź na to pytanie będzie wskazówką dla Zespołu Autorów o wyborze  formy, struktury oraz zakresu treści a ponadto zadecyduje o formach jego wewnętrznej prezentacji.</a:t>
            </a: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2">
            <a:extLst>
              <a:ext uri="{FF2B5EF4-FFF2-40B4-BE49-F238E27FC236}">
                <a16:creationId xmlns:a16="http://schemas.microsoft.com/office/drawing/2014/main" xmlns="" id="{BF37BC93-D3B0-429A-A475-721EDA864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9901"/>
            <a:ext cx="9083040" cy="1011237"/>
          </a:xfrm>
        </p:spPr>
        <p:txBody>
          <a:bodyPr/>
          <a:lstStyle/>
          <a:p>
            <a:pPr algn="just"/>
            <a:r>
              <a:rPr lang="pl-PL" altLang="pl-PL" sz="2800" dirty="0">
                <a:latin typeface="Bookman Old Style" panose="02050604050505020204" pitchFamily="18" charset="0"/>
              </a:rPr>
              <a:t>WSKAZÓWKI DO PRACY NAD RAPORTEM OZPS</a:t>
            </a:r>
          </a:p>
        </p:txBody>
      </p:sp>
      <p:sp>
        <p:nvSpPr>
          <p:cNvPr id="52227" name="Symbol zastępczy zawartości 4">
            <a:extLst>
              <a:ext uri="{FF2B5EF4-FFF2-40B4-BE49-F238E27FC236}">
                <a16:creationId xmlns:a16="http://schemas.microsoft.com/office/drawing/2014/main" xmlns="" id="{AF4F8399-683B-4110-9CB0-C681FFE188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3090862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pl-PL" altLang="pl-PL" b="1" dirty="0">
                <a:latin typeface="Bookman Old Style" panose="02050604050505020204" pitchFamily="18" charset="0"/>
              </a:rPr>
              <a:t>Wskazówka 2: </a:t>
            </a:r>
            <a:endParaRPr lang="pl-PL" altLang="pl-PL" dirty="0"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pl-PL" altLang="pl-PL" dirty="0"/>
          </a:p>
          <a:p>
            <a:pPr algn="just"/>
            <a:r>
              <a:rPr lang="pl-PL" altLang="pl-PL" dirty="0"/>
              <a:t>Udostępnić raport wraz z prezentacją wizualną lokalnemu społeczeństwu, wykorzystując strony internetowe instytucji pomocy społecznej, lokalnych organizacji pozarządowych a także urzędu gminy.</a:t>
            </a:r>
          </a:p>
          <a:p>
            <a:pPr>
              <a:buFont typeface="Arial" panose="020B0604020202020204" pitchFamily="34" charset="0"/>
              <a:buNone/>
            </a:pPr>
            <a:endParaRPr lang="pl-PL" alt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Obraz 1">
            <a:extLst>
              <a:ext uri="{FF2B5EF4-FFF2-40B4-BE49-F238E27FC236}">
                <a16:creationId xmlns:a16="http://schemas.microsoft.com/office/drawing/2014/main" xmlns="" id="{79655717-CDD3-483B-90F6-4DFB561B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BF93CE6-DF5E-46B2-B48C-4DF6B64F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739820"/>
            <a:ext cx="6858000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B70DB3C-85B7-47A1-BB5A-0DD2236D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30" y="592183"/>
            <a:ext cx="4369755" cy="56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5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91B9B47-4089-453A-9119-6A095D82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" y="560223"/>
            <a:ext cx="6115820" cy="55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8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011480C-B59A-4315-9F22-273863F0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993"/>
            <a:ext cx="9144000" cy="62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40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E645FB1-339F-4F9F-9B20-DC5FE570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0" y="722811"/>
            <a:ext cx="5224963" cy="51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7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xmlns="" id="{08672117-1F36-4E06-B3EA-B19865A92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752475"/>
            <a:ext cx="7886700" cy="1389063"/>
          </a:xfrm>
        </p:spPr>
        <p:txBody>
          <a:bodyPr/>
          <a:lstStyle/>
          <a:p>
            <a:r>
              <a:rPr lang="pl-PL" altLang="pl-PL"/>
              <a:t>Cel i istota </a:t>
            </a:r>
            <a:br>
              <a:rPr lang="pl-PL" altLang="pl-PL"/>
            </a:br>
            <a:r>
              <a:rPr lang="pl-PL" altLang="pl-PL"/>
              <a:t>Oceny Zasobów Pomocy Społecznej</a:t>
            </a:r>
          </a:p>
        </p:txBody>
      </p:sp>
      <p:sp>
        <p:nvSpPr>
          <p:cNvPr id="12291" name="Symbol zastępczy tekstu 2">
            <a:extLst>
              <a:ext uri="{FF2B5EF4-FFF2-40B4-BE49-F238E27FC236}">
                <a16:creationId xmlns:a16="http://schemas.microsoft.com/office/drawing/2014/main" xmlns="" id="{A519840C-B5B0-467A-B7F4-939108AC4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2141538"/>
            <a:ext cx="8169275" cy="3963987"/>
          </a:xfrm>
        </p:spPr>
        <p:txBody>
          <a:bodyPr/>
          <a:lstStyle/>
          <a:p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Nowelizacja z 2011 r. ustawy z dnia 12 marca 2004 r. o pomocy społecznej (Dz. U. z 2009 r. Nr 175, poz. 1362, z późn. zm), wprowadziła obowiązek przygotowywania corocznie przez gminy, powiaty i samorząd województwa oceny zasobów pomocy społecznej, która będzie przedstawiana odpowiednio radzie gminy, radzie powiatu oraz sejmikowi województwa. Ocena ta wraz z rekomendacjami będzie podstawą planowania budżetu na następny rok. Ocena zasobów pomocy społecznej zastąpiła od 2012 r., dotychczas przygotowywany przez jednostki samorządu terytorialnego bilans potrzeb pomocy społecznej. </a:t>
            </a:r>
          </a:p>
          <a:p>
            <a:endParaRPr lang="pl-PL" altLang="pl-PL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6B25631-F9EF-4EB2-AF5A-46226D55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459"/>
            <a:ext cx="9144000" cy="4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6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F2C9068-AAFE-497D-B888-22241265725F}"/>
              </a:ext>
            </a:extLst>
          </p:cNvPr>
          <p:cNvSpPr txBox="1"/>
          <p:nvPr/>
        </p:nvSpPr>
        <p:spPr>
          <a:xfrm>
            <a:off x="4641668" y="4302034"/>
            <a:ext cx="2917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Dziękuje za uwagę</a:t>
            </a:r>
          </a:p>
          <a:p>
            <a:endParaRPr lang="pl-PL" b="1" dirty="0"/>
          </a:p>
          <a:p>
            <a:pPr algn="ctr"/>
            <a:r>
              <a:rPr lang="pl-PL" b="1" dirty="0"/>
              <a:t>Zbigniew Mrozik</a:t>
            </a:r>
          </a:p>
        </p:txBody>
      </p:sp>
    </p:spTree>
    <p:extLst>
      <p:ext uri="{BB962C8B-B14F-4D97-AF65-F5344CB8AC3E}">
        <p14:creationId xmlns:p14="http://schemas.microsoft.com/office/powerpoint/2010/main" val="189417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B36EEF-F48F-4416-BF41-1B9E0E68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3" y="1036638"/>
            <a:ext cx="6661150" cy="5175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pl-PL" sz="2025" i="1" dirty="0"/>
              <a:t>REALIZATORZY i KALENDARZ OZPS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932F04-3828-4A3B-AFF0-B31A20DF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087563"/>
            <a:ext cx="7651750" cy="3181350"/>
          </a:xfrm>
        </p:spPr>
        <p:txBody>
          <a:bodyPr/>
          <a:lstStyle/>
          <a:p>
            <a:pPr algn="just">
              <a:defRPr/>
            </a:pPr>
            <a:endParaRPr lang="pl-PL" dirty="0"/>
          </a:p>
          <a:p>
            <a:pPr marL="0" indent="0" algn="just">
              <a:spcAft>
                <a:spcPts val="900"/>
              </a:spcAft>
              <a:buFont typeface="Arial" panose="020B0604020202020204" pitchFamily="34" charset="0"/>
              <a:buNone/>
              <a:defRPr/>
            </a:pPr>
            <a:endParaRPr lang="pl-PL" sz="4500" dirty="0">
              <a:latin typeface="Bookman Old Style" panose="02050604050505020204" pitchFamily="18" charset="0"/>
            </a:endParaRPr>
          </a:p>
        </p:txBody>
      </p:sp>
      <p:sp>
        <p:nvSpPr>
          <p:cNvPr id="13316" name="Prostokąt 3">
            <a:extLst>
              <a:ext uri="{FF2B5EF4-FFF2-40B4-BE49-F238E27FC236}">
                <a16:creationId xmlns:a16="http://schemas.microsoft.com/office/drawing/2014/main" xmlns="" id="{29D70382-C940-4D80-A072-FB60F779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2274888"/>
            <a:ext cx="82423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-4048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404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404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404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404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404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404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404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404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FontTx/>
              <a:buNone/>
            </a:pPr>
            <a:endParaRPr lang="pl-PL" altLang="pl-PL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53C3AAD-588E-4115-81A4-801FD57E9C7A}"/>
              </a:ext>
            </a:extLst>
          </p:cNvPr>
          <p:cNvGraphicFramePr/>
          <p:nvPr/>
        </p:nvGraphicFramePr>
        <p:xfrm>
          <a:off x="508000" y="1936751"/>
          <a:ext cx="8111258" cy="383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xmlns="" id="{A72D30AE-D82A-4682-94F8-C54CEFA21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604838"/>
            <a:ext cx="7886700" cy="1390650"/>
          </a:xfrm>
        </p:spPr>
        <p:txBody>
          <a:bodyPr/>
          <a:lstStyle/>
          <a:p>
            <a:r>
              <a:rPr lang="pl-PL" altLang="pl-PL"/>
              <a:t>Cel i istota </a:t>
            </a:r>
            <a:br>
              <a:rPr lang="pl-PL" altLang="pl-PL"/>
            </a:br>
            <a:r>
              <a:rPr lang="pl-PL" altLang="pl-PL"/>
              <a:t>Oceny Zasobów Pomocy Społecznej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CF9423B-6122-4514-BDA5-B374F3505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713" y="1863725"/>
            <a:ext cx="8572500" cy="4171950"/>
          </a:xfrm>
        </p:spPr>
        <p:txBody>
          <a:bodyPr/>
          <a:lstStyle/>
          <a:p>
            <a:pPr>
              <a:defRPr/>
            </a:pPr>
            <a:r>
              <a:rPr lang="pl-PL" dirty="0"/>
              <a:t>Ocena Zasobów Pomocy Społecznej jest pewnego rodzaju badaniem, bowiem: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Narzędzie (formularz) ma drugorzędne znaczenie,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Kluczowym zagadnieniem jest uzyskanie odpowiedzi na pytanie „co?” chcemy badać a dopiero potem „jak?”.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Treści narzędzia OZPS stanowią środek do uzyskania odpowiedzi jakie obszary będą badane i poddawane analizie, jakimi zasobami infrastrukturalnymi, kadrowymi dysponujemy. 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2" name="AutoShape 4">
            <a:extLst>
              <a:ext uri="{FF2B5EF4-FFF2-40B4-BE49-F238E27FC236}">
                <a16:creationId xmlns:a16="http://schemas.microsoft.com/office/drawing/2014/main" xmlns="" id="{D6E636A8-B39B-4A7E-AF6A-F5932F4F1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108075"/>
            <a:ext cx="1127125" cy="401638"/>
          </a:xfrm>
          <a:prstGeom prst="flowChart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Definiowanie formularza</a:t>
            </a:r>
          </a:p>
        </p:txBody>
      </p:sp>
      <p:sp>
        <p:nvSpPr>
          <p:cNvPr id="672773" name="AutoShape 5">
            <a:extLst>
              <a:ext uri="{FF2B5EF4-FFF2-40B4-BE49-F238E27FC236}">
                <a16:creationId xmlns:a16="http://schemas.microsoft.com/office/drawing/2014/main" xmlns="" id="{9E234944-18D5-4707-86CB-A47FF07C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1114425"/>
            <a:ext cx="1301750" cy="400050"/>
          </a:xfrm>
          <a:prstGeom prst="flowChart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Reguły </a:t>
            </a:r>
            <a:br>
              <a:rPr lang="pl-PL" sz="10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walidacyjne</a:t>
            </a:r>
          </a:p>
        </p:txBody>
      </p:sp>
      <p:sp>
        <p:nvSpPr>
          <p:cNvPr id="672779" name="AutoShape 11">
            <a:extLst>
              <a:ext uri="{FF2B5EF4-FFF2-40B4-BE49-F238E27FC236}">
                <a16:creationId xmlns:a16="http://schemas.microsoft.com/office/drawing/2014/main" xmlns="" id="{4755086F-1F8A-4226-93D4-BF7F1987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1782763"/>
            <a:ext cx="1225550" cy="708025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Dostosowanie oceny do potrzeb województwa</a:t>
            </a:r>
          </a:p>
        </p:txBody>
      </p:sp>
      <p:sp>
        <p:nvSpPr>
          <p:cNvPr id="15365" name="Line 18">
            <a:extLst>
              <a:ext uri="{FF2B5EF4-FFF2-40B4-BE49-F238E27FC236}">
                <a16:creationId xmlns:a16="http://schemas.microsoft.com/office/drawing/2014/main" xmlns="" id="{BAA38262-336A-4483-90F5-3A443CFF45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7438" y="1697038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72788" name="AutoShape 20">
            <a:extLst>
              <a:ext uri="{FF2B5EF4-FFF2-40B4-BE49-F238E27FC236}">
                <a16:creationId xmlns:a16="http://schemas.microsoft.com/office/drawing/2014/main" xmlns="" id="{6E954245-9BD6-4339-BDDC-3B17E0E1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5880100"/>
            <a:ext cx="1319213" cy="246063"/>
          </a:xfrm>
          <a:prstGeom prst="flowChartProcess">
            <a:avLst/>
          </a:prstGeom>
          <a:solidFill>
            <a:srgbClr val="CC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Wypełnienie</a:t>
            </a:r>
          </a:p>
        </p:txBody>
      </p:sp>
      <p:sp>
        <p:nvSpPr>
          <p:cNvPr id="15367" name="pole tekstowe 2">
            <a:extLst>
              <a:ext uri="{FF2B5EF4-FFF2-40B4-BE49-F238E27FC236}">
                <a16:creationId xmlns:a16="http://schemas.microsoft.com/office/drawing/2014/main" xmlns="" id="{86A09FEF-26AD-4FBA-8551-5765FD900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6238"/>
            <a:ext cx="815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Verdana" panose="020B0604030504040204" pitchFamily="34" charset="0"/>
              </a:rPr>
              <a:t>„</a:t>
            </a:r>
            <a:r>
              <a:rPr lang="pl-PL" altLang="pl-PL" sz="1800" b="1">
                <a:latin typeface="Verdana" panose="020B0604030504040204" pitchFamily="34" charset="0"/>
              </a:rPr>
              <a:t>Stary” proces obsługi oceny zasobów pomocy społecznej</a:t>
            </a:r>
          </a:p>
        </p:txBody>
      </p:sp>
      <p:cxnSp>
        <p:nvCxnSpPr>
          <p:cNvPr id="64" name="AutoShape 14">
            <a:extLst>
              <a:ext uri="{FF2B5EF4-FFF2-40B4-BE49-F238E27FC236}">
                <a16:creationId xmlns:a16="http://schemas.microsoft.com/office/drawing/2014/main" xmlns="" id="{4C1092BD-3DDF-41D2-8280-F5FE07E304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8438" y="1325563"/>
            <a:ext cx="411162" cy="158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4">
            <a:extLst>
              <a:ext uri="{FF2B5EF4-FFF2-40B4-BE49-F238E27FC236}">
                <a16:creationId xmlns:a16="http://schemas.microsoft.com/office/drawing/2014/main" xmlns="" id="{7F2EB4EA-EC77-44B4-821C-3DF630A6418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643313" y="2268538"/>
            <a:ext cx="1076325" cy="142875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5">
            <a:extLst>
              <a:ext uri="{FF2B5EF4-FFF2-40B4-BE49-F238E27FC236}">
                <a16:creationId xmlns:a16="http://schemas.microsoft.com/office/drawing/2014/main" xmlns="" id="{A39AE818-9270-49AC-8C75-E691FCF2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1114425"/>
            <a:ext cx="1300163" cy="400050"/>
          </a:xfrm>
          <a:prstGeom prst="flowChart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Uruchomienie procesu</a:t>
            </a:r>
          </a:p>
        </p:txBody>
      </p:sp>
      <p:cxnSp>
        <p:nvCxnSpPr>
          <p:cNvPr id="34" name="AutoShape 14">
            <a:extLst>
              <a:ext uri="{FF2B5EF4-FFF2-40B4-BE49-F238E27FC236}">
                <a16:creationId xmlns:a16="http://schemas.microsoft.com/office/drawing/2014/main" xmlns="" id="{8C7B6B98-7E92-4DB3-A458-F61C5CCAC4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3913" y="1325563"/>
            <a:ext cx="617537" cy="635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11">
            <a:extLst>
              <a:ext uri="{FF2B5EF4-FFF2-40B4-BE49-F238E27FC236}">
                <a16:creationId xmlns:a16="http://schemas.microsoft.com/office/drawing/2014/main" xmlns="" id="{DD9A7C35-DF53-431F-B2DF-E42B3777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2751138"/>
            <a:ext cx="1203325" cy="554037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Wojewódzkie reguły walidacyjne</a:t>
            </a:r>
          </a:p>
        </p:txBody>
      </p:sp>
      <p:sp>
        <p:nvSpPr>
          <p:cNvPr id="41" name="AutoShape 11">
            <a:extLst>
              <a:ext uri="{FF2B5EF4-FFF2-40B4-BE49-F238E27FC236}">
                <a16:creationId xmlns:a16="http://schemas.microsoft.com/office/drawing/2014/main" xmlns="" id="{89CA975C-1C11-471F-BCF1-A42CB514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4357688"/>
            <a:ext cx="1050925" cy="247650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Publikacja</a:t>
            </a: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xmlns="" id="{9475C0F6-C5A2-4E58-B6EC-20148B46B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0038"/>
            <a:ext cx="1319213" cy="246062"/>
          </a:xfrm>
          <a:prstGeom prst="flowChartProcess">
            <a:avLst/>
          </a:prstGeom>
          <a:solidFill>
            <a:srgbClr val="CC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Przesłanie</a:t>
            </a:r>
          </a:p>
        </p:txBody>
      </p:sp>
      <p:sp>
        <p:nvSpPr>
          <p:cNvPr id="43" name="AutoShape 11">
            <a:extLst>
              <a:ext uri="{FF2B5EF4-FFF2-40B4-BE49-F238E27FC236}">
                <a16:creationId xmlns:a16="http://schemas.microsoft.com/office/drawing/2014/main" xmlns="" id="{CDFDFEFD-4AD9-4981-90AD-0961A032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164013"/>
            <a:ext cx="1050925" cy="247650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Weryfikacja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xmlns="" id="{DFAF319C-2719-4788-90ED-EF4A5C43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3665538"/>
            <a:ext cx="1050925" cy="246062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Do korekty</a:t>
            </a:r>
          </a:p>
        </p:txBody>
      </p:sp>
      <p:sp>
        <p:nvSpPr>
          <p:cNvPr id="45" name="AutoShape 20">
            <a:extLst>
              <a:ext uri="{FF2B5EF4-FFF2-40B4-BE49-F238E27FC236}">
                <a16:creationId xmlns:a16="http://schemas.microsoft.com/office/drawing/2014/main" xmlns="" id="{8979181E-1E87-4810-8F3D-739CE47F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11725"/>
            <a:ext cx="1319213" cy="246063"/>
          </a:xfrm>
          <a:prstGeom prst="flowChartProcess">
            <a:avLst/>
          </a:prstGeom>
          <a:solidFill>
            <a:srgbClr val="CC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Korekta</a:t>
            </a:r>
          </a:p>
        </p:txBody>
      </p:sp>
      <p:sp>
        <p:nvSpPr>
          <p:cNvPr id="46" name="AutoShape 11">
            <a:extLst>
              <a:ext uri="{FF2B5EF4-FFF2-40B4-BE49-F238E27FC236}">
                <a16:creationId xmlns:a16="http://schemas.microsoft.com/office/drawing/2014/main" xmlns="" id="{66C318A5-A098-4F60-BDDE-1DF57DEF6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3027363"/>
            <a:ext cx="1049338" cy="246062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Akceptacja</a:t>
            </a:r>
          </a:p>
        </p:txBody>
      </p:sp>
      <p:sp>
        <p:nvSpPr>
          <p:cNvPr id="47" name="AutoShape 11">
            <a:extLst>
              <a:ext uri="{FF2B5EF4-FFF2-40B4-BE49-F238E27FC236}">
                <a16:creationId xmlns:a16="http://schemas.microsoft.com/office/drawing/2014/main" xmlns="" id="{13776452-0EF6-4963-9E13-74027D0D4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411413"/>
            <a:ext cx="1050925" cy="400050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Agregacja danych</a:t>
            </a:r>
          </a:p>
        </p:txBody>
      </p:sp>
      <p:sp>
        <p:nvSpPr>
          <p:cNvPr id="48" name="AutoShape 11">
            <a:extLst>
              <a:ext uri="{FF2B5EF4-FFF2-40B4-BE49-F238E27FC236}">
                <a16:creationId xmlns:a16="http://schemas.microsoft.com/office/drawing/2014/main" xmlns="" id="{6EB3811B-245E-4871-AB2F-07D080CB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820863"/>
            <a:ext cx="1512887" cy="708025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Dodanie opisów, wniosków, komentarzy i analiz</a:t>
            </a:r>
          </a:p>
        </p:txBody>
      </p:sp>
      <p:cxnSp>
        <p:nvCxnSpPr>
          <p:cNvPr id="51" name="AutoShape 14">
            <a:extLst>
              <a:ext uri="{FF2B5EF4-FFF2-40B4-BE49-F238E27FC236}">
                <a16:creationId xmlns:a16="http://schemas.microsoft.com/office/drawing/2014/main" xmlns="" id="{6393D1DD-FEA8-48E6-9B53-801AA8373F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00475" y="2811463"/>
            <a:ext cx="919163" cy="42545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14">
            <a:extLst>
              <a:ext uri="{FF2B5EF4-FFF2-40B4-BE49-F238E27FC236}">
                <a16:creationId xmlns:a16="http://schemas.microsoft.com/office/drawing/2014/main" xmlns="" id="{991640C4-E578-41C4-BE0E-E4546479FD9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86250" y="3359150"/>
            <a:ext cx="317500" cy="30638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14">
            <a:extLst>
              <a:ext uri="{FF2B5EF4-FFF2-40B4-BE49-F238E27FC236}">
                <a16:creationId xmlns:a16="http://schemas.microsoft.com/office/drawing/2014/main" xmlns="" id="{3CACF443-A176-4D04-8D7A-D1952C2BB0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348038" y="3705225"/>
            <a:ext cx="919162" cy="158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14">
            <a:extLst>
              <a:ext uri="{FF2B5EF4-FFF2-40B4-BE49-F238E27FC236}">
                <a16:creationId xmlns:a16="http://schemas.microsoft.com/office/drawing/2014/main" xmlns="" id="{A9C73D90-1177-443F-A5E1-96251861251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282281" y="4233069"/>
            <a:ext cx="1000125" cy="35718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4">
            <a:extLst>
              <a:ext uri="{FF2B5EF4-FFF2-40B4-BE49-F238E27FC236}">
                <a16:creationId xmlns:a16="http://schemas.microsoft.com/office/drawing/2014/main" xmlns="" id="{6D334368-C19F-4159-A442-6FAA98F89EB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772694" y="3821906"/>
            <a:ext cx="377825" cy="309563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14">
            <a:extLst>
              <a:ext uri="{FF2B5EF4-FFF2-40B4-BE49-F238E27FC236}">
                <a16:creationId xmlns:a16="http://schemas.microsoft.com/office/drawing/2014/main" xmlns="" id="{0BF115C4-07C9-4D27-88E6-5AD25D73C7C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439319" y="4779169"/>
            <a:ext cx="968375" cy="233363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14">
            <a:extLst>
              <a:ext uri="{FF2B5EF4-FFF2-40B4-BE49-F238E27FC236}">
                <a16:creationId xmlns:a16="http://schemas.microsoft.com/office/drawing/2014/main" xmlns="" id="{49CC9572-21D4-49C9-8407-1CB04586DCE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110038" y="5616575"/>
            <a:ext cx="1531937" cy="37623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14">
            <a:extLst>
              <a:ext uri="{FF2B5EF4-FFF2-40B4-BE49-F238E27FC236}">
                <a16:creationId xmlns:a16="http://schemas.microsoft.com/office/drawing/2014/main" xmlns="" id="{B44E3D33-5FA0-4728-A430-FA65788DC18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844257" y="5274469"/>
            <a:ext cx="844550" cy="61118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xmlns="" id="{6E57B1AF-85EF-4477-AC6B-E76DB99385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49131" y="1694657"/>
            <a:ext cx="325437" cy="1270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14">
            <a:extLst>
              <a:ext uri="{FF2B5EF4-FFF2-40B4-BE49-F238E27FC236}">
                <a16:creationId xmlns:a16="http://schemas.microsoft.com/office/drawing/2014/main" xmlns="" id="{3586B0D7-1A43-4D59-81DA-321C9F3CFA1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709444" y="2648744"/>
            <a:ext cx="423862" cy="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14">
            <a:extLst>
              <a:ext uri="{FF2B5EF4-FFF2-40B4-BE49-F238E27FC236}">
                <a16:creationId xmlns:a16="http://schemas.microsoft.com/office/drawing/2014/main" xmlns="" id="{8CEB33FD-6FFC-4E97-942D-6BC15F36D28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717381" y="3536157"/>
            <a:ext cx="415925" cy="793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14">
            <a:extLst>
              <a:ext uri="{FF2B5EF4-FFF2-40B4-BE49-F238E27FC236}">
                <a16:creationId xmlns:a16="http://schemas.microsoft.com/office/drawing/2014/main" xmlns="" id="{1D87D1CF-E336-4BEF-B7F7-BDAC48A4A37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432425" y="5119688"/>
            <a:ext cx="1157288" cy="258762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AutoShape 11">
            <a:extLst>
              <a:ext uri="{FF2B5EF4-FFF2-40B4-BE49-F238E27FC236}">
                <a16:creationId xmlns:a16="http://schemas.microsoft.com/office/drawing/2014/main" xmlns="" id="{85F3A9E9-8E77-46D8-A80E-6E5CD766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5340350"/>
            <a:ext cx="1512887" cy="400050"/>
          </a:xfrm>
          <a:prstGeom prst="flowChartProcess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Przekazanie do Wojewody</a:t>
            </a:r>
          </a:p>
        </p:txBody>
      </p:sp>
      <p:sp>
        <p:nvSpPr>
          <p:cNvPr id="109" name="AutoShape 11">
            <a:extLst>
              <a:ext uri="{FF2B5EF4-FFF2-40B4-BE49-F238E27FC236}">
                <a16:creationId xmlns:a16="http://schemas.microsoft.com/office/drawing/2014/main" xmlns="" id="{74B265EE-B900-49BD-BE24-ECDFAD937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24375"/>
            <a:ext cx="1512888" cy="554038"/>
          </a:xfrm>
          <a:prstGeom prst="flowChart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Agregacja na poziomie całego kraju</a:t>
            </a:r>
          </a:p>
        </p:txBody>
      </p:sp>
      <p:sp>
        <p:nvSpPr>
          <p:cNvPr id="110" name="AutoShape 11">
            <a:extLst>
              <a:ext uri="{FF2B5EF4-FFF2-40B4-BE49-F238E27FC236}">
                <a16:creationId xmlns:a16="http://schemas.microsoft.com/office/drawing/2014/main" xmlns="" id="{57CBCEC4-C8A6-4C57-BD78-AE1759D4E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916238"/>
            <a:ext cx="1512888" cy="400050"/>
          </a:xfrm>
          <a:prstGeom prst="flowChartProcess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Przekazanie</a:t>
            </a:r>
            <a:br>
              <a:rPr lang="pl-PL" sz="10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do </a:t>
            </a:r>
            <a:r>
              <a:rPr lang="pl-PL" sz="1000" b="1" dirty="0" err="1">
                <a:solidFill>
                  <a:schemeClr val="bg1"/>
                </a:solidFill>
                <a:latin typeface="Verdana" pitchFamily="34" charset="0"/>
              </a:rPr>
              <a:t>MRPiPS</a:t>
            </a:r>
            <a:endParaRPr lang="pl-P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11" name="AutoShape 14">
            <a:extLst>
              <a:ext uri="{FF2B5EF4-FFF2-40B4-BE49-F238E27FC236}">
                <a16:creationId xmlns:a16="http://schemas.microsoft.com/office/drawing/2014/main" xmlns="" id="{E4EDE18E-3740-4BD8-8674-486D760FFA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222375" y="3613150"/>
            <a:ext cx="2803525" cy="650875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4">
            <a:extLst>
              <a:ext uri="{FF2B5EF4-FFF2-40B4-BE49-F238E27FC236}">
                <a16:creationId xmlns:a16="http://schemas.microsoft.com/office/drawing/2014/main" xmlns="" id="{5D3E385E-3E6E-49A4-B8F3-F9363A6CFBB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035175" y="2536825"/>
            <a:ext cx="914400" cy="631825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AutoShape 14">
            <a:extLst>
              <a:ext uri="{FF2B5EF4-FFF2-40B4-BE49-F238E27FC236}">
                <a16:creationId xmlns:a16="http://schemas.microsoft.com/office/drawing/2014/main" xmlns="" id="{C5A6BE1E-D386-4C4E-878B-64DE7DE7CD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08088" y="3316288"/>
            <a:ext cx="20637" cy="1165225"/>
          </a:xfrm>
          <a:prstGeom prst="straightConnector1">
            <a:avLst/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9" name="Line 18">
            <a:extLst>
              <a:ext uri="{FF2B5EF4-FFF2-40B4-BE49-F238E27FC236}">
                <a16:creationId xmlns:a16="http://schemas.microsoft.com/office/drawing/2014/main" xmlns="" id="{1297F403-8BFB-460A-B5A1-51A81A52AA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21050" y="4768850"/>
            <a:ext cx="370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cxnSp>
        <p:nvCxnSpPr>
          <p:cNvPr id="139" name="Łącznik prosty 138">
            <a:extLst>
              <a:ext uri="{FF2B5EF4-FFF2-40B4-BE49-F238E27FC236}">
                <a16:creationId xmlns:a16="http://schemas.microsoft.com/office/drawing/2014/main" xmlns="" id="{422F6A76-59A8-49CE-9A1B-AB5279188C31}"/>
              </a:ext>
            </a:extLst>
          </p:cNvPr>
          <p:cNvCxnSpPr/>
          <p:nvPr/>
        </p:nvCxnSpPr>
        <p:spPr>
          <a:xfrm>
            <a:off x="3148013" y="2751138"/>
            <a:ext cx="12700" cy="337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1" name="pole tekstowe 139">
            <a:extLst>
              <a:ext uri="{FF2B5EF4-FFF2-40B4-BE49-F238E27FC236}">
                <a16:creationId xmlns:a16="http://schemas.microsoft.com/office/drawing/2014/main" xmlns="" id="{219907D2-AABF-4A91-9370-78B4E0B2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984375"/>
            <a:ext cx="1258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latin typeface="Verdana" panose="020B0604030504040204" pitchFamily="34" charset="0"/>
              </a:rPr>
              <a:t>MRPiPS</a:t>
            </a:r>
          </a:p>
        </p:txBody>
      </p:sp>
      <p:sp>
        <p:nvSpPr>
          <p:cNvPr id="15402" name="pole tekstowe 140">
            <a:extLst>
              <a:ext uri="{FF2B5EF4-FFF2-40B4-BE49-F238E27FC236}">
                <a16:creationId xmlns:a16="http://schemas.microsoft.com/office/drawing/2014/main" xmlns="" id="{4EAE289C-1CDB-48E6-90A8-822262C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1839913"/>
            <a:ext cx="966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latin typeface="Verdana" panose="020B0604030504040204" pitchFamily="34" charset="0"/>
              </a:rPr>
              <a:t>ROPS</a:t>
            </a:r>
          </a:p>
        </p:txBody>
      </p:sp>
      <p:sp>
        <p:nvSpPr>
          <p:cNvPr id="15403" name="pole tekstowe 141">
            <a:extLst>
              <a:ext uri="{FF2B5EF4-FFF2-40B4-BE49-F238E27FC236}">
                <a16:creationId xmlns:a16="http://schemas.microsoft.com/office/drawing/2014/main" xmlns="" id="{D30CA98C-2ADC-4B41-AB0F-8019781F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4911725"/>
            <a:ext cx="1254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latin typeface="Verdana" panose="020B0604030504040204" pitchFamily="34" charset="0"/>
              </a:rPr>
              <a:t>Powiat,</a:t>
            </a:r>
            <a:br>
              <a:rPr lang="pl-PL" altLang="pl-PL" sz="1800" b="1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pl-PL" altLang="pl-PL" sz="1800" b="1">
                <a:solidFill>
                  <a:srgbClr val="0070C0"/>
                </a:solidFill>
                <a:latin typeface="Verdana" panose="020B0604030504040204" pitchFamily="34" charset="0"/>
              </a:rPr>
              <a:t>Gmina</a:t>
            </a:r>
          </a:p>
        </p:txBody>
      </p:sp>
      <p:sp>
        <p:nvSpPr>
          <p:cNvPr id="49" name="AutoShape 5">
            <a:extLst>
              <a:ext uri="{FF2B5EF4-FFF2-40B4-BE49-F238E27FC236}">
                <a16:creationId xmlns:a16="http://schemas.microsoft.com/office/drawing/2014/main" xmlns="" id="{12D494FC-4299-4BB3-892D-9B7E8E57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1116013"/>
            <a:ext cx="1300162" cy="400050"/>
          </a:xfrm>
          <a:prstGeom prst="flowChart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Objaśnienia</a:t>
            </a:r>
          </a:p>
          <a:p>
            <a:pPr algn="ctr" eaLnBrk="1" hangingPunct="1">
              <a:defRPr/>
            </a:pPr>
            <a:r>
              <a:rPr lang="pl-PL" sz="1000" b="1" dirty="0" err="1">
                <a:solidFill>
                  <a:schemeClr val="bg1"/>
                </a:solidFill>
                <a:latin typeface="Verdana" pitchFamily="34" charset="0"/>
              </a:rPr>
              <a:t>MRPiPS</a:t>
            </a:r>
            <a:endParaRPr lang="pl-P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" name="AutoShape 14">
            <a:extLst>
              <a:ext uri="{FF2B5EF4-FFF2-40B4-BE49-F238E27FC236}">
                <a16:creationId xmlns:a16="http://schemas.microsoft.com/office/drawing/2014/main" xmlns="" id="{5E400004-4BB0-4BF9-8CA6-2803A639AD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7525" y="1319213"/>
            <a:ext cx="407988" cy="158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AutoShape 11">
            <a:extLst>
              <a:ext uri="{FF2B5EF4-FFF2-40B4-BE49-F238E27FC236}">
                <a16:creationId xmlns:a16="http://schemas.microsoft.com/office/drawing/2014/main" xmlns="" id="{B5B09331-785D-4F0F-B22E-A0C41156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644900"/>
            <a:ext cx="1190625" cy="401638"/>
          </a:xfrm>
          <a:prstGeom prst="flowChartProcess">
            <a:avLst/>
          </a:prstGeom>
          <a:solidFill>
            <a:srgbClr val="00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000" b="1" dirty="0">
                <a:solidFill>
                  <a:schemeClr val="bg1"/>
                </a:solidFill>
                <a:latin typeface="Verdana" pitchFamily="34" charset="0"/>
              </a:rPr>
              <a:t>Wojewódzkie objaśnienia</a:t>
            </a:r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xmlns="" id="{EC14328D-5336-4B25-917D-DB0828069293}"/>
              </a:ext>
            </a:extLst>
          </p:cNvPr>
          <p:cNvCxnSpPr>
            <a:cxnSpLocks noChangeShapeType="1"/>
            <a:endCxn id="41" idx="0"/>
          </p:cNvCxnSpPr>
          <p:nvPr/>
        </p:nvCxnSpPr>
        <p:spPr bwMode="auto">
          <a:xfrm rot="5400000">
            <a:off x="5795963" y="4200525"/>
            <a:ext cx="311150" cy="317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974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3">
            <a:extLst>
              <a:ext uri="{FF2B5EF4-FFF2-40B4-BE49-F238E27FC236}">
                <a16:creationId xmlns:a16="http://schemas.microsoft.com/office/drawing/2014/main" xmlns="" id="{868018C3-C4C4-406C-89FC-559D78DF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6938"/>
            <a:ext cx="5780088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xmlns="" id="{B9DE8242-2124-4BD2-8A10-89E33280D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752475"/>
            <a:ext cx="7886700" cy="711200"/>
          </a:xfrm>
        </p:spPr>
        <p:txBody>
          <a:bodyPr/>
          <a:lstStyle/>
          <a:p>
            <a:r>
              <a:rPr lang="pl-PL" altLang="pl-PL"/>
              <a:t>Źródła danych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0A59D60-46E1-4CAC-A7FA-8661B0172C10}"/>
              </a:ext>
            </a:extLst>
          </p:cNvPr>
          <p:cNvGraphicFramePr/>
          <p:nvPr/>
        </p:nvGraphicFramePr>
        <p:xfrm>
          <a:off x="1115616" y="764704"/>
          <a:ext cx="6984776" cy="506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7206</TotalTime>
  <Words>811</Words>
  <Application>Microsoft Office PowerPoint</Application>
  <PresentationFormat>Pokaz na ekranie (4:3)</PresentationFormat>
  <Paragraphs>147</Paragraphs>
  <Slides>41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Zbieranie i wykorzystanie danych w oparciu o system informatyczny - część I  Ocena zasobów pomocy społecznej  w systemie CAS  Warszawa, 24 czerwca 2019 r.</vt:lpstr>
      <vt:lpstr>Program</vt:lpstr>
      <vt:lpstr>Cel i istota  Oceny Zasobów Pomocy Społecznej </vt:lpstr>
      <vt:lpstr>Cel i istota  Oceny Zasobów Pomocy Społecznej</vt:lpstr>
      <vt:lpstr>REALIZATORZY i KALENDARZ OZPS </vt:lpstr>
      <vt:lpstr>Cel i istota  Oceny Zasobów Pomocy Społecznej</vt:lpstr>
      <vt:lpstr>Prezentacja programu PowerPoint</vt:lpstr>
      <vt:lpstr>Prezentacja programu PowerPoint</vt:lpstr>
      <vt:lpstr>Źródła danych</vt:lpstr>
      <vt:lpstr>Źródła danych</vt:lpstr>
      <vt:lpstr>Prezentacja programu PowerPoint</vt:lpstr>
      <vt:lpstr>WAW-wartości automatycznie wyliczane</vt:lpstr>
      <vt:lpstr>Źródła danych wykorzystane do zasilenia raportów z BI</vt:lpstr>
      <vt:lpstr>Zbieranie i wykorzystanie danych w oparciu o system informatyczny - część II  Wizualizacja i wykorzystanie danych z oceny zasobów pomocy społecznej Warszawa, 24 czerwca 2019 r.</vt:lpstr>
      <vt:lpstr>Program</vt:lpstr>
      <vt:lpstr>Mechanizmy stosowane w dotychczasowej ocenie zasobów pomocy społecznej:</vt:lpstr>
      <vt:lpstr>Prezentacja programu PowerPoint</vt:lpstr>
      <vt:lpstr>Prezentacja programu PowerPoint</vt:lpstr>
      <vt:lpstr>Zmiany mechanizmów, nowe mechanizmy</vt:lpstr>
      <vt:lpstr>Raporty graficzne z CESAR</vt:lpstr>
      <vt:lpstr>Raporty graficzne z CESAR</vt:lpstr>
      <vt:lpstr>Raporty graficzne z CESAR</vt:lpstr>
      <vt:lpstr>Szablony treści pól opisowych</vt:lpstr>
      <vt:lpstr>Prezentacja programu PowerPoint</vt:lpstr>
      <vt:lpstr>Prezentacja programu PowerPoint</vt:lpstr>
      <vt:lpstr>WAW-wartości automatycznie wyliczane</vt:lpstr>
      <vt:lpstr>WAW-wartości automatycznie wyliczane</vt:lpstr>
      <vt:lpstr>Mechanizm objaśnień</vt:lpstr>
      <vt:lpstr>BUDŻET JEDNOSTKI PRZEDSTAWIONY ZA POMOCĄ WYKRESU</vt:lpstr>
      <vt:lpstr>Raport końcowy OZPS</vt:lpstr>
      <vt:lpstr>Założenia ogólne dla opracowania raportu OZPS </vt:lpstr>
      <vt:lpstr>WSKAZÓWKI DO PRACY NAD RAPORTEM OZPS</vt:lpstr>
      <vt:lpstr>WSKAZÓWKI DO PRACY NAD RAPORTEM OZPS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</dc:creator>
  <cp:lastModifiedBy>Anna Kuczyńska</cp:lastModifiedBy>
  <cp:revision>294</cp:revision>
  <dcterms:created xsi:type="dcterms:W3CDTF">2018-10-30T18:17:20Z</dcterms:created>
  <dcterms:modified xsi:type="dcterms:W3CDTF">2019-06-18T05:42:17Z</dcterms:modified>
</cp:coreProperties>
</file>