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74" r:id="rId8"/>
    <p:sldId id="265" r:id="rId9"/>
    <p:sldId id="276" r:id="rId10"/>
    <p:sldId id="261" r:id="rId11"/>
    <p:sldId id="272" r:id="rId12"/>
    <p:sldId id="258" r:id="rId13"/>
  </p:sldIdLst>
  <p:sldSz cx="12192000" cy="6858000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łgorzata Wojtal-Białaszewska" initials="MW" lastIdx="7" clrIdx="0">
    <p:extLst>
      <p:ext uri="{19B8F6BF-5375-455C-9EA6-DF929625EA0E}">
        <p15:presenceInfo xmlns:p15="http://schemas.microsoft.com/office/powerpoint/2012/main" userId="S-1-5-21-1212460038-2233596916-3282296417-1400" providerId="AD"/>
      </p:ext>
    </p:extLst>
  </p:cmAuthor>
  <p:cmAuthor id="2" name="Bronisz Pstrucha" initials="BP" lastIdx="3" clrIdx="1">
    <p:extLst>
      <p:ext uri="{19B8F6BF-5375-455C-9EA6-DF929625EA0E}">
        <p15:presenceInfo xmlns:p15="http://schemas.microsoft.com/office/powerpoint/2012/main" userId="S-1-5-21-1212460038-2233596916-3282296417-46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37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B9BE847-030F-4053-8DF8-4C9D83C22836}" type="datetimeFigureOut">
              <a:rPr lang="pl-PL" smtClean="0"/>
              <a:t>16.12.2020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CA7D72A-F23F-4591-9681-E17C4869D2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17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7D72A-F23F-4591-9681-E17C4869D28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4328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A7D72A-F23F-4591-9681-E17C4869D28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504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63D-3170-42A6-9ED6-086BEF42D9B7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6ED6-946F-4412-B81A-ED48BB3811BD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2F227-2D65-43CE-BF74-A094EEF99EF1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D9C4-68F7-47F1-8858-C96793D3299A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6580-9D38-4884-B909-99ADFAF6454A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5EE34-CE4D-4C50-B191-AE4F42890CBD}" type="datetime1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8042F-0D85-49D4-9ED0-8A22A1E6AEF8}" type="datetime1">
              <a:rPr lang="pl-PL" smtClean="0"/>
              <a:t>16.12.2020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967A-10D3-4B82-AFEB-2D908C546E38}" type="datetime1">
              <a:rPr lang="pl-PL" smtClean="0"/>
              <a:t>16.12.2020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349E4-56EC-4F78-BF91-20FAEDBCCC36}" type="datetime1">
              <a:rPr lang="pl-PL" smtClean="0"/>
              <a:t>16.12.2020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6E1D-9C2D-4846-840E-68CD868356F7}" type="datetime1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BED1-7F66-4462-A33D-A685529055ED}" type="datetime1">
              <a:rPr lang="pl-PL" smtClean="0"/>
              <a:t>16.12.2020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696C-76FB-4537-BA31-CE79566C8950}" type="datetime1">
              <a:rPr lang="pl-PL" smtClean="0"/>
              <a:t>16.12.2020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Budowa systemu informatycznego iBTM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26414" y="1250396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Budowa systemu informatycznego iBTM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Wnioskodawca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: Minister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Infrastruktury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Beneficjent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: Główny Inspektorat Transportu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Drogowego 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Źródło finansowania: Budżet państwa w części 39 – Transport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Całkowity koszt projektu: 8 734 851,13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zł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od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marca 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2021 r. do lutego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2022 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r. 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68504" y="1123684"/>
            <a:ext cx="11527970" cy="5283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pl-PL" sz="3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Powody podjęcia projektu</a:t>
            </a:r>
          </a:p>
          <a:p>
            <a:endParaRPr lang="pl-PL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Celem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realizacji projektu jest częściowa elektronizacja oraz usprawnienie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procesów biznesowych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realizowanych wobec przedsiębiorców przez Biuro ds.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Transportu Międzynarodowego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 Głównym Inspektoracie Transportu Drogowego (dalej: „GITD”).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Docelowo nowy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system zastąpi aktualnie eksploatowaną aplikację </a:t>
            </a: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Transbit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. W ramach projektu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planowane jest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uruchomienie Portalu Klienta wraz z 4 usługami skierowanymi do przedsiębiorców.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Dotychczas wykorzystywany system </a:t>
            </a: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Transbit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 (Magic </a:t>
            </a: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eDeveloper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, Version 9.4 SP7a,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który funkcjonuje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ponad 18 lat) jest niewydajny wobec stale zwiększającej się liczby podmiotów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w międzynarodowym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transporcie drogowym. Z uwagi na przestarzałą technologię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zidentyfikowano trudności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 uzyskaniu wsparcia technicznego oraz rozwoju systemu np. w zakresie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zmian prawnych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i wymagań stawianych przez nowe technologie (brak konkurencyjności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wśród wykonawców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zewnętrznych oraz brak zastępowalności pracownika dedykowanego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/>
            </a:r>
            <a:b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</a:b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do obsługi informatycznej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systemu).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pl-PL" i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268504" y="1126126"/>
            <a:ext cx="1152797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pl-PL" sz="3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Powody podjęcia projektu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Dane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z wniosków do systemu wprowadzane są przez pracowników ręcznie, a ich jakość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wymaga stałego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weryfikowania ze strony pracowników (nie ma także możliwości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automatycznego pobrania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ani weryfikacji danych zawartych we wnioskach). Dziennie do urzędu trafia nawet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500 wniosków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. Raportowanie danych wymaganych przepisami oraz bieżącymi potrzebami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organu nadzorującego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nie jest automatyczne i musi je stale wspierać programista pracujący w GITD.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Częstą sytuacją jest zlecenie niezwłocznego przygotowania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raportu.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System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ma ograniczone możliwości wymiany danych z wewnętrznym systemem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Quorum (system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księgowy, potwierdzanie wpłat za czynności administracyjne odbywa się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poprzez wymianę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danych w Excelu kilka razy dziennie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). 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Nowy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system posiadający integracje z innymi systemami i rejestrami pozwoliłyby na szybszą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i poprawniejszą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jakościowo kompleksową obsługę przedsiębiorców prowadzących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działalność gospodarczą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 zakresie międzynarodowego transportu drogowego oraz komisji społecznej.</a:t>
            </a:r>
            <a:endParaRPr lang="pl-PL" i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9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0" y="1126912"/>
            <a:ext cx="12192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Efekty </a:t>
            </a:r>
            <a:r>
              <a:rPr kumimoji="0" lang="pl-PL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projektu</a:t>
            </a:r>
            <a:endParaRPr lang="pl-PL" sz="20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r>
              <a:rPr lang="pl-PL" sz="2000" b="1" i="1" dirty="0" smtClean="0">
                <a:solidFill>
                  <a:srgbClr val="4472C4">
                    <a:lumMod val="75000"/>
                  </a:srgbClr>
                </a:solidFill>
              </a:rPr>
              <a:t>Cel </a:t>
            </a:r>
            <a:r>
              <a:rPr lang="pl-PL" sz="2000" b="1" i="1" dirty="0">
                <a:solidFill>
                  <a:srgbClr val="4472C4">
                    <a:lumMod val="75000"/>
                  </a:srgbClr>
                </a:solidFill>
              </a:rPr>
              <a:t>nr </a:t>
            </a:r>
            <a:r>
              <a:rPr lang="pl-PL" sz="2000" b="1" i="1" dirty="0" smtClean="0">
                <a:solidFill>
                  <a:srgbClr val="4472C4">
                    <a:lumMod val="75000"/>
                  </a:srgbClr>
                </a:solidFill>
              </a:rPr>
              <a:t>1 </a:t>
            </a:r>
          </a:p>
          <a:p>
            <a:pPr lvl="0" algn="just"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Opracowanie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narzędzia do generowania raportów na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podstawie gromadzonych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 systemie danych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.</a:t>
            </a:r>
          </a:p>
          <a:p>
            <a:pPr lvl="0" algn="just">
              <a:defRPr/>
            </a:pPr>
            <a:endParaRPr lang="pl-PL" sz="2000" i="1" dirty="0">
              <a:solidFill>
                <a:srgbClr val="4472C4">
                  <a:lumMod val="75000"/>
                </a:srgbClr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Celem strategicznym jest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realizacja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Programu Zintegrowanej Informatyzacji Państwa w zakresie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celu szczegółowego: wzmocnienie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dojrzałości organizacyjnej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jednostek administracji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publicznej oraz usprawnienie zaplecza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elektronicznej administracji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(</a:t>
            </a: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back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 </a:t>
            </a: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office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).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Realizacja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strategii na rzecz odpowiedzialnego rozwoju do roku 2020 (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 perspektywą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 2030 r.) w obszarze: E-Państwo poprzez zapewnienie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e-usług adekwatnych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 realnych potrzeb, zgłaszanych przez obywateli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i przedsiębiorców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oraz wdrożenie nowoczesnych rozwiązań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informatycznych zapewniających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budowę kompetencji cyfrowych administracji,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zarówno technicznych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, jak i dotyczących praktycznego stosowania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technologii cyfrowych. </a:t>
            </a:r>
          </a:p>
          <a:p>
            <a:pPr lvl="0" algn="just">
              <a:defRPr/>
            </a:pP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Korzyścią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dla GITD, płynącą z realizacji ww. celu, będzie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generowanie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określonych rodzajów raportów wysokiej jakości na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każde żądanie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 nowym systemie teleinformatycznym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2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0" y="1126912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Efekty </a:t>
            </a:r>
            <a:r>
              <a:rPr kumimoji="0" lang="pl-PL" sz="3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projektu</a:t>
            </a:r>
            <a:endParaRPr lang="pl-PL" sz="20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r>
              <a:rPr lang="pl-PL" sz="2000" b="1" i="1" dirty="0" smtClean="0">
                <a:solidFill>
                  <a:srgbClr val="4472C4">
                    <a:lumMod val="75000"/>
                  </a:srgbClr>
                </a:solidFill>
              </a:rPr>
              <a:t>Cel </a:t>
            </a:r>
            <a:r>
              <a:rPr lang="pl-PL" sz="2000" b="1" i="1" dirty="0">
                <a:solidFill>
                  <a:srgbClr val="4472C4">
                    <a:lumMod val="75000"/>
                  </a:srgbClr>
                </a:solidFill>
              </a:rPr>
              <a:t>nr </a:t>
            </a:r>
            <a:r>
              <a:rPr lang="pl-PL" sz="2000" b="1" i="1" dirty="0" smtClean="0">
                <a:solidFill>
                  <a:srgbClr val="4472C4">
                    <a:lumMod val="75000"/>
                  </a:srgbClr>
                </a:solidFill>
              </a:rPr>
              <a:t>2 i 3</a:t>
            </a:r>
            <a:endParaRPr lang="pl-PL" sz="2000" b="1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Umożliwienie składania wniosków elektronicznych o wydanie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zezwolenia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zagranicznego i świadectwa kierowców.</a:t>
            </a: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endParaRPr lang="pl-PL" sz="2000" i="1" dirty="0">
              <a:solidFill>
                <a:srgbClr val="4472C4">
                  <a:lumMod val="75000"/>
                </a:srgbClr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Celem strategicznym jest realizacja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Programu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Zintegrowanej Informatyzacji Państwa w zakresie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celu szczegółowego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: zwiększenie jakości oraz zakresu komunikacji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między obywatelami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i innymi interesariuszami a państwem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Realizacja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strategii na rzecz odpowiedzialnego rozwoju do roku 2020 (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 perspektywą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 2030 r.) w obszarze: E-Państwo poprzez zapewnienie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e-usług adekwatnych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do realnych potrzeb, zgłaszanych przez obywateli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i przedsiębiorców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oraz wdrożenie nowoczesnych rozwiązań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informatycznych zapewniających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budowę kompetencji cyfrowych administracji,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zarówno technicznych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, jak i dotyczących praktycznego stosowania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technologii cyfrowych.</a:t>
            </a:r>
          </a:p>
          <a:p>
            <a:pPr lvl="0" algn="just">
              <a:defRPr/>
            </a:pP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lvl="0" algn="just"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Korzyścią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dla GITD, płynącą z realizacji ww. celu, będzie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ograniczenie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papierowego obiegu dokumentacji oraz możliwość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załatwienia sprawy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online. Uproszczenie i zwiększenie efektywności przez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pracowników GITD </a:t>
            </a: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przy pracy związanej z wnioskami złożonymi elektronicznie.</a:t>
            </a: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6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65616" y="1593130"/>
            <a:ext cx="10432562" cy="3700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7</a:t>
            </a:fld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26" y="2620106"/>
            <a:ext cx="10482401" cy="419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1071550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Lista systemów wykorzystywanych w projekcie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2000" b="1" i="1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2000" b="1" i="1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Centralna Ewidencja i Informacja o Działalności Gospodarczej (</a:t>
            </a:r>
            <a:r>
              <a:rPr lang="pl-PL" sz="2000" i="1" dirty="0" err="1" smtClean="0">
                <a:solidFill>
                  <a:srgbClr val="4472C4">
                    <a:lumMod val="75000"/>
                  </a:srgbClr>
                </a:solidFill>
              </a:rPr>
              <a:t>CEiDG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Centralna Ewidencja Pojazdów i Kierowców (</a:t>
            </a:r>
            <a:r>
              <a:rPr lang="pl-PL" sz="2000" i="1" dirty="0" err="1" smtClean="0">
                <a:solidFill>
                  <a:srgbClr val="4472C4">
                    <a:lumMod val="75000"/>
                  </a:srgbClr>
                </a:solidFill>
              </a:rPr>
              <a:t>CEPiK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Krajowy Rejestr Elektroniczny Przedsiębiorców Transportu Drogowego (KREPTD)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err="1" smtClean="0">
                <a:solidFill>
                  <a:srgbClr val="4472C4">
                    <a:lumMod val="75000"/>
                  </a:srgbClr>
                </a:solidFill>
              </a:rPr>
              <a:t>Geoportal</a:t>
            </a:r>
            <a:endParaRPr lang="pl-PL" sz="2000" i="1" dirty="0" smtClean="0">
              <a:solidFill>
                <a:srgbClr val="4472C4">
                  <a:lumMod val="75000"/>
                </a:srgbClr>
              </a:solidFill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Quorum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System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EZD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Węzeł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Krajowy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>
                <a:solidFill>
                  <a:srgbClr val="4472C4">
                    <a:lumMod val="75000"/>
                  </a:srgbClr>
                </a:solidFill>
              </a:rPr>
              <a:t>Rejestr </a:t>
            </a:r>
            <a:r>
              <a:rPr lang="pl-PL" sz="2000" i="1" dirty="0" smtClean="0">
                <a:solidFill>
                  <a:srgbClr val="4472C4">
                    <a:lumMod val="75000"/>
                  </a:srgbClr>
                </a:solidFill>
              </a:rPr>
              <a:t>REGON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2000" i="1" dirty="0" err="1">
                <a:solidFill>
                  <a:srgbClr val="4472C4">
                    <a:lumMod val="75000"/>
                  </a:srgbClr>
                </a:solidFill>
              </a:rPr>
              <a:t>ePUAP</a:t>
            </a:r>
            <a:endParaRPr lang="pl-PL" sz="2000" i="1" dirty="0">
              <a:solidFill>
                <a:srgbClr val="4472C4">
                  <a:lumMod val="75000"/>
                </a:srgbClr>
              </a:solidFill>
              <a:latin typeface="Calibri" panose="020F0502020204030204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0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5df3a10b-8748-402e-bef4-aee373db4dbb"/>
    <ds:schemaRef ds:uri="9affde3b-50dd-4e74-9e2c-6b9654ae514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634</Words>
  <Application>Microsoft Office PowerPoint</Application>
  <PresentationFormat>Panoramiczny</PresentationFormat>
  <Paragraphs>89</Paragraphs>
  <Slides>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Bronisz Pstrucha</cp:lastModifiedBy>
  <cp:revision>81</cp:revision>
  <cp:lastPrinted>2020-12-15T07:21:21Z</cp:lastPrinted>
  <dcterms:created xsi:type="dcterms:W3CDTF">2017-01-27T12:50:17Z</dcterms:created>
  <dcterms:modified xsi:type="dcterms:W3CDTF">2020-12-16T11:25:19Z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