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6" r:id="rId5"/>
    <p:sldId id="259" r:id="rId6"/>
    <p:sldId id="280" r:id="rId7"/>
    <p:sldId id="263" r:id="rId8"/>
    <p:sldId id="262" r:id="rId9"/>
    <p:sldId id="261" r:id="rId10"/>
    <p:sldId id="277" r:id="rId11"/>
    <p:sldId id="278" r:id="rId12"/>
    <p:sldId id="279" r:id="rId13"/>
    <p:sldId id="269" r:id="rId14"/>
    <p:sldId id="271" r:id="rId15"/>
    <p:sldId id="266" r:id="rId16"/>
    <p:sldId id="268" r:id="rId17"/>
    <p:sldId id="267" r:id="rId18"/>
    <p:sldId id="258" r:id="rId19"/>
  </p:sldIdLst>
  <p:sldSz cx="12192000" cy="6858000"/>
  <p:notesSz cx="6742113" cy="987266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237569245620825"/>
          <c:y val="5.1196266013484364E-2"/>
          <c:w val="0.83684707327579599"/>
          <c:h val="0.695771613747935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77B-4290-8B78-C8CEDF754A4E}"/>
              </c:ext>
            </c:extLst>
          </c:dPt>
          <c:dPt>
            <c:idx val="2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EFA-45B1-90CC-463977BA0FE3}"/>
              </c:ext>
            </c:extLst>
          </c:dPt>
          <c:dLbls>
            <c:dLbl>
              <c:idx val="0"/>
              <c:layout>
                <c:manualLayout>
                  <c:x val="0"/>
                  <c:y val="-1.2850925553340282E-2"/>
                </c:manualLayout>
              </c:layout>
              <c:tx>
                <c:rich>
                  <a:bodyPr/>
                  <a:lstStyle/>
                  <a:p>
                    <a:fld id="{FF48A812-5D44-4F9B-9C06-1DDCDB6150F8}" type="CELLRANGE">
                      <a:rPr lang="en-US" smtClean="0"/>
                      <a:pPr/>
                      <a:t>[ZAKRES KOMÓREK]</a:t>
                    </a:fld>
                    <a:endParaRPr lang="pl-PL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77B-4290-8B78-C8CEDF754A4E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"/>
              <c:layout>
                <c:manualLayout>
                  <c:x val="4.350599886062189E-3"/>
                  <c:y val="-3.156094991003891E-2"/>
                </c:manualLayout>
              </c:layout>
              <c:tx>
                <c:rich>
                  <a:bodyPr/>
                  <a:lstStyle/>
                  <a:p>
                    <a:fld id="{40978BAA-28F9-4BE3-9AEF-02884C6EA64B}" type="CELLRANGE">
                      <a:rPr lang="en-US"/>
                      <a:pPr/>
                      <a:t>[ZAKRES KOMÓREK]</a:t>
                    </a:fld>
                    <a:endParaRPr lang="pl-PL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2"/>
              <c:layout>
                <c:manualLayout>
                  <c:x val="3.3354599126477188E-2"/>
                  <c:y val="-1.803482852002225E-2"/>
                </c:manualLayout>
              </c:layout>
              <c:tx>
                <c:rich>
                  <a:bodyPr/>
                  <a:lstStyle/>
                  <a:p>
                    <a:fld id="{F23027EA-579F-48A9-A1BA-7AD9E38BAE85}" type="VALUE">
                      <a:rPr lang="en-US" baseline="0" smtClean="0"/>
                      <a:pPr/>
                      <a:t>[WARTOŚĆ]</a:t>
                    </a:fld>
                    <a:endParaRPr lang="pl-PL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Arkusz1!$A$2:$A$4</c:f>
              <c:strCache>
                <c:ptCount val="3"/>
                <c:pt idx="0">
                  <c:v>Planowane</c:v>
                </c:pt>
                <c:pt idx="1">
                  <c:v>Planowane po aneksie</c:v>
                </c:pt>
                <c:pt idx="2">
                  <c:v>Faktyczne</c:v>
                </c:pt>
              </c:strCache>
            </c:strRef>
          </c:cat>
          <c:val>
            <c:numRef>
              <c:f>Arkusz1!$B$2:$B$4</c:f>
              <c:numCache>
                <c:formatCode>#\ ##0.00\ "zł"</c:formatCode>
                <c:ptCount val="3"/>
                <c:pt idx="0">
                  <c:v>37279341.600000001</c:v>
                </c:pt>
                <c:pt idx="1">
                  <c:v>21420247.300000001</c:v>
                </c:pt>
                <c:pt idx="2" formatCode="General">
                  <c:v>19925409.210000001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77B-4290-8B78-C8CEDF754A4E}"/>
            </c:ext>
            <c:ext xmlns:c15="http://schemas.microsoft.com/office/drawing/2012/chart" uri="{02D57815-91ED-43cb-92C2-25804820EDAC}">
              <c15:datalabelsRange>
                <c15:f>Arkusz1!$B$2:$B$4</c15:f>
                <c15:dlblRangeCache>
                  <c:ptCount val="3"/>
                  <c:pt idx="0">
                    <c:v>37 279 341,60 zł</c:v>
                  </c:pt>
                  <c:pt idx="1">
                    <c:v>21 420 247,30 zł</c:v>
                  </c:pt>
                  <c:pt idx="2">
                    <c:v>19925409,21</c:v>
                  </c:pt>
                </c15:dlblRangeCache>
              </c15:datalabelsRange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3154810672969286E-2"/>
                  <c:y val="2.1418209255566938E-3"/>
                </c:manualLayout>
              </c:layout>
              <c:numFmt formatCode="#,##0.00\ &quot;zł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577B-4290-8B78-C8CEDF754A4E}"/>
                </c:ext>
                <c:ext xmlns:c15="http://schemas.microsoft.com/office/drawing/2012/chart" uri="{CE6537A1-D6FC-4f65-9D91-7224C49458BB}">
                  <c15:layout>
                    <c:manualLayout>
                      <c:w val="0.12391239284934943"/>
                      <c:h val="8.8285858551447716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3.0199809788757085E-2"/>
                  <c:y val="-4.50870713000555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77B-4290-8B78-C8CEDF754A4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015465526177548E-2"/>
                  <c:y val="2.2543535650027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Arkusz1!$A$2:$A$4</c:f>
              <c:strCache>
                <c:ptCount val="3"/>
                <c:pt idx="0">
                  <c:v>Planowane</c:v>
                </c:pt>
                <c:pt idx="1">
                  <c:v>Planowane po aneksie</c:v>
                </c:pt>
                <c:pt idx="2">
                  <c:v>Faktyczne</c:v>
                </c:pt>
              </c:strCache>
            </c:strRef>
          </c:cat>
          <c:val>
            <c:numRef>
              <c:f>Arkusz1!$C$2:$C$5</c:f>
              <c:numCache>
                <c:formatCode>#\ ##0.00\ _z_ł</c:formatCode>
                <c:ptCount val="4"/>
                <c:pt idx="0" formatCode="#\ ##0.00\ &quot;zł&quot;">
                  <c:v>31549506.789999999</c:v>
                </c:pt>
                <c:pt idx="1">
                  <c:v>18127978.140000001</c:v>
                </c:pt>
                <c:pt idx="2" formatCode="#\ ##0.00\ &quot;zł&quot;">
                  <c:v>16862873.809999999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77B-4290-8B78-C8CEDF754A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9460240"/>
        <c:axId val="499452792"/>
      </c:barChart>
      <c:catAx>
        <c:axId val="49946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9452792"/>
        <c:crosses val="autoZero"/>
        <c:auto val="1"/>
        <c:lblAlgn val="ctr"/>
        <c:lblOffset val="100"/>
        <c:noMultiLvlLbl val="0"/>
      </c:catAx>
      <c:valAx>
        <c:axId val="499452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zł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9460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042181749336251"/>
          <c:y val="6.5281015337798884E-2"/>
          <c:w val="0.30957820469401465"/>
          <c:h val="9.22658986953860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CF4B5-C363-4902-9ED4-FD3B890B2119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4688" y="4751388"/>
            <a:ext cx="5392737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19525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7A7CD-A8D6-48DF-8730-A236A3E915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136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A7CD-A8D6-48DF-8730-A236A3E91542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0072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474031" y="2355234"/>
            <a:ext cx="11508377" cy="126188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400" b="1" dirty="0" smtClean="0">
                <a:solidFill>
                  <a:schemeClr val="bg1"/>
                </a:solidFill>
              </a:rPr>
              <a:t>Polska Platforma Medyczna:</a:t>
            </a:r>
          </a:p>
          <a:p>
            <a:pPr algn="ctr"/>
            <a:r>
              <a:rPr lang="pl-PL" sz="3200" b="1" dirty="0" smtClean="0">
                <a:solidFill>
                  <a:schemeClr val="bg1"/>
                </a:solidFill>
                <a:cs typeface="Calibri"/>
              </a:rPr>
              <a:t>portal zarządzania wiedzą i potencjałem badawczym 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91196" y="1311655"/>
            <a:ext cx="8509677" cy="443768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607818"/>
              </p:ext>
            </p:extLst>
          </p:nvPr>
        </p:nvGraphicFramePr>
        <p:xfrm>
          <a:off x="312712" y="1931621"/>
          <a:ext cx="11300882" cy="43023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64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42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664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013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414730">
                  <a:extLst>
                    <a:ext uri="{9D8B030D-6E8A-4147-A177-3AD203B41FA5}">
                      <a16:colId xmlns:a16="http://schemas.microsoft.com/office/drawing/2014/main" xmlns="" val="4041470535"/>
                    </a:ext>
                  </a:extLst>
                </a:gridCol>
              </a:tblGrid>
              <a:tr h="4061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Wartość</a:t>
                      </a:r>
                      <a:r>
                        <a:rPr lang="pl-PL" sz="14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Stopień</a:t>
                      </a:r>
                      <a:r>
                        <a:rPr lang="pl-PL" sz="14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realizacji (%)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45720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podmiotów, które udostępniły on-line informacje sektora publicznego</a:t>
                      </a:r>
                      <a:endParaRPr kumimoji="0" lang="pl-PL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6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6153">
                <a:tc>
                  <a:txBody>
                    <a:bodyPr/>
                    <a:lstStyle/>
                    <a:p>
                      <a:pPr marL="45720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udostępnionych on-line dokumentów zawierających informacje sektora publicznego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6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20 364</a:t>
                      </a:r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20 683</a:t>
                      </a:r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101,57%</a:t>
                      </a:r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utworzonych</a:t>
                      </a:r>
                      <a:r>
                        <a:rPr lang="pl-PL" sz="1600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API</a:t>
                      </a:r>
                      <a:endParaRPr lang="pl-PL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6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778937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baz danych udostępnionych on-line poprzez API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6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85458538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pobrań/</a:t>
                      </a:r>
                      <a:r>
                        <a:rPr lang="pl-PL" sz="1600" b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odtworzeń</a:t>
                      </a:r>
                      <a:r>
                        <a:rPr lang="pl-PL" sz="1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dokumentów zawierających informacje sektora publicznego</a:t>
                      </a:r>
                      <a:endParaRPr lang="pl-PL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6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12 480 350</a:t>
                      </a:r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1 049 103</a:t>
                      </a:r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8,41%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(stan</a:t>
                      </a:r>
                      <a:r>
                        <a:rPr lang="pl-PL" sz="1600" baseline="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6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31.05.2021: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3 134 224 - 25,11%)</a:t>
                      </a:r>
                      <a:endParaRPr lang="pl-PL" sz="16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63654379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Rozmiar </a:t>
                      </a:r>
                      <a:r>
                        <a:rPr lang="pl-PL" sz="16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udostępnionych 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on-line informacji sektora </a:t>
                      </a:r>
                      <a:r>
                        <a:rPr lang="pl-PL" sz="1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publicznego</a:t>
                      </a:r>
                      <a:endParaRPr lang="pl-PL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  <a:endParaRPr lang="pl-PL" sz="16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0,1613</a:t>
                      </a:r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201,63%</a:t>
                      </a:r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41353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42865" y="1260103"/>
            <a:ext cx="8509677" cy="47702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KORZYŚCI Z PROJEKTU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023633"/>
              </p:ext>
            </p:extLst>
          </p:nvPr>
        </p:nvGraphicFramePr>
        <p:xfrm>
          <a:off x="325266" y="1819182"/>
          <a:ext cx="11662518" cy="46882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089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36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058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Opis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342900" lvl="0" indent="-3960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400" b="0" kern="15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  <a:cs typeface="Arial" panose="020B0604020202020204" pitchFamily="34" charset="0"/>
                        </a:rPr>
                        <a:t>Zapewnia otwarty dostęp do publikacji i wyników badań naukowych.</a:t>
                      </a:r>
                    </a:p>
                    <a:p>
                      <a:pPr marL="342900" lvl="0" indent="-3960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400" b="0" kern="15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  <a:cs typeface="Arial" panose="020B0604020202020204" pitchFamily="34" charset="0"/>
                        </a:rPr>
                        <a:t>Prezentuje potencjał badawczy partnerów</a:t>
                      </a:r>
                      <a:r>
                        <a:rPr lang="pl-PL" sz="1400" b="0" kern="15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  <a:cs typeface="Arial" panose="020B0604020202020204" pitchFamily="34" charset="0"/>
                        </a:rPr>
                        <a:t> projektu.</a:t>
                      </a:r>
                      <a:endParaRPr lang="pl-PL" sz="1400" b="0" kern="150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  <a:cs typeface="Arial" panose="020B0604020202020204" pitchFamily="34" charset="0"/>
                      </a:endParaRPr>
                    </a:p>
                    <a:p>
                      <a:pPr marL="342900" lvl="0" indent="-3960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400" b="0" kern="15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  <a:cs typeface="Arial" panose="020B0604020202020204" pitchFamily="34" charset="0"/>
                        </a:rPr>
                        <a:t>Zapewnia dostęp do bazy ekspertów</a:t>
                      </a:r>
                      <a:r>
                        <a:rPr lang="pl-PL" sz="1400" b="0" kern="15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  <a:cs typeface="Arial" panose="020B0604020202020204" pitchFamily="34" charset="0"/>
                        </a:rPr>
                        <a:t> z różnych dziedzin medycyny.</a:t>
                      </a:r>
                    </a:p>
                    <a:p>
                      <a:pPr marL="342900" lvl="0" indent="-3960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400" b="0" kern="15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  <a:cs typeface="Arial" panose="020B0604020202020204" pitchFamily="34" charset="0"/>
                        </a:rPr>
                        <a:t>Zwiększa dostępność do zasobów nauki gromadzonych u partnerów projektu. </a:t>
                      </a:r>
                    </a:p>
                    <a:p>
                      <a:pPr marL="342900" lvl="0" indent="-3960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400" b="0" kern="15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  <a:cs typeface="Arial" panose="020B0604020202020204" pitchFamily="34" charset="0"/>
                        </a:rPr>
                        <a:t>Zapewnia dostępność publikacji naukowych i dysertacji dla osób z niepełnosprawnościami.</a:t>
                      </a:r>
                    </a:p>
                    <a:p>
                      <a:pPr marL="342900" lvl="0" indent="-3960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400" b="0" kern="15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  <a:cs typeface="Arial" panose="020B0604020202020204" pitchFamily="34" charset="0"/>
                        </a:rPr>
                        <a:t>Promuje otwartość w nauce i publikowanie na otwartych licencjach CC.</a:t>
                      </a:r>
                    </a:p>
                    <a:p>
                      <a:pPr marL="342900" marR="0" lvl="0" indent="-39600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pl-PL" sz="1400" b="0" kern="15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  <a:cs typeface="Arial" panose="020B0604020202020204" pitchFamily="34" charset="0"/>
                        </a:rPr>
                        <a:t>Stymuluje nowe powiązania i współpracę pomiędzy ośrodkami badawczymi</a:t>
                      </a:r>
                      <a:r>
                        <a:rPr lang="pl-PL" sz="1400" b="0" kern="15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  <a:cs typeface="Arial" panose="020B0604020202020204" pitchFamily="34" charset="0"/>
                        </a:rPr>
                        <a:t> i naukowcami.</a:t>
                      </a:r>
                    </a:p>
                    <a:p>
                      <a:pPr marL="342900" marR="0" lvl="0" indent="-39600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pl-PL" sz="1400" b="0" kern="15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  <a:cs typeface="Arial" panose="020B0604020202020204" pitchFamily="34" charset="0"/>
                        </a:rPr>
                        <a:t>Zwiększa widoczność osiągnięć polskiej nauki na arenie międzynarodowej.</a:t>
                      </a:r>
                      <a:endParaRPr lang="pl-PL" sz="1400" b="0" kern="150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  <a:cs typeface="Arial" panose="020B0604020202020204" pitchFamily="34" charset="0"/>
                      </a:endParaRPr>
                    </a:p>
                    <a:p>
                      <a:pPr marL="342900" marR="0" lvl="0" indent="-39600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pl-PL" sz="1400" b="0" kern="15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  <a:cs typeface="Arial" panose="020B0604020202020204" pitchFamily="34" charset="0"/>
                        </a:rPr>
                        <a:t>Stwarza możliwość ponownego wykorzystania danych</a:t>
                      </a:r>
                      <a:r>
                        <a:rPr lang="pl-PL" sz="1400" b="0" kern="15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  <a:cs typeface="Arial" panose="020B0604020202020204" pitchFamily="34" charset="0"/>
                        </a:rPr>
                        <a:t> i p</a:t>
                      </a:r>
                      <a:r>
                        <a:rPr lang="pl-PL" sz="1400" b="0" kern="15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  <a:cs typeface="Arial" panose="020B0604020202020204" pitchFamily="34" charset="0"/>
                        </a:rPr>
                        <a:t>ozwala na weryfikację wyników badań.</a:t>
                      </a:r>
                      <a:endParaRPr lang="pl-PL" sz="1400" b="0" kern="150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marL="342900" lvl="0" indent="-3960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400" b="0" kern="15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  <a:cs typeface="Arial" panose="020B0604020202020204" pitchFamily="34" charset="0"/>
                        </a:rPr>
                        <a:t>Wspomaga</a:t>
                      </a:r>
                      <a:r>
                        <a:rPr lang="pl-PL" sz="1400" b="0" kern="15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  <a:cs typeface="Arial" panose="020B0604020202020204" pitchFamily="34" charset="0"/>
                        </a:rPr>
                        <a:t> efektywne wykorzystanie posiadanej aparatury i laboratoriów.</a:t>
                      </a:r>
                    </a:p>
                    <a:p>
                      <a:pPr marL="342900" lvl="0" indent="-3960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400" b="0" kern="15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  <a:cs typeface="Arial" panose="020B0604020202020204" pitchFamily="34" charset="0"/>
                        </a:rPr>
                        <a:t>Dostarcza informacji nt. organizowanych konferencji naukowych i wydarzeń.</a:t>
                      </a:r>
                      <a:endParaRPr lang="pl-PL" sz="1400" b="0" kern="150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marL="342900" lvl="0" indent="-3960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400" b="0" kern="15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  <a:cs typeface="Arial" panose="020B0604020202020204" pitchFamily="34" charset="0"/>
                        </a:rPr>
                        <a:t>Pozwala na zachowanie i upowszechnienie najważniejszych danych i wyników zabezpieczając przed ich utratą.</a:t>
                      </a:r>
                      <a:endParaRPr lang="pl-PL" sz="1400" b="0" kern="150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marL="342900" lvl="0" indent="-3960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400" b="0" kern="15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  <a:cs typeface="Arial" panose="020B0604020202020204" pitchFamily="34" charset="0"/>
                        </a:rPr>
                        <a:t>Pomaga w transferze wiedzy zarówno pomiędzy ośrodkami badawczymi, jak i instytucjami publicznymi oraz obywatelami.</a:t>
                      </a:r>
                      <a:endParaRPr lang="pl-PL" sz="1400" b="0" kern="150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marL="342900" lvl="0" indent="-3960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400" b="0" kern="15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  <a:cs typeface="Arial" panose="020B0604020202020204" pitchFamily="34" charset="0"/>
                        </a:rPr>
                        <a:t>Pozwala uniknąć dublowania nakładów finansowych na realizację tych samych projektów badawczych w różnych ośrodkach.</a:t>
                      </a:r>
                      <a:endParaRPr lang="pl-PL" sz="1400" b="0" kern="150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marL="342900" lvl="0" indent="-3960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400" b="0" kern="15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  <a:cs typeface="Arial" panose="020B0604020202020204" pitchFamily="34" charset="0"/>
                        </a:rPr>
                        <a:t>Wspomaga komercjalizację wyników badań.</a:t>
                      </a:r>
                      <a:endParaRPr lang="pl-PL" sz="1400" b="0" kern="150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Pracownicy naukowi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Doktoranci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Przedsiębiorcy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Redakcje</a:t>
                      </a:r>
                      <a:r>
                        <a:rPr lang="pl-PL" sz="1400" i="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czasopism naukowych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Użytkownicy indywidualni</a:t>
                      </a:r>
                      <a:endParaRPr lang="pl-PL" sz="140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73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841159" y="1212223"/>
            <a:ext cx="8509677" cy="46039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28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sz="28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368444"/>
              </p:ext>
            </p:extLst>
          </p:nvPr>
        </p:nvGraphicFramePr>
        <p:xfrm>
          <a:off x="695398" y="1804502"/>
          <a:ext cx="10928034" cy="4569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1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369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8093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Zalecenie KRMC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Poziom wykonania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Wyjaśnienia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200" dirty="0" smtClean="0">
                          <a:solidFill>
                            <a:srgbClr val="002060"/>
                          </a:solidFill>
                        </a:rPr>
                        <a:t>Uwaga ogólna:</a:t>
                      </a:r>
                    </a:p>
                    <a:p>
                      <a:pPr algn="l"/>
                      <a:r>
                        <a:rPr lang="pl-PL" sz="1200" dirty="0" smtClean="0">
                          <a:solidFill>
                            <a:srgbClr val="002060"/>
                          </a:solidFill>
                        </a:rPr>
                        <a:t>Projekt powinien umożliwić docelowo</a:t>
                      </a:r>
                      <a:r>
                        <a:rPr lang="pl-PL" sz="1200" baseline="0" dirty="0" smtClean="0">
                          <a:solidFill>
                            <a:srgbClr val="002060"/>
                          </a:solidFill>
                        </a:rPr>
                        <a:t> obsługę wszystkich podmiotów w Polsce z obszaru ISP z zakresy medycyny, farmacji, stomatologii, zdrowia publicznego, bezpieczeństwa i higieny pracy, ergonomii i ochrony zdrowia. W Polsce jest 11 uczelni medycznych….</a:t>
                      </a:r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dirty="0" smtClean="0">
                          <a:solidFill>
                            <a:srgbClr val="002060"/>
                          </a:solidFill>
                        </a:rPr>
                        <a:t>Wykonane częściowo</a:t>
                      </a:r>
                    </a:p>
                    <a:p>
                      <a:pPr algn="l"/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dirty="0" smtClean="0">
                          <a:solidFill>
                            <a:srgbClr val="002060"/>
                          </a:solidFill>
                        </a:rPr>
                        <a:t>Podpisano</a:t>
                      </a:r>
                      <a:r>
                        <a:rPr lang="pl-PL" sz="1200" baseline="0" dirty="0" smtClean="0">
                          <a:solidFill>
                            <a:srgbClr val="002060"/>
                          </a:solidFill>
                        </a:rPr>
                        <a:t> list intencyjny z Collegium </a:t>
                      </a:r>
                      <a:r>
                        <a:rPr lang="pl-PL" sz="1200" baseline="0" dirty="0" err="1" smtClean="0">
                          <a:solidFill>
                            <a:srgbClr val="002060"/>
                          </a:solidFill>
                        </a:rPr>
                        <a:t>Medicum</a:t>
                      </a:r>
                      <a:r>
                        <a:rPr lang="pl-PL" sz="1200" baseline="0" dirty="0" smtClean="0">
                          <a:solidFill>
                            <a:srgbClr val="002060"/>
                          </a:solidFill>
                        </a:rPr>
                        <a:t> Uniwersytetu Jagiellońskiego – integracja planowana jest na październik 2021. Rozpoczęto rozmowy z Uniwersytetem Medycznym w Łodzi – integracja planowana jest na przełomie 2021/2022 roku. 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24810">
                <a:tc>
                  <a:txBody>
                    <a:bodyPr/>
                    <a:lstStyle/>
                    <a:p>
                      <a:pPr algn="l"/>
                      <a:r>
                        <a:rPr lang="pl-PL" sz="1200" smtClean="0">
                          <a:solidFill>
                            <a:srgbClr val="002060"/>
                          </a:solidFill>
                        </a:rPr>
                        <a:t>Uwagi</a:t>
                      </a:r>
                      <a:r>
                        <a:rPr lang="pl-PL" sz="1200" baseline="0" smtClean="0">
                          <a:solidFill>
                            <a:srgbClr val="002060"/>
                          </a:solidFill>
                        </a:rPr>
                        <a:t> różne</a:t>
                      </a:r>
                      <a:r>
                        <a:rPr lang="pl-PL" sz="120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l-PL" sz="1200" dirty="0" smtClean="0">
                          <a:solidFill>
                            <a:srgbClr val="002060"/>
                          </a:solidFill>
                        </a:rPr>
                        <a:t>do jednostek redakcyjnych, m.in. :</a:t>
                      </a:r>
                    </a:p>
                    <a:p>
                      <a:pPr algn="l"/>
                      <a:r>
                        <a:rPr lang="pl-PL" sz="1200" dirty="0" smtClean="0">
                          <a:solidFill>
                            <a:srgbClr val="002060"/>
                          </a:solidFill>
                        </a:rPr>
                        <a:t>Czy nie warto uwzględnić również udostępniania zasobów finansowanych z innych środków, do których dostęp byłby płatny?</a:t>
                      </a:r>
                    </a:p>
                    <a:p>
                      <a:pPr algn="l"/>
                      <a:r>
                        <a:rPr lang="pl-PL" sz="1200" dirty="0" smtClean="0">
                          <a:solidFill>
                            <a:srgbClr val="002060"/>
                          </a:solidFill>
                        </a:rPr>
                        <a:t>W KPI brak jest kryterium czasowego, czyli kiedy dana wartość będzie osiągnięta – po roku? Po trzech?</a:t>
                      </a:r>
                    </a:p>
                    <a:p>
                      <a:pPr algn="l"/>
                      <a:r>
                        <a:rPr lang="pl-PL" sz="1200" dirty="0" smtClean="0">
                          <a:solidFill>
                            <a:srgbClr val="002060"/>
                          </a:solidFill>
                        </a:rPr>
                        <a:t>Z czego wynika koszt zakupu systemu ~26 mln. PLN brutto? </a:t>
                      </a:r>
                    </a:p>
                    <a:p>
                      <a:pPr algn="l"/>
                      <a:r>
                        <a:rPr lang="pl-PL" sz="1200" dirty="0" smtClean="0">
                          <a:solidFill>
                            <a:srgbClr val="002060"/>
                          </a:solidFill>
                        </a:rPr>
                        <a:t>Jakiej</a:t>
                      </a:r>
                      <a:r>
                        <a:rPr lang="pl-PL" sz="1200" baseline="0" dirty="0" smtClean="0">
                          <a:solidFill>
                            <a:srgbClr val="002060"/>
                          </a:solidFill>
                        </a:rPr>
                        <a:t> wielkości dane będą przechowywane w systemie w GB/TB?</a:t>
                      </a:r>
                    </a:p>
                    <a:p>
                      <a:pPr algn="l"/>
                      <a:r>
                        <a:rPr lang="pl-PL" sz="1200" baseline="0" dirty="0" smtClean="0">
                          <a:solidFill>
                            <a:srgbClr val="002060"/>
                          </a:solidFill>
                        </a:rPr>
                        <a:t>Ile osób jest szacowanych do udziału w projekcie?</a:t>
                      </a:r>
                    </a:p>
                    <a:p>
                      <a:pPr algn="l"/>
                      <a:r>
                        <a:rPr lang="pl-PL" sz="1200" baseline="0" dirty="0" smtClean="0">
                          <a:solidFill>
                            <a:srgbClr val="002060"/>
                          </a:solidFill>
                        </a:rPr>
                        <a:t>Czy nie trzeba będzie odświeżyć infrastruktury przed końcem roku 2025? Czy jest to ujęte w kosztach?</a:t>
                      </a:r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pl-PL" sz="1200" dirty="0" smtClean="0">
                          <a:solidFill>
                            <a:srgbClr val="002060"/>
                          </a:solidFill>
                        </a:rPr>
                        <a:t>Należy</a:t>
                      </a:r>
                      <a:r>
                        <a:rPr lang="pl-PL" sz="1200" baseline="0" dirty="0" smtClean="0">
                          <a:solidFill>
                            <a:srgbClr val="002060"/>
                          </a:solidFill>
                        </a:rPr>
                        <a:t> określić, czy wnioskodawca przeprowadził analizę rynku w zakresie ustalenia realnej wartości planowanego rozwiązania?</a:t>
                      </a:r>
                    </a:p>
                    <a:p>
                      <a:pPr algn="l"/>
                      <a:r>
                        <a:rPr lang="pl-PL" sz="1200" baseline="0" dirty="0" smtClean="0">
                          <a:solidFill>
                            <a:srgbClr val="002060"/>
                          </a:solidFill>
                        </a:rPr>
                        <a:t>Przy ryzyku „Pozyskanie dofinansowania” Wnioskodawca wskazuje PO IŚ zamiast POPC.</a:t>
                      </a:r>
                      <a:endParaRPr lang="pl-PL" sz="120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dirty="0" smtClean="0">
                          <a:solidFill>
                            <a:srgbClr val="002060"/>
                          </a:solidFill>
                        </a:rPr>
                        <a:t>Wykonano częściowo</a:t>
                      </a:r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sz="120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dirty="0" smtClean="0">
                          <a:solidFill>
                            <a:srgbClr val="002060"/>
                          </a:solidFill>
                        </a:rPr>
                        <a:t>Część zgłoszonych uwag</a:t>
                      </a:r>
                      <a:r>
                        <a:rPr lang="pl-PL" sz="1200" baseline="0" dirty="0" smtClean="0">
                          <a:solidFill>
                            <a:srgbClr val="002060"/>
                          </a:solidFill>
                        </a:rPr>
                        <a:t> została uwzględniona na etapie składania wniosku i studium wykonalności. Niektóre z nich były uwzględnione w trakcie realizacji lub będą w okresie trwałości projektu. Projekt i platforma promuje otwartą naukę, a a</a:t>
                      </a:r>
                      <a:r>
                        <a:rPr lang="pl-PL" sz="1200" dirty="0" smtClean="0">
                          <a:solidFill>
                            <a:srgbClr val="002060"/>
                          </a:solidFill>
                        </a:rPr>
                        <a:t>nkieta</a:t>
                      </a:r>
                      <a:r>
                        <a:rPr lang="pl-PL" sz="1200" baseline="0" dirty="0" smtClean="0">
                          <a:solidFill>
                            <a:srgbClr val="002060"/>
                          </a:solidFill>
                        </a:rPr>
                        <a:t> przeprowadzona wśród interesariuszy projektu wykazała, że są oni zainteresowani głównie źródłami bezpłatnymi, wiarygodnymi i dostępnymi 24/7/365, które nie będą generowały dodatkowych kosztów. Koszt systemu wynikał z przeprowadzonego rozeznania rynku, a na etapie przygotowywania postępowania na wyłonienie </a:t>
                      </a:r>
                      <a:r>
                        <a:rPr lang="pl-PL" sz="1200" baseline="0" smtClean="0">
                          <a:solidFill>
                            <a:srgbClr val="002060"/>
                          </a:solidFill>
                        </a:rPr>
                        <a:t>wykonawcy systemu przeprowadzono </a:t>
                      </a:r>
                      <a:r>
                        <a:rPr lang="pl-PL" sz="1200" baseline="0" dirty="0" smtClean="0">
                          <a:solidFill>
                            <a:srgbClr val="002060"/>
                          </a:solidFill>
                        </a:rPr>
                        <a:t>dialogi techniczne. Szacunek wartości zamówienia przed ogłoszeniem postępowania potwierdził wcześniejsze ustalenia. Kryterium czasowe dla osiągnięcia wartości znalazło odzwierciedlenie w harmonogramie realizacji zadań i kamieni milowych. Nie określono jakiej wielkości dane będą docelowo przechowywane w systemie, wskazano tylko na rozmiar ISP, które zostaną udostępnione w wyniku realizacji projektu.</a:t>
                      </a:r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600453" y="1256882"/>
            <a:ext cx="8509677" cy="46039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28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sz="28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395496"/>
              </p:ext>
            </p:extLst>
          </p:nvPr>
        </p:nvGraphicFramePr>
        <p:xfrm>
          <a:off x="352927" y="1886939"/>
          <a:ext cx="11614484" cy="4891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51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7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Nazwa produktu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86497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6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Repozytorium dokumentów </a:t>
                      </a:r>
                      <a:r>
                        <a:rPr lang="pl-PL" sz="1600" b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pełnotekstowych</a:t>
                      </a:r>
                      <a:r>
                        <a:rPr lang="pl-PL" sz="16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danych badawczych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6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Profile naukowców 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6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Dorobek naukowy (publikacje i rozprawy doktorskie)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6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Potencjał badawczy (patenty, laboratoria, aparatura badawcza, projekty, granty, konferencje, wydarzenia, nagrody i wyróżnienia)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6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API (17 sztuk)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6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Portale zewnętrzne u Partnerów Projektu (instalacje lokalne systemu)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6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Polska Platforma Medyczna: portal zarządzania wiedzą i potencjałem badawczym (instalacja centralna systemu)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>
                          <a:solidFill>
                            <a:srgbClr val="002060"/>
                          </a:solidFill>
                        </a:rPr>
                        <a:t>System implementuje wymagania określone w § 20 oraz § 21 Rozporządzenia Rady Ministrów z dnia 12 kwietnia</a:t>
                      </a:r>
                      <a:r>
                        <a:rPr lang="pl-PL" sz="16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l-PL" sz="1600" dirty="0" smtClean="0">
                          <a:solidFill>
                            <a:srgbClr val="002060"/>
                          </a:solidFill>
                        </a:rPr>
                        <a:t>2012 r. w sprawie Krajowych Ram Interoperacyjności, minimalnych wymagań dla rejestrów publicznych i wymiany</a:t>
                      </a:r>
                      <a:r>
                        <a:rPr lang="pl-PL" sz="16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l-PL" sz="1600" dirty="0" smtClean="0">
                          <a:solidFill>
                            <a:srgbClr val="002060"/>
                          </a:solidFill>
                        </a:rPr>
                        <a:t>informacji w postaci elektronicznej oraz minimalnych wymagań dla systemów teleinformatycznych.</a:t>
                      </a:r>
                    </a:p>
                    <a:p>
                      <a:pPr algn="l"/>
                      <a:r>
                        <a:rPr lang="pl-PL" sz="1600" dirty="0" smtClean="0">
                          <a:solidFill>
                            <a:srgbClr val="002060"/>
                          </a:solidFill>
                        </a:rPr>
                        <a:t>Stworzono politykę wymiany danych PPM pomiędzy</a:t>
                      </a:r>
                      <a:r>
                        <a:rPr lang="pl-PL" sz="1600" baseline="0" dirty="0" smtClean="0">
                          <a:solidFill>
                            <a:srgbClr val="002060"/>
                          </a:solidFill>
                        </a:rPr>
                        <a:t> jednostkami lokalnymi a platformą centralną.</a:t>
                      </a:r>
                    </a:p>
                    <a:p>
                      <a:pPr algn="l"/>
                      <a:r>
                        <a:rPr lang="pl-PL" sz="1600" baseline="0" dirty="0" smtClean="0">
                          <a:solidFill>
                            <a:srgbClr val="002060"/>
                          </a:solidFill>
                        </a:rPr>
                        <a:t>Wdrożono szczegółową konfigurację zgód w odniesieniu do RODO.</a:t>
                      </a:r>
                      <a:endParaRPr lang="pl-PL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rgbClr val="002060"/>
                          </a:solidFill>
                        </a:rPr>
                        <a:t>Zapewniono środowiska testowe rozłączne ze środowiskiem produkcyjnym.</a:t>
                      </a:r>
                    </a:p>
                    <a:p>
                      <a:pPr algn="l"/>
                      <a:r>
                        <a:rPr lang="pl-PL" sz="1600" dirty="0" smtClean="0">
                          <a:solidFill>
                            <a:srgbClr val="002060"/>
                          </a:solidFill>
                        </a:rPr>
                        <a:t>Produkty były poddawane testom</a:t>
                      </a:r>
                      <a:r>
                        <a:rPr lang="pl-PL" sz="16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l-PL" sz="1600" dirty="0" smtClean="0">
                          <a:solidFill>
                            <a:srgbClr val="002060"/>
                          </a:solidFill>
                        </a:rPr>
                        <a:t>bezpieczeństwa.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rgbClr val="002060"/>
                          </a:solidFill>
                        </a:rPr>
                        <a:t>Wykonawca</a:t>
                      </a:r>
                      <a:r>
                        <a:rPr lang="pl-PL" sz="1600" baseline="0" dirty="0" smtClean="0">
                          <a:solidFill>
                            <a:srgbClr val="002060"/>
                          </a:solidFill>
                        </a:rPr>
                        <a:t> dostarczył system zgłaszania incydentów, a </a:t>
                      </a:r>
                      <a:r>
                        <a:rPr lang="pl-PL" sz="1600" dirty="0" smtClean="0">
                          <a:solidFill>
                            <a:srgbClr val="002060"/>
                          </a:solidFill>
                        </a:rPr>
                        <a:t>właściwe</a:t>
                      </a:r>
                      <a:r>
                        <a:rPr lang="pl-PL" sz="1600" baseline="0" dirty="0" smtClean="0">
                          <a:solidFill>
                            <a:srgbClr val="002060"/>
                          </a:solidFill>
                        </a:rPr>
                        <a:t> zapisy </a:t>
                      </a:r>
                      <a:r>
                        <a:rPr lang="pl-PL" sz="1600" dirty="0" smtClean="0">
                          <a:solidFill>
                            <a:srgbClr val="002060"/>
                          </a:solidFill>
                        </a:rPr>
                        <a:t>umowy obligują</a:t>
                      </a:r>
                      <a:r>
                        <a:rPr lang="pl-PL" sz="1600" baseline="0" dirty="0" smtClean="0">
                          <a:solidFill>
                            <a:srgbClr val="002060"/>
                          </a:solidFill>
                        </a:rPr>
                        <a:t> go do </a:t>
                      </a:r>
                      <a:r>
                        <a:rPr lang="pl-PL" sz="1600" dirty="0" smtClean="0">
                          <a:solidFill>
                            <a:srgbClr val="002060"/>
                          </a:solidFill>
                        </a:rPr>
                        <a:t>niezwłocznego reagowania na incydenty.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rgbClr val="002060"/>
                          </a:solidFill>
                        </a:rPr>
                        <a:t>Bezpieczeństwo sprzętowe jest zapewnione</a:t>
                      </a:r>
                      <a:r>
                        <a:rPr lang="pl-PL" sz="1600" baseline="0" dirty="0" smtClean="0">
                          <a:solidFill>
                            <a:srgbClr val="002060"/>
                          </a:solidFill>
                        </a:rPr>
                        <a:t> niezależenie przez każdego Partnera Projektu w ramach uczelnianych polityk bezpieczeństwa.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rgbClr val="002060"/>
                          </a:solidFill>
                        </a:rPr>
                        <a:t>W celu zapewnienia bezpieczniej komunikacji użytkownika (zarejestrowanego) </a:t>
                      </a:r>
                      <a:r>
                        <a:rPr lang="pl-PL" sz="1600" dirty="0" smtClean="0">
                          <a:solidFill>
                            <a:srgbClr val="002060"/>
                          </a:solidFill>
                        </a:rPr>
                        <a:t>                            z </a:t>
                      </a:r>
                      <a:r>
                        <a:rPr lang="pl-PL" sz="1600" dirty="0" smtClean="0">
                          <a:solidFill>
                            <a:srgbClr val="002060"/>
                          </a:solidFill>
                        </a:rPr>
                        <a:t>Systemem wprowadzono</a:t>
                      </a:r>
                      <a:r>
                        <a:rPr lang="pl-PL" sz="16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l-PL" sz="1600" dirty="0" smtClean="0">
                          <a:solidFill>
                            <a:srgbClr val="002060"/>
                          </a:solidFill>
                        </a:rPr>
                        <a:t>szyfrowanie połączenia z użyciem protokołu SSL.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rgbClr val="002060"/>
                          </a:solidFill>
                        </a:rPr>
                        <a:t>Działania użytkowników oraz administratorów Systemu są logowane w bazie danych </a:t>
                      </a:r>
                      <a:r>
                        <a:rPr lang="pl-PL" sz="1600" dirty="0" smtClean="0">
                          <a:solidFill>
                            <a:srgbClr val="002060"/>
                          </a:solidFill>
                        </a:rPr>
                        <a:t>                i</a:t>
                      </a:r>
                      <a:r>
                        <a:rPr lang="pl-PL" sz="16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l-PL" sz="1600" dirty="0" smtClean="0">
                          <a:solidFill>
                            <a:srgbClr val="002060"/>
                          </a:solidFill>
                        </a:rPr>
                        <a:t>monitorowane pod kątem bezpieczeństwa.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0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247392"/>
            <a:ext cx="8509677" cy="49364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28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sz="28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749770" y="1744714"/>
            <a:ext cx="10729194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</a:t>
            </a:r>
            <a:r>
              <a:rPr lang="pl-PL" dirty="0" smtClean="0">
                <a:solidFill>
                  <a:srgbClr val="002060"/>
                </a:solidFill>
              </a:rPr>
              <a:t>: 5 lat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</a:t>
            </a:r>
            <a:r>
              <a:rPr lang="pl-PL" dirty="0" smtClean="0">
                <a:solidFill>
                  <a:srgbClr val="002060"/>
                </a:solidFill>
              </a:rPr>
              <a:t>: środki własne Partnerów Projektu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418049"/>
              </p:ext>
            </p:extLst>
          </p:nvPr>
        </p:nvGraphicFramePr>
        <p:xfrm>
          <a:off x="432260" y="3206117"/>
          <a:ext cx="11364214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58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50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5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9576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Nazwa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Siła oddziaływania 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Prawdopodobieństwo wystąpienia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Reakcja na ryzyko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54379"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Niesolidny dostawca/dostawcy usług związanych z utrzymaniem systemów, jego podsystemów i platformy</a:t>
                      </a:r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niska</a:t>
                      </a:r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niskie</a:t>
                      </a:r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Unikanie i zmniejszanie zagrożenia (działania zarządcze prowadzące do wykluczenia z postępowań niesolidnych wykonawców i dostawców)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Awarie infrastruktury pasywnej bądź aktywnej u partnerów</a:t>
                      </a:r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kern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średnia</a:t>
                      </a:r>
                      <a:endParaRPr lang="pl-PL" sz="1600" b="1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kern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średnie</a:t>
                      </a:r>
                      <a:endParaRPr lang="pl-PL" sz="1600" b="1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Unikanie i zmniejszanie zagrożenia (regularne przeglądy i konserwacje sprzętu, stosowanie najnowszych dostępnych technologii)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Wystąpienie korekt finansowych z tytułu nieprawidłowości wynikających z naruszeń UPZP</a:t>
                      </a:r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kern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średnia</a:t>
                      </a:r>
                      <a:endParaRPr lang="pl-PL" sz="1600" b="1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kern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średnie</a:t>
                      </a:r>
                      <a:endParaRPr lang="pl-PL" sz="1600" b="1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Unikanie zagrożenia (szczegółowa analiza SIWZ pod kątem spełniania wymogów PZP)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1270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3955688" y="2640924"/>
            <a:ext cx="5820079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3600" b="1" dirty="0" smtClean="0">
                <a:solidFill>
                  <a:schemeClr val="bg1"/>
                </a:solidFill>
              </a:rPr>
              <a:t>Dziękujemy </a:t>
            </a:r>
            <a:r>
              <a:rPr lang="pl-PL" sz="3600" b="1" dirty="0">
                <a:solidFill>
                  <a:schemeClr val="bg1"/>
                </a:solidFill>
              </a:rPr>
              <a:t>za uwagę</a:t>
            </a:r>
            <a:endParaRPr lang="pl-PL" sz="3600" dirty="0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203097" y="1371322"/>
            <a:ext cx="11593377" cy="42225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20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Polska Platforma Medyczna: portal zarządzania wiedzą i potencjałem badawczym</a:t>
            </a:r>
            <a:endParaRPr lang="pl-PL" sz="2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20800" y="2005626"/>
            <a:ext cx="11912703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400" b="1" dirty="0">
                <a:solidFill>
                  <a:schemeClr val="accent1">
                    <a:lumMod val="50000"/>
                  </a:schemeClr>
                </a:solidFill>
              </a:rPr>
              <a:t>Wnioskodawca</a:t>
            </a:r>
            <a:r>
              <a:rPr lang="pl-PL" sz="1400" b="1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Uniwersytet Medyczny im. Piastów Śląskich we Wrocławiu </a:t>
            </a:r>
            <a:endParaRPr lang="pl-PL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400" b="1" dirty="0">
                <a:solidFill>
                  <a:schemeClr val="accent1">
                    <a:lumMod val="50000"/>
                  </a:schemeClr>
                </a:solidFill>
              </a:rPr>
              <a:t>Beneficjent</a:t>
            </a:r>
            <a:r>
              <a:rPr lang="pl-PL" sz="1400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 Uniwersytet Medyczny im. Piastów Śląskich we Wrocławiu</a:t>
            </a:r>
            <a:endParaRPr lang="pl-PL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400" b="1" dirty="0">
                <a:solidFill>
                  <a:schemeClr val="accent1">
                    <a:lumMod val="50000"/>
                  </a:schemeClr>
                </a:solidFill>
              </a:rPr>
              <a:t>Partnerzy</a:t>
            </a:r>
            <a:r>
              <a:rPr lang="pl-PL" sz="1400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 Uniwersytet Medyczny w Białymstoku, Gdański Uniwersytet Medyczny, Śląski Uniwersytet Medyczny w Katowicach,</a:t>
            </a:r>
            <a:r>
              <a:rPr lang="pl-PL" sz="1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Uniwersytet Medyczny w Lublinie, Pomorski Uniwersytet Medyczny w Szczecinie, Warszawski Uniwersytet Medyczny, Instytut Medycyny Pracy im. prof. dra med. Jerzego </a:t>
            </a:r>
            <a:r>
              <a:rPr lang="pl-PL" sz="1400" dirty="0" err="1" smtClean="0">
                <a:solidFill>
                  <a:schemeClr val="accent1">
                    <a:lumMod val="50000"/>
                  </a:schemeClr>
                </a:solidFill>
              </a:rPr>
              <a:t>Nofera</a:t>
            </a:r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 w Łodzi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400" b="1" dirty="0" smtClean="0">
                <a:solidFill>
                  <a:schemeClr val="accent1">
                    <a:lumMod val="50000"/>
                  </a:schemeClr>
                </a:solidFill>
              </a:rPr>
              <a:t>Źródło finansowania: </a:t>
            </a:r>
            <a:r>
              <a:rPr lang="pl-PL" sz="1400" dirty="0">
                <a:solidFill>
                  <a:schemeClr val="accent1">
                    <a:lumMod val="50000"/>
                  </a:schemeClr>
                </a:solidFill>
              </a:rPr>
              <a:t>Program Operacyjny Polska Cyfrowa na lata 2014-2020, Oś Priorytetowa nr 2 „E-administracja i otwarty rząd”, Działanie 2.3 „Cyfrowa dostępność i użyteczność informacji sektora publicznego”, Poddziałanie nr 2.3.1 „Cyfrowe udostępnienie informacji sektora publicznego ze źródeł administracyjnych i zasobów nauki”. Projekt współfinansowany ze środków Unii Europejskiej w ramach Europejskiego Funduszu Rozwoju </a:t>
            </a:r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Regionalnego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3579906" y="4172629"/>
            <a:ext cx="3720510" cy="349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2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sz="20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52837" y="4611228"/>
            <a:ext cx="11143637" cy="2001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indent="-91440">
              <a:lnSpc>
                <a:spcPct val="90000"/>
              </a:lnSpc>
              <a:spcBef>
                <a:spcPts val="600"/>
              </a:spcBef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  <a:defRPr/>
            </a:pPr>
            <a:r>
              <a:rPr lang="pl-PL" altLang="pl-PL" sz="1400" dirty="0">
                <a:solidFill>
                  <a:schemeClr val="accent1">
                    <a:lumMod val="50000"/>
                  </a:schemeClr>
                </a:solidFill>
              </a:rPr>
              <a:t>Stworzenie wspólnej platformy prezentującej i promującej osiągniecia naukowe i potencjał badawczy, a w konsekwencji z</a:t>
            </a:r>
            <a:r>
              <a:rPr lang="pl-PL" sz="1400" dirty="0">
                <a:solidFill>
                  <a:schemeClr val="accent1">
                    <a:lumMod val="50000"/>
                  </a:schemeClr>
                </a:solidFill>
              </a:rPr>
              <a:t>większenie dostępności                         i stworzenie możliwości ponownego wykorzystania zasobów nauki Partnerów </a:t>
            </a:r>
            <a:r>
              <a:rPr lang="pl-PL" sz="1400" dirty="0">
                <a:solidFill>
                  <a:schemeClr val="accent1">
                    <a:lumMod val="50000"/>
                  </a:schemeClr>
                </a:solidFill>
              </a:rPr>
              <a:t>Projektu</a:t>
            </a:r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pl-PL" sz="1400" dirty="0">
                <a:solidFill>
                  <a:schemeClr val="accent1">
                    <a:lumMod val="50000"/>
                  </a:schemeClr>
                </a:solidFill>
              </a:rPr>
              <a:t>w </a:t>
            </a:r>
            <a:r>
              <a:rPr lang="pl-PL" sz="1400" dirty="0">
                <a:solidFill>
                  <a:schemeClr val="accent1">
                    <a:lumMod val="50000"/>
                  </a:schemeClr>
                </a:solidFill>
              </a:rPr>
              <a:t>tym:</a:t>
            </a:r>
          </a:p>
          <a:p>
            <a:pPr marL="285750" indent="-285750">
              <a:lnSpc>
                <a:spcPct val="80000"/>
              </a:lnSpc>
              <a:spcBef>
                <a:spcPts val="600"/>
              </a:spcBef>
              <a:spcAft>
                <a:spcPts val="2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pl-PL" sz="1400" dirty="0">
                <a:solidFill>
                  <a:schemeClr val="accent1">
                    <a:lumMod val="50000"/>
                  </a:schemeClr>
                </a:solidFill>
              </a:rPr>
              <a:t>zapewnienie otwartego dostępu do zasobów nauki </a:t>
            </a:r>
            <a:r>
              <a:rPr lang="pl-PL" sz="1400" b="1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pl-PL" sz="1400" b="1" dirty="0" smtClean="0">
                <a:solidFill>
                  <a:schemeClr val="accent1">
                    <a:lumMod val="50000"/>
                  </a:schemeClr>
                </a:solidFill>
              </a:rPr>
              <a:t>repozytorium: </a:t>
            </a:r>
            <a:r>
              <a:rPr lang="pl-PL" sz="1400" b="1" dirty="0">
                <a:solidFill>
                  <a:schemeClr val="accent1">
                    <a:lumMod val="50000"/>
                  </a:schemeClr>
                </a:solidFill>
              </a:rPr>
              <a:t>publikacji, danych badawczych i innych </a:t>
            </a:r>
            <a:r>
              <a:rPr lang="pl-PL" sz="1400" b="1" dirty="0" smtClean="0">
                <a:solidFill>
                  <a:schemeClr val="accent1">
                    <a:lumMod val="50000"/>
                  </a:schemeClr>
                </a:solidFill>
              </a:rPr>
              <a:t>dokumentów),</a:t>
            </a:r>
            <a:endParaRPr lang="pl-PL" sz="1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lnSpc>
                <a:spcPct val="80000"/>
              </a:lnSpc>
              <a:spcBef>
                <a:spcPts val="600"/>
              </a:spcBef>
              <a:spcAft>
                <a:spcPts val="2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pl-PL" sz="1400" dirty="0">
                <a:solidFill>
                  <a:schemeClr val="accent1">
                    <a:lumMod val="50000"/>
                  </a:schemeClr>
                </a:solidFill>
              </a:rPr>
              <a:t>połączenie na jednej platformie wielu rodzajów informacji </a:t>
            </a:r>
            <a:r>
              <a:rPr lang="pl-PL" sz="1400" b="1" dirty="0">
                <a:solidFill>
                  <a:schemeClr val="accent1">
                    <a:lumMod val="50000"/>
                  </a:schemeClr>
                </a:solidFill>
              </a:rPr>
              <a:t>(CRIS – dorobek naukowy i potencjał badawczy),</a:t>
            </a:r>
          </a:p>
          <a:p>
            <a:pPr marL="285750" indent="-285750" algn="just">
              <a:lnSpc>
                <a:spcPct val="80000"/>
              </a:lnSpc>
              <a:spcBef>
                <a:spcPts val="600"/>
              </a:spcBef>
              <a:spcAft>
                <a:spcPts val="2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stworzenie </a:t>
            </a:r>
            <a:r>
              <a:rPr lang="pl-PL" sz="1400" dirty="0">
                <a:solidFill>
                  <a:schemeClr val="accent1">
                    <a:lumMod val="50000"/>
                  </a:schemeClr>
                </a:solidFill>
              </a:rPr>
              <a:t>bazy ekspertów z różnych dziedzin medycyny </a:t>
            </a:r>
            <a:r>
              <a:rPr lang="pl-PL" sz="1400" b="1" dirty="0">
                <a:solidFill>
                  <a:schemeClr val="accent1">
                    <a:lumMod val="50000"/>
                  </a:schemeClr>
                </a:solidFill>
              </a:rPr>
              <a:t>(profile naukowców),</a:t>
            </a:r>
          </a:p>
          <a:p>
            <a:pPr marL="285750" indent="-285750" algn="just">
              <a:lnSpc>
                <a:spcPct val="80000"/>
              </a:lnSpc>
              <a:spcBef>
                <a:spcPts val="600"/>
              </a:spcBef>
              <a:spcAft>
                <a:spcPts val="2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zwiększenie </a:t>
            </a:r>
            <a:r>
              <a:rPr lang="pl-PL" sz="1400" dirty="0">
                <a:solidFill>
                  <a:schemeClr val="accent1">
                    <a:lumMod val="50000"/>
                  </a:schemeClr>
                </a:solidFill>
              </a:rPr>
              <a:t>dostępności do zasobów nauki gromadzonych u Partnerów Projektu dla osób niewidzących, niedosłyszących poprzez dostosowanie </a:t>
            </a:r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                        i </a:t>
            </a:r>
            <a:r>
              <a:rPr lang="pl-PL" sz="1400" dirty="0">
                <a:solidFill>
                  <a:schemeClr val="accent1">
                    <a:lumMod val="50000"/>
                  </a:schemeClr>
                </a:solidFill>
              </a:rPr>
              <a:t>cyfrową prezentację danych zgodnie ze standardami </a:t>
            </a:r>
            <a:r>
              <a:rPr lang="pl-PL" sz="1400" b="1" dirty="0">
                <a:solidFill>
                  <a:schemeClr val="accent1">
                    <a:lumMod val="50000"/>
                  </a:schemeClr>
                </a:solidFill>
              </a:rPr>
              <a:t>WCAG 2.0 </a:t>
            </a:r>
            <a:r>
              <a:rPr lang="pl-PL" sz="1400" dirty="0">
                <a:solidFill>
                  <a:schemeClr val="accent1">
                    <a:lumMod val="50000"/>
                  </a:schemeClr>
                </a:solidFill>
              </a:rPr>
              <a:t>(obecnie WCAG 2.1),</a:t>
            </a:r>
          </a:p>
          <a:p>
            <a:pPr marL="285750" indent="-285750" algn="just">
              <a:lnSpc>
                <a:spcPct val="80000"/>
              </a:lnSpc>
              <a:spcBef>
                <a:spcPts val="600"/>
              </a:spcBef>
              <a:spcAft>
                <a:spcPts val="20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poprawa </a:t>
            </a:r>
            <a:r>
              <a:rPr lang="pl-PL" sz="1400" dirty="0">
                <a:solidFill>
                  <a:schemeClr val="accent1">
                    <a:lumMod val="50000"/>
                  </a:schemeClr>
                </a:solidFill>
              </a:rPr>
              <a:t>otwartości udostępnianych zasobów poprzez zwiększenie ich dostępności według skali </a:t>
            </a:r>
            <a:r>
              <a:rPr lang="pl-PL" sz="1400" b="1" dirty="0">
                <a:solidFill>
                  <a:schemeClr val="accent1">
                    <a:lumMod val="50000"/>
                  </a:schemeClr>
                </a:solidFill>
              </a:rPr>
              <a:t>5 Star Open Data</a:t>
            </a:r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pl-PL" sz="14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1834798" y="134274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OKRES REALIZACJI PROJEKTU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582588"/>
              </p:ext>
            </p:extLst>
          </p:nvPr>
        </p:nvGraphicFramePr>
        <p:xfrm>
          <a:off x="635726" y="1966519"/>
          <a:ext cx="10766842" cy="928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8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208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901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0921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0" i="0" dirty="0">
                          <a:solidFill>
                            <a:srgbClr val="0070C0"/>
                          </a:solidFill>
                        </a:rPr>
                        <a:t>01.11.2017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0" i="0" dirty="0">
                          <a:solidFill>
                            <a:srgbClr val="0070C0"/>
                          </a:solidFill>
                        </a:rPr>
                        <a:t>31.10.2020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2065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01.11.2017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29.01.2021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Podtytuł 2"/>
          <p:cNvSpPr txBox="1">
            <a:spLocks/>
          </p:cNvSpPr>
          <p:nvPr/>
        </p:nvSpPr>
        <p:spPr>
          <a:xfrm>
            <a:off x="13063" y="3235768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KOSZT REALIZACJI PROJEKTU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xmlns="" id="{E7D10637-7FD7-4A63-8AF2-B4288EDFF9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4323516"/>
              </p:ext>
            </p:extLst>
          </p:nvPr>
        </p:nvGraphicFramePr>
        <p:xfrm>
          <a:off x="1587062" y="3798640"/>
          <a:ext cx="8757413" cy="2964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1535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3814104" y="1218777"/>
            <a:ext cx="4322618" cy="4770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24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sz="24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378069" y="1747430"/>
            <a:ext cx="1164980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Główne etapy realizacji:</a:t>
            </a:r>
          </a:p>
          <a:p>
            <a:endParaRPr lang="pl-PL" sz="1600" b="1" dirty="0" smtClean="0">
              <a:solidFill>
                <a:schemeClr val="accent1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1400" u="sng" dirty="0" smtClean="0">
                <a:solidFill>
                  <a:schemeClr val="accent1">
                    <a:lumMod val="50000"/>
                  </a:schemeClr>
                </a:solidFill>
              </a:rPr>
              <a:t>Przygotowanie infrastruktury informatycznej i implementacja systemu u Partnerów Projektu </a:t>
            </a:r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(zakup i instalacja sprzętu komputerowego, wyłonienie dostawcy systemu zarządzania wiedzą i potencjałem badawczym, wdrożenie systemów lokalnych i uruchomienie portali zewnętrznych u Partnerów Projektu).</a:t>
            </a:r>
          </a:p>
          <a:p>
            <a:r>
              <a:rPr lang="pl-PL" sz="1400" b="1" dirty="0" smtClean="0">
                <a:solidFill>
                  <a:schemeClr val="accent1">
                    <a:lumMod val="50000"/>
                  </a:schemeClr>
                </a:solidFill>
              </a:rPr>
              <a:t>Powiązane kamienie milowe:</a:t>
            </a:r>
          </a:p>
          <a:p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KM 2.1. Zakup i instalacja sprzętu komputerowego - odbiory sprzętu dokonane przez lidera i partnerów (osiągnięty 31.07.2018 r. w dacie punktu krytycznego)</a:t>
            </a:r>
          </a:p>
          <a:p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KM 2.2. Wyłonienie dostawcy systemu zarządzania wiedzą i potencjałem badawczym (osiągnięty 07.01.2020 r. przed datą punktu ostatecznego)</a:t>
            </a:r>
          </a:p>
          <a:p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KM 2.3. Uruchomienie portali zewnętrznych u partnerów - odbiór systemu (osiągnięto 30.06.2020 r. w planowanej dacie zakończenia)</a:t>
            </a:r>
          </a:p>
          <a:p>
            <a:endParaRPr lang="pl-PL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1400" u="sng" dirty="0" smtClean="0">
                <a:solidFill>
                  <a:schemeClr val="accent1">
                    <a:lumMod val="50000"/>
                  </a:schemeClr>
                </a:solidFill>
              </a:rPr>
              <a:t>Przygotowanie zasobów do wprowadzenia do systemu, wprowadzanie i udostępnianie zasobów </a:t>
            </a:r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(opracowanie i wdrożenie wspólnej polityki w zakresie otwartego dostępu do publikacji i wyników badań, wprowadzenie do stosowania jednolitych wzorów umów licencyjnych w wersji polsko- i anglojęzycznej, stworzenie regulaminu repozytorium, pozyskiwanie i przygotowanie zasobów i opisów </a:t>
            </a:r>
            <a:r>
              <a:rPr lang="pl-PL" sz="1400" dirty="0" err="1" smtClean="0">
                <a:solidFill>
                  <a:schemeClr val="accent1">
                    <a:lumMod val="50000"/>
                  </a:schemeClr>
                </a:solidFill>
              </a:rPr>
              <a:t>metadanowych</a:t>
            </a:r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, dostosowywanie dokumentów pdf do standardu WCAG za pomocą Adobe </a:t>
            </a:r>
            <a:r>
              <a:rPr lang="pl-PL" sz="1400" dirty="0" err="1" smtClean="0">
                <a:solidFill>
                  <a:schemeClr val="accent1">
                    <a:lumMod val="50000"/>
                  </a:schemeClr>
                </a:solidFill>
              </a:rPr>
              <a:t>Acrobat</a:t>
            </a:r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 Pro DC, wprowadzenie zasobów do systemu i udostępnienie poprzez platformy lokalne).</a:t>
            </a:r>
          </a:p>
          <a:p>
            <a:r>
              <a:rPr lang="pl-PL" sz="1400" b="1" dirty="0">
                <a:solidFill>
                  <a:schemeClr val="accent1">
                    <a:lumMod val="50000"/>
                  </a:schemeClr>
                </a:solidFill>
              </a:rPr>
              <a:t>Powiązane kamienie milowe:</a:t>
            </a:r>
          </a:p>
          <a:p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KM 3.1. Opracowanie i wdrożenie polityki w zakresie otwartego dostępu do publikacji i wyników badań (osiągnięto 24.10.2018 r. przed datą punktu ostatecznego)</a:t>
            </a:r>
          </a:p>
          <a:p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KM 3.2. Przygotowanie plików do zamieszczenia w repozytorium (osiągnięto 27.11.2020 r. w dacie punktu ostatecznego)</a:t>
            </a:r>
          </a:p>
          <a:p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KM 3.3. Udostępnienie przez strony domowe partnerów (osiągnięto 29.12.2020 r. w dacie punktu ostatecznego)</a:t>
            </a:r>
          </a:p>
        </p:txBody>
      </p:sp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484784"/>
            <a:ext cx="12192000" cy="572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2400" b="1" dirty="0">
                <a:solidFill>
                  <a:srgbClr val="002060"/>
                </a:solidFill>
                <a:cs typeface="Times New Roman" pitchFamily="18" charset="0"/>
              </a:rPr>
              <a:t>ZAKRES PROJEKTU cd.</a:t>
            </a:r>
            <a:endParaRPr lang="pl-PL" sz="24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906162" y="2057400"/>
            <a:ext cx="1037967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1400" u="sng" dirty="0">
                <a:solidFill>
                  <a:schemeClr val="accent1">
                    <a:lumMod val="50000"/>
                  </a:schemeClr>
                </a:solidFill>
              </a:rPr>
              <a:t>Uruchomienie Polskiej Platformy Medycznej </a:t>
            </a:r>
            <a:r>
              <a:rPr lang="pl-PL" sz="1400" dirty="0">
                <a:solidFill>
                  <a:schemeClr val="accent1">
                    <a:lumMod val="50000"/>
                  </a:schemeClr>
                </a:solidFill>
              </a:rPr>
              <a:t>(stworzenie polityki wymiany i udostępniania danych instalacji centralnej, zawarcie umowy o współadministrowaniu danymi osobowymi, przygotowanie klauzuli informacyjnej dotyczącej przetwarzania danych osobowych w celu realizacji projektu, upublicznienie platformy centralnej PPM</a:t>
            </a:r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).</a:t>
            </a:r>
          </a:p>
          <a:p>
            <a:r>
              <a:rPr lang="pl-PL" sz="1400" b="1" dirty="0">
                <a:solidFill>
                  <a:schemeClr val="accent1">
                    <a:lumMod val="50000"/>
                  </a:schemeClr>
                </a:solidFill>
              </a:rPr>
              <a:t>Powiązane kamienie milowe:</a:t>
            </a:r>
          </a:p>
          <a:p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KM 4.1. Udostępnienie platformy z serwera lidera projektu (osiągnięty 21.12.2020 r. przed datą punktu ostatecznego)</a:t>
            </a:r>
          </a:p>
          <a:p>
            <a:endParaRPr lang="pl-PL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1400" u="sng" dirty="0">
                <a:solidFill>
                  <a:schemeClr val="accent1">
                    <a:lumMod val="50000"/>
                  </a:schemeClr>
                </a:solidFill>
              </a:rPr>
              <a:t>Promocja projektu i szkolenie użytkowników </a:t>
            </a:r>
            <a:r>
              <a:rPr lang="pl-PL" sz="1400" dirty="0">
                <a:solidFill>
                  <a:schemeClr val="accent1">
                    <a:lumMod val="50000"/>
                  </a:schemeClr>
                </a:solidFill>
              </a:rPr>
              <a:t>(opracowanie i druk materiałów promocyjnych, produkcja prezentacji multimedialnej i filmu promującego projekt w dwóch wersjach językowych, wersje z </a:t>
            </a:r>
            <a:r>
              <a:rPr lang="pl-PL" sz="1400" dirty="0" err="1">
                <a:solidFill>
                  <a:schemeClr val="accent1">
                    <a:lumMod val="50000"/>
                  </a:schemeClr>
                </a:solidFill>
              </a:rPr>
              <a:t>audiodeskrypcją</a:t>
            </a:r>
            <a:r>
              <a:rPr lang="pl-PL" sz="1400" dirty="0">
                <a:solidFill>
                  <a:schemeClr val="accent1">
                    <a:lumMod val="50000"/>
                  </a:schemeClr>
                </a:solidFill>
              </a:rPr>
              <a:t> i językiem migowym, </a:t>
            </a:r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promocja w prasie i mediach, warsztaty </a:t>
            </a:r>
            <a:r>
              <a:rPr lang="pl-PL" sz="1400" dirty="0">
                <a:solidFill>
                  <a:schemeClr val="accent1">
                    <a:lumMod val="50000"/>
                  </a:schemeClr>
                </a:solidFill>
              </a:rPr>
              <a:t>dla użytkowników, organizacja konferencji promującej oraz konferencji podsumowującej rezultaty projektu</a:t>
            </a:r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pl-PL" sz="1400" b="1" dirty="0">
                <a:solidFill>
                  <a:schemeClr val="accent1">
                    <a:lumMod val="50000"/>
                  </a:schemeClr>
                </a:solidFill>
              </a:rPr>
              <a:t>Powiązane kamienie milowe:</a:t>
            </a:r>
          </a:p>
          <a:p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KM 5.1. Opracowanie i druk materiałów promocyjnych i informacyjnych (osiągnięto 29.10.2020 r. w dacie punktu ostatecznego)</a:t>
            </a:r>
          </a:p>
          <a:p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KM 5.2. Warsztaty dla użytkowników (osiągnięto 22.01.2021 r. w dacie punktu ostatecznego)</a:t>
            </a:r>
          </a:p>
          <a:p>
            <a:r>
              <a:rPr lang="pl-PL" sz="1400" dirty="0" smtClean="0">
                <a:solidFill>
                  <a:schemeClr val="accent1">
                    <a:lumMod val="50000"/>
                  </a:schemeClr>
                </a:solidFill>
              </a:rPr>
              <a:t>KM 5.3. Organizacja konferencji podsumowującej rezultaty projektu (osiągnięto 25.01.2021 r. przed datą punktu ostatecznego)</a:t>
            </a:r>
            <a:endParaRPr lang="pl-PL" sz="1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10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25218" y="1246245"/>
            <a:ext cx="8509677" cy="427143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2800" b="1" dirty="0">
                <a:solidFill>
                  <a:srgbClr val="002060"/>
                </a:solidFill>
                <a:cs typeface="Times New Roman" pitchFamily="18" charset="0"/>
              </a:rPr>
              <a:t>PRODUKTY </a:t>
            </a:r>
            <a:r>
              <a:rPr lang="pl-PL" sz="2800" b="1" dirty="0" smtClean="0">
                <a:solidFill>
                  <a:srgbClr val="002060"/>
                </a:solidFill>
                <a:cs typeface="Times New Roman" pitchFamily="18" charset="0"/>
              </a:rPr>
              <a:t>PROJEKTU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936277"/>
              </p:ext>
            </p:extLst>
          </p:nvPr>
        </p:nvGraphicFramePr>
        <p:xfrm>
          <a:off x="410419" y="1796499"/>
          <a:ext cx="11339274" cy="46249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72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060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70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891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559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25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Repozytorium dokumentów </a:t>
                      </a:r>
                      <a:r>
                        <a:rPr lang="pl-PL" sz="16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pełnotekstowych</a:t>
                      </a:r>
                      <a:r>
                        <a:rPr lang="pl-PL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danych badawczych</a:t>
                      </a:r>
                      <a:endParaRPr lang="pl-PL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08-2020</a:t>
                      </a:r>
                      <a:endParaRPr lang="pl-PL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08-2020</a:t>
                      </a:r>
                      <a:r>
                        <a:rPr lang="pl-PL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b="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25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Profile naukowców </a:t>
                      </a:r>
                      <a:endParaRPr lang="pl-PL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08-2020</a:t>
                      </a:r>
                      <a:endParaRPr lang="pl-PL" sz="16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08-2020</a:t>
                      </a:r>
                      <a:endParaRPr lang="pl-PL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b="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5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Dorobek naukowy (publikacje i rozprawy doktorskie)</a:t>
                      </a:r>
                      <a:endParaRPr lang="pl-PL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08-2020</a:t>
                      </a:r>
                      <a:endParaRPr lang="pl-PL" sz="16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08-2020</a:t>
                      </a:r>
                      <a:endParaRPr lang="pl-PL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b="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1984735"/>
                  </a:ext>
                </a:extLst>
              </a:tr>
              <a:tr h="49599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Potencjał badawczy (patenty, laboratoria, aparatura badawcza, projekty, granty, konferencje, wydarzenia, nagrody i wyróżnienia)</a:t>
                      </a:r>
                      <a:endParaRPr lang="pl-PL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08-2020</a:t>
                      </a:r>
                      <a:endParaRPr lang="pl-PL" sz="16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08-2020</a:t>
                      </a:r>
                      <a:endParaRPr lang="pl-PL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b="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66136738"/>
                  </a:ext>
                </a:extLst>
              </a:tr>
              <a:tr h="3425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API (17 sztuk)</a:t>
                      </a:r>
                      <a:endParaRPr lang="pl-PL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08-2020</a:t>
                      </a:r>
                      <a:endParaRPr lang="pl-PL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08-2020</a:t>
                      </a:r>
                      <a:endParaRPr lang="pl-PL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b="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23569514"/>
                  </a:ext>
                </a:extLst>
              </a:tr>
              <a:tr h="2777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Portale zewnętrzne u Partnerów Projektu (instalacje lokalne systemu)</a:t>
                      </a:r>
                      <a:endParaRPr lang="pl-PL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08-2020</a:t>
                      </a:r>
                      <a:endParaRPr lang="pl-PL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08-2020</a:t>
                      </a:r>
                      <a:endParaRPr lang="pl-PL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b="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7610850"/>
                  </a:ext>
                </a:extLst>
              </a:tr>
              <a:tr h="16853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Polska Platforma Medyczna: portal zarządzania wiedzą i potencjałem badawczym (instalacja centralna systemu)</a:t>
                      </a:r>
                      <a:endParaRPr lang="pl-PL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11-2020</a:t>
                      </a:r>
                      <a:endParaRPr lang="pl-PL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Planowana data uległa zmianie w związku z korektą harmonogramu </a:t>
                      </a:r>
                      <a:r>
                        <a:rPr lang="pl-PL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KM </a:t>
                      </a:r>
                      <a:r>
                        <a:rPr lang="pl-PL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wyniku przedłużenia okresu realizacji projektu o 90 dni z powodu pandemii COVID-19. </a:t>
                      </a:r>
                      <a:endParaRPr lang="pl-PL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12-2020</a:t>
                      </a:r>
                      <a:endParaRPr lang="pl-PL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b="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88772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160061" y="1217943"/>
            <a:ext cx="9707232" cy="750596"/>
          </a:xfrm>
        </p:spPr>
        <p:txBody>
          <a:bodyPr>
            <a:noAutofit/>
          </a:bodyPr>
          <a:lstStyle/>
          <a:p>
            <a:r>
              <a:rPr lang="pl-PL" sz="28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– interoperacyjność (widok kooperacji aplikacji)</a:t>
            </a:r>
            <a:endParaRPr lang="pl-PL" dirty="0"/>
          </a:p>
        </p:txBody>
      </p:sp>
      <p:sp>
        <p:nvSpPr>
          <p:cNvPr id="84" name="pole tekstowe 83"/>
          <p:cNvSpPr txBox="1"/>
          <p:nvPr/>
        </p:nvSpPr>
        <p:spPr>
          <a:xfrm>
            <a:off x="8693469" y="2472957"/>
            <a:ext cx="319373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  <a:r>
              <a:rPr lang="pl-PL" sz="1200" dirty="0" smtClean="0">
                <a:solidFill>
                  <a:schemeClr val="tx2"/>
                </a:solidFill>
              </a:rPr>
              <a:t>systemów</a:t>
            </a:r>
            <a:r>
              <a:rPr lang="pl-PL" sz="1200" dirty="0">
                <a:solidFill>
                  <a:schemeClr val="tx2"/>
                </a:solidFill>
              </a:rPr>
              <a:t>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8864552" y="2743744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8871049" y="2931872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8859961" y="3114664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431" y="1968539"/>
            <a:ext cx="6835562" cy="422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57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115837" y="1244568"/>
            <a:ext cx="9707232" cy="453862"/>
          </a:xfrm>
        </p:spPr>
        <p:txBody>
          <a:bodyPr>
            <a:noAutofit/>
          </a:bodyPr>
          <a:lstStyle/>
          <a:p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– interoperacyjność (widok kooperacji aplikacji)</a:t>
            </a:r>
            <a:endParaRPr lang="pl-PL" dirty="0"/>
          </a:p>
        </p:txBody>
      </p:sp>
      <p:sp>
        <p:nvSpPr>
          <p:cNvPr id="84" name="pole tekstowe 83"/>
          <p:cNvSpPr txBox="1"/>
          <p:nvPr/>
        </p:nvSpPr>
        <p:spPr>
          <a:xfrm>
            <a:off x="8766053" y="2841625"/>
            <a:ext cx="319373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  <a:r>
              <a:rPr lang="pl-PL" sz="1200" dirty="0" smtClean="0">
                <a:solidFill>
                  <a:schemeClr val="tx2"/>
                </a:solidFill>
              </a:rPr>
              <a:t>systemów</a:t>
            </a:r>
            <a:r>
              <a:rPr lang="pl-PL" sz="1200" dirty="0">
                <a:solidFill>
                  <a:schemeClr val="tx2"/>
                </a:solidFill>
              </a:rPr>
              <a:t>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8908513" y="3098427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8908513" y="3285038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8919864" y="3471649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2115" y="3697570"/>
            <a:ext cx="1800679" cy="962306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7143" y="2829202"/>
            <a:ext cx="1505843" cy="80474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7191" y="3782029"/>
            <a:ext cx="1505843" cy="804742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62172" y="4773378"/>
            <a:ext cx="1505843" cy="804742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48137" y="5694672"/>
            <a:ext cx="1511939" cy="798645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54233" y="1912068"/>
            <a:ext cx="1505843" cy="804742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56559" y="2829202"/>
            <a:ext cx="1511939" cy="804742"/>
          </a:xfrm>
          <a:prstGeom prst="rect">
            <a:avLst/>
          </a:prstGeom>
        </p:spPr>
      </p:pic>
      <p:pic>
        <p:nvPicPr>
          <p:cNvPr id="14" name="Obraz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63611" y="1916725"/>
            <a:ext cx="1505843" cy="804742"/>
          </a:xfrm>
          <a:prstGeom prst="rect">
            <a:avLst/>
          </a:prstGeom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435546" y="4670123"/>
            <a:ext cx="1511939" cy="804742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441642" y="3746646"/>
            <a:ext cx="1505843" cy="804742"/>
          </a:xfrm>
          <a:prstGeom prst="rect">
            <a:avLst/>
          </a:prstGeom>
        </p:spPr>
      </p:pic>
      <p:pic>
        <p:nvPicPr>
          <p:cNvPr id="17" name="Obraz 1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463610" y="5691623"/>
            <a:ext cx="1505843" cy="804742"/>
          </a:xfrm>
          <a:prstGeom prst="rect">
            <a:avLst/>
          </a:prstGeom>
        </p:spPr>
      </p:pic>
      <p:cxnSp>
        <p:nvCxnSpPr>
          <p:cNvPr id="23" name="Łącznik prosty ze strzałką 22"/>
          <p:cNvCxnSpPr>
            <a:stCxn id="5" idx="3"/>
          </p:cNvCxnSpPr>
          <p:nvPr/>
        </p:nvCxnSpPr>
        <p:spPr>
          <a:xfrm>
            <a:off x="3072986" y="3231573"/>
            <a:ext cx="799129" cy="68979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ze strzałką 23"/>
          <p:cNvCxnSpPr>
            <a:stCxn id="7" idx="3"/>
          </p:cNvCxnSpPr>
          <p:nvPr/>
        </p:nvCxnSpPr>
        <p:spPr>
          <a:xfrm flipV="1">
            <a:off x="3068015" y="4448908"/>
            <a:ext cx="804100" cy="72684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/>
          <p:nvPr/>
        </p:nvCxnSpPr>
        <p:spPr>
          <a:xfrm flipV="1">
            <a:off x="3734467" y="4659876"/>
            <a:ext cx="525609" cy="103174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>
            <a:stCxn id="6" idx="3"/>
            <a:endCxn id="3" idx="1"/>
          </p:cNvCxnSpPr>
          <p:nvPr/>
        </p:nvCxnSpPr>
        <p:spPr>
          <a:xfrm flipV="1">
            <a:off x="3083034" y="4178723"/>
            <a:ext cx="789081" cy="567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/>
          <p:nvPr/>
        </p:nvCxnSpPr>
        <p:spPr>
          <a:xfrm flipH="1" flipV="1">
            <a:off x="4941277" y="4659876"/>
            <a:ext cx="194986" cy="103174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ze strzałką 31"/>
          <p:cNvCxnSpPr/>
          <p:nvPr/>
        </p:nvCxnSpPr>
        <p:spPr>
          <a:xfrm>
            <a:off x="3734467" y="2719928"/>
            <a:ext cx="635310" cy="97764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Łącznik prosty ze strzałką 32"/>
          <p:cNvCxnSpPr/>
          <p:nvPr/>
        </p:nvCxnSpPr>
        <p:spPr>
          <a:xfrm flipH="1">
            <a:off x="4941277" y="2714067"/>
            <a:ext cx="137606" cy="98350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Łącznik prosty ze strzałką 33"/>
          <p:cNvCxnSpPr>
            <a:endCxn id="12" idx="1"/>
          </p:cNvCxnSpPr>
          <p:nvPr/>
        </p:nvCxnSpPr>
        <p:spPr>
          <a:xfrm flipV="1">
            <a:off x="5659004" y="3231573"/>
            <a:ext cx="797555" cy="71805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Łącznik prosty ze strzałką 34"/>
          <p:cNvCxnSpPr/>
          <p:nvPr/>
        </p:nvCxnSpPr>
        <p:spPr>
          <a:xfrm flipV="1">
            <a:off x="5669510" y="4189887"/>
            <a:ext cx="776542" cy="1191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Łącznik prosty ze strzałką 35"/>
          <p:cNvCxnSpPr/>
          <p:nvPr/>
        </p:nvCxnSpPr>
        <p:spPr>
          <a:xfrm>
            <a:off x="5668947" y="4450805"/>
            <a:ext cx="776542" cy="54143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90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160061" y="1217943"/>
            <a:ext cx="9707232" cy="750596"/>
          </a:xfrm>
        </p:spPr>
        <p:txBody>
          <a:bodyPr>
            <a:noAutofit/>
          </a:bodyPr>
          <a:lstStyle/>
          <a:p>
            <a:r>
              <a:rPr lang="pl-PL" sz="28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– interoperacyjność (widok kooperacji aplikacji)</a:t>
            </a:r>
            <a:endParaRPr lang="pl-PL" dirty="0"/>
          </a:p>
        </p:txBody>
      </p:sp>
      <p:sp>
        <p:nvSpPr>
          <p:cNvPr id="84" name="pole tekstowe 83"/>
          <p:cNvSpPr txBox="1"/>
          <p:nvPr/>
        </p:nvSpPr>
        <p:spPr>
          <a:xfrm>
            <a:off x="5176546" y="5541472"/>
            <a:ext cx="319373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  <a:r>
              <a:rPr lang="pl-PL" sz="1200" dirty="0" smtClean="0">
                <a:solidFill>
                  <a:schemeClr val="tx2"/>
                </a:solidFill>
              </a:rPr>
              <a:t>systemów</a:t>
            </a:r>
            <a:r>
              <a:rPr lang="pl-PL" sz="1200" dirty="0">
                <a:solidFill>
                  <a:schemeClr val="tx2"/>
                </a:solidFill>
              </a:rPr>
              <a:t>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5312460" y="5785883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5312460" y="6000386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5312460" y="6214889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546" y="2212950"/>
            <a:ext cx="6798755" cy="2844100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38" y="2185747"/>
            <a:ext cx="4721600" cy="3138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5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5df3a10b-8748-402e-bef4-aee373db4dbb"/>
    <ds:schemaRef ds:uri="9affde3b-50dd-4e74-9e2c-6b9654ae514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1871</Words>
  <Application>Microsoft Office PowerPoint</Application>
  <PresentationFormat>Panoramiczny</PresentationFormat>
  <Paragraphs>222</Paragraphs>
  <Slides>15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3" baseType="lpstr">
      <vt:lpstr>Arial Unicode MS</vt:lpstr>
      <vt:lpstr>Arial</vt:lpstr>
      <vt:lpstr>Calibri</vt:lpstr>
      <vt:lpstr>Calibri Light</vt:lpstr>
      <vt:lpstr>Symbol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91</cp:revision>
  <cp:lastPrinted>2021-06-15T11:18:39Z</cp:lastPrinted>
  <dcterms:created xsi:type="dcterms:W3CDTF">2017-01-27T12:50:17Z</dcterms:created>
  <dcterms:modified xsi:type="dcterms:W3CDTF">2021-06-16T11:13:12Z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