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8" r:id="rId5"/>
    <p:sldId id="279" r:id="rId6"/>
    <p:sldId id="275" r:id="rId7"/>
    <p:sldId id="259" r:id="rId8"/>
    <p:sldId id="280" r:id="rId9"/>
    <p:sldId id="262" r:id="rId10"/>
    <p:sldId id="281" r:id="rId11"/>
    <p:sldId id="264" r:id="rId12"/>
    <p:sldId id="282" r:id="rId13"/>
    <p:sldId id="267" r:id="rId14"/>
    <p:sldId id="283" r:id="rId15"/>
    <p:sldId id="285" r:id="rId16"/>
    <p:sldId id="286" r:id="rId17"/>
    <p:sldId id="287" r:id="rId18"/>
    <p:sldId id="284" r:id="rId19"/>
    <p:sldId id="288" r:id="rId20"/>
    <p:sldId id="289" r:id="rId21"/>
    <p:sldId id="290" r:id="rId22"/>
    <p:sldId id="268" r:id="rId23"/>
    <p:sldId id="269" r:id="rId24"/>
    <p:sldId id="270" r:id="rId25"/>
    <p:sldId id="271" r:id="rId26"/>
    <p:sldId id="272" r:id="rId27"/>
    <p:sldId id="274" r:id="rId28"/>
    <p:sldId id="273" r:id="rId2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14D"/>
    <a:srgbClr val="7FB9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E3D1C2-EA51-4987-B899-5575C76A8D2C}"/>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5678BCAD-00AD-4EF3-B757-8BDE289FE4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74C5DD6D-86F6-49B6-A0AD-4943CAC509DD}"/>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5" name="Symbol zastępczy stopki 4">
            <a:extLst>
              <a:ext uri="{FF2B5EF4-FFF2-40B4-BE49-F238E27FC236}">
                <a16:creationId xmlns:a16="http://schemas.microsoft.com/office/drawing/2014/main" id="{970BD9B4-DE7C-4E8A-B342-E2BBFAA8217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768D7F2-F30B-4D30-8DD8-AF39C367FEB6}"/>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2236625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C536A92-1ABB-42C9-8B79-60CBE9E5DAE8}"/>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A3703804-745B-4926-9653-5748101F24F9}"/>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1D8A239-4907-4708-8A79-E6FEE23E03F0}"/>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5" name="Symbol zastępczy stopki 4">
            <a:extLst>
              <a:ext uri="{FF2B5EF4-FFF2-40B4-BE49-F238E27FC236}">
                <a16:creationId xmlns:a16="http://schemas.microsoft.com/office/drawing/2014/main" id="{24F928B8-49F3-4FC9-A857-0CE7AAA6DB9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B09EC32-E208-4135-9E9D-ACC494A7B571}"/>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2634826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6D490868-2537-4495-955C-02D5F937C772}"/>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719B36B7-1D6E-4B0C-AF8B-42F89F399273}"/>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7E9D573-15D6-46A0-ACBE-FE4DC26D40E4}"/>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5" name="Symbol zastępczy stopki 4">
            <a:extLst>
              <a:ext uri="{FF2B5EF4-FFF2-40B4-BE49-F238E27FC236}">
                <a16:creationId xmlns:a16="http://schemas.microsoft.com/office/drawing/2014/main" id="{52DA61CC-E879-4CC1-B6FC-84FA6E33150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6AD98C2-0C82-4F44-A979-E1EF39E61D79}"/>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2384832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466DA5-22FF-48E1-87DC-4ACD77A1CC8A}"/>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BE12F06F-A2F3-4B97-BA64-429993711B3C}"/>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47B35C7-FE9F-44DE-88FD-A023F6F55E0D}"/>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5" name="Symbol zastępczy stopki 4">
            <a:extLst>
              <a:ext uri="{FF2B5EF4-FFF2-40B4-BE49-F238E27FC236}">
                <a16:creationId xmlns:a16="http://schemas.microsoft.com/office/drawing/2014/main" id="{4C577EE9-100C-4901-B78C-1E1956CDC48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2BDC3B3-454C-4E86-B062-3BCFDAA1B710}"/>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1766162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9D5EF2-DD74-4CA6-A966-2C26F9489E5A}"/>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F8004AA6-ED70-4DC2-8C1C-1DF3B66CA7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6063AF4C-87FC-40C9-8EC5-0C78F796D77C}"/>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5" name="Symbol zastępczy stopki 4">
            <a:extLst>
              <a:ext uri="{FF2B5EF4-FFF2-40B4-BE49-F238E27FC236}">
                <a16:creationId xmlns:a16="http://schemas.microsoft.com/office/drawing/2014/main" id="{F271EB13-EE15-4D80-B559-5138F4D83E6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7790A08-57C6-4734-8A52-AE5BB19BC253}"/>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572211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38FD23A-0D21-4AE8-A4D5-63FE8D22749B}"/>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2CB244FF-E0AD-416E-8E66-6478D9B7CA64}"/>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BCA13E92-C038-4CB1-A0C0-0396C5F81183}"/>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D8F1EAF1-A543-4B77-BC2E-03F58F9973DC}"/>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6" name="Symbol zastępczy stopki 5">
            <a:extLst>
              <a:ext uri="{FF2B5EF4-FFF2-40B4-BE49-F238E27FC236}">
                <a16:creationId xmlns:a16="http://schemas.microsoft.com/office/drawing/2014/main" id="{310CCE62-1FBD-48D2-B211-B85F7CA5A439}"/>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397E4FC-8F9B-4862-8348-794F15A73E9D}"/>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3556703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23E633-1E53-441D-86E3-8B42200DBFDD}"/>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C47A2D09-BC87-4FC8-9D6D-35DCABF3C8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A4AD2CD9-C2F9-4534-8BA8-36C7C74741BA}"/>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AE12308C-F4EF-4FBC-9FF8-67627D831B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DD554931-6137-4FDF-B0D5-7525796EAABB}"/>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EEBAC2F3-F274-47C1-A580-2ABAA0511188}"/>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8" name="Symbol zastępczy stopki 7">
            <a:extLst>
              <a:ext uri="{FF2B5EF4-FFF2-40B4-BE49-F238E27FC236}">
                <a16:creationId xmlns:a16="http://schemas.microsoft.com/office/drawing/2014/main" id="{820F37AE-AB55-4FA5-BC5A-348A84A634DD}"/>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91E230DE-8B34-4D0E-99D1-2451F6CDC6F0}"/>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2702579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D65168-4733-4F4B-A4FD-9F4B1C49468F}"/>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E95D643A-0505-419D-A2A1-60590BC6889E}"/>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4" name="Symbol zastępczy stopki 3">
            <a:extLst>
              <a:ext uri="{FF2B5EF4-FFF2-40B4-BE49-F238E27FC236}">
                <a16:creationId xmlns:a16="http://schemas.microsoft.com/office/drawing/2014/main" id="{B11F6E57-9EC1-40A7-9BB2-2D213CC2CE50}"/>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92E4448C-E80D-493E-883A-DD2A40863C15}"/>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3153989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21C81958-E6DC-41FB-90A1-D07C369C6D7F}"/>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3" name="Symbol zastępczy stopki 2">
            <a:extLst>
              <a:ext uri="{FF2B5EF4-FFF2-40B4-BE49-F238E27FC236}">
                <a16:creationId xmlns:a16="http://schemas.microsoft.com/office/drawing/2014/main" id="{F7D5A061-7B66-4AE7-8371-351CAD46FEAA}"/>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942A9821-8E58-4D8E-A503-99CFF2E48267}"/>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2335175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74D97C-CEC1-49B6-A52C-993C590A08A5}"/>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5E654F52-EA14-4D16-9852-9F91D538AA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5F9A3CA9-6E91-4C9E-958D-AEC1583984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831D6834-D5EE-4298-9FAD-2059164D304F}"/>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6" name="Symbol zastępczy stopki 5">
            <a:extLst>
              <a:ext uri="{FF2B5EF4-FFF2-40B4-BE49-F238E27FC236}">
                <a16:creationId xmlns:a16="http://schemas.microsoft.com/office/drawing/2014/main" id="{90549E1E-97F1-426B-9C29-3905318D8460}"/>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888BBC0-8DC8-4345-A314-A0BE9F213DE8}"/>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1565972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1A52667-2329-46F8-B1BA-FE9DD351B0E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1BECEAF1-BA3C-47ED-B006-C91ED4B472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33E29D64-9581-41F2-B55D-884C011C7A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952019DD-46B2-4AD7-A6D3-BFB046F5F4D5}"/>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6" name="Symbol zastępczy stopki 5">
            <a:extLst>
              <a:ext uri="{FF2B5EF4-FFF2-40B4-BE49-F238E27FC236}">
                <a16:creationId xmlns:a16="http://schemas.microsoft.com/office/drawing/2014/main" id="{2B4658C5-27C8-45D8-B279-2B7D8FC4EE6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1226E459-B250-4935-8D8E-75AD0E509FF6}"/>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240295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E3648DC3-2526-40D7-A516-59AF23321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644FC8DC-BBC0-4804-8623-A7032C7E86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B333EFB-212E-43D2-801D-4E04E0C37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48219-AC07-4E25-B3CC-74DA840B62AA}" type="datetimeFigureOut">
              <a:rPr lang="pl-PL" smtClean="0"/>
              <a:t>14.12.2020</a:t>
            </a:fld>
            <a:endParaRPr lang="pl-PL"/>
          </a:p>
        </p:txBody>
      </p:sp>
      <p:sp>
        <p:nvSpPr>
          <p:cNvPr id="5" name="Symbol zastępczy stopki 4">
            <a:extLst>
              <a:ext uri="{FF2B5EF4-FFF2-40B4-BE49-F238E27FC236}">
                <a16:creationId xmlns:a16="http://schemas.microsoft.com/office/drawing/2014/main" id="{A40EF44C-5A24-4204-B94A-356D4D3E69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EA00BEF8-B0F5-4F1E-8A6C-8CE79FE444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5ED3BC-723C-45DA-BEE7-6BBBDF17B316}" type="slidenum">
              <a:rPr lang="pl-PL" smtClean="0"/>
              <a:t>‹#›</a:t>
            </a:fld>
            <a:endParaRPr lang="pl-PL"/>
          </a:p>
        </p:txBody>
      </p:sp>
    </p:spTree>
    <p:extLst>
      <p:ext uri="{BB962C8B-B14F-4D97-AF65-F5344CB8AC3E}">
        <p14:creationId xmlns:p14="http://schemas.microsoft.com/office/powerpoint/2010/main" val="4172669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43FAC3C-28BB-4A49-B6B5-C94A2CE45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8693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a:extLst>
              <a:ext uri="{FF2B5EF4-FFF2-40B4-BE49-F238E27FC236}">
                <a16:creationId xmlns:a16="http://schemas.microsoft.com/office/drawing/2014/main" id="{C2BD0EBE-39CE-466F-8CF1-1094FAD80D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ole tekstowe 3">
            <a:extLst>
              <a:ext uri="{FF2B5EF4-FFF2-40B4-BE49-F238E27FC236}">
                <a16:creationId xmlns:a16="http://schemas.microsoft.com/office/drawing/2014/main" id="{8633E10D-F01B-4524-9117-3168978CD08D}"/>
              </a:ext>
            </a:extLst>
          </p:cNvPr>
          <p:cNvSpPr txBox="1"/>
          <p:nvPr/>
        </p:nvSpPr>
        <p:spPr>
          <a:xfrm>
            <a:off x="8528756" y="2772488"/>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redukcja poziomu zalesienia</a:t>
            </a:r>
          </a:p>
        </p:txBody>
      </p:sp>
      <p:sp>
        <p:nvSpPr>
          <p:cNvPr id="5" name="pole tekstowe 4">
            <a:extLst>
              <a:ext uri="{FF2B5EF4-FFF2-40B4-BE49-F238E27FC236}">
                <a16:creationId xmlns:a16="http://schemas.microsoft.com/office/drawing/2014/main" id="{CDCCDA72-BCD1-4CF8-AC32-885BFF272E5B}"/>
              </a:ext>
            </a:extLst>
          </p:cNvPr>
          <p:cNvSpPr txBox="1"/>
          <p:nvPr/>
        </p:nvSpPr>
        <p:spPr>
          <a:xfrm>
            <a:off x="570089" y="3048659"/>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zanieczyszczenie powietrza</a:t>
            </a:r>
          </a:p>
        </p:txBody>
      </p:sp>
      <p:sp>
        <p:nvSpPr>
          <p:cNvPr id="6" name="pole tekstowe 5">
            <a:extLst>
              <a:ext uri="{FF2B5EF4-FFF2-40B4-BE49-F238E27FC236}">
                <a16:creationId xmlns:a16="http://schemas.microsoft.com/office/drawing/2014/main" id="{263D5857-2381-48DA-A367-2D5AA8994DDF}"/>
              </a:ext>
            </a:extLst>
          </p:cNvPr>
          <p:cNvSpPr txBox="1"/>
          <p:nvPr/>
        </p:nvSpPr>
        <p:spPr>
          <a:xfrm>
            <a:off x="756356" y="4430109"/>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przerwy w dostawach prądu</a:t>
            </a:r>
          </a:p>
        </p:txBody>
      </p:sp>
      <p:sp>
        <p:nvSpPr>
          <p:cNvPr id="7" name="pole tekstowe 6">
            <a:extLst>
              <a:ext uri="{FF2B5EF4-FFF2-40B4-BE49-F238E27FC236}">
                <a16:creationId xmlns:a16="http://schemas.microsoft.com/office/drawing/2014/main" id="{9F702DC9-6A52-48F2-BD05-57F60AD310DB}"/>
              </a:ext>
            </a:extLst>
          </p:cNvPr>
          <p:cNvSpPr txBox="1"/>
          <p:nvPr/>
        </p:nvSpPr>
        <p:spPr>
          <a:xfrm>
            <a:off x="756356" y="5811559"/>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wymieranie rodzimych gatunków roślin i zwierząt</a:t>
            </a:r>
          </a:p>
        </p:txBody>
      </p:sp>
      <p:sp>
        <p:nvSpPr>
          <p:cNvPr id="8" name="pole tekstowe 7">
            <a:extLst>
              <a:ext uri="{FF2B5EF4-FFF2-40B4-BE49-F238E27FC236}">
                <a16:creationId xmlns:a16="http://schemas.microsoft.com/office/drawing/2014/main" id="{F3C7057B-D9A8-435E-8770-664F0898EFE7}"/>
              </a:ext>
            </a:extLst>
          </p:cNvPr>
          <p:cNvSpPr txBox="1"/>
          <p:nvPr/>
        </p:nvSpPr>
        <p:spPr>
          <a:xfrm>
            <a:off x="4577645" y="5811559"/>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mniejsza efektywność produkcji rolnej</a:t>
            </a:r>
          </a:p>
        </p:txBody>
      </p:sp>
      <p:sp>
        <p:nvSpPr>
          <p:cNvPr id="9" name="pole tekstowe 8">
            <a:extLst>
              <a:ext uri="{FF2B5EF4-FFF2-40B4-BE49-F238E27FC236}">
                <a16:creationId xmlns:a16="http://schemas.microsoft.com/office/drawing/2014/main" id="{5A299C23-5486-4B80-BCC5-68CB65DEA31D}"/>
              </a:ext>
            </a:extLst>
          </p:cNvPr>
          <p:cNvSpPr txBox="1"/>
          <p:nvPr/>
        </p:nvSpPr>
        <p:spPr>
          <a:xfrm>
            <a:off x="8528756" y="1401241"/>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zwiększenie zachorowalności</a:t>
            </a:r>
            <a:br>
              <a:rPr lang="pl-PL" sz="1400" dirty="0">
                <a:latin typeface="Arial" panose="020B0604020202020204" pitchFamily="34" charset="0"/>
                <a:cs typeface="Arial" panose="020B0604020202020204" pitchFamily="34" charset="0"/>
              </a:rPr>
            </a:br>
            <a:r>
              <a:rPr lang="pl-PL" sz="1400" dirty="0">
                <a:latin typeface="Arial" panose="020B0604020202020204" pitchFamily="34" charset="0"/>
                <a:cs typeface="Arial" panose="020B0604020202020204" pitchFamily="34" charset="0"/>
              </a:rPr>
              <a:t> i śmiertelności mieszkańców</a:t>
            </a:r>
          </a:p>
        </p:txBody>
      </p:sp>
      <p:sp>
        <p:nvSpPr>
          <p:cNvPr id="10" name="pole tekstowe 9">
            <a:extLst>
              <a:ext uri="{FF2B5EF4-FFF2-40B4-BE49-F238E27FC236}">
                <a16:creationId xmlns:a16="http://schemas.microsoft.com/office/drawing/2014/main" id="{2C1F2919-2195-4513-A5BB-27306FB54295}"/>
              </a:ext>
            </a:extLst>
          </p:cNvPr>
          <p:cNvSpPr txBox="1"/>
          <p:nvPr/>
        </p:nvSpPr>
        <p:spPr>
          <a:xfrm>
            <a:off x="756356" y="1824282"/>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problemy z zaopatrzeniem </a:t>
            </a:r>
            <a:br>
              <a:rPr lang="pl-PL" sz="1400" dirty="0">
                <a:latin typeface="Arial" panose="020B0604020202020204" pitchFamily="34" charset="0"/>
                <a:cs typeface="Arial" panose="020B0604020202020204" pitchFamily="34" charset="0"/>
              </a:rPr>
            </a:br>
            <a:r>
              <a:rPr lang="pl-PL" sz="1400" dirty="0">
                <a:latin typeface="Arial" panose="020B0604020202020204" pitchFamily="34" charset="0"/>
                <a:cs typeface="Arial" panose="020B0604020202020204" pitchFamily="34" charset="0"/>
              </a:rPr>
              <a:t>w wodę</a:t>
            </a:r>
          </a:p>
        </p:txBody>
      </p:sp>
      <p:sp>
        <p:nvSpPr>
          <p:cNvPr id="11" name="pole tekstowe 10">
            <a:extLst>
              <a:ext uri="{FF2B5EF4-FFF2-40B4-BE49-F238E27FC236}">
                <a16:creationId xmlns:a16="http://schemas.microsoft.com/office/drawing/2014/main" id="{880AF536-3145-4923-812B-2C8433A01F0D}"/>
              </a:ext>
            </a:extLst>
          </p:cNvPr>
          <p:cNvSpPr txBox="1"/>
          <p:nvPr/>
        </p:nvSpPr>
        <p:spPr>
          <a:xfrm>
            <a:off x="8528756" y="4189902"/>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pojawianie się obcych gatunków zwierząt i roślin </a:t>
            </a:r>
          </a:p>
        </p:txBody>
      </p:sp>
      <p:sp>
        <p:nvSpPr>
          <p:cNvPr id="12" name="pole tekstowe 11">
            <a:extLst>
              <a:ext uri="{FF2B5EF4-FFF2-40B4-BE49-F238E27FC236}">
                <a16:creationId xmlns:a16="http://schemas.microsoft.com/office/drawing/2014/main" id="{AD53A119-1AC5-4275-B45D-F75C5B9587E3}"/>
              </a:ext>
            </a:extLst>
          </p:cNvPr>
          <p:cNvSpPr txBox="1"/>
          <p:nvPr/>
        </p:nvSpPr>
        <p:spPr>
          <a:xfrm>
            <a:off x="8729133" y="5718481"/>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większe wydatki z budżetu państwa</a:t>
            </a:r>
          </a:p>
        </p:txBody>
      </p:sp>
      <p:pic>
        <p:nvPicPr>
          <p:cNvPr id="13" name="Obraz 12">
            <a:extLst>
              <a:ext uri="{FF2B5EF4-FFF2-40B4-BE49-F238E27FC236}">
                <a16:creationId xmlns:a16="http://schemas.microsoft.com/office/drawing/2014/main" id="{45E4069F-31B0-420E-A82F-EFC965975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14" name="pole tekstowe 13">
            <a:extLst>
              <a:ext uri="{FF2B5EF4-FFF2-40B4-BE49-F238E27FC236}">
                <a16:creationId xmlns:a16="http://schemas.microsoft.com/office/drawing/2014/main" id="{8E77C8A0-1593-41C3-BFA5-FDD5247E0E8F}"/>
              </a:ext>
            </a:extLst>
          </p:cNvPr>
          <p:cNvSpPr txBox="1"/>
          <p:nvPr/>
        </p:nvSpPr>
        <p:spPr>
          <a:xfrm>
            <a:off x="451553" y="202302"/>
            <a:ext cx="6491113"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KONSEKWENCJE ZMIAN KLIMATU </a:t>
            </a:r>
          </a:p>
        </p:txBody>
      </p:sp>
    </p:spTree>
    <p:extLst>
      <p:ext uri="{BB962C8B-B14F-4D97-AF65-F5344CB8AC3E}">
        <p14:creationId xmlns:p14="http://schemas.microsoft.com/office/powerpoint/2010/main" val="2080874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4D8D205-85C0-4380-BA24-1D2EC8E60D91}"/>
              </a:ext>
            </a:extLst>
          </p:cNvPr>
          <p:cNvPicPr>
            <a:picLocks noChangeAspect="1"/>
          </p:cNvPicPr>
          <p:nvPr/>
        </p:nvPicPr>
        <p:blipFill rotWithShape="1">
          <a:blip r:embed="rId2">
            <a:extLst>
              <a:ext uri="{28A0092B-C50C-407E-A947-70E740481C1C}">
                <a14:useLocalDpi xmlns:a14="http://schemas.microsoft.com/office/drawing/2010/main" val="0"/>
              </a:ext>
            </a:extLst>
          </a:blip>
          <a:srcRect t="23210"/>
          <a:stretch/>
        </p:blipFill>
        <p:spPr>
          <a:xfrm>
            <a:off x="0" y="1591733"/>
            <a:ext cx="12192000" cy="5266267"/>
          </a:xfrm>
          <a:prstGeom prst="rect">
            <a:avLst/>
          </a:prstGeom>
        </p:spPr>
      </p:pic>
      <p:sp>
        <p:nvSpPr>
          <p:cNvPr id="4" name="pole tekstowe 3">
            <a:extLst>
              <a:ext uri="{FF2B5EF4-FFF2-40B4-BE49-F238E27FC236}">
                <a16:creationId xmlns:a16="http://schemas.microsoft.com/office/drawing/2014/main" id="{F5240558-4840-472A-B440-934B51550316}"/>
              </a:ext>
            </a:extLst>
          </p:cNvPr>
          <p:cNvSpPr txBox="1"/>
          <p:nvPr/>
        </p:nvSpPr>
        <p:spPr>
          <a:xfrm>
            <a:off x="502357" y="136744"/>
            <a:ext cx="6118578"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KONSEKWENCJE</a:t>
            </a:r>
            <a:br>
              <a:rPr lang="pl-PL" sz="4000" b="1" dirty="0">
                <a:solidFill>
                  <a:srgbClr val="FF914D"/>
                </a:solidFill>
                <a:latin typeface="Arial" panose="020B0604020202020204" pitchFamily="34" charset="0"/>
                <a:cs typeface="Arial" panose="020B0604020202020204" pitchFamily="34" charset="0"/>
              </a:rPr>
            </a:br>
            <a:r>
              <a:rPr lang="pl-PL" sz="4000" b="1" dirty="0">
                <a:solidFill>
                  <a:srgbClr val="FF914D"/>
                </a:solidFill>
                <a:latin typeface="Arial" panose="020B0604020202020204" pitchFamily="34" charset="0"/>
                <a:cs typeface="Arial" panose="020B0604020202020204" pitchFamily="34" charset="0"/>
              </a:rPr>
              <a:t>ZMIAN KLIMATU</a:t>
            </a:r>
          </a:p>
        </p:txBody>
      </p:sp>
      <p:pic>
        <p:nvPicPr>
          <p:cNvPr id="5" name="Obraz 4">
            <a:extLst>
              <a:ext uri="{FF2B5EF4-FFF2-40B4-BE49-F238E27FC236}">
                <a16:creationId xmlns:a16="http://schemas.microsoft.com/office/drawing/2014/main" id="{EA0381FD-BF0E-4949-BE71-164FB525D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6" name="pole tekstowe 5">
            <a:extLst>
              <a:ext uri="{FF2B5EF4-FFF2-40B4-BE49-F238E27FC236}">
                <a16:creationId xmlns:a16="http://schemas.microsoft.com/office/drawing/2014/main" id="{56FA5588-644C-47BC-B089-7F5DE0D7731F}"/>
              </a:ext>
            </a:extLst>
          </p:cNvPr>
          <p:cNvSpPr txBox="1"/>
          <p:nvPr/>
        </p:nvSpPr>
        <p:spPr>
          <a:xfrm>
            <a:off x="0" y="6488668"/>
            <a:ext cx="2122311" cy="261610"/>
          </a:xfrm>
          <a:prstGeom prst="rect">
            <a:avLst/>
          </a:prstGeom>
          <a:noFill/>
        </p:spPr>
        <p:txBody>
          <a:bodyPr wrap="square" rtlCol="0">
            <a:spAutoFit/>
          </a:bodyPr>
          <a:lstStyle/>
          <a:p>
            <a:r>
              <a:rPr lang="pl-PL" sz="1100" dirty="0"/>
              <a:t>fot. </a:t>
            </a:r>
            <a:r>
              <a:rPr lang="pl-PL" sz="1100" dirty="0" err="1"/>
              <a:t>Depositphotos</a:t>
            </a:r>
            <a:endParaRPr lang="pl-PL" sz="1100" dirty="0"/>
          </a:p>
        </p:txBody>
      </p:sp>
    </p:spTree>
    <p:extLst>
      <p:ext uri="{BB962C8B-B14F-4D97-AF65-F5344CB8AC3E}">
        <p14:creationId xmlns:p14="http://schemas.microsoft.com/office/powerpoint/2010/main" val="783561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F4C541FF-1D69-4F1F-9788-EA97A6283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Obraz 5">
            <a:extLst>
              <a:ext uri="{FF2B5EF4-FFF2-40B4-BE49-F238E27FC236}">
                <a16:creationId xmlns:a16="http://schemas.microsoft.com/office/drawing/2014/main" id="{F23584E7-D2E0-4C3A-8B02-52599F2C2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7" name="pole tekstowe 6">
            <a:extLst>
              <a:ext uri="{FF2B5EF4-FFF2-40B4-BE49-F238E27FC236}">
                <a16:creationId xmlns:a16="http://schemas.microsoft.com/office/drawing/2014/main" id="{73688D8C-DC51-4DEC-BE15-F70972AC7337}"/>
              </a:ext>
            </a:extLst>
          </p:cNvPr>
          <p:cNvSpPr txBox="1"/>
          <p:nvPr/>
        </p:nvSpPr>
        <p:spPr>
          <a:xfrm>
            <a:off x="451553" y="202302"/>
            <a:ext cx="6491113"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KONSEKWENCJE ZMIAN KLIMATU </a:t>
            </a:r>
          </a:p>
        </p:txBody>
      </p:sp>
      <p:sp>
        <p:nvSpPr>
          <p:cNvPr id="8" name="pole tekstowe 7">
            <a:extLst>
              <a:ext uri="{FF2B5EF4-FFF2-40B4-BE49-F238E27FC236}">
                <a16:creationId xmlns:a16="http://schemas.microsoft.com/office/drawing/2014/main" id="{5711BA5E-6EE9-4B2B-8028-C9BBC4A67370}"/>
              </a:ext>
            </a:extLst>
          </p:cNvPr>
          <p:cNvSpPr txBox="1"/>
          <p:nvPr/>
        </p:nvSpPr>
        <p:spPr>
          <a:xfrm>
            <a:off x="756356" y="1824282"/>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topnienie lodowców</a:t>
            </a:r>
          </a:p>
        </p:txBody>
      </p:sp>
      <p:sp>
        <p:nvSpPr>
          <p:cNvPr id="9" name="pole tekstowe 8">
            <a:extLst>
              <a:ext uri="{FF2B5EF4-FFF2-40B4-BE49-F238E27FC236}">
                <a16:creationId xmlns:a16="http://schemas.microsoft.com/office/drawing/2014/main" id="{BA545413-2C8A-4824-A71A-548D6324FEDA}"/>
              </a:ext>
            </a:extLst>
          </p:cNvPr>
          <p:cNvSpPr txBox="1"/>
          <p:nvPr/>
        </p:nvSpPr>
        <p:spPr>
          <a:xfrm>
            <a:off x="756356" y="3164036"/>
            <a:ext cx="2771422"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ekstremalne zjawiska pogodowe</a:t>
            </a:r>
          </a:p>
        </p:txBody>
      </p:sp>
      <p:sp>
        <p:nvSpPr>
          <p:cNvPr id="10" name="pole tekstowe 9">
            <a:extLst>
              <a:ext uri="{FF2B5EF4-FFF2-40B4-BE49-F238E27FC236}">
                <a16:creationId xmlns:a16="http://schemas.microsoft.com/office/drawing/2014/main" id="{2211FA8A-9B01-4BA6-9C70-EB40CB85CF2F}"/>
              </a:ext>
            </a:extLst>
          </p:cNvPr>
          <p:cNvSpPr txBox="1"/>
          <p:nvPr/>
        </p:nvSpPr>
        <p:spPr>
          <a:xfrm>
            <a:off x="756356" y="4418163"/>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wzrost poziomu mórz</a:t>
            </a:r>
          </a:p>
        </p:txBody>
      </p:sp>
      <p:sp>
        <p:nvSpPr>
          <p:cNvPr id="11" name="pole tekstowe 10">
            <a:extLst>
              <a:ext uri="{FF2B5EF4-FFF2-40B4-BE49-F238E27FC236}">
                <a16:creationId xmlns:a16="http://schemas.microsoft.com/office/drawing/2014/main" id="{ABA1FF02-50C7-4431-8594-B8E8E9639C6C}"/>
              </a:ext>
            </a:extLst>
          </p:cNvPr>
          <p:cNvSpPr txBox="1"/>
          <p:nvPr/>
        </p:nvSpPr>
        <p:spPr>
          <a:xfrm>
            <a:off x="841022" y="5672290"/>
            <a:ext cx="2686756" cy="738664"/>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wymieranie gatunków roślin </a:t>
            </a:r>
            <a:br>
              <a:rPr lang="pl-PL" sz="1400" dirty="0">
                <a:latin typeface="Arial" panose="020B0604020202020204" pitchFamily="34" charset="0"/>
                <a:cs typeface="Arial" panose="020B0604020202020204" pitchFamily="34" charset="0"/>
              </a:rPr>
            </a:br>
            <a:r>
              <a:rPr lang="pl-PL" sz="1400" dirty="0">
                <a:latin typeface="Arial" panose="020B0604020202020204" pitchFamily="34" charset="0"/>
                <a:cs typeface="Arial" panose="020B0604020202020204" pitchFamily="34" charset="0"/>
              </a:rPr>
              <a:t>i zwierząt (utrata różnorodności biologicznej) </a:t>
            </a:r>
          </a:p>
        </p:txBody>
      </p:sp>
      <p:sp>
        <p:nvSpPr>
          <p:cNvPr id="12" name="pole tekstowe 11">
            <a:extLst>
              <a:ext uri="{FF2B5EF4-FFF2-40B4-BE49-F238E27FC236}">
                <a16:creationId xmlns:a16="http://schemas.microsoft.com/office/drawing/2014/main" id="{D11C98DE-7A20-40BD-AF49-4D4D2929426B}"/>
              </a:ext>
            </a:extLst>
          </p:cNvPr>
          <p:cNvSpPr txBox="1"/>
          <p:nvPr/>
        </p:nvSpPr>
        <p:spPr>
          <a:xfrm>
            <a:off x="4893734" y="5887733"/>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brak dostępu do wody pitnej</a:t>
            </a:r>
          </a:p>
        </p:txBody>
      </p:sp>
      <p:sp>
        <p:nvSpPr>
          <p:cNvPr id="13" name="pole tekstowe 12">
            <a:extLst>
              <a:ext uri="{FF2B5EF4-FFF2-40B4-BE49-F238E27FC236}">
                <a16:creationId xmlns:a16="http://schemas.microsoft.com/office/drawing/2014/main" id="{54FC4AF1-4E0C-4033-A672-8127A1C473F2}"/>
              </a:ext>
            </a:extLst>
          </p:cNvPr>
          <p:cNvSpPr txBox="1"/>
          <p:nvPr/>
        </p:nvSpPr>
        <p:spPr>
          <a:xfrm>
            <a:off x="8223955" y="1371852"/>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topnienie lodowców</a:t>
            </a:r>
          </a:p>
        </p:txBody>
      </p:sp>
      <p:sp>
        <p:nvSpPr>
          <p:cNvPr id="14" name="pole tekstowe 13">
            <a:extLst>
              <a:ext uri="{FF2B5EF4-FFF2-40B4-BE49-F238E27FC236}">
                <a16:creationId xmlns:a16="http://schemas.microsoft.com/office/drawing/2014/main" id="{8FCCABA9-E6C0-47C4-8350-7BC1DF7E03FD}"/>
              </a:ext>
            </a:extLst>
          </p:cNvPr>
          <p:cNvSpPr txBox="1"/>
          <p:nvPr/>
        </p:nvSpPr>
        <p:spPr>
          <a:xfrm>
            <a:off x="8353781" y="2447637"/>
            <a:ext cx="3510841" cy="738664"/>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zmiany zasięgów występowania gatunków roślin i zwierząt – presja gatunków inwazyjnych/obcych</a:t>
            </a:r>
          </a:p>
        </p:txBody>
      </p:sp>
      <p:sp>
        <p:nvSpPr>
          <p:cNvPr id="15" name="pole tekstowe 14">
            <a:extLst>
              <a:ext uri="{FF2B5EF4-FFF2-40B4-BE49-F238E27FC236}">
                <a16:creationId xmlns:a16="http://schemas.microsoft.com/office/drawing/2014/main" id="{523A54A3-267D-4518-9539-D5ACE927987D}"/>
              </a:ext>
            </a:extLst>
          </p:cNvPr>
          <p:cNvSpPr txBox="1"/>
          <p:nvPr/>
        </p:nvSpPr>
        <p:spPr>
          <a:xfrm>
            <a:off x="8540044" y="4098119"/>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spadek produkcji żywności</a:t>
            </a:r>
          </a:p>
        </p:txBody>
      </p:sp>
      <p:sp>
        <p:nvSpPr>
          <p:cNvPr id="16" name="pole tekstowe 15">
            <a:extLst>
              <a:ext uri="{FF2B5EF4-FFF2-40B4-BE49-F238E27FC236}">
                <a16:creationId xmlns:a16="http://schemas.microsoft.com/office/drawing/2014/main" id="{CF5265FC-1515-41FE-9CC2-0348C9FA4F8B}"/>
              </a:ext>
            </a:extLst>
          </p:cNvPr>
          <p:cNvSpPr txBox="1"/>
          <p:nvPr/>
        </p:nvSpPr>
        <p:spPr>
          <a:xfrm>
            <a:off x="8844844" y="5422962"/>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zmiana zasięgu chorób, ich szybsze rozprzestrzenianie się </a:t>
            </a:r>
          </a:p>
        </p:txBody>
      </p:sp>
    </p:spTree>
    <p:extLst>
      <p:ext uri="{BB962C8B-B14F-4D97-AF65-F5344CB8AC3E}">
        <p14:creationId xmlns:p14="http://schemas.microsoft.com/office/powerpoint/2010/main" val="2953664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CA003CC-7530-4DBE-89DD-A3E2986B0D08}"/>
              </a:ext>
            </a:extLst>
          </p:cNvPr>
          <p:cNvPicPr>
            <a:picLocks noChangeAspect="1"/>
          </p:cNvPicPr>
          <p:nvPr/>
        </p:nvPicPr>
        <p:blipFill rotWithShape="1">
          <a:blip r:embed="rId2">
            <a:extLst>
              <a:ext uri="{28A0092B-C50C-407E-A947-70E740481C1C}">
                <a14:useLocalDpi xmlns:a14="http://schemas.microsoft.com/office/drawing/2010/main" val="0"/>
              </a:ext>
            </a:extLst>
          </a:blip>
          <a:srcRect t="22222"/>
          <a:stretch/>
        </p:blipFill>
        <p:spPr>
          <a:xfrm>
            <a:off x="0" y="1524000"/>
            <a:ext cx="12192000" cy="5334000"/>
          </a:xfrm>
          <a:prstGeom prst="rect">
            <a:avLst/>
          </a:prstGeom>
        </p:spPr>
      </p:pic>
      <p:sp>
        <p:nvSpPr>
          <p:cNvPr id="4" name="pole tekstowe 3">
            <a:extLst>
              <a:ext uri="{FF2B5EF4-FFF2-40B4-BE49-F238E27FC236}">
                <a16:creationId xmlns:a16="http://schemas.microsoft.com/office/drawing/2014/main" id="{2A6A64B6-DAEE-4DFF-AB45-D7A157AAF63A}"/>
              </a:ext>
            </a:extLst>
          </p:cNvPr>
          <p:cNvSpPr txBox="1"/>
          <p:nvPr/>
        </p:nvSpPr>
        <p:spPr>
          <a:xfrm>
            <a:off x="524934" y="136744"/>
            <a:ext cx="6118578"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KONSEKWENCJE</a:t>
            </a:r>
            <a:br>
              <a:rPr lang="pl-PL" sz="4000" b="1" dirty="0">
                <a:solidFill>
                  <a:srgbClr val="FF914D"/>
                </a:solidFill>
                <a:latin typeface="Arial" panose="020B0604020202020204" pitchFamily="34" charset="0"/>
                <a:cs typeface="Arial" panose="020B0604020202020204" pitchFamily="34" charset="0"/>
              </a:rPr>
            </a:br>
            <a:r>
              <a:rPr lang="pl-PL" sz="4000" b="1" dirty="0">
                <a:solidFill>
                  <a:srgbClr val="FF914D"/>
                </a:solidFill>
                <a:latin typeface="Arial" panose="020B0604020202020204" pitchFamily="34" charset="0"/>
                <a:cs typeface="Arial" panose="020B0604020202020204" pitchFamily="34" charset="0"/>
              </a:rPr>
              <a:t>ZMIAN KLIMATU</a:t>
            </a:r>
          </a:p>
        </p:txBody>
      </p:sp>
      <p:pic>
        <p:nvPicPr>
          <p:cNvPr id="5" name="Obraz 4">
            <a:extLst>
              <a:ext uri="{FF2B5EF4-FFF2-40B4-BE49-F238E27FC236}">
                <a16:creationId xmlns:a16="http://schemas.microsoft.com/office/drawing/2014/main" id="{3A2D2D76-583D-481B-91B4-F429F69FE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6" name="pole tekstowe 5">
            <a:extLst>
              <a:ext uri="{FF2B5EF4-FFF2-40B4-BE49-F238E27FC236}">
                <a16:creationId xmlns:a16="http://schemas.microsoft.com/office/drawing/2014/main" id="{D6AACD0D-5DD9-43CA-A070-0A2AC7E93E72}"/>
              </a:ext>
            </a:extLst>
          </p:cNvPr>
          <p:cNvSpPr txBox="1"/>
          <p:nvPr/>
        </p:nvSpPr>
        <p:spPr>
          <a:xfrm>
            <a:off x="0" y="6488668"/>
            <a:ext cx="2122311" cy="261610"/>
          </a:xfrm>
          <a:prstGeom prst="rect">
            <a:avLst/>
          </a:prstGeom>
          <a:noFill/>
        </p:spPr>
        <p:txBody>
          <a:bodyPr wrap="square" rtlCol="0">
            <a:spAutoFit/>
          </a:bodyPr>
          <a:lstStyle/>
          <a:p>
            <a:r>
              <a:rPr lang="pl-PL" sz="1100" dirty="0"/>
              <a:t>fot. </a:t>
            </a:r>
            <a:r>
              <a:rPr lang="pl-PL" sz="1100" dirty="0" err="1"/>
              <a:t>Depositphotos</a:t>
            </a:r>
            <a:endParaRPr lang="pl-PL" sz="1100" dirty="0"/>
          </a:p>
        </p:txBody>
      </p:sp>
    </p:spTree>
    <p:extLst>
      <p:ext uri="{BB962C8B-B14F-4D97-AF65-F5344CB8AC3E}">
        <p14:creationId xmlns:p14="http://schemas.microsoft.com/office/powerpoint/2010/main" val="719226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D09E3110-A801-4CEA-96F7-83535754C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ole tekstowe 3">
            <a:extLst>
              <a:ext uri="{FF2B5EF4-FFF2-40B4-BE49-F238E27FC236}">
                <a16:creationId xmlns:a16="http://schemas.microsoft.com/office/drawing/2014/main" id="{EBB4406E-4A0F-4E9F-8CD5-BB8865966842}"/>
              </a:ext>
            </a:extLst>
          </p:cNvPr>
          <p:cNvSpPr txBox="1"/>
          <p:nvPr/>
        </p:nvSpPr>
        <p:spPr>
          <a:xfrm>
            <a:off x="524934" y="136744"/>
            <a:ext cx="6118578"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PRZECIWDZIAŁANIE</a:t>
            </a:r>
            <a:br>
              <a:rPr lang="pl-PL" sz="4000" b="1" dirty="0">
                <a:solidFill>
                  <a:srgbClr val="FF914D"/>
                </a:solidFill>
                <a:latin typeface="Arial" panose="020B0604020202020204" pitchFamily="34" charset="0"/>
                <a:cs typeface="Arial" panose="020B0604020202020204" pitchFamily="34" charset="0"/>
              </a:rPr>
            </a:br>
            <a:r>
              <a:rPr lang="pl-PL" sz="4000" b="1" dirty="0">
                <a:solidFill>
                  <a:srgbClr val="FF914D"/>
                </a:solidFill>
                <a:latin typeface="Arial" panose="020B0604020202020204" pitchFamily="34" charset="0"/>
                <a:cs typeface="Arial" panose="020B0604020202020204" pitchFamily="34" charset="0"/>
              </a:rPr>
              <a:t>ZMIANOM KLIMATU</a:t>
            </a:r>
          </a:p>
        </p:txBody>
      </p:sp>
      <p:pic>
        <p:nvPicPr>
          <p:cNvPr id="5" name="Obraz 4">
            <a:extLst>
              <a:ext uri="{FF2B5EF4-FFF2-40B4-BE49-F238E27FC236}">
                <a16:creationId xmlns:a16="http://schemas.microsoft.com/office/drawing/2014/main" id="{36236096-685D-47E4-B575-33C142D5B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6" name="pole tekstowe 5">
            <a:extLst>
              <a:ext uri="{FF2B5EF4-FFF2-40B4-BE49-F238E27FC236}">
                <a16:creationId xmlns:a16="http://schemas.microsoft.com/office/drawing/2014/main" id="{A43B8840-C42F-4FDA-AB86-77CB98CF3E28}"/>
              </a:ext>
            </a:extLst>
          </p:cNvPr>
          <p:cNvSpPr txBox="1"/>
          <p:nvPr/>
        </p:nvSpPr>
        <p:spPr>
          <a:xfrm>
            <a:off x="3036711" y="2009422"/>
            <a:ext cx="2551289" cy="523220"/>
          </a:xfrm>
          <a:prstGeom prst="rect">
            <a:avLst/>
          </a:prstGeom>
          <a:noFill/>
        </p:spPr>
        <p:txBody>
          <a:bodyPr wrap="square" rtlCol="0">
            <a:spAutoFit/>
          </a:bodyPr>
          <a:lstStyle/>
          <a:p>
            <a:pPr algn="ctr"/>
            <a:r>
              <a:rPr lang="pl-PL" sz="2800" b="1" dirty="0">
                <a:solidFill>
                  <a:srgbClr val="FF914D"/>
                </a:solidFill>
                <a:latin typeface="Arial" panose="020B0604020202020204" pitchFamily="34" charset="0"/>
                <a:cs typeface="Arial" panose="020B0604020202020204" pitchFamily="34" charset="0"/>
              </a:rPr>
              <a:t>MITYGACJA</a:t>
            </a:r>
          </a:p>
        </p:txBody>
      </p:sp>
      <p:sp>
        <p:nvSpPr>
          <p:cNvPr id="8" name="pole tekstowe 7">
            <a:extLst>
              <a:ext uri="{FF2B5EF4-FFF2-40B4-BE49-F238E27FC236}">
                <a16:creationId xmlns:a16="http://schemas.microsoft.com/office/drawing/2014/main" id="{5B4D88C8-D824-4D7F-9075-5A30A4E088DC}"/>
              </a:ext>
            </a:extLst>
          </p:cNvPr>
          <p:cNvSpPr txBox="1"/>
          <p:nvPr/>
        </p:nvSpPr>
        <p:spPr>
          <a:xfrm>
            <a:off x="524934" y="3081881"/>
            <a:ext cx="8099777" cy="3477875"/>
          </a:xfrm>
          <a:prstGeom prst="rect">
            <a:avLst/>
          </a:prstGeom>
          <a:noFill/>
        </p:spPr>
        <p:txBody>
          <a:bodyPr wrap="square" rtlCol="0">
            <a:spAutoFit/>
          </a:bodyPr>
          <a:lstStyle/>
          <a:p>
            <a:pPr algn="ctr"/>
            <a:r>
              <a:rPr lang="pl-PL" sz="2000" cap="small" dirty="0">
                <a:latin typeface="Arial" panose="020B0604020202020204" pitchFamily="34" charset="0"/>
                <a:cs typeface="Arial" panose="020B0604020202020204" pitchFamily="34" charset="0"/>
              </a:rPr>
              <a:t>Jest to suma działań, które mają na celu zmniejszenie skali globalnego ocieplenia.</a:t>
            </a:r>
          </a:p>
          <a:p>
            <a:pPr algn="ctr"/>
            <a:endParaRPr lang="pl-PL" sz="2000" cap="small" dirty="0">
              <a:latin typeface="Arial" panose="020B0604020202020204" pitchFamily="34" charset="0"/>
              <a:cs typeface="Arial" panose="020B0604020202020204" pitchFamily="34" charset="0"/>
            </a:endParaRPr>
          </a:p>
          <a:p>
            <a:pPr algn="ctr"/>
            <a:r>
              <a:rPr lang="pl-PL" sz="2000" cap="small" dirty="0">
                <a:latin typeface="Arial" panose="020B0604020202020204" pitchFamily="34" charset="0"/>
                <a:cs typeface="Arial" panose="020B0604020202020204" pitchFamily="34" charset="0"/>
              </a:rPr>
              <a:t>To działania mające na celu zapobieganie lub ograniczanie </a:t>
            </a:r>
          </a:p>
          <a:p>
            <a:pPr algn="ctr"/>
            <a:r>
              <a:rPr lang="pl-PL" sz="2000" cap="small" dirty="0">
                <a:latin typeface="Arial" panose="020B0604020202020204" pitchFamily="34" charset="0"/>
                <a:cs typeface="Arial" panose="020B0604020202020204" pitchFamily="34" charset="0"/>
              </a:rPr>
              <a:t>emisji gazów cieplarnianych.</a:t>
            </a:r>
          </a:p>
          <a:p>
            <a:pPr algn="ctr"/>
            <a:endParaRPr lang="pl-PL" sz="2000" cap="small" dirty="0">
              <a:latin typeface="Arial" panose="020B0604020202020204" pitchFamily="34" charset="0"/>
              <a:cs typeface="Arial" panose="020B0604020202020204" pitchFamily="34" charset="0"/>
            </a:endParaRPr>
          </a:p>
          <a:p>
            <a:pPr algn="ctr"/>
            <a:r>
              <a:rPr lang="pl-PL" sz="2000" cap="small" dirty="0">
                <a:latin typeface="Arial" panose="020B0604020202020204" pitchFamily="34" charset="0"/>
                <a:cs typeface="Arial" panose="020B0604020202020204" pitchFamily="34" charset="0"/>
              </a:rPr>
              <a:t>Działania podejmowane w ramach </a:t>
            </a:r>
            <a:r>
              <a:rPr lang="pl-PL" sz="2000" cap="small" dirty="0" err="1">
                <a:latin typeface="Arial" panose="020B0604020202020204" pitchFamily="34" charset="0"/>
                <a:cs typeface="Arial" panose="020B0604020202020204" pitchFamily="34" charset="0"/>
              </a:rPr>
              <a:t>mitygacji</a:t>
            </a:r>
            <a:r>
              <a:rPr lang="pl-PL" sz="2000" cap="small" dirty="0">
                <a:latin typeface="Arial" panose="020B0604020202020204" pitchFamily="34" charset="0"/>
                <a:cs typeface="Arial" panose="020B0604020202020204" pitchFamily="34" charset="0"/>
              </a:rPr>
              <a:t> polegają na poprawie efektywności energetycznej, na zwiększaniu udziału energii pochodzącej ze źródeł odnawialnych i ograniczeniu spalania paliw kopalnych, a także na zmniejszeniu energochłonności sektorów gospodarki.</a:t>
            </a:r>
          </a:p>
        </p:txBody>
      </p:sp>
    </p:spTree>
    <p:extLst>
      <p:ext uri="{BB962C8B-B14F-4D97-AF65-F5344CB8AC3E}">
        <p14:creationId xmlns:p14="http://schemas.microsoft.com/office/powerpoint/2010/main" val="1119113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FAC365A5-4D7E-4688-B463-BBC9A0D92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ole tekstowe 3">
            <a:extLst>
              <a:ext uri="{FF2B5EF4-FFF2-40B4-BE49-F238E27FC236}">
                <a16:creationId xmlns:a16="http://schemas.microsoft.com/office/drawing/2014/main" id="{6F317F72-921E-4D5F-930A-9F378F0E54EB}"/>
              </a:ext>
            </a:extLst>
          </p:cNvPr>
          <p:cNvSpPr txBox="1"/>
          <p:nvPr/>
        </p:nvSpPr>
        <p:spPr>
          <a:xfrm>
            <a:off x="524934" y="136744"/>
            <a:ext cx="6118578"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PRZECIWDZIAŁANIE</a:t>
            </a:r>
            <a:br>
              <a:rPr lang="pl-PL" sz="4000" b="1" dirty="0">
                <a:solidFill>
                  <a:srgbClr val="FF914D"/>
                </a:solidFill>
                <a:latin typeface="Arial" panose="020B0604020202020204" pitchFamily="34" charset="0"/>
                <a:cs typeface="Arial" panose="020B0604020202020204" pitchFamily="34" charset="0"/>
              </a:rPr>
            </a:br>
            <a:r>
              <a:rPr lang="pl-PL" sz="4000" b="1" dirty="0">
                <a:solidFill>
                  <a:srgbClr val="FF914D"/>
                </a:solidFill>
                <a:latin typeface="Arial" panose="020B0604020202020204" pitchFamily="34" charset="0"/>
                <a:cs typeface="Arial" panose="020B0604020202020204" pitchFamily="34" charset="0"/>
              </a:rPr>
              <a:t>ZMIANOM KLIMATU</a:t>
            </a:r>
          </a:p>
        </p:txBody>
      </p:sp>
      <p:pic>
        <p:nvPicPr>
          <p:cNvPr id="5" name="Obraz 4">
            <a:extLst>
              <a:ext uri="{FF2B5EF4-FFF2-40B4-BE49-F238E27FC236}">
                <a16:creationId xmlns:a16="http://schemas.microsoft.com/office/drawing/2014/main" id="{0E609E8D-1F06-4796-BB9A-D388E43EE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6" name="pole tekstowe 5">
            <a:extLst>
              <a:ext uri="{FF2B5EF4-FFF2-40B4-BE49-F238E27FC236}">
                <a16:creationId xmlns:a16="http://schemas.microsoft.com/office/drawing/2014/main" id="{1F7DAD54-CF6E-44AA-9040-18B875848A46}"/>
              </a:ext>
            </a:extLst>
          </p:cNvPr>
          <p:cNvSpPr txBox="1"/>
          <p:nvPr/>
        </p:nvSpPr>
        <p:spPr>
          <a:xfrm>
            <a:off x="4673600" y="5531555"/>
            <a:ext cx="2551289" cy="523220"/>
          </a:xfrm>
          <a:prstGeom prst="rect">
            <a:avLst/>
          </a:prstGeom>
          <a:noFill/>
        </p:spPr>
        <p:txBody>
          <a:bodyPr wrap="square" rtlCol="0">
            <a:spAutoFit/>
          </a:bodyPr>
          <a:lstStyle/>
          <a:p>
            <a:pPr algn="ctr"/>
            <a:r>
              <a:rPr lang="pl-PL" sz="2800" b="1" dirty="0">
                <a:solidFill>
                  <a:srgbClr val="FF914D"/>
                </a:solidFill>
                <a:latin typeface="Arial" panose="020B0604020202020204" pitchFamily="34" charset="0"/>
                <a:cs typeface="Arial" panose="020B0604020202020204" pitchFamily="34" charset="0"/>
              </a:rPr>
              <a:t>MITYGACJA</a:t>
            </a:r>
          </a:p>
        </p:txBody>
      </p:sp>
      <p:sp>
        <p:nvSpPr>
          <p:cNvPr id="8" name="pole tekstowe 7">
            <a:extLst>
              <a:ext uri="{FF2B5EF4-FFF2-40B4-BE49-F238E27FC236}">
                <a16:creationId xmlns:a16="http://schemas.microsoft.com/office/drawing/2014/main" id="{51D6D825-007E-492B-8B24-9EE08B6F9A65}"/>
              </a:ext>
            </a:extLst>
          </p:cNvPr>
          <p:cNvSpPr txBox="1"/>
          <p:nvPr/>
        </p:nvSpPr>
        <p:spPr>
          <a:xfrm>
            <a:off x="524934" y="2110874"/>
            <a:ext cx="3262489"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ograniczanie powstawania odpadów oraz segregowanie odpadów komunalnych</a:t>
            </a:r>
          </a:p>
        </p:txBody>
      </p:sp>
      <p:sp>
        <p:nvSpPr>
          <p:cNvPr id="10" name="pole tekstowe 9">
            <a:extLst>
              <a:ext uri="{FF2B5EF4-FFF2-40B4-BE49-F238E27FC236}">
                <a16:creationId xmlns:a16="http://schemas.microsoft.com/office/drawing/2014/main" id="{330B9B8B-FADA-4031-8E8E-2B469332A30B}"/>
              </a:ext>
            </a:extLst>
          </p:cNvPr>
          <p:cNvSpPr txBox="1"/>
          <p:nvPr/>
        </p:nvSpPr>
        <p:spPr>
          <a:xfrm>
            <a:off x="8777183" y="5252597"/>
            <a:ext cx="2664033"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używanie źródeł energii </a:t>
            </a:r>
          </a:p>
          <a:p>
            <a:pPr algn="ctr"/>
            <a:r>
              <a:rPr lang="pl-PL" dirty="0">
                <a:latin typeface="Arial" panose="020B0604020202020204" pitchFamily="34" charset="0"/>
                <a:cs typeface="Arial" panose="020B0604020202020204" pitchFamily="34" charset="0"/>
              </a:rPr>
              <a:t>innych niż paliwa kopalne</a:t>
            </a:r>
          </a:p>
        </p:txBody>
      </p:sp>
      <p:sp>
        <p:nvSpPr>
          <p:cNvPr id="12" name="pole tekstowe 11">
            <a:extLst>
              <a:ext uri="{FF2B5EF4-FFF2-40B4-BE49-F238E27FC236}">
                <a16:creationId xmlns:a16="http://schemas.microsoft.com/office/drawing/2014/main" id="{B2814119-1303-4DA1-BEF0-D0BE064934FE}"/>
              </a:ext>
            </a:extLst>
          </p:cNvPr>
          <p:cNvSpPr txBox="1"/>
          <p:nvPr/>
        </p:nvSpPr>
        <p:spPr>
          <a:xfrm>
            <a:off x="451555" y="3561990"/>
            <a:ext cx="3025350"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wybieranie przyjaznych </a:t>
            </a:r>
          </a:p>
          <a:p>
            <a:pPr algn="ctr"/>
            <a:r>
              <a:rPr lang="pl-PL" dirty="0">
                <a:latin typeface="Arial" panose="020B0604020202020204" pitchFamily="34" charset="0"/>
                <a:cs typeface="Arial" panose="020B0604020202020204" pitchFamily="34" charset="0"/>
              </a:rPr>
              <a:t>dla środowiska źródeł transportu </a:t>
            </a:r>
          </a:p>
        </p:txBody>
      </p:sp>
      <p:sp>
        <p:nvSpPr>
          <p:cNvPr id="14" name="pole tekstowe 13">
            <a:extLst>
              <a:ext uri="{FF2B5EF4-FFF2-40B4-BE49-F238E27FC236}">
                <a16:creationId xmlns:a16="http://schemas.microsoft.com/office/drawing/2014/main" id="{AE1FDE55-1B9D-4799-8BC6-F9717A572C00}"/>
              </a:ext>
            </a:extLst>
          </p:cNvPr>
          <p:cNvSpPr txBox="1"/>
          <p:nvPr/>
        </p:nvSpPr>
        <p:spPr>
          <a:xfrm>
            <a:off x="8178729" y="1861687"/>
            <a:ext cx="3262489"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ograniczenie</a:t>
            </a:r>
          </a:p>
          <a:p>
            <a:pPr algn="ctr"/>
            <a:r>
              <a:rPr lang="pl-PL" dirty="0">
                <a:latin typeface="Arial" panose="020B0604020202020204" pitchFamily="34" charset="0"/>
                <a:cs typeface="Arial" panose="020B0604020202020204" pitchFamily="34" charset="0"/>
              </a:rPr>
              <a:t>spożywania produktów pochodzenia zwierzęcego </a:t>
            </a:r>
          </a:p>
        </p:txBody>
      </p:sp>
      <p:sp>
        <p:nvSpPr>
          <p:cNvPr id="16" name="pole tekstowe 15">
            <a:extLst>
              <a:ext uri="{FF2B5EF4-FFF2-40B4-BE49-F238E27FC236}">
                <a16:creationId xmlns:a16="http://schemas.microsoft.com/office/drawing/2014/main" id="{6E545452-9A54-4E96-95A4-9AA8CCF89168}"/>
              </a:ext>
            </a:extLst>
          </p:cNvPr>
          <p:cNvSpPr txBox="1"/>
          <p:nvPr/>
        </p:nvSpPr>
        <p:spPr>
          <a:xfrm>
            <a:off x="321733" y="5209995"/>
            <a:ext cx="3025350"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oszczędzanie energii cieplnej i elektrycznej, oszczędzanie wody</a:t>
            </a:r>
          </a:p>
        </p:txBody>
      </p:sp>
      <p:sp>
        <p:nvSpPr>
          <p:cNvPr id="18" name="pole tekstowe 17">
            <a:extLst>
              <a:ext uri="{FF2B5EF4-FFF2-40B4-BE49-F238E27FC236}">
                <a16:creationId xmlns:a16="http://schemas.microsoft.com/office/drawing/2014/main" id="{B3432FB9-94B4-479B-84DF-13EF9B439765}"/>
              </a:ext>
            </a:extLst>
          </p:cNvPr>
          <p:cNvSpPr txBox="1"/>
          <p:nvPr/>
        </p:nvSpPr>
        <p:spPr>
          <a:xfrm>
            <a:off x="8178729" y="3697756"/>
            <a:ext cx="3262489"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oszczędzanie energii cieplnej </a:t>
            </a:r>
          </a:p>
          <a:p>
            <a:pPr algn="ctr"/>
            <a:r>
              <a:rPr lang="pl-PL" dirty="0">
                <a:latin typeface="Arial" panose="020B0604020202020204" pitchFamily="34" charset="0"/>
                <a:cs typeface="Arial" panose="020B0604020202020204" pitchFamily="34" charset="0"/>
              </a:rPr>
              <a:t>i elektrycznej, oszczędzanie wody</a:t>
            </a:r>
          </a:p>
        </p:txBody>
      </p:sp>
    </p:spTree>
    <p:extLst>
      <p:ext uri="{BB962C8B-B14F-4D97-AF65-F5344CB8AC3E}">
        <p14:creationId xmlns:p14="http://schemas.microsoft.com/office/powerpoint/2010/main" val="3693274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99653C5-4610-46E0-82DF-8DE95C8F6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ole tekstowe 3">
            <a:extLst>
              <a:ext uri="{FF2B5EF4-FFF2-40B4-BE49-F238E27FC236}">
                <a16:creationId xmlns:a16="http://schemas.microsoft.com/office/drawing/2014/main" id="{133B5FF6-173A-47FD-A6B0-21D30D9F57A8}"/>
              </a:ext>
            </a:extLst>
          </p:cNvPr>
          <p:cNvSpPr txBox="1"/>
          <p:nvPr/>
        </p:nvSpPr>
        <p:spPr>
          <a:xfrm>
            <a:off x="524934" y="136744"/>
            <a:ext cx="6118578"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PRZECIWDZIAŁANIE</a:t>
            </a:r>
            <a:br>
              <a:rPr lang="pl-PL" sz="4000" b="1" dirty="0">
                <a:solidFill>
                  <a:srgbClr val="FF914D"/>
                </a:solidFill>
                <a:latin typeface="Arial" panose="020B0604020202020204" pitchFamily="34" charset="0"/>
                <a:cs typeface="Arial" panose="020B0604020202020204" pitchFamily="34" charset="0"/>
              </a:rPr>
            </a:br>
            <a:r>
              <a:rPr lang="pl-PL" sz="4000" b="1" dirty="0">
                <a:solidFill>
                  <a:srgbClr val="FF914D"/>
                </a:solidFill>
                <a:latin typeface="Arial" panose="020B0604020202020204" pitchFamily="34" charset="0"/>
                <a:cs typeface="Arial" panose="020B0604020202020204" pitchFamily="34" charset="0"/>
              </a:rPr>
              <a:t>ZMIANOM KLIMATU</a:t>
            </a:r>
          </a:p>
        </p:txBody>
      </p:sp>
      <p:pic>
        <p:nvPicPr>
          <p:cNvPr id="5" name="Obraz 4">
            <a:extLst>
              <a:ext uri="{FF2B5EF4-FFF2-40B4-BE49-F238E27FC236}">
                <a16:creationId xmlns:a16="http://schemas.microsoft.com/office/drawing/2014/main" id="{EF64293A-52EA-447E-8BDD-38F6BB999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6" name="pole tekstowe 5">
            <a:extLst>
              <a:ext uri="{FF2B5EF4-FFF2-40B4-BE49-F238E27FC236}">
                <a16:creationId xmlns:a16="http://schemas.microsoft.com/office/drawing/2014/main" id="{186A5E3B-B87D-450E-AA9E-DE9A40C54BDF}"/>
              </a:ext>
            </a:extLst>
          </p:cNvPr>
          <p:cNvSpPr txBox="1"/>
          <p:nvPr/>
        </p:nvSpPr>
        <p:spPr>
          <a:xfrm>
            <a:off x="4628444" y="5588000"/>
            <a:ext cx="2551289" cy="523220"/>
          </a:xfrm>
          <a:prstGeom prst="rect">
            <a:avLst/>
          </a:prstGeom>
          <a:noFill/>
        </p:spPr>
        <p:txBody>
          <a:bodyPr wrap="square" rtlCol="0">
            <a:spAutoFit/>
          </a:bodyPr>
          <a:lstStyle/>
          <a:p>
            <a:pPr algn="ctr"/>
            <a:r>
              <a:rPr lang="pl-PL" sz="2800" b="1" dirty="0">
                <a:solidFill>
                  <a:srgbClr val="FF914D"/>
                </a:solidFill>
                <a:latin typeface="Arial" panose="020B0604020202020204" pitchFamily="34" charset="0"/>
                <a:cs typeface="Arial" panose="020B0604020202020204" pitchFamily="34" charset="0"/>
              </a:rPr>
              <a:t>MITYGACJA</a:t>
            </a:r>
          </a:p>
        </p:txBody>
      </p:sp>
      <p:sp>
        <p:nvSpPr>
          <p:cNvPr id="10" name="pole tekstowe 9">
            <a:extLst>
              <a:ext uri="{FF2B5EF4-FFF2-40B4-BE49-F238E27FC236}">
                <a16:creationId xmlns:a16="http://schemas.microsoft.com/office/drawing/2014/main" id="{D15DE459-C620-4E07-A340-946E84265165}"/>
              </a:ext>
            </a:extLst>
          </p:cNvPr>
          <p:cNvSpPr txBox="1"/>
          <p:nvPr/>
        </p:nvSpPr>
        <p:spPr>
          <a:xfrm>
            <a:off x="8480779" y="1902561"/>
            <a:ext cx="3256846" cy="646331"/>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zwiększenie udziału  odnawialnych źródeł energii</a:t>
            </a:r>
          </a:p>
        </p:txBody>
      </p:sp>
      <p:sp>
        <p:nvSpPr>
          <p:cNvPr id="12" name="pole tekstowe 11">
            <a:extLst>
              <a:ext uri="{FF2B5EF4-FFF2-40B4-BE49-F238E27FC236}">
                <a16:creationId xmlns:a16="http://schemas.microsoft.com/office/drawing/2014/main" id="{BC45387E-15E8-4BB0-9DCF-F307475C9349}"/>
              </a:ext>
            </a:extLst>
          </p:cNvPr>
          <p:cNvSpPr txBox="1"/>
          <p:nvPr/>
        </p:nvSpPr>
        <p:spPr>
          <a:xfrm>
            <a:off x="6812417" y="3793809"/>
            <a:ext cx="6175022" cy="369332"/>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rozwój </a:t>
            </a:r>
            <a:r>
              <a:rPr lang="pl-PL" dirty="0" err="1">
                <a:latin typeface="Arial" panose="020B0604020202020204" pitchFamily="34" charset="0"/>
                <a:cs typeface="Arial" panose="020B0604020202020204" pitchFamily="34" charset="0"/>
              </a:rPr>
              <a:t>elektromobilności</a:t>
            </a:r>
            <a:endParaRPr lang="pl-PL" dirty="0">
              <a:latin typeface="Arial" panose="020B0604020202020204" pitchFamily="34" charset="0"/>
              <a:cs typeface="Arial" panose="020B0604020202020204" pitchFamily="34" charset="0"/>
            </a:endParaRPr>
          </a:p>
        </p:txBody>
      </p:sp>
      <p:sp>
        <p:nvSpPr>
          <p:cNvPr id="14" name="pole tekstowe 13">
            <a:extLst>
              <a:ext uri="{FF2B5EF4-FFF2-40B4-BE49-F238E27FC236}">
                <a16:creationId xmlns:a16="http://schemas.microsoft.com/office/drawing/2014/main" id="{81419EFE-D793-4709-8B3C-11A6891C1B66}"/>
              </a:ext>
            </a:extLst>
          </p:cNvPr>
          <p:cNvSpPr txBox="1"/>
          <p:nvPr/>
        </p:nvSpPr>
        <p:spPr>
          <a:xfrm>
            <a:off x="8353781" y="5272307"/>
            <a:ext cx="3510843" cy="646331"/>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wdrożenie skutecznej polityki zapobiegania zmianom klimatu</a:t>
            </a:r>
          </a:p>
        </p:txBody>
      </p:sp>
      <p:sp>
        <p:nvSpPr>
          <p:cNvPr id="16" name="pole tekstowe 15">
            <a:extLst>
              <a:ext uri="{FF2B5EF4-FFF2-40B4-BE49-F238E27FC236}">
                <a16:creationId xmlns:a16="http://schemas.microsoft.com/office/drawing/2014/main" id="{2756FE7F-039E-4C30-9F8C-DA68ABEF9F7D}"/>
              </a:ext>
            </a:extLst>
          </p:cNvPr>
          <p:cNvSpPr txBox="1"/>
          <p:nvPr/>
        </p:nvSpPr>
        <p:spPr>
          <a:xfrm>
            <a:off x="58944" y="5133808"/>
            <a:ext cx="3632308"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rozwój ciepłownictwa </a:t>
            </a:r>
          </a:p>
          <a:p>
            <a:pPr algn="ctr"/>
            <a:r>
              <a:rPr lang="pl-PL" dirty="0">
                <a:latin typeface="Arial" panose="020B0604020202020204" pitchFamily="34" charset="0"/>
                <a:cs typeface="Arial" panose="020B0604020202020204" pitchFamily="34" charset="0"/>
              </a:rPr>
              <a:t>i kogeneracji (wytwarzania ciepła </a:t>
            </a:r>
          </a:p>
          <a:p>
            <a:pPr algn="ctr"/>
            <a:r>
              <a:rPr lang="pl-PL" dirty="0">
                <a:latin typeface="Arial" panose="020B0604020202020204" pitchFamily="34" charset="0"/>
                <a:cs typeface="Arial" panose="020B0604020202020204" pitchFamily="34" charset="0"/>
              </a:rPr>
              <a:t>i energii elektrycznej)</a:t>
            </a:r>
          </a:p>
        </p:txBody>
      </p:sp>
      <p:sp>
        <p:nvSpPr>
          <p:cNvPr id="18" name="pole tekstowe 17">
            <a:extLst>
              <a:ext uri="{FF2B5EF4-FFF2-40B4-BE49-F238E27FC236}">
                <a16:creationId xmlns:a16="http://schemas.microsoft.com/office/drawing/2014/main" id="{0F0A4406-B8A9-4F25-81EE-F24FCDAAEEEA}"/>
              </a:ext>
            </a:extLst>
          </p:cNvPr>
          <p:cNvSpPr txBox="1"/>
          <p:nvPr/>
        </p:nvSpPr>
        <p:spPr>
          <a:xfrm>
            <a:off x="58944" y="3409616"/>
            <a:ext cx="3750197"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rozbudowa sieci </a:t>
            </a:r>
          </a:p>
          <a:p>
            <a:pPr algn="ctr"/>
            <a:r>
              <a:rPr lang="pl-PL" dirty="0">
                <a:latin typeface="Arial" panose="020B0604020202020204" pitchFamily="34" charset="0"/>
                <a:cs typeface="Arial" panose="020B0604020202020204" pitchFamily="34" charset="0"/>
              </a:rPr>
              <a:t>energii elektrycznej pozyskiwanej </a:t>
            </a:r>
          </a:p>
          <a:p>
            <a:pPr algn="ctr"/>
            <a:r>
              <a:rPr lang="pl-PL" dirty="0">
                <a:latin typeface="Arial" panose="020B0604020202020204" pitchFamily="34" charset="0"/>
                <a:cs typeface="Arial" panose="020B0604020202020204" pitchFamily="34" charset="0"/>
              </a:rPr>
              <a:t>z odnawialnych źródeł energii</a:t>
            </a:r>
          </a:p>
        </p:txBody>
      </p:sp>
      <p:sp>
        <p:nvSpPr>
          <p:cNvPr id="20" name="pole tekstowe 19">
            <a:extLst>
              <a:ext uri="{FF2B5EF4-FFF2-40B4-BE49-F238E27FC236}">
                <a16:creationId xmlns:a16="http://schemas.microsoft.com/office/drawing/2014/main" id="{126180D1-FCBE-40B2-B13B-DD1EC895CA35}"/>
              </a:ext>
            </a:extLst>
          </p:cNvPr>
          <p:cNvSpPr txBox="1"/>
          <p:nvPr/>
        </p:nvSpPr>
        <p:spPr>
          <a:xfrm>
            <a:off x="836199" y="2143809"/>
            <a:ext cx="2468301" cy="646331"/>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poprawa efektywności </a:t>
            </a:r>
          </a:p>
          <a:p>
            <a:pPr algn="ctr"/>
            <a:r>
              <a:rPr lang="pl-PL" dirty="0">
                <a:latin typeface="Arial" panose="020B0604020202020204" pitchFamily="34" charset="0"/>
                <a:cs typeface="Arial" panose="020B0604020202020204" pitchFamily="34" charset="0"/>
              </a:rPr>
              <a:t>energetycznej</a:t>
            </a:r>
          </a:p>
        </p:txBody>
      </p:sp>
    </p:spTree>
    <p:extLst>
      <p:ext uri="{BB962C8B-B14F-4D97-AF65-F5344CB8AC3E}">
        <p14:creationId xmlns:p14="http://schemas.microsoft.com/office/powerpoint/2010/main" val="2719720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2235854-7446-4BB4-B85D-F6E2866EA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ole tekstowe 3">
            <a:extLst>
              <a:ext uri="{FF2B5EF4-FFF2-40B4-BE49-F238E27FC236}">
                <a16:creationId xmlns:a16="http://schemas.microsoft.com/office/drawing/2014/main" id="{A509075C-C760-4051-8F86-82A50ECBB0B0}"/>
              </a:ext>
            </a:extLst>
          </p:cNvPr>
          <p:cNvSpPr txBox="1"/>
          <p:nvPr/>
        </p:nvSpPr>
        <p:spPr>
          <a:xfrm>
            <a:off x="524934" y="136744"/>
            <a:ext cx="6118578"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PRZECIWDZIAŁANIE</a:t>
            </a:r>
            <a:br>
              <a:rPr lang="pl-PL" sz="4000" b="1" dirty="0">
                <a:solidFill>
                  <a:srgbClr val="FF914D"/>
                </a:solidFill>
                <a:latin typeface="Arial" panose="020B0604020202020204" pitchFamily="34" charset="0"/>
                <a:cs typeface="Arial" panose="020B0604020202020204" pitchFamily="34" charset="0"/>
              </a:rPr>
            </a:br>
            <a:r>
              <a:rPr lang="pl-PL" sz="4000" b="1" dirty="0">
                <a:solidFill>
                  <a:srgbClr val="FF914D"/>
                </a:solidFill>
                <a:latin typeface="Arial" panose="020B0604020202020204" pitchFamily="34" charset="0"/>
                <a:cs typeface="Arial" panose="020B0604020202020204" pitchFamily="34" charset="0"/>
              </a:rPr>
              <a:t>ZMIANOM KLIMATU</a:t>
            </a:r>
          </a:p>
        </p:txBody>
      </p:sp>
      <p:pic>
        <p:nvPicPr>
          <p:cNvPr id="5" name="Obraz 4">
            <a:extLst>
              <a:ext uri="{FF2B5EF4-FFF2-40B4-BE49-F238E27FC236}">
                <a16:creationId xmlns:a16="http://schemas.microsoft.com/office/drawing/2014/main" id="{093B6E96-86D9-43EF-8D65-C19E29AC0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6" name="pole tekstowe 5">
            <a:extLst>
              <a:ext uri="{FF2B5EF4-FFF2-40B4-BE49-F238E27FC236}">
                <a16:creationId xmlns:a16="http://schemas.microsoft.com/office/drawing/2014/main" id="{3703ADCD-C216-43F9-A125-9AD7F06CA7A6}"/>
              </a:ext>
            </a:extLst>
          </p:cNvPr>
          <p:cNvSpPr txBox="1"/>
          <p:nvPr/>
        </p:nvSpPr>
        <p:spPr>
          <a:xfrm>
            <a:off x="4617156" y="5813778"/>
            <a:ext cx="2551289" cy="523220"/>
          </a:xfrm>
          <a:prstGeom prst="rect">
            <a:avLst/>
          </a:prstGeom>
          <a:noFill/>
        </p:spPr>
        <p:txBody>
          <a:bodyPr wrap="square" rtlCol="0">
            <a:spAutoFit/>
          </a:bodyPr>
          <a:lstStyle/>
          <a:p>
            <a:pPr algn="ctr"/>
            <a:r>
              <a:rPr lang="pl-PL" sz="2800" b="1" dirty="0">
                <a:solidFill>
                  <a:srgbClr val="FF914D"/>
                </a:solidFill>
                <a:latin typeface="Arial" panose="020B0604020202020204" pitchFamily="34" charset="0"/>
                <a:cs typeface="Arial" panose="020B0604020202020204" pitchFamily="34" charset="0"/>
              </a:rPr>
              <a:t>MITYGACJA</a:t>
            </a:r>
          </a:p>
        </p:txBody>
      </p:sp>
      <p:sp>
        <p:nvSpPr>
          <p:cNvPr id="10" name="pole tekstowe 9">
            <a:extLst>
              <a:ext uri="{FF2B5EF4-FFF2-40B4-BE49-F238E27FC236}">
                <a16:creationId xmlns:a16="http://schemas.microsoft.com/office/drawing/2014/main" id="{2EFC4D14-889A-4680-B1F7-655DD04C642B}"/>
              </a:ext>
            </a:extLst>
          </p:cNvPr>
          <p:cNvSpPr txBox="1"/>
          <p:nvPr/>
        </p:nvSpPr>
        <p:spPr>
          <a:xfrm>
            <a:off x="8166602" y="4771999"/>
            <a:ext cx="3885200" cy="369332"/>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budowa jednolitego rynku energii</a:t>
            </a:r>
          </a:p>
        </p:txBody>
      </p:sp>
      <p:sp>
        <p:nvSpPr>
          <p:cNvPr id="12" name="pole tekstowe 11">
            <a:extLst>
              <a:ext uri="{FF2B5EF4-FFF2-40B4-BE49-F238E27FC236}">
                <a16:creationId xmlns:a16="http://schemas.microsoft.com/office/drawing/2014/main" id="{A78CC73C-E6CC-47A3-A46D-FB2D4D911FCC}"/>
              </a:ext>
            </a:extLst>
          </p:cNvPr>
          <p:cNvSpPr txBox="1"/>
          <p:nvPr/>
        </p:nvSpPr>
        <p:spPr>
          <a:xfrm>
            <a:off x="8057833" y="1930916"/>
            <a:ext cx="3885200" cy="646331"/>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realizacja pakietu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energetyczno-klimatycznego</a:t>
            </a:r>
          </a:p>
        </p:txBody>
      </p:sp>
      <p:sp>
        <p:nvSpPr>
          <p:cNvPr id="14" name="pole tekstowe 13">
            <a:extLst>
              <a:ext uri="{FF2B5EF4-FFF2-40B4-BE49-F238E27FC236}">
                <a16:creationId xmlns:a16="http://schemas.microsoft.com/office/drawing/2014/main" id="{B0C1B162-6617-481F-8AE0-509FF0A2415C}"/>
              </a:ext>
            </a:extLst>
          </p:cNvPr>
          <p:cNvSpPr txBox="1"/>
          <p:nvPr/>
        </p:nvSpPr>
        <p:spPr>
          <a:xfrm>
            <a:off x="169333" y="2003980"/>
            <a:ext cx="3734827"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międzynarodowe programy</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 finansowe działań na rzecz klimatu</a:t>
            </a:r>
          </a:p>
        </p:txBody>
      </p:sp>
      <p:sp>
        <p:nvSpPr>
          <p:cNvPr id="16" name="pole tekstowe 15">
            <a:extLst>
              <a:ext uri="{FF2B5EF4-FFF2-40B4-BE49-F238E27FC236}">
                <a16:creationId xmlns:a16="http://schemas.microsoft.com/office/drawing/2014/main" id="{A05F13DE-DA18-4E02-BCD2-F0C4874F1644}"/>
              </a:ext>
            </a:extLst>
          </p:cNvPr>
          <p:cNvSpPr txBox="1"/>
          <p:nvPr/>
        </p:nvSpPr>
        <p:spPr>
          <a:xfrm>
            <a:off x="290573" y="4143048"/>
            <a:ext cx="3734826"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kary finansowe za </a:t>
            </a:r>
          </a:p>
          <a:p>
            <a:pPr algn="ctr"/>
            <a:r>
              <a:rPr lang="pl-PL" dirty="0">
                <a:latin typeface="Arial" panose="020B0604020202020204" pitchFamily="34" charset="0"/>
                <a:cs typeface="Arial" panose="020B0604020202020204" pitchFamily="34" charset="0"/>
              </a:rPr>
              <a:t>nieosiąganie celów </a:t>
            </a:r>
          </a:p>
          <a:p>
            <a:pPr algn="ctr"/>
            <a:r>
              <a:rPr lang="pl-PL" dirty="0">
                <a:latin typeface="Arial" panose="020B0604020202020204" pitchFamily="34" charset="0"/>
                <a:cs typeface="Arial" panose="020B0604020202020204" pitchFamily="34" charset="0"/>
              </a:rPr>
              <a:t>w zakresie ochrony klimatu </a:t>
            </a:r>
          </a:p>
        </p:txBody>
      </p:sp>
    </p:spTree>
    <p:extLst>
      <p:ext uri="{BB962C8B-B14F-4D97-AF65-F5344CB8AC3E}">
        <p14:creationId xmlns:p14="http://schemas.microsoft.com/office/powerpoint/2010/main" val="2032667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D09E3110-A801-4CEA-96F7-83535754C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ole tekstowe 3">
            <a:extLst>
              <a:ext uri="{FF2B5EF4-FFF2-40B4-BE49-F238E27FC236}">
                <a16:creationId xmlns:a16="http://schemas.microsoft.com/office/drawing/2014/main" id="{EBB4406E-4A0F-4E9F-8CD5-BB8865966842}"/>
              </a:ext>
            </a:extLst>
          </p:cNvPr>
          <p:cNvSpPr txBox="1"/>
          <p:nvPr/>
        </p:nvSpPr>
        <p:spPr>
          <a:xfrm>
            <a:off x="524933" y="136744"/>
            <a:ext cx="7027333"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PRZECIWDZIAŁANIE</a:t>
            </a:r>
            <a:br>
              <a:rPr lang="pl-PL" sz="4000" b="1" dirty="0">
                <a:solidFill>
                  <a:srgbClr val="FF914D"/>
                </a:solidFill>
                <a:latin typeface="Arial" panose="020B0604020202020204" pitchFamily="34" charset="0"/>
                <a:cs typeface="Arial" panose="020B0604020202020204" pitchFamily="34" charset="0"/>
              </a:rPr>
            </a:br>
            <a:r>
              <a:rPr lang="pl-PL" sz="4000" b="1" dirty="0">
                <a:solidFill>
                  <a:srgbClr val="FF914D"/>
                </a:solidFill>
                <a:latin typeface="Arial" panose="020B0604020202020204" pitchFamily="34" charset="0"/>
                <a:cs typeface="Arial" panose="020B0604020202020204" pitchFamily="34" charset="0"/>
              </a:rPr>
              <a:t>SKUTKOM ZMIAN KLIMATU</a:t>
            </a:r>
          </a:p>
        </p:txBody>
      </p:sp>
      <p:pic>
        <p:nvPicPr>
          <p:cNvPr id="5" name="Obraz 4">
            <a:extLst>
              <a:ext uri="{FF2B5EF4-FFF2-40B4-BE49-F238E27FC236}">
                <a16:creationId xmlns:a16="http://schemas.microsoft.com/office/drawing/2014/main" id="{36236096-685D-47E4-B575-33C142D5B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6" name="pole tekstowe 5">
            <a:extLst>
              <a:ext uri="{FF2B5EF4-FFF2-40B4-BE49-F238E27FC236}">
                <a16:creationId xmlns:a16="http://schemas.microsoft.com/office/drawing/2014/main" id="{A43B8840-C42F-4FDA-AB86-77CB98CF3E28}"/>
              </a:ext>
            </a:extLst>
          </p:cNvPr>
          <p:cNvSpPr txBox="1"/>
          <p:nvPr/>
        </p:nvSpPr>
        <p:spPr>
          <a:xfrm>
            <a:off x="3036711" y="2009422"/>
            <a:ext cx="2551289" cy="523220"/>
          </a:xfrm>
          <a:prstGeom prst="rect">
            <a:avLst/>
          </a:prstGeom>
          <a:noFill/>
        </p:spPr>
        <p:txBody>
          <a:bodyPr wrap="square" rtlCol="0">
            <a:spAutoFit/>
          </a:bodyPr>
          <a:lstStyle/>
          <a:p>
            <a:pPr algn="ctr"/>
            <a:r>
              <a:rPr lang="pl-PL" sz="2800" b="1" dirty="0">
                <a:solidFill>
                  <a:srgbClr val="FF914D"/>
                </a:solidFill>
                <a:latin typeface="Arial" panose="020B0604020202020204" pitchFamily="34" charset="0"/>
                <a:cs typeface="Arial" panose="020B0604020202020204" pitchFamily="34" charset="0"/>
              </a:rPr>
              <a:t>ADAPTACJA</a:t>
            </a:r>
          </a:p>
        </p:txBody>
      </p:sp>
      <p:sp>
        <p:nvSpPr>
          <p:cNvPr id="8" name="pole tekstowe 7">
            <a:extLst>
              <a:ext uri="{FF2B5EF4-FFF2-40B4-BE49-F238E27FC236}">
                <a16:creationId xmlns:a16="http://schemas.microsoft.com/office/drawing/2014/main" id="{5B4D88C8-D824-4D7F-9075-5A30A4E088DC}"/>
              </a:ext>
            </a:extLst>
          </p:cNvPr>
          <p:cNvSpPr txBox="1"/>
          <p:nvPr/>
        </p:nvSpPr>
        <p:spPr>
          <a:xfrm>
            <a:off x="524934" y="2802495"/>
            <a:ext cx="8099777" cy="3785652"/>
          </a:xfrm>
          <a:prstGeom prst="rect">
            <a:avLst/>
          </a:prstGeom>
          <a:noFill/>
        </p:spPr>
        <p:txBody>
          <a:bodyPr wrap="square" rtlCol="0">
            <a:spAutoFit/>
          </a:bodyPr>
          <a:lstStyle/>
          <a:p>
            <a:pPr algn="ctr"/>
            <a:r>
              <a:rPr lang="pl-PL" sz="2000" cap="small" dirty="0">
                <a:latin typeface="Arial" panose="020B0604020202020204" pitchFamily="34" charset="0"/>
                <a:cs typeface="Arial" panose="020B0604020202020204" pitchFamily="34" charset="0"/>
              </a:rPr>
              <a:t>dostosowywanie się do nowych warunków i zmian klimatycznych (to dopełnienie </a:t>
            </a:r>
            <a:r>
              <a:rPr lang="pl-PL" sz="2000" cap="small" dirty="0" err="1">
                <a:latin typeface="Arial" panose="020B0604020202020204" pitchFamily="34" charset="0"/>
                <a:cs typeface="Arial" panose="020B0604020202020204" pitchFamily="34" charset="0"/>
              </a:rPr>
              <a:t>mitygacji</a:t>
            </a:r>
            <a:r>
              <a:rPr lang="pl-PL" sz="2000" cap="small" dirty="0">
                <a:latin typeface="Arial" panose="020B0604020202020204" pitchFamily="34" charset="0"/>
                <a:cs typeface="Arial" panose="020B0604020202020204" pitchFamily="34" charset="0"/>
              </a:rPr>
              <a:t>).</a:t>
            </a:r>
          </a:p>
          <a:p>
            <a:pPr algn="ctr"/>
            <a:endParaRPr lang="pl-PL" sz="2000" cap="small" dirty="0">
              <a:latin typeface="Arial" panose="020B0604020202020204" pitchFamily="34" charset="0"/>
              <a:cs typeface="Arial" panose="020B0604020202020204" pitchFamily="34" charset="0"/>
            </a:endParaRPr>
          </a:p>
          <a:p>
            <a:pPr algn="ctr"/>
            <a:r>
              <a:rPr lang="pl-PL" sz="2000" cap="small" dirty="0">
                <a:latin typeface="Arial" panose="020B0604020202020204" pitchFamily="34" charset="0"/>
                <a:cs typeface="Arial" panose="020B0604020202020204" pitchFamily="34" charset="0"/>
              </a:rPr>
              <a:t>Istotne jest nie tylko minimalizowanie zachodzących zmian klimatu, ale i przystosowanie się do nowych warunków klimatycznych. W ten sposób można ograniczyć  ich szkodliwe oddziaływanie na społeczeństwo i gospodarkę.</a:t>
            </a:r>
          </a:p>
          <a:p>
            <a:pPr algn="ctr"/>
            <a:endParaRPr lang="pl-PL" sz="2000" cap="small" dirty="0">
              <a:latin typeface="Arial" panose="020B0604020202020204" pitchFamily="34" charset="0"/>
              <a:cs typeface="Arial" panose="020B0604020202020204" pitchFamily="34" charset="0"/>
            </a:endParaRPr>
          </a:p>
          <a:p>
            <a:pPr algn="ctr"/>
            <a:r>
              <a:rPr lang="pl-PL" sz="2000" cap="small" dirty="0">
                <a:latin typeface="Arial" panose="020B0604020202020204" pitchFamily="34" charset="0"/>
                <a:cs typeface="Arial" panose="020B0604020202020204" pitchFamily="34" charset="0"/>
              </a:rPr>
              <a:t>Rozwiązania adaptacyjne to np. rozwój zieleni miejskiej, w tym tworzenie zielonych dachów na budynkach orz ogrodów deszczowych lub na obszarach wiejskich - rozwój małej retencji wodnej oraz tworzenie zadrzewień śródpolnych</a:t>
            </a:r>
          </a:p>
        </p:txBody>
      </p:sp>
    </p:spTree>
    <p:extLst>
      <p:ext uri="{BB962C8B-B14F-4D97-AF65-F5344CB8AC3E}">
        <p14:creationId xmlns:p14="http://schemas.microsoft.com/office/powerpoint/2010/main" val="3846462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782FC8D-8BB4-424A-84F6-0436E6171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ole tekstowe 3">
            <a:extLst>
              <a:ext uri="{FF2B5EF4-FFF2-40B4-BE49-F238E27FC236}">
                <a16:creationId xmlns:a16="http://schemas.microsoft.com/office/drawing/2014/main" id="{2A3499BD-3CE3-4D59-85D4-257327C0B67B}"/>
              </a:ext>
            </a:extLst>
          </p:cNvPr>
          <p:cNvSpPr txBox="1"/>
          <p:nvPr/>
        </p:nvSpPr>
        <p:spPr>
          <a:xfrm>
            <a:off x="524933" y="136744"/>
            <a:ext cx="7027333"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PRZECIWDZIAŁANIE</a:t>
            </a:r>
            <a:br>
              <a:rPr lang="pl-PL" sz="4000" b="1" dirty="0">
                <a:solidFill>
                  <a:srgbClr val="FF914D"/>
                </a:solidFill>
                <a:latin typeface="Arial" panose="020B0604020202020204" pitchFamily="34" charset="0"/>
                <a:cs typeface="Arial" panose="020B0604020202020204" pitchFamily="34" charset="0"/>
              </a:rPr>
            </a:br>
            <a:r>
              <a:rPr lang="pl-PL" sz="4000" b="1" dirty="0">
                <a:solidFill>
                  <a:srgbClr val="FF914D"/>
                </a:solidFill>
                <a:latin typeface="Arial" panose="020B0604020202020204" pitchFamily="34" charset="0"/>
                <a:cs typeface="Arial" panose="020B0604020202020204" pitchFamily="34" charset="0"/>
              </a:rPr>
              <a:t>SKUTKOM ZMIAN KLIMATU</a:t>
            </a:r>
          </a:p>
        </p:txBody>
      </p:sp>
      <p:pic>
        <p:nvPicPr>
          <p:cNvPr id="5" name="Obraz 4">
            <a:extLst>
              <a:ext uri="{FF2B5EF4-FFF2-40B4-BE49-F238E27FC236}">
                <a16:creationId xmlns:a16="http://schemas.microsoft.com/office/drawing/2014/main" id="{4EE50F08-6415-4343-ACD8-616394036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9" name="pole tekstowe 8">
            <a:extLst>
              <a:ext uri="{FF2B5EF4-FFF2-40B4-BE49-F238E27FC236}">
                <a16:creationId xmlns:a16="http://schemas.microsoft.com/office/drawing/2014/main" id="{2BA0D478-A507-466B-867A-C23A3B57C73B}"/>
              </a:ext>
            </a:extLst>
          </p:cNvPr>
          <p:cNvSpPr txBox="1"/>
          <p:nvPr/>
        </p:nvSpPr>
        <p:spPr>
          <a:xfrm>
            <a:off x="846667" y="1982926"/>
            <a:ext cx="2517422"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uprawianie w ogrodzie </a:t>
            </a:r>
          </a:p>
          <a:p>
            <a:pPr algn="ctr"/>
            <a:r>
              <a:rPr lang="pl-PL" dirty="0">
                <a:latin typeface="Arial" panose="020B0604020202020204" pitchFamily="34" charset="0"/>
                <a:cs typeface="Arial" panose="020B0604020202020204" pitchFamily="34" charset="0"/>
              </a:rPr>
              <a:t>rodzimych gatunków roślin</a:t>
            </a:r>
          </a:p>
        </p:txBody>
      </p:sp>
      <p:sp>
        <p:nvSpPr>
          <p:cNvPr id="11" name="pole tekstowe 10">
            <a:extLst>
              <a:ext uri="{FF2B5EF4-FFF2-40B4-BE49-F238E27FC236}">
                <a16:creationId xmlns:a16="http://schemas.microsoft.com/office/drawing/2014/main" id="{199CD9A8-92CE-4353-887E-3DCBE7DE923E}"/>
              </a:ext>
            </a:extLst>
          </p:cNvPr>
          <p:cNvSpPr txBox="1"/>
          <p:nvPr/>
        </p:nvSpPr>
        <p:spPr>
          <a:xfrm>
            <a:off x="8438445" y="2508492"/>
            <a:ext cx="3087511" cy="646331"/>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nawadnianie organizmu </a:t>
            </a:r>
          </a:p>
          <a:p>
            <a:pPr algn="ctr"/>
            <a:r>
              <a:rPr lang="pl-PL" dirty="0">
                <a:latin typeface="Arial" panose="020B0604020202020204" pitchFamily="34" charset="0"/>
                <a:cs typeface="Arial" panose="020B0604020202020204" pitchFamily="34" charset="0"/>
              </a:rPr>
              <a:t>podczas upałów</a:t>
            </a:r>
          </a:p>
        </p:txBody>
      </p:sp>
      <p:sp>
        <p:nvSpPr>
          <p:cNvPr id="13" name="pole tekstowe 12">
            <a:extLst>
              <a:ext uri="{FF2B5EF4-FFF2-40B4-BE49-F238E27FC236}">
                <a16:creationId xmlns:a16="http://schemas.microsoft.com/office/drawing/2014/main" id="{5FD65906-5C8B-48EE-BB0B-63921B9804BC}"/>
              </a:ext>
            </a:extLst>
          </p:cNvPr>
          <p:cNvSpPr txBox="1"/>
          <p:nvPr/>
        </p:nvSpPr>
        <p:spPr>
          <a:xfrm>
            <a:off x="920045" y="5044223"/>
            <a:ext cx="2839156"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wprowadzenie upraw ciepłolubnych </a:t>
            </a:r>
          </a:p>
          <a:p>
            <a:pPr algn="ctr"/>
            <a:r>
              <a:rPr lang="pl-PL" dirty="0">
                <a:latin typeface="Arial" panose="020B0604020202020204" pitchFamily="34" charset="0"/>
                <a:cs typeface="Arial" panose="020B0604020202020204" pitchFamily="34" charset="0"/>
              </a:rPr>
              <a:t>i odpornych na suszę</a:t>
            </a:r>
          </a:p>
        </p:txBody>
      </p:sp>
      <p:sp>
        <p:nvSpPr>
          <p:cNvPr id="15" name="pole tekstowe 14">
            <a:extLst>
              <a:ext uri="{FF2B5EF4-FFF2-40B4-BE49-F238E27FC236}">
                <a16:creationId xmlns:a16="http://schemas.microsoft.com/office/drawing/2014/main" id="{F28E0246-1FE4-4F25-A4C0-01EB763B8651}"/>
              </a:ext>
            </a:extLst>
          </p:cNvPr>
          <p:cNvSpPr txBox="1"/>
          <p:nvPr/>
        </p:nvSpPr>
        <p:spPr>
          <a:xfrm>
            <a:off x="8890001" y="4816816"/>
            <a:ext cx="2635955" cy="646331"/>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zakładanie domków </a:t>
            </a:r>
          </a:p>
          <a:p>
            <a:pPr algn="ctr"/>
            <a:r>
              <a:rPr lang="pl-PL" dirty="0">
                <a:latin typeface="Arial" panose="020B0604020202020204" pitchFamily="34" charset="0"/>
                <a:cs typeface="Arial" panose="020B0604020202020204" pitchFamily="34" charset="0"/>
              </a:rPr>
              <a:t>dla owadów</a:t>
            </a:r>
          </a:p>
        </p:txBody>
      </p:sp>
      <p:sp>
        <p:nvSpPr>
          <p:cNvPr id="17" name="pole tekstowe 16">
            <a:extLst>
              <a:ext uri="{FF2B5EF4-FFF2-40B4-BE49-F238E27FC236}">
                <a16:creationId xmlns:a16="http://schemas.microsoft.com/office/drawing/2014/main" id="{A63D8C19-826F-4CDE-BC43-C436798453B3}"/>
              </a:ext>
            </a:extLst>
          </p:cNvPr>
          <p:cNvSpPr txBox="1"/>
          <p:nvPr/>
        </p:nvSpPr>
        <p:spPr>
          <a:xfrm>
            <a:off x="524933" y="3429000"/>
            <a:ext cx="2839156"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wykorzystywanie wody </a:t>
            </a:r>
          </a:p>
          <a:p>
            <a:pPr algn="ctr"/>
            <a:r>
              <a:rPr lang="pl-PL" dirty="0">
                <a:latin typeface="Arial" panose="020B0604020202020204" pitchFamily="34" charset="0"/>
                <a:cs typeface="Arial" panose="020B0604020202020204" pitchFamily="34" charset="0"/>
              </a:rPr>
              <a:t>deszczowej do podlewania roślin </a:t>
            </a:r>
          </a:p>
        </p:txBody>
      </p:sp>
      <p:sp>
        <p:nvSpPr>
          <p:cNvPr id="18" name="pole tekstowe 17">
            <a:extLst>
              <a:ext uri="{FF2B5EF4-FFF2-40B4-BE49-F238E27FC236}">
                <a16:creationId xmlns:a16="http://schemas.microsoft.com/office/drawing/2014/main" id="{0FE28BDA-6773-45FD-9FAA-4827A1EC2011}"/>
              </a:ext>
            </a:extLst>
          </p:cNvPr>
          <p:cNvSpPr txBox="1"/>
          <p:nvPr/>
        </p:nvSpPr>
        <p:spPr>
          <a:xfrm>
            <a:off x="4820355" y="5705943"/>
            <a:ext cx="2551289" cy="523220"/>
          </a:xfrm>
          <a:prstGeom prst="rect">
            <a:avLst/>
          </a:prstGeom>
          <a:noFill/>
        </p:spPr>
        <p:txBody>
          <a:bodyPr wrap="square" rtlCol="0">
            <a:spAutoFit/>
          </a:bodyPr>
          <a:lstStyle/>
          <a:p>
            <a:pPr algn="ctr"/>
            <a:r>
              <a:rPr lang="pl-PL" sz="2800" b="1" dirty="0">
                <a:solidFill>
                  <a:srgbClr val="FF914D"/>
                </a:solidFill>
                <a:latin typeface="Arial" panose="020B0604020202020204" pitchFamily="34" charset="0"/>
                <a:cs typeface="Arial" panose="020B0604020202020204" pitchFamily="34" charset="0"/>
              </a:rPr>
              <a:t>ADAPTACJA</a:t>
            </a:r>
          </a:p>
        </p:txBody>
      </p:sp>
    </p:spTree>
    <p:extLst>
      <p:ext uri="{BB962C8B-B14F-4D97-AF65-F5344CB8AC3E}">
        <p14:creationId xmlns:p14="http://schemas.microsoft.com/office/powerpoint/2010/main" val="2152745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39B27681-0D40-4AFE-A70F-1DAE9A346E63}"/>
              </a:ext>
            </a:extLst>
          </p:cNvPr>
          <p:cNvPicPr>
            <a:picLocks noChangeAspect="1"/>
          </p:cNvPicPr>
          <p:nvPr/>
        </p:nvPicPr>
        <p:blipFill rotWithShape="1">
          <a:blip r:embed="rId2">
            <a:extLst>
              <a:ext uri="{28A0092B-C50C-407E-A947-70E740481C1C}">
                <a14:useLocalDpi xmlns:a14="http://schemas.microsoft.com/office/drawing/2010/main" val="0"/>
              </a:ext>
            </a:extLst>
          </a:blip>
          <a:srcRect t="25350" b="25432"/>
          <a:stretch/>
        </p:blipFill>
        <p:spPr>
          <a:xfrm>
            <a:off x="0" y="1738488"/>
            <a:ext cx="12192000" cy="3375379"/>
          </a:xfrm>
          <a:prstGeom prst="rect">
            <a:avLst/>
          </a:prstGeom>
        </p:spPr>
      </p:pic>
      <p:sp>
        <p:nvSpPr>
          <p:cNvPr id="6" name="pole tekstowe 5">
            <a:extLst>
              <a:ext uri="{FF2B5EF4-FFF2-40B4-BE49-F238E27FC236}">
                <a16:creationId xmlns:a16="http://schemas.microsoft.com/office/drawing/2014/main" id="{521C87DA-A9A1-4E53-9BA3-FD0CC5C3BBB7}"/>
              </a:ext>
            </a:extLst>
          </p:cNvPr>
          <p:cNvSpPr txBox="1"/>
          <p:nvPr/>
        </p:nvSpPr>
        <p:spPr>
          <a:xfrm>
            <a:off x="451553" y="202302"/>
            <a:ext cx="6491113"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ŹRÓDŁA EMISJI GAZÓW CIEPLARNIANYCH</a:t>
            </a:r>
          </a:p>
        </p:txBody>
      </p:sp>
      <p:pic>
        <p:nvPicPr>
          <p:cNvPr id="8" name="Obraz 7">
            <a:extLst>
              <a:ext uri="{FF2B5EF4-FFF2-40B4-BE49-F238E27FC236}">
                <a16:creationId xmlns:a16="http://schemas.microsoft.com/office/drawing/2014/main" id="{8F2BAF5F-F7B1-42B6-9448-FEAD30614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1158" y="78377"/>
            <a:ext cx="3510842" cy="889267"/>
          </a:xfrm>
          <a:prstGeom prst="rect">
            <a:avLst/>
          </a:prstGeom>
        </p:spPr>
      </p:pic>
      <p:sp>
        <p:nvSpPr>
          <p:cNvPr id="9" name="pole tekstowe 8">
            <a:extLst>
              <a:ext uri="{FF2B5EF4-FFF2-40B4-BE49-F238E27FC236}">
                <a16:creationId xmlns:a16="http://schemas.microsoft.com/office/drawing/2014/main" id="{5C3504F7-FEEE-4415-822E-DCBE49776B21}"/>
              </a:ext>
            </a:extLst>
          </p:cNvPr>
          <p:cNvSpPr txBox="1"/>
          <p:nvPr/>
        </p:nvSpPr>
        <p:spPr>
          <a:xfrm>
            <a:off x="711200" y="5316870"/>
            <a:ext cx="2686756" cy="646331"/>
          </a:xfrm>
          <a:prstGeom prst="rect">
            <a:avLst/>
          </a:prstGeom>
          <a:noFill/>
        </p:spPr>
        <p:txBody>
          <a:bodyPr wrap="square" rtlCol="0">
            <a:spAutoFit/>
          </a:bodyPr>
          <a:lstStyle/>
          <a:p>
            <a:r>
              <a:rPr lang="pl-PL" dirty="0">
                <a:latin typeface="Arial" panose="020B0604020202020204" pitchFamily="34" charset="0"/>
                <a:cs typeface="Arial" panose="020B0604020202020204" pitchFamily="34" charset="0"/>
              </a:rPr>
              <a:t>PRODUKCJA ENERGII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Z PALIW KOPALNYCH</a:t>
            </a:r>
          </a:p>
        </p:txBody>
      </p:sp>
      <p:sp>
        <p:nvSpPr>
          <p:cNvPr id="10" name="pole tekstowe 9">
            <a:extLst>
              <a:ext uri="{FF2B5EF4-FFF2-40B4-BE49-F238E27FC236}">
                <a16:creationId xmlns:a16="http://schemas.microsoft.com/office/drawing/2014/main" id="{8A3B020D-96B9-4E14-BA3C-E400379B78D4}"/>
              </a:ext>
            </a:extLst>
          </p:cNvPr>
          <p:cNvSpPr txBox="1"/>
          <p:nvPr/>
        </p:nvSpPr>
        <p:spPr>
          <a:xfrm>
            <a:off x="5492045" y="5316870"/>
            <a:ext cx="1902177" cy="369332"/>
          </a:xfrm>
          <a:prstGeom prst="rect">
            <a:avLst/>
          </a:prstGeom>
          <a:noFill/>
        </p:spPr>
        <p:txBody>
          <a:bodyPr wrap="square" rtlCol="0">
            <a:spAutoFit/>
          </a:bodyPr>
          <a:lstStyle/>
          <a:p>
            <a:r>
              <a:rPr lang="pl-PL" dirty="0">
                <a:latin typeface="Arial" panose="020B0604020202020204" pitchFamily="34" charset="0"/>
                <a:cs typeface="Arial" panose="020B0604020202020204" pitchFamily="34" charset="0"/>
              </a:rPr>
              <a:t>TRANSPORT</a:t>
            </a:r>
          </a:p>
        </p:txBody>
      </p:sp>
      <p:sp>
        <p:nvSpPr>
          <p:cNvPr id="11" name="pole tekstowe 10">
            <a:extLst>
              <a:ext uri="{FF2B5EF4-FFF2-40B4-BE49-F238E27FC236}">
                <a16:creationId xmlns:a16="http://schemas.microsoft.com/office/drawing/2014/main" id="{F74B04DE-2F78-45E3-8F43-3F95B8284992}"/>
              </a:ext>
            </a:extLst>
          </p:cNvPr>
          <p:cNvSpPr txBox="1"/>
          <p:nvPr/>
        </p:nvSpPr>
        <p:spPr>
          <a:xfrm>
            <a:off x="9934223" y="5455369"/>
            <a:ext cx="1902177" cy="369332"/>
          </a:xfrm>
          <a:prstGeom prst="rect">
            <a:avLst/>
          </a:prstGeom>
          <a:noFill/>
        </p:spPr>
        <p:txBody>
          <a:bodyPr wrap="square" rtlCol="0">
            <a:spAutoFit/>
          </a:bodyPr>
          <a:lstStyle/>
          <a:p>
            <a:r>
              <a:rPr lang="pl-PL" dirty="0">
                <a:latin typeface="Arial" panose="020B0604020202020204" pitchFamily="34" charset="0"/>
                <a:cs typeface="Arial" panose="020B0604020202020204" pitchFamily="34" charset="0"/>
              </a:rPr>
              <a:t>ROLNICTWO</a:t>
            </a:r>
          </a:p>
        </p:txBody>
      </p:sp>
    </p:spTree>
    <p:extLst>
      <p:ext uri="{BB962C8B-B14F-4D97-AF65-F5344CB8AC3E}">
        <p14:creationId xmlns:p14="http://schemas.microsoft.com/office/powerpoint/2010/main" val="1915569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66E6659-FEEF-4796-8D8B-230E68E72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71"/>
            <a:ext cx="12192000" cy="6858000"/>
          </a:xfrm>
          <a:prstGeom prst="rect">
            <a:avLst/>
          </a:prstGeom>
        </p:spPr>
      </p:pic>
      <p:sp>
        <p:nvSpPr>
          <p:cNvPr id="4" name="pole tekstowe 3">
            <a:extLst>
              <a:ext uri="{FF2B5EF4-FFF2-40B4-BE49-F238E27FC236}">
                <a16:creationId xmlns:a16="http://schemas.microsoft.com/office/drawing/2014/main" id="{E7E9CA9D-1010-496F-96F4-CD7710E33C7D}"/>
              </a:ext>
            </a:extLst>
          </p:cNvPr>
          <p:cNvSpPr txBox="1"/>
          <p:nvPr/>
        </p:nvSpPr>
        <p:spPr>
          <a:xfrm>
            <a:off x="677333" y="289144"/>
            <a:ext cx="7027333"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PRZECIWDZIAŁANIE</a:t>
            </a:r>
            <a:br>
              <a:rPr lang="pl-PL" sz="4000" b="1" dirty="0">
                <a:solidFill>
                  <a:srgbClr val="FF914D"/>
                </a:solidFill>
                <a:latin typeface="Arial" panose="020B0604020202020204" pitchFamily="34" charset="0"/>
                <a:cs typeface="Arial" panose="020B0604020202020204" pitchFamily="34" charset="0"/>
              </a:rPr>
            </a:br>
            <a:r>
              <a:rPr lang="pl-PL" sz="4000" b="1" dirty="0">
                <a:solidFill>
                  <a:srgbClr val="FF914D"/>
                </a:solidFill>
                <a:latin typeface="Arial" panose="020B0604020202020204" pitchFamily="34" charset="0"/>
                <a:cs typeface="Arial" panose="020B0604020202020204" pitchFamily="34" charset="0"/>
              </a:rPr>
              <a:t>SKUTKOM ZMIAN KLIMATU</a:t>
            </a:r>
          </a:p>
        </p:txBody>
      </p:sp>
      <p:pic>
        <p:nvPicPr>
          <p:cNvPr id="5" name="Obraz 4">
            <a:extLst>
              <a:ext uri="{FF2B5EF4-FFF2-40B4-BE49-F238E27FC236}">
                <a16:creationId xmlns:a16="http://schemas.microsoft.com/office/drawing/2014/main" id="{437E45A8-6E25-48D7-8948-C9BF647C4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6181" y="289144"/>
            <a:ext cx="3510842" cy="889267"/>
          </a:xfrm>
          <a:prstGeom prst="rect">
            <a:avLst/>
          </a:prstGeom>
        </p:spPr>
      </p:pic>
      <p:sp>
        <p:nvSpPr>
          <p:cNvPr id="7" name="pole tekstowe 6">
            <a:extLst>
              <a:ext uri="{FF2B5EF4-FFF2-40B4-BE49-F238E27FC236}">
                <a16:creationId xmlns:a16="http://schemas.microsoft.com/office/drawing/2014/main" id="{868EC863-6393-4A3B-8AC1-193FE3D3558F}"/>
              </a:ext>
            </a:extLst>
          </p:cNvPr>
          <p:cNvSpPr txBox="1"/>
          <p:nvPr/>
        </p:nvSpPr>
        <p:spPr>
          <a:xfrm>
            <a:off x="426155" y="2146108"/>
            <a:ext cx="3324578" cy="646331"/>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zapewnienie bezpieczeństwa przeciwpowodziowego</a:t>
            </a:r>
          </a:p>
        </p:txBody>
      </p:sp>
      <p:sp>
        <p:nvSpPr>
          <p:cNvPr id="9" name="pole tekstowe 8">
            <a:extLst>
              <a:ext uri="{FF2B5EF4-FFF2-40B4-BE49-F238E27FC236}">
                <a16:creationId xmlns:a16="http://schemas.microsoft.com/office/drawing/2014/main" id="{5150BDBB-24AE-4AA4-84C7-0D6720F0F219}"/>
              </a:ext>
            </a:extLst>
          </p:cNvPr>
          <p:cNvSpPr txBox="1"/>
          <p:nvPr/>
        </p:nvSpPr>
        <p:spPr>
          <a:xfrm>
            <a:off x="8363818" y="5141792"/>
            <a:ext cx="3324577"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zwiększenie udziału środków</a:t>
            </a:r>
          </a:p>
          <a:p>
            <a:pPr algn="ctr"/>
            <a:r>
              <a:rPr lang="pl-PL" dirty="0">
                <a:latin typeface="Arial" panose="020B0604020202020204" pitchFamily="34" charset="0"/>
                <a:cs typeface="Arial" panose="020B0604020202020204" pitchFamily="34" charset="0"/>
              </a:rPr>
              <a:t>finansowych na </a:t>
            </a:r>
            <a:r>
              <a:rPr lang="pl-PL" dirty="0" err="1">
                <a:latin typeface="Arial" panose="020B0604020202020204" pitchFamily="34" charset="0"/>
                <a:cs typeface="Arial" panose="020B0604020202020204" pitchFamily="34" charset="0"/>
              </a:rPr>
              <a:t>adpatację</a:t>
            </a:r>
            <a:r>
              <a:rPr lang="pl-PL" dirty="0">
                <a:latin typeface="Arial" panose="020B0604020202020204" pitchFamily="34" charset="0"/>
                <a:cs typeface="Arial" panose="020B0604020202020204" pitchFamily="34" charset="0"/>
              </a:rPr>
              <a:t> </a:t>
            </a:r>
          </a:p>
          <a:p>
            <a:pPr algn="ctr"/>
            <a:r>
              <a:rPr lang="pl-PL" dirty="0">
                <a:latin typeface="Arial" panose="020B0604020202020204" pitchFamily="34" charset="0"/>
                <a:cs typeface="Arial" panose="020B0604020202020204" pitchFamily="34" charset="0"/>
              </a:rPr>
              <a:t>do zmian klimatu </a:t>
            </a:r>
          </a:p>
        </p:txBody>
      </p:sp>
      <p:sp>
        <p:nvSpPr>
          <p:cNvPr id="11" name="pole tekstowe 10">
            <a:extLst>
              <a:ext uri="{FF2B5EF4-FFF2-40B4-BE49-F238E27FC236}">
                <a16:creationId xmlns:a16="http://schemas.microsoft.com/office/drawing/2014/main" id="{95F22DAC-F79E-4350-A6E4-422D630F6637}"/>
              </a:ext>
            </a:extLst>
          </p:cNvPr>
          <p:cNvSpPr txBox="1"/>
          <p:nvPr/>
        </p:nvSpPr>
        <p:spPr>
          <a:xfrm>
            <a:off x="124179" y="3574534"/>
            <a:ext cx="3522132" cy="646331"/>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realizacja krajowego programu zwiększania lesistości</a:t>
            </a:r>
          </a:p>
        </p:txBody>
      </p:sp>
      <p:sp>
        <p:nvSpPr>
          <p:cNvPr id="13" name="pole tekstowe 12">
            <a:extLst>
              <a:ext uri="{FF2B5EF4-FFF2-40B4-BE49-F238E27FC236}">
                <a16:creationId xmlns:a16="http://schemas.microsoft.com/office/drawing/2014/main" id="{67EAFA2D-0CF5-4857-B682-9A951FE3B08A}"/>
              </a:ext>
            </a:extLst>
          </p:cNvPr>
          <p:cNvSpPr txBox="1"/>
          <p:nvPr/>
        </p:nvSpPr>
        <p:spPr>
          <a:xfrm>
            <a:off x="8204200" y="3685312"/>
            <a:ext cx="3087511" cy="646331"/>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edukacja społeczeństwa </a:t>
            </a:r>
          </a:p>
          <a:p>
            <a:pPr algn="ctr"/>
            <a:r>
              <a:rPr lang="pl-PL" dirty="0">
                <a:latin typeface="Arial" panose="020B0604020202020204" pitchFamily="34" charset="0"/>
                <a:cs typeface="Arial" panose="020B0604020202020204" pitchFamily="34" charset="0"/>
              </a:rPr>
              <a:t>w zakresie zmian klimatu</a:t>
            </a:r>
          </a:p>
        </p:txBody>
      </p:sp>
      <p:sp>
        <p:nvSpPr>
          <p:cNvPr id="15" name="pole tekstowe 14">
            <a:extLst>
              <a:ext uri="{FF2B5EF4-FFF2-40B4-BE49-F238E27FC236}">
                <a16:creationId xmlns:a16="http://schemas.microsoft.com/office/drawing/2014/main" id="{0555E405-EA4E-46C5-BB8D-648CCE222EF0}"/>
              </a:ext>
            </a:extLst>
          </p:cNvPr>
          <p:cNvSpPr txBox="1"/>
          <p:nvPr/>
        </p:nvSpPr>
        <p:spPr>
          <a:xfrm rot="21353233">
            <a:off x="7728960" y="1882749"/>
            <a:ext cx="4276579" cy="830997"/>
          </a:xfrm>
          <a:prstGeom prst="rect">
            <a:avLst/>
          </a:prstGeom>
          <a:noFill/>
        </p:spPr>
        <p:txBody>
          <a:bodyPr wrap="square">
            <a:spAutoFit/>
          </a:bodyPr>
          <a:lstStyle/>
          <a:p>
            <a:pPr algn="ctr"/>
            <a:r>
              <a:rPr lang="pl-PL" sz="1600" dirty="0">
                <a:latin typeface="Arial" panose="020B0604020202020204" pitchFamily="34" charset="0"/>
                <a:cs typeface="Arial" panose="020B0604020202020204" pitchFamily="34" charset="0"/>
              </a:rPr>
              <a:t>wdrożenie przepisów z zakresu planowania przestrzennego uwzględniającego konsekwencje zachodzących zmian klimatu</a:t>
            </a:r>
          </a:p>
        </p:txBody>
      </p:sp>
      <p:sp>
        <p:nvSpPr>
          <p:cNvPr id="17" name="pole tekstowe 16">
            <a:extLst>
              <a:ext uri="{FF2B5EF4-FFF2-40B4-BE49-F238E27FC236}">
                <a16:creationId xmlns:a16="http://schemas.microsoft.com/office/drawing/2014/main" id="{B55BEFC7-FFCB-4C10-B844-0343E2A9338E}"/>
              </a:ext>
            </a:extLst>
          </p:cNvPr>
          <p:cNvSpPr txBox="1"/>
          <p:nvPr/>
        </p:nvSpPr>
        <p:spPr>
          <a:xfrm>
            <a:off x="222956" y="5308345"/>
            <a:ext cx="3324578"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opracowanie systemu ochrony przed klęskami żywiołowymi </a:t>
            </a:r>
          </a:p>
          <a:p>
            <a:pPr algn="ctr"/>
            <a:endParaRPr lang="pl-PL" dirty="0">
              <a:latin typeface="Arial" panose="020B0604020202020204" pitchFamily="34" charset="0"/>
              <a:cs typeface="Arial" panose="020B0604020202020204" pitchFamily="34" charset="0"/>
            </a:endParaRPr>
          </a:p>
        </p:txBody>
      </p:sp>
      <p:sp>
        <p:nvSpPr>
          <p:cNvPr id="18" name="pole tekstowe 17">
            <a:extLst>
              <a:ext uri="{FF2B5EF4-FFF2-40B4-BE49-F238E27FC236}">
                <a16:creationId xmlns:a16="http://schemas.microsoft.com/office/drawing/2014/main" id="{AFAE1E8F-CF67-495C-B295-D0E7DD7E6163}"/>
              </a:ext>
            </a:extLst>
          </p:cNvPr>
          <p:cNvSpPr txBox="1"/>
          <p:nvPr/>
        </p:nvSpPr>
        <p:spPr>
          <a:xfrm>
            <a:off x="4820355" y="5705943"/>
            <a:ext cx="2551289" cy="523220"/>
          </a:xfrm>
          <a:prstGeom prst="rect">
            <a:avLst/>
          </a:prstGeom>
          <a:noFill/>
        </p:spPr>
        <p:txBody>
          <a:bodyPr wrap="square" rtlCol="0">
            <a:spAutoFit/>
          </a:bodyPr>
          <a:lstStyle/>
          <a:p>
            <a:pPr algn="ctr"/>
            <a:r>
              <a:rPr lang="pl-PL" sz="2800" b="1" dirty="0">
                <a:solidFill>
                  <a:srgbClr val="FF914D"/>
                </a:solidFill>
                <a:latin typeface="Arial" panose="020B0604020202020204" pitchFamily="34" charset="0"/>
                <a:cs typeface="Arial" panose="020B0604020202020204" pitchFamily="34" charset="0"/>
              </a:rPr>
              <a:t>ADAPTACJA</a:t>
            </a:r>
          </a:p>
        </p:txBody>
      </p:sp>
    </p:spTree>
    <p:extLst>
      <p:ext uri="{BB962C8B-B14F-4D97-AF65-F5344CB8AC3E}">
        <p14:creationId xmlns:p14="http://schemas.microsoft.com/office/powerpoint/2010/main" val="2160785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DB705FC8-0FB0-4B07-9BDB-46E8BC651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ole tekstowe 3">
            <a:extLst>
              <a:ext uri="{FF2B5EF4-FFF2-40B4-BE49-F238E27FC236}">
                <a16:creationId xmlns:a16="http://schemas.microsoft.com/office/drawing/2014/main" id="{C3871759-D2F5-4328-8AB4-D4115BEE7968}"/>
              </a:ext>
            </a:extLst>
          </p:cNvPr>
          <p:cNvSpPr txBox="1"/>
          <p:nvPr/>
        </p:nvSpPr>
        <p:spPr>
          <a:xfrm>
            <a:off x="677333" y="289144"/>
            <a:ext cx="7027333"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PRZECIWDZIAŁANIE</a:t>
            </a:r>
            <a:br>
              <a:rPr lang="pl-PL" sz="4000" b="1" dirty="0">
                <a:solidFill>
                  <a:srgbClr val="FF914D"/>
                </a:solidFill>
                <a:latin typeface="Arial" panose="020B0604020202020204" pitchFamily="34" charset="0"/>
                <a:cs typeface="Arial" panose="020B0604020202020204" pitchFamily="34" charset="0"/>
              </a:rPr>
            </a:br>
            <a:r>
              <a:rPr lang="pl-PL" sz="4000" b="1" dirty="0">
                <a:solidFill>
                  <a:srgbClr val="FF914D"/>
                </a:solidFill>
                <a:latin typeface="Arial" panose="020B0604020202020204" pitchFamily="34" charset="0"/>
                <a:cs typeface="Arial" panose="020B0604020202020204" pitchFamily="34" charset="0"/>
              </a:rPr>
              <a:t>SKUTKOM ZMIAN KLIMATU</a:t>
            </a:r>
          </a:p>
        </p:txBody>
      </p:sp>
      <p:pic>
        <p:nvPicPr>
          <p:cNvPr id="5" name="Obraz 4">
            <a:extLst>
              <a:ext uri="{FF2B5EF4-FFF2-40B4-BE49-F238E27FC236}">
                <a16:creationId xmlns:a16="http://schemas.microsoft.com/office/drawing/2014/main" id="{1CC6014C-0B00-4EF8-B0AC-94CD519CE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6181" y="289144"/>
            <a:ext cx="3510842" cy="889267"/>
          </a:xfrm>
          <a:prstGeom prst="rect">
            <a:avLst/>
          </a:prstGeom>
        </p:spPr>
      </p:pic>
      <p:sp>
        <p:nvSpPr>
          <p:cNvPr id="7" name="pole tekstowe 6">
            <a:extLst>
              <a:ext uri="{FF2B5EF4-FFF2-40B4-BE49-F238E27FC236}">
                <a16:creationId xmlns:a16="http://schemas.microsoft.com/office/drawing/2014/main" id="{31E5F832-FEDC-466C-811A-E23B2E22821C}"/>
              </a:ext>
            </a:extLst>
          </p:cNvPr>
          <p:cNvSpPr txBox="1"/>
          <p:nvPr/>
        </p:nvSpPr>
        <p:spPr>
          <a:xfrm>
            <a:off x="541867" y="2139160"/>
            <a:ext cx="3048000"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promocja</a:t>
            </a:r>
          </a:p>
          <a:p>
            <a:pPr algn="ctr"/>
            <a:r>
              <a:rPr lang="pl-PL" dirty="0">
                <a:latin typeface="Arial" panose="020B0604020202020204" pitchFamily="34" charset="0"/>
                <a:cs typeface="Arial" panose="020B0604020202020204" pitchFamily="34" charset="0"/>
              </a:rPr>
              <a:t>ubezpieczeń od skutków klęsk żywiołowych</a:t>
            </a:r>
          </a:p>
        </p:txBody>
      </p:sp>
      <p:sp>
        <p:nvSpPr>
          <p:cNvPr id="9" name="pole tekstowe 8">
            <a:extLst>
              <a:ext uri="{FF2B5EF4-FFF2-40B4-BE49-F238E27FC236}">
                <a16:creationId xmlns:a16="http://schemas.microsoft.com/office/drawing/2014/main" id="{1D98D422-E3A0-46DF-8D63-65EF7790DD38}"/>
              </a:ext>
            </a:extLst>
          </p:cNvPr>
          <p:cNvSpPr txBox="1"/>
          <p:nvPr/>
        </p:nvSpPr>
        <p:spPr>
          <a:xfrm>
            <a:off x="361245" y="5329577"/>
            <a:ext cx="3228622" cy="923330"/>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wspieranie sektorów gospodarki podatnych na zagrożenia</a:t>
            </a:r>
          </a:p>
        </p:txBody>
      </p:sp>
      <p:sp>
        <p:nvSpPr>
          <p:cNvPr id="11" name="pole tekstowe 10">
            <a:extLst>
              <a:ext uri="{FF2B5EF4-FFF2-40B4-BE49-F238E27FC236}">
                <a16:creationId xmlns:a16="http://schemas.microsoft.com/office/drawing/2014/main" id="{FA25A1F0-4B3A-48F9-9FE1-610C7E1BF41B}"/>
              </a:ext>
            </a:extLst>
          </p:cNvPr>
          <p:cNvSpPr txBox="1"/>
          <p:nvPr/>
        </p:nvSpPr>
        <p:spPr>
          <a:xfrm>
            <a:off x="7879643" y="1958539"/>
            <a:ext cx="4312357" cy="1200329"/>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promocja nowoczesnych rozwiązań (</a:t>
            </a:r>
            <a:r>
              <a:rPr lang="pl-PL" dirty="0" err="1">
                <a:latin typeface="Arial" panose="020B0604020202020204" pitchFamily="34" charset="0"/>
                <a:cs typeface="Arial" panose="020B0604020202020204" pitchFamily="34" charset="0"/>
              </a:rPr>
              <a:t>ekoinnowacji</a:t>
            </a:r>
            <a:r>
              <a:rPr lang="pl-PL" dirty="0">
                <a:latin typeface="Arial" panose="020B0604020202020204" pitchFamily="34" charset="0"/>
                <a:cs typeface="Arial" panose="020B0604020202020204" pitchFamily="34" charset="0"/>
              </a:rPr>
              <a:t>), mających na celu m.in. wspieranie procesów adaptacyjnych </a:t>
            </a:r>
          </a:p>
          <a:p>
            <a:pPr algn="ctr"/>
            <a:r>
              <a:rPr lang="pl-PL" dirty="0">
                <a:latin typeface="Arial" panose="020B0604020202020204" pitchFamily="34" charset="0"/>
                <a:cs typeface="Arial" panose="020B0604020202020204" pitchFamily="34" charset="0"/>
              </a:rPr>
              <a:t>do zmian klimatu</a:t>
            </a:r>
          </a:p>
        </p:txBody>
      </p:sp>
      <p:sp>
        <p:nvSpPr>
          <p:cNvPr id="13" name="pole tekstowe 12">
            <a:extLst>
              <a:ext uri="{FF2B5EF4-FFF2-40B4-BE49-F238E27FC236}">
                <a16:creationId xmlns:a16="http://schemas.microsoft.com/office/drawing/2014/main" id="{D720DA71-5C8F-4066-896B-964B5C99024A}"/>
              </a:ext>
            </a:extLst>
          </p:cNvPr>
          <p:cNvSpPr txBox="1"/>
          <p:nvPr/>
        </p:nvSpPr>
        <p:spPr>
          <a:xfrm>
            <a:off x="1157111" y="3872868"/>
            <a:ext cx="2952044" cy="646331"/>
          </a:xfrm>
          <a:prstGeom prst="rect">
            <a:avLst/>
          </a:prstGeom>
          <a:noFill/>
        </p:spPr>
        <p:txBody>
          <a:bodyPr wrap="square">
            <a:spAutoFit/>
          </a:bodyPr>
          <a:lstStyle/>
          <a:p>
            <a:pPr algn="ctr"/>
            <a:r>
              <a:rPr lang="pl-PL" dirty="0">
                <a:latin typeface="Arial" panose="020B0604020202020204" pitchFamily="34" charset="0"/>
                <a:cs typeface="Arial" panose="020B0604020202020204" pitchFamily="34" charset="0"/>
              </a:rPr>
              <a:t>promocja</a:t>
            </a:r>
          </a:p>
          <a:p>
            <a:pPr algn="ctr"/>
            <a:r>
              <a:rPr lang="pl-PL" dirty="0">
                <a:latin typeface="Arial" panose="020B0604020202020204" pitchFamily="34" charset="0"/>
                <a:cs typeface="Arial" panose="020B0604020202020204" pitchFamily="34" charset="0"/>
              </a:rPr>
              <a:t>zrównoważonego rozwoju </a:t>
            </a:r>
          </a:p>
        </p:txBody>
      </p:sp>
      <p:sp>
        <p:nvSpPr>
          <p:cNvPr id="14" name="pole tekstowe 13">
            <a:extLst>
              <a:ext uri="{FF2B5EF4-FFF2-40B4-BE49-F238E27FC236}">
                <a16:creationId xmlns:a16="http://schemas.microsoft.com/office/drawing/2014/main" id="{90DA73FC-DD3D-4D8F-9F3A-9942F78D45E5}"/>
              </a:ext>
            </a:extLst>
          </p:cNvPr>
          <p:cNvSpPr txBox="1"/>
          <p:nvPr/>
        </p:nvSpPr>
        <p:spPr>
          <a:xfrm>
            <a:off x="4504267" y="5729687"/>
            <a:ext cx="2551289" cy="523220"/>
          </a:xfrm>
          <a:prstGeom prst="rect">
            <a:avLst/>
          </a:prstGeom>
          <a:noFill/>
        </p:spPr>
        <p:txBody>
          <a:bodyPr wrap="square" rtlCol="0">
            <a:spAutoFit/>
          </a:bodyPr>
          <a:lstStyle/>
          <a:p>
            <a:pPr algn="ctr"/>
            <a:r>
              <a:rPr lang="pl-PL" sz="2800" b="1">
                <a:solidFill>
                  <a:srgbClr val="FF914D"/>
                </a:solidFill>
                <a:latin typeface="Arial" panose="020B0604020202020204" pitchFamily="34" charset="0"/>
                <a:cs typeface="Arial" panose="020B0604020202020204" pitchFamily="34" charset="0"/>
              </a:rPr>
              <a:t>ADAPTACJA</a:t>
            </a:r>
            <a:endParaRPr lang="pl-PL" sz="2800" b="1" dirty="0">
              <a:solidFill>
                <a:srgbClr val="FF914D"/>
              </a:solidFill>
              <a:latin typeface="Arial" panose="020B0604020202020204" pitchFamily="34" charset="0"/>
              <a:cs typeface="Arial" panose="020B0604020202020204" pitchFamily="34" charset="0"/>
            </a:endParaRPr>
          </a:p>
        </p:txBody>
      </p:sp>
      <p:sp>
        <p:nvSpPr>
          <p:cNvPr id="15" name="pole tekstowe 14">
            <a:extLst>
              <a:ext uri="{FF2B5EF4-FFF2-40B4-BE49-F238E27FC236}">
                <a16:creationId xmlns:a16="http://schemas.microsoft.com/office/drawing/2014/main" id="{6CB402CD-482F-4E4A-A0E4-062A34EA5BA6}"/>
              </a:ext>
            </a:extLst>
          </p:cNvPr>
          <p:cNvSpPr txBox="1"/>
          <p:nvPr/>
        </p:nvSpPr>
        <p:spPr>
          <a:xfrm>
            <a:off x="8048978" y="4831644"/>
            <a:ext cx="3968045" cy="1600438"/>
          </a:xfrm>
          <a:prstGeom prst="rect">
            <a:avLst/>
          </a:prstGeom>
          <a:noFill/>
        </p:spPr>
        <p:txBody>
          <a:bodyPr wrap="square" rtlCol="0">
            <a:spAutoFit/>
          </a:bodyPr>
          <a:lstStyle/>
          <a:p>
            <a:pPr algn="ctr"/>
            <a:r>
              <a:rPr lang="pl-PL" sz="1400" b="1" dirty="0">
                <a:latin typeface="Arial" panose="020B0604020202020204" pitchFamily="34" charset="0"/>
                <a:cs typeface="Arial" panose="020B0604020202020204" pitchFamily="34" charset="0"/>
              </a:rPr>
              <a:t>TRWAŁY I ZRÓWNOWAŻONY ROZWÓJ </a:t>
            </a:r>
          </a:p>
          <a:p>
            <a:pPr algn="ctr"/>
            <a:r>
              <a:rPr lang="pl-PL" sz="1400" dirty="0">
                <a:latin typeface="Arial" panose="020B0604020202020204" pitchFamily="34" charset="0"/>
                <a:cs typeface="Arial" panose="020B0604020202020204" pitchFamily="34" charset="0"/>
              </a:rPr>
              <a:t>– proces zmian polegających na harmonizacji pozyskiwania zasobów, kierunków inwestycji, orientacji na rozwój technologiczny oraz zmian instytucjonalnych, a także na wzmocnieniu obecnego i przyszłego potencjału w celu zaspokojenia ludzkich potrzeb i aspiracji.</a:t>
            </a:r>
          </a:p>
        </p:txBody>
      </p:sp>
    </p:spTree>
    <p:extLst>
      <p:ext uri="{BB962C8B-B14F-4D97-AF65-F5344CB8AC3E}">
        <p14:creationId xmlns:p14="http://schemas.microsoft.com/office/powerpoint/2010/main" val="1347195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72029D2-8215-4F2C-A669-78FF6105BE5C}"/>
              </a:ext>
            </a:extLst>
          </p:cNvPr>
          <p:cNvPicPr>
            <a:picLocks noChangeAspect="1"/>
          </p:cNvPicPr>
          <p:nvPr/>
        </p:nvPicPr>
        <p:blipFill rotWithShape="1">
          <a:blip r:embed="rId2">
            <a:extLst>
              <a:ext uri="{28A0092B-C50C-407E-A947-70E740481C1C}">
                <a14:useLocalDpi xmlns:a14="http://schemas.microsoft.com/office/drawing/2010/main" val="0"/>
              </a:ext>
            </a:extLst>
          </a:blip>
          <a:srcRect t="22552" b="26255"/>
          <a:stretch/>
        </p:blipFill>
        <p:spPr>
          <a:xfrm>
            <a:off x="0" y="1546578"/>
            <a:ext cx="12192000" cy="3510844"/>
          </a:xfrm>
          <a:prstGeom prst="rect">
            <a:avLst/>
          </a:prstGeom>
        </p:spPr>
      </p:pic>
      <p:pic>
        <p:nvPicPr>
          <p:cNvPr id="4" name="Obraz 3">
            <a:extLst>
              <a:ext uri="{FF2B5EF4-FFF2-40B4-BE49-F238E27FC236}">
                <a16:creationId xmlns:a16="http://schemas.microsoft.com/office/drawing/2014/main" id="{3059B655-C0F5-4367-B1E5-FD82F2E20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5" name="pole tekstowe 4">
            <a:extLst>
              <a:ext uri="{FF2B5EF4-FFF2-40B4-BE49-F238E27FC236}">
                <a16:creationId xmlns:a16="http://schemas.microsoft.com/office/drawing/2014/main" id="{20C573C2-D43B-498F-9779-CD70A07D84AC}"/>
              </a:ext>
            </a:extLst>
          </p:cNvPr>
          <p:cNvSpPr txBox="1"/>
          <p:nvPr/>
        </p:nvSpPr>
        <p:spPr>
          <a:xfrm>
            <a:off x="547512" y="395111"/>
            <a:ext cx="6118578"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JAK MOŻEMY POMÓC KLIMATOWI? </a:t>
            </a:r>
          </a:p>
        </p:txBody>
      </p:sp>
      <p:sp>
        <p:nvSpPr>
          <p:cNvPr id="6" name="pole tekstowe 5">
            <a:extLst>
              <a:ext uri="{FF2B5EF4-FFF2-40B4-BE49-F238E27FC236}">
                <a16:creationId xmlns:a16="http://schemas.microsoft.com/office/drawing/2014/main" id="{C3B1E428-6F80-43AB-A9C8-E9B1266AB591}"/>
              </a:ext>
            </a:extLst>
          </p:cNvPr>
          <p:cNvSpPr txBox="1"/>
          <p:nvPr/>
        </p:nvSpPr>
        <p:spPr>
          <a:xfrm>
            <a:off x="547512" y="5159838"/>
            <a:ext cx="2686756" cy="369332"/>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EKOTRANSPORT</a:t>
            </a:r>
          </a:p>
        </p:txBody>
      </p:sp>
      <p:sp>
        <p:nvSpPr>
          <p:cNvPr id="7" name="pole tekstowe 6">
            <a:extLst>
              <a:ext uri="{FF2B5EF4-FFF2-40B4-BE49-F238E27FC236}">
                <a16:creationId xmlns:a16="http://schemas.microsoft.com/office/drawing/2014/main" id="{354684AF-3E67-4B62-A571-AE9BE3FC91C5}"/>
              </a:ext>
            </a:extLst>
          </p:cNvPr>
          <p:cNvSpPr txBox="1"/>
          <p:nvPr/>
        </p:nvSpPr>
        <p:spPr>
          <a:xfrm>
            <a:off x="5091290" y="5311422"/>
            <a:ext cx="2686756" cy="369332"/>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SADZENIE DRZEW</a:t>
            </a:r>
          </a:p>
        </p:txBody>
      </p:sp>
      <p:sp>
        <p:nvSpPr>
          <p:cNvPr id="8" name="pole tekstowe 7">
            <a:extLst>
              <a:ext uri="{FF2B5EF4-FFF2-40B4-BE49-F238E27FC236}">
                <a16:creationId xmlns:a16="http://schemas.microsoft.com/office/drawing/2014/main" id="{21CE4913-EF67-41A0-9F7A-B9C5E553615A}"/>
              </a:ext>
            </a:extLst>
          </p:cNvPr>
          <p:cNvSpPr txBox="1"/>
          <p:nvPr/>
        </p:nvSpPr>
        <p:spPr>
          <a:xfrm>
            <a:off x="9177867" y="5240923"/>
            <a:ext cx="2686756" cy="646331"/>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ODNAWIALNE ŹRÓDŁA ENERGII</a:t>
            </a:r>
          </a:p>
        </p:txBody>
      </p:sp>
    </p:spTree>
    <p:extLst>
      <p:ext uri="{BB962C8B-B14F-4D97-AF65-F5344CB8AC3E}">
        <p14:creationId xmlns:p14="http://schemas.microsoft.com/office/powerpoint/2010/main" val="3538038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DDD227D5-0E3D-475E-BCA3-A918E4D1EAF9}"/>
              </a:ext>
            </a:extLst>
          </p:cNvPr>
          <p:cNvPicPr>
            <a:picLocks noChangeAspect="1"/>
          </p:cNvPicPr>
          <p:nvPr/>
        </p:nvPicPr>
        <p:blipFill rotWithShape="1">
          <a:blip r:embed="rId2">
            <a:extLst>
              <a:ext uri="{28A0092B-C50C-407E-A947-70E740481C1C}">
                <a14:useLocalDpi xmlns:a14="http://schemas.microsoft.com/office/drawing/2010/main" val="0"/>
              </a:ext>
            </a:extLst>
          </a:blip>
          <a:srcRect t="25021" b="28231"/>
          <a:stretch/>
        </p:blipFill>
        <p:spPr>
          <a:xfrm>
            <a:off x="0" y="1715911"/>
            <a:ext cx="12192000" cy="3206046"/>
          </a:xfrm>
          <a:prstGeom prst="rect">
            <a:avLst/>
          </a:prstGeom>
        </p:spPr>
      </p:pic>
      <p:pic>
        <p:nvPicPr>
          <p:cNvPr id="4" name="Obraz 3">
            <a:extLst>
              <a:ext uri="{FF2B5EF4-FFF2-40B4-BE49-F238E27FC236}">
                <a16:creationId xmlns:a16="http://schemas.microsoft.com/office/drawing/2014/main" id="{6E8D9A39-92D9-440C-8D05-9C9E87D31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5" name="pole tekstowe 4">
            <a:extLst>
              <a:ext uri="{FF2B5EF4-FFF2-40B4-BE49-F238E27FC236}">
                <a16:creationId xmlns:a16="http://schemas.microsoft.com/office/drawing/2014/main" id="{0AE122A9-58EE-4C3B-907A-E779B196B725}"/>
              </a:ext>
            </a:extLst>
          </p:cNvPr>
          <p:cNvSpPr txBox="1"/>
          <p:nvPr/>
        </p:nvSpPr>
        <p:spPr>
          <a:xfrm>
            <a:off x="547512" y="395111"/>
            <a:ext cx="6118578"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JAK MOŻEMY POMÓC KLIMATOWI? </a:t>
            </a:r>
          </a:p>
        </p:txBody>
      </p:sp>
      <p:sp>
        <p:nvSpPr>
          <p:cNvPr id="7" name="pole tekstowe 6">
            <a:extLst>
              <a:ext uri="{FF2B5EF4-FFF2-40B4-BE49-F238E27FC236}">
                <a16:creationId xmlns:a16="http://schemas.microsoft.com/office/drawing/2014/main" id="{2A41DCAA-B4C2-461C-B56A-ED5DC2E4C33E}"/>
              </a:ext>
            </a:extLst>
          </p:cNvPr>
          <p:cNvSpPr txBox="1"/>
          <p:nvPr/>
        </p:nvSpPr>
        <p:spPr>
          <a:xfrm>
            <a:off x="920045" y="5171126"/>
            <a:ext cx="2686756" cy="646331"/>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SEGREGOWANIE ODPADÓW</a:t>
            </a:r>
          </a:p>
        </p:txBody>
      </p:sp>
      <p:sp>
        <p:nvSpPr>
          <p:cNvPr id="8" name="pole tekstowe 7">
            <a:extLst>
              <a:ext uri="{FF2B5EF4-FFF2-40B4-BE49-F238E27FC236}">
                <a16:creationId xmlns:a16="http://schemas.microsoft.com/office/drawing/2014/main" id="{42D59475-587F-4E8C-AF69-4E3A421AF2E5}"/>
              </a:ext>
            </a:extLst>
          </p:cNvPr>
          <p:cNvSpPr txBox="1"/>
          <p:nvPr/>
        </p:nvSpPr>
        <p:spPr>
          <a:xfrm>
            <a:off x="4752622" y="5288691"/>
            <a:ext cx="2686756" cy="646331"/>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OSZCZĘDZANIE ENERGII</a:t>
            </a:r>
          </a:p>
        </p:txBody>
      </p:sp>
      <p:sp>
        <p:nvSpPr>
          <p:cNvPr id="9" name="pole tekstowe 8">
            <a:extLst>
              <a:ext uri="{FF2B5EF4-FFF2-40B4-BE49-F238E27FC236}">
                <a16:creationId xmlns:a16="http://schemas.microsoft.com/office/drawing/2014/main" id="{B6F9EC69-269C-4486-B782-C0936DB9B0FF}"/>
              </a:ext>
            </a:extLst>
          </p:cNvPr>
          <p:cNvSpPr txBox="1"/>
          <p:nvPr/>
        </p:nvSpPr>
        <p:spPr>
          <a:xfrm>
            <a:off x="8585199" y="5171126"/>
            <a:ext cx="2686756" cy="646331"/>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EDUKACJA EKOLOGICZNA</a:t>
            </a:r>
          </a:p>
        </p:txBody>
      </p:sp>
    </p:spTree>
    <p:extLst>
      <p:ext uri="{BB962C8B-B14F-4D97-AF65-F5344CB8AC3E}">
        <p14:creationId xmlns:p14="http://schemas.microsoft.com/office/powerpoint/2010/main" val="1160515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49C32FA-3713-4528-A8AA-550651D4595C}"/>
              </a:ext>
            </a:extLst>
          </p:cNvPr>
          <p:cNvPicPr>
            <a:picLocks noChangeAspect="1"/>
          </p:cNvPicPr>
          <p:nvPr/>
        </p:nvPicPr>
        <p:blipFill rotWithShape="1">
          <a:blip r:embed="rId2">
            <a:extLst>
              <a:ext uri="{28A0092B-C50C-407E-A947-70E740481C1C}">
                <a14:useLocalDpi xmlns:a14="http://schemas.microsoft.com/office/drawing/2010/main" val="0"/>
              </a:ext>
            </a:extLst>
          </a:blip>
          <a:srcRect t="24033" r="12037" b="24115"/>
          <a:stretch/>
        </p:blipFill>
        <p:spPr>
          <a:xfrm>
            <a:off x="0" y="1648178"/>
            <a:ext cx="10724444" cy="3556000"/>
          </a:xfrm>
          <a:prstGeom prst="rect">
            <a:avLst/>
          </a:prstGeom>
        </p:spPr>
      </p:pic>
      <p:pic>
        <p:nvPicPr>
          <p:cNvPr id="4" name="Obraz 3">
            <a:extLst>
              <a:ext uri="{FF2B5EF4-FFF2-40B4-BE49-F238E27FC236}">
                <a16:creationId xmlns:a16="http://schemas.microsoft.com/office/drawing/2014/main" id="{F08AA6BF-0F5F-4C3C-A7A8-4617DF802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5" name="pole tekstowe 4">
            <a:extLst>
              <a:ext uri="{FF2B5EF4-FFF2-40B4-BE49-F238E27FC236}">
                <a16:creationId xmlns:a16="http://schemas.microsoft.com/office/drawing/2014/main" id="{25CB4C1B-899C-45E8-B56C-2E8352165BD1}"/>
              </a:ext>
            </a:extLst>
          </p:cNvPr>
          <p:cNvSpPr txBox="1"/>
          <p:nvPr/>
        </p:nvSpPr>
        <p:spPr>
          <a:xfrm>
            <a:off x="547512" y="395111"/>
            <a:ext cx="6118578"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JAK MOŻEMY POMÓC KLIMATOWI? </a:t>
            </a:r>
          </a:p>
        </p:txBody>
      </p:sp>
      <p:sp>
        <p:nvSpPr>
          <p:cNvPr id="7" name="pole tekstowe 6">
            <a:extLst>
              <a:ext uri="{FF2B5EF4-FFF2-40B4-BE49-F238E27FC236}">
                <a16:creationId xmlns:a16="http://schemas.microsoft.com/office/drawing/2014/main" id="{91FF9D38-AB09-40B7-BE59-F7588996A495}"/>
              </a:ext>
            </a:extLst>
          </p:cNvPr>
          <p:cNvSpPr txBox="1"/>
          <p:nvPr/>
        </p:nvSpPr>
        <p:spPr>
          <a:xfrm>
            <a:off x="1834444" y="5329171"/>
            <a:ext cx="2686756" cy="646331"/>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NIEMARNOWANIE ŻYWNOŚCI</a:t>
            </a:r>
          </a:p>
        </p:txBody>
      </p:sp>
      <p:sp>
        <p:nvSpPr>
          <p:cNvPr id="8" name="pole tekstowe 7">
            <a:extLst>
              <a:ext uri="{FF2B5EF4-FFF2-40B4-BE49-F238E27FC236}">
                <a16:creationId xmlns:a16="http://schemas.microsoft.com/office/drawing/2014/main" id="{A29E29A7-699B-4016-BF78-229B0F2C1F25}"/>
              </a:ext>
            </a:extLst>
          </p:cNvPr>
          <p:cNvSpPr txBox="1"/>
          <p:nvPr/>
        </p:nvSpPr>
        <p:spPr>
          <a:xfrm>
            <a:off x="7670800" y="5283005"/>
            <a:ext cx="2686756" cy="646331"/>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OSZCZĘDZANIE WODY</a:t>
            </a:r>
          </a:p>
        </p:txBody>
      </p:sp>
    </p:spTree>
    <p:extLst>
      <p:ext uri="{BB962C8B-B14F-4D97-AF65-F5344CB8AC3E}">
        <p14:creationId xmlns:p14="http://schemas.microsoft.com/office/powerpoint/2010/main" val="2898383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2ACA09D7-92AE-4D29-AD07-441E945CF6D5}"/>
              </a:ext>
            </a:extLst>
          </p:cNvPr>
          <p:cNvPicPr>
            <a:picLocks noChangeAspect="1"/>
          </p:cNvPicPr>
          <p:nvPr/>
        </p:nvPicPr>
        <p:blipFill rotWithShape="1">
          <a:blip r:embed="rId2">
            <a:extLst>
              <a:ext uri="{28A0092B-C50C-407E-A947-70E740481C1C}">
                <a14:useLocalDpi xmlns:a14="http://schemas.microsoft.com/office/drawing/2010/main" val="0"/>
              </a:ext>
            </a:extLst>
          </a:blip>
          <a:srcRect t="30452" b="34157"/>
          <a:stretch/>
        </p:blipFill>
        <p:spPr>
          <a:xfrm>
            <a:off x="0" y="2088444"/>
            <a:ext cx="12192000" cy="2427112"/>
          </a:xfrm>
          <a:prstGeom prst="rect">
            <a:avLst/>
          </a:prstGeom>
        </p:spPr>
      </p:pic>
      <p:pic>
        <p:nvPicPr>
          <p:cNvPr id="4" name="Obraz 3">
            <a:extLst>
              <a:ext uri="{FF2B5EF4-FFF2-40B4-BE49-F238E27FC236}">
                <a16:creationId xmlns:a16="http://schemas.microsoft.com/office/drawing/2014/main" id="{A13D8CF2-DEE8-4724-B1DE-B4887F239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5" name="pole tekstowe 4">
            <a:extLst>
              <a:ext uri="{FF2B5EF4-FFF2-40B4-BE49-F238E27FC236}">
                <a16:creationId xmlns:a16="http://schemas.microsoft.com/office/drawing/2014/main" id="{D725D4FD-F600-43B2-9DFA-216E380CAE44}"/>
              </a:ext>
            </a:extLst>
          </p:cNvPr>
          <p:cNvSpPr txBox="1"/>
          <p:nvPr/>
        </p:nvSpPr>
        <p:spPr>
          <a:xfrm>
            <a:off x="699912" y="547511"/>
            <a:ext cx="6118578"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ODNAWIALNE</a:t>
            </a:r>
            <a:br>
              <a:rPr lang="pl-PL" sz="4000" b="1" dirty="0">
                <a:solidFill>
                  <a:srgbClr val="FF914D"/>
                </a:solidFill>
                <a:latin typeface="Arial" panose="020B0604020202020204" pitchFamily="34" charset="0"/>
                <a:cs typeface="Arial" panose="020B0604020202020204" pitchFamily="34" charset="0"/>
              </a:rPr>
            </a:br>
            <a:r>
              <a:rPr lang="pl-PL" sz="4000" b="1" dirty="0">
                <a:solidFill>
                  <a:srgbClr val="FF914D"/>
                </a:solidFill>
                <a:latin typeface="Arial" panose="020B0604020202020204" pitchFamily="34" charset="0"/>
                <a:cs typeface="Arial" panose="020B0604020202020204" pitchFamily="34" charset="0"/>
              </a:rPr>
              <a:t>ŹRÓDŁA ENERGII </a:t>
            </a:r>
          </a:p>
        </p:txBody>
      </p:sp>
      <p:sp>
        <p:nvSpPr>
          <p:cNvPr id="6" name="pole tekstowe 5">
            <a:extLst>
              <a:ext uri="{FF2B5EF4-FFF2-40B4-BE49-F238E27FC236}">
                <a16:creationId xmlns:a16="http://schemas.microsoft.com/office/drawing/2014/main" id="{AAD3B8EB-7ECD-4D96-9920-DAA6D5AA509E}"/>
              </a:ext>
            </a:extLst>
          </p:cNvPr>
          <p:cNvSpPr txBox="1"/>
          <p:nvPr/>
        </p:nvSpPr>
        <p:spPr>
          <a:xfrm>
            <a:off x="169333" y="4733050"/>
            <a:ext cx="2686756" cy="307777"/>
          </a:xfrm>
          <a:prstGeom prst="rect">
            <a:avLst/>
          </a:prstGeom>
          <a:noFill/>
        </p:spPr>
        <p:txBody>
          <a:bodyPr wrap="square" rtlCol="0">
            <a:spAutoFit/>
          </a:bodyPr>
          <a:lstStyle/>
          <a:p>
            <a:r>
              <a:rPr lang="pl-PL" sz="1400" dirty="0">
                <a:latin typeface="Arial" panose="020B0604020202020204" pitchFamily="34" charset="0"/>
                <a:cs typeface="Arial" panose="020B0604020202020204" pitchFamily="34" charset="0"/>
              </a:rPr>
              <a:t>ENERGIA WIATROWA</a:t>
            </a:r>
          </a:p>
        </p:txBody>
      </p:sp>
      <p:sp>
        <p:nvSpPr>
          <p:cNvPr id="7" name="pole tekstowe 6">
            <a:extLst>
              <a:ext uri="{FF2B5EF4-FFF2-40B4-BE49-F238E27FC236}">
                <a16:creationId xmlns:a16="http://schemas.microsoft.com/office/drawing/2014/main" id="{FF911F9D-D716-41F1-86EA-6BE87316A9D4}"/>
              </a:ext>
            </a:extLst>
          </p:cNvPr>
          <p:cNvSpPr txBox="1"/>
          <p:nvPr/>
        </p:nvSpPr>
        <p:spPr>
          <a:xfrm>
            <a:off x="2274712" y="4733050"/>
            <a:ext cx="2968978"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ENERGIA WYTWARZANA</a:t>
            </a:r>
          </a:p>
          <a:p>
            <a:pPr algn="ctr"/>
            <a:r>
              <a:rPr lang="pl-PL" sz="1400" dirty="0">
                <a:latin typeface="Arial" panose="020B0604020202020204" pitchFamily="34" charset="0"/>
                <a:cs typeface="Arial" panose="020B0604020202020204" pitchFamily="34" charset="0"/>
              </a:rPr>
              <a:t>Z BIOMASY</a:t>
            </a:r>
          </a:p>
        </p:txBody>
      </p:sp>
      <p:sp>
        <p:nvSpPr>
          <p:cNvPr id="8" name="pole tekstowe 7">
            <a:extLst>
              <a:ext uri="{FF2B5EF4-FFF2-40B4-BE49-F238E27FC236}">
                <a16:creationId xmlns:a16="http://schemas.microsoft.com/office/drawing/2014/main" id="{28C87F62-244A-49D4-ABDC-06CB1E20E9E9}"/>
              </a:ext>
            </a:extLst>
          </p:cNvPr>
          <p:cNvSpPr txBox="1"/>
          <p:nvPr/>
        </p:nvSpPr>
        <p:spPr>
          <a:xfrm>
            <a:off x="4549421" y="4739061"/>
            <a:ext cx="2968978"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ENERGIA SŁONECZNA</a:t>
            </a:r>
          </a:p>
        </p:txBody>
      </p:sp>
      <p:sp>
        <p:nvSpPr>
          <p:cNvPr id="9" name="pole tekstowe 8">
            <a:extLst>
              <a:ext uri="{FF2B5EF4-FFF2-40B4-BE49-F238E27FC236}">
                <a16:creationId xmlns:a16="http://schemas.microsoft.com/office/drawing/2014/main" id="{E07523B2-91FD-4D6F-B6AB-E74C3C67DCD4}"/>
              </a:ext>
            </a:extLst>
          </p:cNvPr>
          <p:cNvSpPr txBox="1"/>
          <p:nvPr/>
        </p:nvSpPr>
        <p:spPr>
          <a:xfrm>
            <a:off x="7134577" y="4713478"/>
            <a:ext cx="2968978"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ENERGIA </a:t>
            </a:r>
            <a:br>
              <a:rPr lang="pl-PL" sz="1400" dirty="0">
                <a:latin typeface="Arial" panose="020B0604020202020204" pitchFamily="34" charset="0"/>
                <a:cs typeface="Arial" panose="020B0604020202020204" pitchFamily="34" charset="0"/>
              </a:rPr>
            </a:br>
            <a:r>
              <a:rPr lang="pl-PL" sz="1400" dirty="0">
                <a:latin typeface="Arial" panose="020B0604020202020204" pitchFamily="34" charset="0"/>
                <a:cs typeface="Arial" panose="020B0604020202020204" pitchFamily="34" charset="0"/>
              </a:rPr>
              <a:t>GEOTERMALNA</a:t>
            </a:r>
          </a:p>
        </p:txBody>
      </p:sp>
      <p:sp>
        <p:nvSpPr>
          <p:cNvPr id="10" name="pole tekstowe 9">
            <a:extLst>
              <a:ext uri="{FF2B5EF4-FFF2-40B4-BE49-F238E27FC236}">
                <a16:creationId xmlns:a16="http://schemas.microsoft.com/office/drawing/2014/main" id="{028F08F9-0CF4-4894-ABDA-DE2F776D3697}"/>
              </a:ext>
            </a:extLst>
          </p:cNvPr>
          <p:cNvSpPr txBox="1"/>
          <p:nvPr/>
        </p:nvSpPr>
        <p:spPr>
          <a:xfrm>
            <a:off x="9522178" y="4733050"/>
            <a:ext cx="2968978"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ENERGIA WODNA</a:t>
            </a:r>
          </a:p>
        </p:txBody>
      </p:sp>
    </p:spTree>
    <p:extLst>
      <p:ext uri="{BB962C8B-B14F-4D97-AF65-F5344CB8AC3E}">
        <p14:creationId xmlns:p14="http://schemas.microsoft.com/office/powerpoint/2010/main" val="3438228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D079A457-BDC7-4CC0-A090-4B35C6697F4A}"/>
              </a:ext>
            </a:extLst>
          </p:cNvPr>
          <p:cNvPicPr>
            <a:picLocks noChangeAspect="1"/>
          </p:cNvPicPr>
          <p:nvPr/>
        </p:nvPicPr>
        <p:blipFill rotWithShape="1">
          <a:blip r:embed="rId2">
            <a:extLst>
              <a:ext uri="{28A0092B-C50C-407E-A947-70E740481C1C}">
                <a14:useLocalDpi xmlns:a14="http://schemas.microsoft.com/office/drawing/2010/main" val="0"/>
              </a:ext>
            </a:extLst>
          </a:blip>
          <a:srcRect t="23211" b="30205"/>
          <a:stretch/>
        </p:blipFill>
        <p:spPr>
          <a:xfrm>
            <a:off x="0" y="1591732"/>
            <a:ext cx="12192000" cy="3194757"/>
          </a:xfrm>
          <a:prstGeom prst="rect">
            <a:avLst/>
          </a:prstGeom>
        </p:spPr>
      </p:pic>
      <p:pic>
        <p:nvPicPr>
          <p:cNvPr id="4" name="Obraz 3">
            <a:extLst>
              <a:ext uri="{FF2B5EF4-FFF2-40B4-BE49-F238E27FC236}">
                <a16:creationId xmlns:a16="http://schemas.microsoft.com/office/drawing/2014/main" id="{CBF1DF62-CF3E-400B-A515-3DE9FBE83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5" name="pole tekstowe 4">
            <a:extLst>
              <a:ext uri="{FF2B5EF4-FFF2-40B4-BE49-F238E27FC236}">
                <a16:creationId xmlns:a16="http://schemas.microsoft.com/office/drawing/2014/main" id="{9FA3316C-C6D3-4FF7-80B4-5F97D8B521EF}"/>
              </a:ext>
            </a:extLst>
          </p:cNvPr>
          <p:cNvSpPr txBox="1"/>
          <p:nvPr/>
        </p:nvSpPr>
        <p:spPr>
          <a:xfrm>
            <a:off x="699912" y="547511"/>
            <a:ext cx="6118578"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NIEODNAWIALNE</a:t>
            </a:r>
            <a:br>
              <a:rPr lang="pl-PL" sz="4000" b="1" dirty="0">
                <a:solidFill>
                  <a:srgbClr val="FF914D"/>
                </a:solidFill>
                <a:latin typeface="Arial" panose="020B0604020202020204" pitchFamily="34" charset="0"/>
                <a:cs typeface="Arial" panose="020B0604020202020204" pitchFamily="34" charset="0"/>
              </a:rPr>
            </a:br>
            <a:r>
              <a:rPr lang="pl-PL" sz="4000" b="1" dirty="0">
                <a:solidFill>
                  <a:srgbClr val="FF914D"/>
                </a:solidFill>
                <a:latin typeface="Arial" panose="020B0604020202020204" pitchFamily="34" charset="0"/>
                <a:cs typeface="Arial" panose="020B0604020202020204" pitchFamily="34" charset="0"/>
              </a:rPr>
              <a:t>ŹRÓDŁA ENERGII</a:t>
            </a:r>
          </a:p>
        </p:txBody>
      </p:sp>
      <p:sp>
        <p:nvSpPr>
          <p:cNvPr id="6" name="pole tekstowe 5">
            <a:extLst>
              <a:ext uri="{FF2B5EF4-FFF2-40B4-BE49-F238E27FC236}">
                <a16:creationId xmlns:a16="http://schemas.microsoft.com/office/drawing/2014/main" id="{7151F6B9-B6A7-4A38-8BE8-C350640EE742}"/>
              </a:ext>
            </a:extLst>
          </p:cNvPr>
          <p:cNvSpPr txBox="1"/>
          <p:nvPr/>
        </p:nvSpPr>
        <p:spPr>
          <a:xfrm>
            <a:off x="1140179" y="5122979"/>
            <a:ext cx="1636889" cy="307777"/>
          </a:xfrm>
          <a:prstGeom prst="rect">
            <a:avLst/>
          </a:prstGeom>
          <a:noFill/>
        </p:spPr>
        <p:txBody>
          <a:bodyPr wrap="square" rtlCol="0">
            <a:spAutoFit/>
          </a:bodyPr>
          <a:lstStyle/>
          <a:p>
            <a:r>
              <a:rPr lang="pl-PL" sz="1400" dirty="0">
                <a:latin typeface="Arial" panose="020B0604020202020204" pitchFamily="34" charset="0"/>
                <a:cs typeface="Arial" panose="020B0604020202020204" pitchFamily="34" charset="0"/>
              </a:rPr>
              <a:t>ROPA NAFTOWA</a:t>
            </a:r>
          </a:p>
        </p:txBody>
      </p:sp>
      <p:sp>
        <p:nvSpPr>
          <p:cNvPr id="7" name="pole tekstowe 6">
            <a:extLst>
              <a:ext uri="{FF2B5EF4-FFF2-40B4-BE49-F238E27FC236}">
                <a16:creationId xmlns:a16="http://schemas.microsoft.com/office/drawing/2014/main" id="{4FDFFB1D-E2D9-4E06-AB1B-B111F3A6B0CA}"/>
              </a:ext>
            </a:extLst>
          </p:cNvPr>
          <p:cNvSpPr txBox="1"/>
          <p:nvPr/>
        </p:nvSpPr>
        <p:spPr>
          <a:xfrm>
            <a:off x="5277555" y="5127768"/>
            <a:ext cx="1636889" cy="307777"/>
          </a:xfrm>
          <a:prstGeom prst="rect">
            <a:avLst/>
          </a:prstGeom>
          <a:noFill/>
        </p:spPr>
        <p:txBody>
          <a:bodyPr wrap="square" rtlCol="0">
            <a:spAutoFit/>
          </a:bodyPr>
          <a:lstStyle/>
          <a:p>
            <a:r>
              <a:rPr lang="pl-PL" sz="1400" dirty="0">
                <a:latin typeface="Arial" panose="020B0604020202020204" pitchFamily="34" charset="0"/>
                <a:cs typeface="Arial" panose="020B0604020202020204" pitchFamily="34" charset="0"/>
              </a:rPr>
              <a:t>GAZ ZIEMNY</a:t>
            </a:r>
          </a:p>
        </p:txBody>
      </p:sp>
      <p:sp>
        <p:nvSpPr>
          <p:cNvPr id="8" name="pole tekstowe 7">
            <a:extLst>
              <a:ext uri="{FF2B5EF4-FFF2-40B4-BE49-F238E27FC236}">
                <a16:creationId xmlns:a16="http://schemas.microsoft.com/office/drawing/2014/main" id="{113FBC61-32D9-4FDE-98F1-2B42F79F9161}"/>
              </a:ext>
            </a:extLst>
          </p:cNvPr>
          <p:cNvSpPr txBox="1"/>
          <p:nvPr/>
        </p:nvSpPr>
        <p:spPr>
          <a:xfrm>
            <a:off x="9132711" y="5121377"/>
            <a:ext cx="1919109"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WĘGIEL KAMIENNY I BRUNATNY</a:t>
            </a:r>
          </a:p>
        </p:txBody>
      </p:sp>
      <p:sp>
        <p:nvSpPr>
          <p:cNvPr id="9" name="pole tekstowe 8">
            <a:extLst>
              <a:ext uri="{FF2B5EF4-FFF2-40B4-BE49-F238E27FC236}">
                <a16:creationId xmlns:a16="http://schemas.microsoft.com/office/drawing/2014/main" id="{81020B8C-86D9-48D4-9947-659B7E3CF227}"/>
              </a:ext>
            </a:extLst>
          </p:cNvPr>
          <p:cNvSpPr txBox="1"/>
          <p:nvPr/>
        </p:nvSpPr>
        <p:spPr>
          <a:xfrm>
            <a:off x="4233332" y="5830710"/>
            <a:ext cx="3725333" cy="523220"/>
          </a:xfrm>
          <a:prstGeom prst="rect">
            <a:avLst/>
          </a:prstGeom>
          <a:noFill/>
        </p:spPr>
        <p:txBody>
          <a:bodyPr wrap="square" rtlCol="0">
            <a:spAutoFit/>
          </a:bodyPr>
          <a:lstStyle/>
          <a:p>
            <a:r>
              <a:rPr lang="pl-PL" sz="2800" dirty="0">
                <a:latin typeface="Arial" panose="020B0604020202020204" pitchFamily="34" charset="0"/>
                <a:cs typeface="Arial" panose="020B0604020202020204" pitchFamily="34" charset="0"/>
              </a:rPr>
              <a:t>PALIWA KOPALNE</a:t>
            </a:r>
          </a:p>
        </p:txBody>
      </p:sp>
    </p:spTree>
    <p:extLst>
      <p:ext uri="{BB962C8B-B14F-4D97-AF65-F5344CB8AC3E}">
        <p14:creationId xmlns:p14="http://schemas.microsoft.com/office/powerpoint/2010/main" val="2239244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37B449A-C6F2-4A33-96FB-642ACE4407C5}"/>
              </a:ext>
            </a:extLst>
          </p:cNvPr>
          <p:cNvPicPr>
            <a:picLocks noChangeAspect="1"/>
          </p:cNvPicPr>
          <p:nvPr/>
        </p:nvPicPr>
        <p:blipFill rotWithShape="1">
          <a:blip r:embed="rId2">
            <a:extLst>
              <a:ext uri="{28A0092B-C50C-407E-A947-70E740481C1C}">
                <a14:useLocalDpi xmlns:a14="http://schemas.microsoft.com/office/drawing/2010/main" val="0"/>
              </a:ext>
            </a:extLst>
          </a:blip>
          <a:srcRect t="27654" b="24444"/>
          <a:stretch/>
        </p:blipFill>
        <p:spPr>
          <a:xfrm>
            <a:off x="0" y="2607059"/>
            <a:ext cx="12192000" cy="3285067"/>
          </a:xfrm>
          <a:prstGeom prst="rect">
            <a:avLst/>
          </a:prstGeom>
        </p:spPr>
      </p:pic>
      <p:pic>
        <p:nvPicPr>
          <p:cNvPr id="4" name="Obraz 3">
            <a:extLst>
              <a:ext uri="{FF2B5EF4-FFF2-40B4-BE49-F238E27FC236}">
                <a16:creationId xmlns:a16="http://schemas.microsoft.com/office/drawing/2014/main" id="{B27D76A7-2C88-42F9-9758-D5CF91F0B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5" name="pole tekstowe 4">
            <a:extLst>
              <a:ext uri="{FF2B5EF4-FFF2-40B4-BE49-F238E27FC236}">
                <a16:creationId xmlns:a16="http://schemas.microsoft.com/office/drawing/2014/main" id="{8EEFD8D7-BE16-4748-B756-609373B6D166}"/>
              </a:ext>
            </a:extLst>
          </p:cNvPr>
          <p:cNvSpPr txBox="1"/>
          <p:nvPr/>
        </p:nvSpPr>
        <p:spPr>
          <a:xfrm>
            <a:off x="699912" y="547511"/>
            <a:ext cx="6118578" cy="707886"/>
          </a:xfrm>
          <a:prstGeom prst="rect">
            <a:avLst/>
          </a:prstGeom>
          <a:noFill/>
        </p:spPr>
        <p:txBody>
          <a:bodyPr wrap="square" rtlCol="0">
            <a:spAutoFit/>
          </a:bodyPr>
          <a:lstStyle/>
          <a:p>
            <a:r>
              <a:rPr lang="pl-PL" sz="4000" b="1">
                <a:solidFill>
                  <a:srgbClr val="FF914D"/>
                </a:solidFill>
                <a:latin typeface="Arial" panose="020B0604020202020204" pitchFamily="34" charset="0"/>
                <a:cs typeface="Arial" panose="020B0604020202020204" pitchFamily="34" charset="0"/>
              </a:rPr>
              <a:t>ŹRÓDŁA ENERGII </a:t>
            </a:r>
            <a:endParaRPr lang="pl-PL" sz="4000" b="1" dirty="0">
              <a:solidFill>
                <a:srgbClr val="FF914D"/>
              </a:solidFill>
              <a:latin typeface="Arial" panose="020B0604020202020204" pitchFamily="34" charset="0"/>
              <a:cs typeface="Arial" panose="020B0604020202020204" pitchFamily="34" charset="0"/>
            </a:endParaRPr>
          </a:p>
        </p:txBody>
      </p:sp>
      <p:sp>
        <p:nvSpPr>
          <p:cNvPr id="6" name="pole tekstowe 5">
            <a:extLst>
              <a:ext uri="{FF2B5EF4-FFF2-40B4-BE49-F238E27FC236}">
                <a16:creationId xmlns:a16="http://schemas.microsoft.com/office/drawing/2014/main" id="{258B66E8-CE43-4E64-B3BE-B0BE30A133B5}"/>
              </a:ext>
            </a:extLst>
          </p:cNvPr>
          <p:cNvSpPr txBox="1"/>
          <p:nvPr/>
        </p:nvSpPr>
        <p:spPr>
          <a:xfrm>
            <a:off x="1332088" y="1870950"/>
            <a:ext cx="3917245" cy="276999"/>
          </a:xfrm>
          <a:prstGeom prst="rect">
            <a:avLst/>
          </a:prstGeom>
          <a:noFill/>
        </p:spPr>
        <p:txBody>
          <a:bodyPr wrap="square" rtlCol="0">
            <a:spAutoFit/>
          </a:bodyPr>
          <a:lstStyle/>
          <a:p>
            <a:r>
              <a:rPr lang="pl-PL" sz="1200" b="1" dirty="0">
                <a:latin typeface="Arial" panose="020B0604020202020204" pitchFamily="34" charset="0"/>
                <a:cs typeface="Arial" panose="020B0604020202020204" pitchFamily="34" charset="0"/>
              </a:rPr>
              <a:t>ŹRÓDŁA ENERGII PRZYJAZNE DLA ŚRODOWISKA</a:t>
            </a:r>
          </a:p>
        </p:txBody>
      </p:sp>
      <p:sp>
        <p:nvSpPr>
          <p:cNvPr id="7" name="pole tekstowe 6">
            <a:extLst>
              <a:ext uri="{FF2B5EF4-FFF2-40B4-BE49-F238E27FC236}">
                <a16:creationId xmlns:a16="http://schemas.microsoft.com/office/drawing/2014/main" id="{B272D00E-BCD3-4A98-BB2E-04F6D8BDD207}"/>
              </a:ext>
            </a:extLst>
          </p:cNvPr>
          <p:cNvSpPr txBox="1"/>
          <p:nvPr/>
        </p:nvSpPr>
        <p:spPr>
          <a:xfrm>
            <a:off x="7100711" y="1870949"/>
            <a:ext cx="3917245" cy="276999"/>
          </a:xfrm>
          <a:prstGeom prst="rect">
            <a:avLst/>
          </a:prstGeom>
          <a:noFill/>
        </p:spPr>
        <p:txBody>
          <a:bodyPr wrap="square" rtlCol="0">
            <a:spAutoFit/>
          </a:bodyPr>
          <a:lstStyle/>
          <a:p>
            <a:r>
              <a:rPr lang="pl-PL" sz="1200" b="1" dirty="0">
                <a:latin typeface="Arial" panose="020B0604020202020204" pitchFamily="34" charset="0"/>
                <a:cs typeface="Arial" panose="020B0604020202020204" pitchFamily="34" charset="0"/>
              </a:rPr>
              <a:t>ŹRÓDŁA ENERGII SZKODZĄCE ŚRODOWISKU</a:t>
            </a:r>
          </a:p>
        </p:txBody>
      </p:sp>
      <p:sp>
        <p:nvSpPr>
          <p:cNvPr id="8" name="pole tekstowe 7">
            <a:extLst>
              <a:ext uri="{FF2B5EF4-FFF2-40B4-BE49-F238E27FC236}">
                <a16:creationId xmlns:a16="http://schemas.microsoft.com/office/drawing/2014/main" id="{333CB75B-9E25-4371-8F66-348BE334A542}"/>
              </a:ext>
            </a:extLst>
          </p:cNvPr>
          <p:cNvSpPr txBox="1"/>
          <p:nvPr/>
        </p:nvSpPr>
        <p:spPr>
          <a:xfrm>
            <a:off x="7343422" y="6169124"/>
            <a:ext cx="3917245" cy="338554"/>
          </a:xfrm>
          <a:prstGeom prst="rect">
            <a:avLst/>
          </a:prstGeom>
          <a:noFill/>
        </p:spPr>
        <p:txBody>
          <a:bodyPr wrap="square" rtlCol="0">
            <a:spAutoFit/>
          </a:bodyPr>
          <a:lstStyle/>
          <a:p>
            <a:pPr algn="ctr"/>
            <a:r>
              <a:rPr lang="pl-PL" sz="1600" dirty="0">
                <a:latin typeface="Arial" panose="020B0604020202020204" pitchFamily="34" charset="0"/>
                <a:cs typeface="Arial" panose="020B0604020202020204" pitchFamily="34" charset="0"/>
              </a:rPr>
              <a:t>NIEODNAWIALNE ŹRÓDŁA ENERGII </a:t>
            </a:r>
          </a:p>
        </p:txBody>
      </p:sp>
      <p:sp>
        <p:nvSpPr>
          <p:cNvPr id="9" name="pole tekstowe 8">
            <a:extLst>
              <a:ext uri="{FF2B5EF4-FFF2-40B4-BE49-F238E27FC236}">
                <a16:creationId xmlns:a16="http://schemas.microsoft.com/office/drawing/2014/main" id="{7E3DE087-BB51-4449-958A-5C86696AA647}"/>
              </a:ext>
            </a:extLst>
          </p:cNvPr>
          <p:cNvSpPr txBox="1"/>
          <p:nvPr/>
        </p:nvSpPr>
        <p:spPr>
          <a:xfrm>
            <a:off x="361244" y="2147948"/>
            <a:ext cx="5181600"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czyli nieemitujące dwutlenku węgla (CO</a:t>
            </a:r>
            <a:r>
              <a:rPr lang="pl-PL" sz="1400" baseline="-25000" dirty="0">
                <a:latin typeface="Arial" panose="020B0604020202020204" pitchFamily="34" charset="0"/>
                <a:cs typeface="Arial" panose="020B0604020202020204" pitchFamily="34" charset="0"/>
              </a:rPr>
              <a:t>2</a:t>
            </a:r>
            <a:r>
              <a:rPr lang="pl-PL" sz="1400" dirty="0">
                <a:latin typeface="Arial" panose="020B0604020202020204" pitchFamily="34" charset="0"/>
                <a:cs typeface="Arial" panose="020B0604020202020204" pitchFamily="34" charset="0"/>
              </a:rPr>
              <a:t>), tlenek węgla (IV)</a:t>
            </a:r>
            <a:br>
              <a:rPr lang="pl-PL" sz="1400" dirty="0">
                <a:latin typeface="Arial" panose="020B0604020202020204" pitchFamily="34" charset="0"/>
                <a:cs typeface="Arial" panose="020B0604020202020204" pitchFamily="34" charset="0"/>
              </a:rPr>
            </a:br>
            <a:r>
              <a:rPr lang="pl-PL" sz="1400" dirty="0">
                <a:latin typeface="Arial" panose="020B0604020202020204" pitchFamily="34" charset="0"/>
                <a:cs typeface="Arial" panose="020B0604020202020204" pitchFamily="34" charset="0"/>
              </a:rPr>
              <a:t> i innych zanieczyszczeń do atmosfery</a:t>
            </a:r>
          </a:p>
        </p:txBody>
      </p:sp>
      <p:sp>
        <p:nvSpPr>
          <p:cNvPr id="13" name="pole tekstowe 12">
            <a:extLst>
              <a:ext uri="{FF2B5EF4-FFF2-40B4-BE49-F238E27FC236}">
                <a16:creationId xmlns:a16="http://schemas.microsoft.com/office/drawing/2014/main" id="{93BEDE3B-BBF7-424A-9CBC-3FBE0614CE22}"/>
              </a:ext>
            </a:extLst>
          </p:cNvPr>
          <p:cNvSpPr txBox="1"/>
          <p:nvPr/>
        </p:nvSpPr>
        <p:spPr>
          <a:xfrm>
            <a:off x="5870222" y="2145393"/>
            <a:ext cx="6096000" cy="523220"/>
          </a:xfrm>
          <a:prstGeom prst="rect">
            <a:avLst/>
          </a:prstGeom>
          <a:noFill/>
        </p:spPr>
        <p:txBody>
          <a:bodyPr wrap="square">
            <a:spAutoFit/>
          </a:bodyPr>
          <a:lstStyle/>
          <a:p>
            <a:pPr algn="ctr"/>
            <a:r>
              <a:rPr lang="pl-PL" sz="1400" dirty="0">
                <a:latin typeface="Arial" panose="020B0604020202020204" pitchFamily="34" charset="0"/>
                <a:cs typeface="Arial" panose="020B0604020202020204" pitchFamily="34" charset="0"/>
              </a:rPr>
              <a:t>czyli emitujące dwutlenek węgla (CO</a:t>
            </a:r>
            <a:r>
              <a:rPr lang="pl-PL" sz="1400" baseline="-25000" dirty="0">
                <a:latin typeface="Arial" panose="020B0604020202020204" pitchFamily="34" charset="0"/>
                <a:cs typeface="Arial" panose="020B0604020202020204" pitchFamily="34" charset="0"/>
              </a:rPr>
              <a:t>2</a:t>
            </a:r>
            <a:r>
              <a:rPr lang="pl-PL" sz="1400" dirty="0">
                <a:latin typeface="Arial" panose="020B0604020202020204" pitchFamily="34" charset="0"/>
                <a:cs typeface="Arial" panose="020B0604020202020204" pitchFamily="34" charset="0"/>
              </a:rPr>
              <a:t>), tlenek węgla (IV)</a:t>
            </a:r>
            <a:br>
              <a:rPr lang="pl-PL" sz="1400" dirty="0">
                <a:latin typeface="Arial" panose="020B0604020202020204" pitchFamily="34" charset="0"/>
                <a:cs typeface="Arial" panose="020B0604020202020204" pitchFamily="34" charset="0"/>
              </a:rPr>
            </a:br>
            <a:r>
              <a:rPr lang="pl-PL" sz="1400" dirty="0">
                <a:latin typeface="Arial" panose="020B0604020202020204" pitchFamily="34" charset="0"/>
                <a:cs typeface="Arial" panose="020B0604020202020204" pitchFamily="34" charset="0"/>
              </a:rPr>
              <a:t> i inne zanieczyszczenia do atmosfery</a:t>
            </a:r>
          </a:p>
        </p:txBody>
      </p:sp>
    </p:spTree>
    <p:extLst>
      <p:ext uri="{BB962C8B-B14F-4D97-AF65-F5344CB8AC3E}">
        <p14:creationId xmlns:p14="http://schemas.microsoft.com/office/powerpoint/2010/main" val="2908624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9CFB6674-C685-45D7-896E-B39973499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99662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133C06B6-7404-47D7-AF6D-EB351BC5912C}"/>
              </a:ext>
            </a:extLst>
          </p:cNvPr>
          <p:cNvPicPr>
            <a:picLocks noChangeAspect="1"/>
          </p:cNvPicPr>
          <p:nvPr/>
        </p:nvPicPr>
        <p:blipFill rotWithShape="1">
          <a:blip r:embed="rId2">
            <a:extLst>
              <a:ext uri="{28A0092B-C50C-407E-A947-70E740481C1C}">
                <a14:useLocalDpi xmlns:a14="http://schemas.microsoft.com/office/drawing/2010/main" val="0"/>
              </a:ext>
            </a:extLst>
          </a:blip>
          <a:srcRect t="27819" b="25268"/>
          <a:stretch/>
        </p:blipFill>
        <p:spPr>
          <a:xfrm>
            <a:off x="0" y="1907822"/>
            <a:ext cx="12192000" cy="3217334"/>
          </a:xfrm>
          <a:prstGeom prst="rect">
            <a:avLst/>
          </a:prstGeom>
        </p:spPr>
      </p:pic>
      <p:pic>
        <p:nvPicPr>
          <p:cNvPr id="4" name="Obraz 3">
            <a:extLst>
              <a:ext uri="{FF2B5EF4-FFF2-40B4-BE49-F238E27FC236}">
                <a16:creationId xmlns:a16="http://schemas.microsoft.com/office/drawing/2014/main" id="{4781B48E-FB54-4D3E-AA4F-7CBD3ECA8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6" name="pole tekstowe 5">
            <a:extLst>
              <a:ext uri="{FF2B5EF4-FFF2-40B4-BE49-F238E27FC236}">
                <a16:creationId xmlns:a16="http://schemas.microsoft.com/office/drawing/2014/main" id="{D6627F76-66DA-41E0-BA86-94B0C9063203}"/>
              </a:ext>
            </a:extLst>
          </p:cNvPr>
          <p:cNvSpPr txBox="1"/>
          <p:nvPr/>
        </p:nvSpPr>
        <p:spPr>
          <a:xfrm>
            <a:off x="1095022" y="5312827"/>
            <a:ext cx="2686756" cy="369332"/>
          </a:xfrm>
          <a:prstGeom prst="rect">
            <a:avLst/>
          </a:prstGeom>
          <a:noFill/>
        </p:spPr>
        <p:txBody>
          <a:bodyPr wrap="square" rtlCol="0">
            <a:spAutoFit/>
          </a:bodyPr>
          <a:lstStyle/>
          <a:p>
            <a:r>
              <a:rPr lang="pl-PL" dirty="0">
                <a:latin typeface="Arial" panose="020B0604020202020204" pitchFamily="34" charset="0"/>
                <a:cs typeface="Arial" panose="020B0604020202020204" pitchFamily="34" charset="0"/>
              </a:rPr>
              <a:t>CHÓW ZWIERZĄT</a:t>
            </a:r>
          </a:p>
        </p:txBody>
      </p:sp>
      <p:sp>
        <p:nvSpPr>
          <p:cNvPr id="7" name="pole tekstowe 6">
            <a:extLst>
              <a:ext uri="{FF2B5EF4-FFF2-40B4-BE49-F238E27FC236}">
                <a16:creationId xmlns:a16="http://schemas.microsoft.com/office/drawing/2014/main" id="{C41F0865-1DB7-4950-88B7-839C55CDF9D5}"/>
              </a:ext>
            </a:extLst>
          </p:cNvPr>
          <p:cNvSpPr txBox="1"/>
          <p:nvPr/>
        </p:nvSpPr>
        <p:spPr>
          <a:xfrm>
            <a:off x="4848577" y="5125156"/>
            <a:ext cx="2686756" cy="923330"/>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NIEWŁAŚCIWA GOSPODARKA ODPADAMI</a:t>
            </a:r>
          </a:p>
        </p:txBody>
      </p:sp>
      <p:sp>
        <p:nvSpPr>
          <p:cNvPr id="8" name="pole tekstowe 7">
            <a:extLst>
              <a:ext uri="{FF2B5EF4-FFF2-40B4-BE49-F238E27FC236}">
                <a16:creationId xmlns:a16="http://schemas.microsoft.com/office/drawing/2014/main" id="{D6D04ADB-2F10-44BF-90C7-1372B91AB824}"/>
              </a:ext>
            </a:extLst>
          </p:cNvPr>
          <p:cNvSpPr txBox="1"/>
          <p:nvPr/>
        </p:nvSpPr>
        <p:spPr>
          <a:xfrm>
            <a:off x="9522179" y="5353743"/>
            <a:ext cx="1777999" cy="369332"/>
          </a:xfrm>
          <a:prstGeom prst="rect">
            <a:avLst/>
          </a:prstGeom>
          <a:noFill/>
        </p:spPr>
        <p:txBody>
          <a:bodyPr wrap="square" rtlCol="0">
            <a:spAutoFit/>
          </a:bodyPr>
          <a:lstStyle/>
          <a:p>
            <a:r>
              <a:rPr lang="pl-PL" dirty="0">
                <a:latin typeface="Arial" panose="020B0604020202020204" pitchFamily="34" charset="0"/>
                <a:cs typeface="Arial" panose="020B0604020202020204" pitchFamily="34" charset="0"/>
              </a:rPr>
              <a:t>PRZEMYSŁ</a:t>
            </a:r>
          </a:p>
        </p:txBody>
      </p:sp>
      <p:sp>
        <p:nvSpPr>
          <p:cNvPr id="10" name="pole tekstowe 9">
            <a:extLst>
              <a:ext uri="{FF2B5EF4-FFF2-40B4-BE49-F238E27FC236}">
                <a16:creationId xmlns:a16="http://schemas.microsoft.com/office/drawing/2014/main" id="{06073EB5-A7FD-4FA2-AB37-DAEA41A2F372}"/>
              </a:ext>
            </a:extLst>
          </p:cNvPr>
          <p:cNvSpPr txBox="1"/>
          <p:nvPr/>
        </p:nvSpPr>
        <p:spPr>
          <a:xfrm>
            <a:off x="451553" y="202302"/>
            <a:ext cx="6491113"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ŹRÓDŁA EMISJI GAZÓW CIEPLARNIANYCH</a:t>
            </a:r>
          </a:p>
        </p:txBody>
      </p:sp>
    </p:spTree>
    <p:extLst>
      <p:ext uri="{BB962C8B-B14F-4D97-AF65-F5344CB8AC3E}">
        <p14:creationId xmlns:p14="http://schemas.microsoft.com/office/powerpoint/2010/main" val="3356103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1B6B9FA5-E3A9-4BD1-BF23-E5BF9B01D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Obraz 1">
            <a:extLst>
              <a:ext uri="{FF2B5EF4-FFF2-40B4-BE49-F238E27FC236}">
                <a16:creationId xmlns:a16="http://schemas.microsoft.com/office/drawing/2014/main" id="{467887EC-F0DF-4342-AA0D-4E76F334B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3" name="pole tekstowe 2">
            <a:extLst>
              <a:ext uri="{FF2B5EF4-FFF2-40B4-BE49-F238E27FC236}">
                <a16:creationId xmlns:a16="http://schemas.microsoft.com/office/drawing/2014/main" id="{5A5A162E-0845-41DE-B7B2-F1950C08C747}"/>
              </a:ext>
            </a:extLst>
          </p:cNvPr>
          <p:cNvSpPr txBox="1"/>
          <p:nvPr/>
        </p:nvSpPr>
        <p:spPr>
          <a:xfrm>
            <a:off x="451553" y="202302"/>
            <a:ext cx="6491113"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ŹRÓDŁA EMISJI GAZÓW CIEPLARNIANYCH</a:t>
            </a:r>
          </a:p>
        </p:txBody>
      </p:sp>
      <p:sp>
        <p:nvSpPr>
          <p:cNvPr id="12" name="pole tekstowe 11">
            <a:extLst>
              <a:ext uri="{FF2B5EF4-FFF2-40B4-BE49-F238E27FC236}">
                <a16:creationId xmlns:a16="http://schemas.microsoft.com/office/drawing/2014/main" id="{9CCF7DA0-D695-453A-91B2-0CA44F0486C6}"/>
              </a:ext>
            </a:extLst>
          </p:cNvPr>
          <p:cNvSpPr txBox="1"/>
          <p:nvPr/>
        </p:nvSpPr>
        <p:spPr>
          <a:xfrm>
            <a:off x="654755" y="4424222"/>
            <a:ext cx="2246489" cy="1815882"/>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Lodówka, komputer, telewizor i kuchenka mikrofalowa, telefon, odkurzacz i wiele innych urządzeń  zużywa energię elektryczną, której źródłem jest głównie spalanie paliw kopalnych</a:t>
            </a:r>
          </a:p>
        </p:txBody>
      </p:sp>
      <p:sp>
        <p:nvSpPr>
          <p:cNvPr id="13" name="pole tekstowe 12">
            <a:extLst>
              <a:ext uri="{FF2B5EF4-FFF2-40B4-BE49-F238E27FC236}">
                <a16:creationId xmlns:a16="http://schemas.microsoft.com/office/drawing/2014/main" id="{68B8C85B-22FD-4575-8A70-AA2773842F02}"/>
              </a:ext>
            </a:extLst>
          </p:cNvPr>
          <p:cNvSpPr txBox="1"/>
          <p:nvPr/>
        </p:nvSpPr>
        <p:spPr>
          <a:xfrm>
            <a:off x="4972755" y="4627355"/>
            <a:ext cx="2246489" cy="1600438"/>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Do większości gospodarstw domowych w Polsce prąd dostarczany jest </a:t>
            </a:r>
            <a:br>
              <a:rPr lang="pl-PL" sz="1400" dirty="0">
                <a:latin typeface="Arial" panose="020B0604020202020204" pitchFamily="34" charset="0"/>
                <a:cs typeface="Arial" panose="020B0604020202020204" pitchFamily="34" charset="0"/>
              </a:rPr>
            </a:br>
            <a:r>
              <a:rPr lang="pl-PL" sz="1400" dirty="0">
                <a:latin typeface="Arial" panose="020B0604020202020204" pitchFamily="34" charset="0"/>
                <a:cs typeface="Arial" panose="020B0604020202020204" pitchFamily="34" charset="0"/>
              </a:rPr>
              <a:t>z elektrowni, w których główne źródło energii stanowi węgiel. </a:t>
            </a:r>
          </a:p>
        </p:txBody>
      </p:sp>
      <p:sp>
        <p:nvSpPr>
          <p:cNvPr id="15" name="pole tekstowe 14">
            <a:extLst>
              <a:ext uri="{FF2B5EF4-FFF2-40B4-BE49-F238E27FC236}">
                <a16:creationId xmlns:a16="http://schemas.microsoft.com/office/drawing/2014/main" id="{F8139FC5-44B2-4048-95E0-72E683DBFCF2}"/>
              </a:ext>
            </a:extLst>
          </p:cNvPr>
          <p:cNvSpPr txBox="1"/>
          <p:nvPr/>
        </p:nvSpPr>
        <p:spPr>
          <a:xfrm>
            <a:off x="9217379" y="4304189"/>
            <a:ext cx="2647244" cy="2246769"/>
          </a:xfrm>
          <a:prstGeom prst="rect">
            <a:avLst/>
          </a:prstGeom>
          <a:noFill/>
        </p:spPr>
        <p:txBody>
          <a:bodyPr wrap="square">
            <a:spAutoFit/>
          </a:bodyPr>
          <a:lstStyle/>
          <a:p>
            <a:pPr algn="ctr"/>
            <a:r>
              <a:rPr lang="pl-PL" sz="1400" dirty="0">
                <a:latin typeface="Arial" panose="020B0604020202020204" pitchFamily="34" charset="0"/>
                <a:cs typeface="Arial" panose="020B0604020202020204" pitchFamily="34" charset="0"/>
              </a:rPr>
              <a:t>Spalanie węgla, oleju oraz gazu ziemnego przez elektrownie powoduje emisję dwutlenku węgla (CO</a:t>
            </a:r>
            <a:r>
              <a:rPr lang="pl-PL" sz="1400" baseline="-25000" dirty="0">
                <a:latin typeface="Arial" panose="020B0604020202020204" pitchFamily="34" charset="0"/>
                <a:cs typeface="Arial" panose="020B0604020202020204" pitchFamily="34" charset="0"/>
              </a:rPr>
              <a:t>2</a:t>
            </a:r>
            <a:r>
              <a:rPr lang="pl-PL" sz="1400" dirty="0">
                <a:latin typeface="Arial" panose="020B0604020202020204" pitchFamily="34" charset="0"/>
                <a:cs typeface="Arial" panose="020B0604020202020204" pitchFamily="34" charset="0"/>
              </a:rPr>
              <a:t>). Działa on jak „koc”, który intensywnie pochłania część promieniowania odbitego od Ziemi, ograniczając wydostawanie się ciepła poza ziemską atmosferę. </a:t>
            </a:r>
          </a:p>
        </p:txBody>
      </p:sp>
    </p:spTree>
    <p:extLst>
      <p:ext uri="{BB962C8B-B14F-4D97-AF65-F5344CB8AC3E}">
        <p14:creationId xmlns:p14="http://schemas.microsoft.com/office/powerpoint/2010/main" val="3765424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94231D8F-BAF8-418F-94CE-F4B558F74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Obraz 1">
            <a:extLst>
              <a:ext uri="{FF2B5EF4-FFF2-40B4-BE49-F238E27FC236}">
                <a16:creationId xmlns:a16="http://schemas.microsoft.com/office/drawing/2014/main" id="{C6F352C7-B300-4B02-B350-F3AD94124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3" name="pole tekstowe 2">
            <a:extLst>
              <a:ext uri="{FF2B5EF4-FFF2-40B4-BE49-F238E27FC236}">
                <a16:creationId xmlns:a16="http://schemas.microsoft.com/office/drawing/2014/main" id="{206575E8-7D70-4FEA-8835-0E38C9E6BEA6}"/>
              </a:ext>
            </a:extLst>
          </p:cNvPr>
          <p:cNvSpPr txBox="1"/>
          <p:nvPr/>
        </p:nvSpPr>
        <p:spPr>
          <a:xfrm>
            <a:off x="451553" y="202302"/>
            <a:ext cx="6491113"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ŹRÓDŁA EMISJI GAZÓW CIEPLARNIANYCH</a:t>
            </a:r>
          </a:p>
        </p:txBody>
      </p:sp>
      <p:sp>
        <p:nvSpPr>
          <p:cNvPr id="10" name="pole tekstowe 9">
            <a:extLst>
              <a:ext uri="{FF2B5EF4-FFF2-40B4-BE49-F238E27FC236}">
                <a16:creationId xmlns:a16="http://schemas.microsoft.com/office/drawing/2014/main" id="{8A296D5F-C7C2-4573-8C58-CE9ADF4BB752}"/>
              </a:ext>
            </a:extLst>
          </p:cNvPr>
          <p:cNvSpPr txBox="1"/>
          <p:nvPr/>
        </p:nvSpPr>
        <p:spPr>
          <a:xfrm>
            <a:off x="722488" y="4408929"/>
            <a:ext cx="2246489" cy="2246769"/>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Część promieniowania słonecznego, które dociera do powierzchni Ziemi, zostaje pochłonięte, a jego część zostaje odbita. Dwutlenek węgla (CO</a:t>
            </a:r>
            <a:r>
              <a:rPr lang="pl-PL" sz="1400" baseline="-25000" dirty="0">
                <a:latin typeface="Arial" panose="020B0604020202020204" pitchFamily="34" charset="0"/>
                <a:cs typeface="Arial" panose="020B0604020202020204" pitchFamily="34" charset="0"/>
              </a:rPr>
              <a:t>2</a:t>
            </a:r>
            <a:r>
              <a:rPr lang="pl-PL" sz="1400" dirty="0">
                <a:latin typeface="Arial" panose="020B0604020202020204" pitchFamily="34" charset="0"/>
                <a:cs typeface="Arial" panose="020B0604020202020204" pitchFamily="34" charset="0"/>
              </a:rPr>
              <a:t>) pochłania to promieniowanie cieplne</a:t>
            </a:r>
            <a:br>
              <a:rPr lang="pl-PL" sz="1400" dirty="0">
                <a:latin typeface="Arial" panose="020B0604020202020204" pitchFamily="34" charset="0"/>
                <a:cs typeface="Arial" panose="020B0604020202020204" pitchFamily="34" charset="0"/>
              </a:rPr>
            </a:br>
            <a:r>
              <a:rPr lang="pl-PL" sz="1400" dirty="0">
                <a:latin typeface="Arial" panose="020B0604020202020204" pitchFamily="34" charset="0"/>
                <a:cs typeface="Arial" panose="020B0604020202020204" pitchFamily="34" charset="0"/>
              </a:rPr>
              <a:t> i emituje zwrotnie do atmosfery. </a:t>
            </a:r>
          </a:p>
        </p:txBody>
      </p:sp>
      <p:sp>
        <p:nvSpPr>
          <p:cNvPr id="11" name="pole tekstowe 10">
            <a:extLst>
              <a:ext uri="{FF2B5EF4-FFF2-40B4-BE49-F238E27FC236}">
                <a16:creationId xmlns:a16="http://schemas.microsoft.com/office/drawing/2014/main" id="{31EC3EB2-FD16-403E-B3A7-9124BE6A4E19}"/>
              </a:ext>
            </a:extLst>
          </p:cNvPr>
          <p:cNvSpPr txBox="1"/>
          <p:nvPr/>
        </p:nvSpPr>
        <p:spPr>
          <a:xfrm>
            <a:off x="4919133" y="4424316"/>
            <a:ext cx="2585156" cy="2215991"/>
          </a:xfrm>
          <a:prstGeom prst="rect">
            <a:avLst/>
          </a:prstGeom>
          <a:noFill/>
        </p:spPr>
        <p:txBody>
          <a:bodyPr wrap="square" rtlCol="0">
            <a:spAutoFit/>
          </a:bodyPr>
          <a:lstStyle/>
          <a:p>
            <a:pPr algn="ctr"/>
            <a:r>
              <a:rPr lang="pl-PL" sz="1200" dirty="0">
                <a:latin typeface="Arial" panose="020B0604020202020204" pitchFamily="34" charset="0"/>
                <a:cs typeface="Arial" panose="020B0604020202020204" pitchFamily="34" charset="0"/>
              </a:rPr>
              <a:t>Coraz większe zużycie energii </a:t>
            </a:r>
            <a:br>
              <a:rPr lang="pl-PL" sz="1200" dirty="0">
                <a:latin typeface="Arial" panose="020B0604020202020204" pitchFamily="34" charset="0"/>
                <a:cs typeface="Arial" panose="020B0604020202020204" pitchFamily="34" charset="0"/>
              </a:rPr>
            </a:br>
            <a:r>
              <a:rPr lang="pl-PL" sz="1200" dirty="0">
                <a:latin typeface="Arial" panose="020B0604020202020204" pitchFamily="34" charset="0"/>
                <a:cs typeface="Arial" panose="020B0604020202020204" pitchFamily="34" charset="0"/>
              </a:rPr>
              <a:t>i jej dalsza produkcja poprzez spalanie węgla oraz innych surowców kopalnych, a także wzmożony transport lądowy </a:t>
            </a:r>
            <a:br>
              <a:rPr lang="pl-PL" sz="1200" dirty="0">
                <a:latin typeface="Arial" panose="020B0604020202020204" pitchFamily="34" charset="0"/>
                <a:cs typeface="Arial" panose="020B0604020202020204" pitchFamily="34" charset="0"/>
              </a:rPr>
            </a:br>
            <a:r>
              <a:rPr lang="pl-PL" sz="1200" dirty="0">
                <a:latin typeface="Arial" panose="020B0604020202020204" pitchFamily="34" charset="0"/>
                <a:cs typeface="Arial" panose="020B0604020202020204" pitchFamily="34" charset="0"/>
              </a:rPr>
              <a:t>i powietrzny oraz przemysł, emituje coraz więcej gazów cieplarnianych (w tym dwutlenku węgla) </a:t>
            </a:r>
            <a:r>
              <a:rPr lang="pl-PL" sz="1800" dirty="0">
                <a:effectLst/>
                <a:latin typeface="Calibri" panose="020F0502020204030204" pitchFamily="34" charset="0"/>
                <a:ea typeface="Calibri" panose="020F0502020204030204" pitchFamily="34" charset="0"/>
                <a:cs typeface="Times New Roman" panose="02020603050405020304" pitchFamily="18" charset="0"/>
              </a:rPr>
              <a:t>–</a:t>
            </a:r>
            <a:r>
              <a:rPr lang="pl-PL" sz="1200" dirty="0">
                <a:latin typeface="Arial" panose="020B0604020202020204" pitchFamily="34" charset="0"/>
                <a:cs typeface="Arial" panose="020B0604020202020204" pitchFamily="34" charset="0"/>
              </a:rPr>
              <a:t> CO</a:t>
            </a:r>
            <a:r>
              <a:rPr lang="pl-PL" sz="1200" baseline="-25000" dirty="0">
                <a:latin typeface="Arial" panose="020B0604020202020204" pitchFamily="34" charset="0"/>
                <a:cs typeface="Arial" panose="020B0604020202020204" pitchFamily="34" charset="0"/>
              </a:rPr>
              <a:t>2</a:t>
            </a:r>
            <a:r>
              <a:rPr lang="pl-PL" sz="1200" dirty="0">
                <a:latin typeface="Arial" panose="020B0604020202020204" pitchFamily="34" charset="0"/>
                <a:cs typeface="Arial" panose="020B0604020202020204" pitchFamily="34" charset="0"/>
              </a:rPr>
              <a:t> ), przez co efekt cieplarniany nasila się, prowadząc do wzrostu temperatury na Ziemi. </a:t>
            </a:r>
          </a:p>
        </p:txBody>
      </p:sp>
      <p:sp>
        <p:nvSpPr>
          <p:cNvPr id="12" name="pole tekstowe 11">
            <a:extLst>
              <a:ext uri="{FF2B5EF4-FFF2-40B4-BE49-F238E27FC236}">
                <a16:creationId xmlns:a16="http://schemas.microsoft.com/office/drawing/2014/main" id="{DCACE9CF-2ECB-457F-AF15-C23F8213FA68}"/>
              </a:ext>
            </a:extLst>
          </p:cNvPr>
          <p:cNvSpPr txBox="1"/>
          <p:nvPr/>
        </p:nvSpPr>
        <p:spPr>
          <a:xfrm>
            <a:off x="9200444" y="4285816"/>
            <a:ext cx="2585156" cy="2492990"/>
          </a:xfrm>
          <a:prstGeom prst="rect">
            <a:avLst/>
          </a:prstGeom>
          <a:noFill/>
        </p:spPr>
        <p:txBody>
          <a:bodyPr wrap="square" rtlCol="0">
            <a:spAutoFit/>
          </a:bodyPr>
          <a:lstStyle/>
          <a:p>
            <a:pPr algn="ctr"/>
            <a:r>
              <a:rPr lang="pl-PL" sz="1200" dirty="0">
                <a:latin typeface="Arial" panose="020B0604020202020204" pitchFamily="34" charset="0"/>
                <a:cs typeface="Arial" panose="020B0604020202020204" pitchFamily="34" charset="0"/>
              </a:rPr>
              <a:t>Wzrost temperatury na ziemi powoduje topnienie lodowców </a:t>
            </a:r>
            <a:br>
              <a:rPr lang="pl-PL" sz="1200" dirty="0">
                <a:latin typeface="Arial" panose="020B0604020202020204" pitchFamily="34" charset="0"/>
                <a:cs typeface="Arial" panose="020B0604020202020204" pitchFamily="34" charset="0"/>
              </a:rPr>
            </a:br>
            <a:r>
              <a:rPr lang="pl-PL" sz="1200" dirty="0">
                <a:latin typeface="Arial" panose="020B0604020202020204" pitchFamily="34" charset="0"/>
                <a:cs typeface="Arial" panose="020B0604020202020204" pitchFamily="34" charset="0"/>
              </a:rPr>
              <a:t>i podnoszenie poziomu wód, zwiększając zagrożenie powodziowe. Zmiany cyrkulacji powietrza wynikające ze wzrostu temperatury na Ziemi przyczyniają się do występowania gwałtownych zjawisk pogodowych, np. wiatrów huraganowych, deszczy nawalnych oraz fal upałów, zwiększających zagrożenie wystąpienia suszy </a:t>
            </a:r>
            <a:br>
              <a:rPr lang="pl-PL" sz="1200" dirty="0">
                <a:latin typeface="Arial" panose="020B0604020202020204" pitchFamily="34" charset="0"/>
                <a:cs typeface="Arial" panose="020B0604020202020204" pitchFamily="34" charset="0"/>
              </a:rPr>
            </a:br>
            <a:r>
              <a:rPr lang="pl-PL" sz="1200" dirty="0">
                <a:latin typeface="Arial" panose="020B0604020202020204" pitchFamily="34" charset="0"/>
                <a:cs typeface="Arial" panose="020B0604020202020204" pitchFamily="34" charset="0"/>
              </a:rPr>
              <a:t>i pożarów. </a:t>
            </a:r>
          </a:p>
        </p:txBody>
      </p:sp>
    </p:spTree>
    <p:extLst>
      <p:ext uri="{BB962C8B-B14F-4D97-AF65-F5344CB8AC3E}">
        <p14:creationId xmlns:p14="http://schemas.microsoft.com/office/powerpoint/2010/main" val="1028611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AF787B17-C33F-4DE2-BFC1-DBB816E87CB2}"/>
              </a:ext>
            </a:extLst>
          </p:cNvPr>
          <p:cNvSpPr txBox="1"/>
          <p:nvPr/>
        </p:nvSpPr>
        <p:spPr>
          <a:xfrm>
            <a:off x="327377" y="70288"/>
            <a:ext cx="6491113" cy="707886"/>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GAZY CIEPLARNIANE</a:t>
            </a:r>
          </a:p>
        </p:txBody>
      </p:sp>
      <p:pic>
        <p:nvPicPr>
          <p:cNvPr id="7" name="Obraz 6">
            <a:extLst>
              <a:ext uri="{FF2B5EF4-FFF2-40B4-BE49-F238E27FC236}">
                <a16:creationId xmlns:a16="http://schemas.microsoft.com/office/drawing/2014/main" id="{C07E83AC-435B-40AD-BC91-459E290D4AC2}"/>
              </a:ext>
            </a:extLst>
          </p:cNvPr>
          <p:cNvPicPr>
            <a:picLocks noChangeAspect="1"/>
          </p:cNvPicPr>
          <p:nvPr/>
        </p:nvPicPr>
        <p:blipFill rotWithShape="1">
          <a:blip r:embed="rId2">
            <a:extLst>
              <a:ext uri="{28A0092B-C50C-407E-A947-70E740481C1C}">
                <a14:useLocalDpi xmlns:a14="http://schemas.microsoft.com/office/drawing/2010/main" val="0"/>
              </a:ext>
            </a:extLst>
          </a:blip>
          <a:srcRect t="11347"/>
          <a:stretch/>
        </p:blipFill>
        <p:spPr>
          <a:xfrm>
            <a:off x="0" y="778174"/>
            <a:ext cx="12192000" cy="6079826"/>
          </a:xfrm>
          <a:prstGeom prst="rect">
            <a:avLst/>
          </a:prstGeom>
        </p:spPr>
      </p:pic>
      <p:pic>
        <p:nvPicPr>
          <p:cNvPr id="4" name="Obraz 3">
            <a:extLst>
              <a:ext uri="{FF2B5EF4-FFF2-40B4-BE49-F238E27FC236}">
                <a16:creationId xmlns:a16="http://schemas.microsoft.com/office/drawing/2014/main" id="{1D2CDE8F-015D-4159-86EF-93E0775C2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Tree>
    <p:extLst>
      <p:ext uri="{BB962C8B-B14F-4D97-AF65-F5344CB8AC3E}">
        <p14:creationId xmlns:p14="http://schemas.microsoft.com/office/powerpoint/2010/main" val="3195141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156AA175-AC43-431F-91DE-9F9E9454E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1674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a:extLst>
              <a:ext uri="{FF2B5EF4-FFF2-40B4-BE49-F238E27FC236}">
                <a16:creationId xmlns:a16="http://schemas.microsoft.com/office/drawing/2014/main" id="{A0DB272E-9991-47A6-B992-A386C12B0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braz 3">
            <a:extLst>
              <a:ext uri="{FF2B5EF4-FFF2-40B4-BE49-F238E27FC236}">
                <a16:creationId xmlns:a16="http://schemas.microsoft.com/office/drawing/2014/main" id="{B93B1D7A-1E30-467A-8D42-0E62F8FF3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5" name="pole tekstowe 4">
            <a:extLst>
              <a:ext uri="{FF2B5EF4-FFF2-40B4-BE49-F238E27FC236}">
                <a16:creationId xmlns:a16="http://schemas.microsoft.com/office/drawing/2014/main" id="{91F4E9AF-46D1-4AB3-9EBD-2508DF900353}"/>
              </a:ext>
            </a:extLst>
          </p:cNvPr>
          <p:cNvSpPr txBox="1"/>
          <p:nvPr/>
        </p:nvSpPr>
        <p:spPr>
          <a:xfrm>
            <a:off x="451553" y="202302"/>
            <a:ext cx="6491113"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KONSEKWENCJE ZMIAN KLIMATU </a:t>
            </a:r>
          </a:p>
        </p:txBody>
      </p:sp>
      <p:sp>
        <p:nvSpPr>
          <p:cNvPr id="6" name="pole tekstowe 5">
            <a:extLst>
              <a:ext uri="{FF2B5EF4-FFF2-40B4-BE49-F238E27FC236}">
                <a16:creationId xmlns:a16="http://schemas.microsoft.com/office/drawing/2014/main" id="{68084BF7-14FB-45E4-84FD-140A5612E882}"/>
              </a:ext>
            </a:extLst>
          </p:cNvPr>
          <p:cNvSpPr txBox="1"/>
          <p:nvPr/>
        </p:nvSpPr>
        <p:spPr>
          <a:xfrm>
            <a:off x="722489" y="1970570"/>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brak śniegu w zimie, ekstremalne upały latem</a:t>
            </a:r>
          </a:p>
        </p:txBody>
      </p:sp>
      <p:sp>
        <p:nvSpPr>
          <p:cNvPr id="7" name="pole tekstowe 6">
            <a:extLst>
              <a:ext uri="{FF2B5EF4-FFF2-40B4-BE49-F238E27FC236}">
                <a16:creationId xmlns:a16="http://schemas.microsoft.com/office/drawing/2014/main" id="{C5284033-FDE1-4923-9AC9-C418ECE76E3C}"/>
              </a:ext>
            </a:extLst>
          </p:cNvPr>
          <p:cNvSpPr txBox="1"/>
          <p:nvPr/>
        </p:nvSpPr>
        <p:spPr>
          <a:xfrm>
            <a:off x="587019" y="3668650"/>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obniżenie plonów i zbiorów rolnych</a:t>
            </a:r>
          </a:p>
        </p:txBody>
      </p:sp>
      <p:sp>
        <p:nvSpPr>
          <p:cNvPr id="8" name="pole tekstowe 7">
            <a:extLst>
              <a:ext uri="{FF2B5EF4-FFF2-40B4-BE49-F238E27FC236}">
                <a16:creationId xmlns:a16="http://schemas.microsoft.com/office/drawing/2014/main" id="{F58EC857-572E-436E-95B5-F0A52F41B0E3}"/>
              </a:ext>
            </a:extLst>
          </p:cNvPr>
          <p:cNvSpPr txBox="1"/>
          <p:nvPr/>
        </p:nvSpPr>
        <p:spPr>
          <a:xfrm>
            <a:off x="451553" y="5263325"/>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lokalne powodzie i podtopienia</a:t>
            </a:r>
          </a:p>
        </p:txBody>
      </p:sp>
      <p:sp>
        <p:nvSpPr>
          <p:cNvPr id="9" name="pole tekstowe 8">
            <a:extLst>
              <a:ext uri="{FF2B5EF4-FFF2-40B4-BE49-F238E27FC236}">
                <a16:creationId xmlns:a16="http://schemas.microsoft.com/office/drawing/2014/main" id="{E583D137-991D-4C43-95C4-55B8C2B9D2AD}"/>
              </a:ext>
            </a:extLst>
          </p:cNvPr>
          <p:cNvSpPr txBox="1"/>
          <p:nvPr/>
        </p:nvSpPr>
        <p:spPr>
          <a:xfrm>
            <a:off x="4509908" y="5889858"/>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niszczenie dóbr materialnych</a:t>
            </a:r>
          </a:p>
        </p:txBody>
      </p:sp>
      <p:sp>
        <p:nvSpPr>
          <p:cNvPr id="10" name="pole tekstowe 9">
            <a:extLst>
              <a:ext uri="{FF2B5EF4-FFF2-40B4-BE49-F238E27FC236}">
                <a16:creationId xmlns:a16="http://schemas.microsoft.com/office/drawing/2014/main" id="{5653D21A-FDD3-467D-ADE1-920440D0389C}"/>
              </a:ext>
            </a:extLst>
          </p:cNvPr>
          <p:cNvSpPr txBox="1"/>
          <p:nvPr/>
        </p:nvSpPr>
        <p:spPr>
          <a:xfrm>
            <a:off x="8489241" y="5905337"/>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wzrost cen produktów spożywczych, energii itp. </a:t>
            </a:r>
          </a:p>
        </p:txBody>
      </p:sp>
      <p:sp>
        <p:nvSpPr>
          <p:cNvPr id="11" name="pole tekstowe 10">
            <a:extLst>
              <a:ext uri="{FF2B5EF4-FFF2-40B4-BE49-F238E27FC236}">
                <a16:creationId xmlns:a16="http://schemas.microsoft.com/office/drawing/2014/main" id="{B4C6056F-4EA0-424E-BD36-876D4D7E0CBC}"/>
              </a:ext>
            </a:extLst>
          </p:cNvPr>
          <p:cNvSpPr txBox="1"/>
          <p:nvPr/>
        </p:nvSpPr>
        <p:spPr>
          <a:xfrm>
            <a:off x="8765824" y="4243961"/>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obniżenie poziomu wód gruntowych</a:t>
            </a:r>
          </a:p>
        </p:txBody>
      </p:sp>
      <p:sp>
        <p:nvSpPr>
          <p:cNvPr id="12" name="pole tekstowe 11">
            <a:extLst>
              <a:ext uri="{FF2B5EF4-FFF2-40B4-BE49-F238E27FC236}">
                <a16:creationId xmlns:a16="http://schemas.microsoft.com/office/drawing/2014/main" id="{C333EEE7-ACE5-4B43-8C49-E7D4C673E9BA}"/>
              </a:ext>
            </a:extLst>
          </p:cNvPr>
          <p:cNvSpPr txBox="1"/>
          <p:nvPr/>
        </p:nvSpPr>
        <p:spPr>
          <a:xfrm>
            <a:off x="8647285" y="2805417"/>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redukcja powierzchni obszarów zielonych i rekreacyjnych</a:t>
            </a:r>
          </a:p>
        </p:txBody>
      </p:sp>
      <p:sp>
        <p:nvSpPr>
          <p:cNvPr id="13" name="pole tekstowe 12">
            <a:extLst>
              <a:ext uri="{FF2B5EF4-FFF2-40B4-BE49-F238E27FC236}">
                <a16:creationId xmlns:a16="http://schemas.microsoft.com/office/drawing/2014/main" id="{0F0F3C9E-7051-4F0F-9417-06B680B0AB54}"/>
              </a:ext>
            </a:extLst>
          </p:cNvPr>
          <p:cNvSpPr txBox="1"/>
          <p:nvPr/>
        </p:nvSpPr>
        <p:spPr>
          <a:xfrm>
            <a:off x="8223955" y="1359484"/>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porywiste wiatry, trąby powietrzne</a:t>
            </a:r>
          </a:p>
        </p:txBody>
      </p:sp>
    </p:spTree>
    <p:extLst>
      <p:ext uri="{BB962C8B-B14F-4D97-AF65-F5344CB8AC3E}">
        <p14:creationId xmlns:p14="http://schemas.microsoft.com/office/powerpoint/2010/main" val="608029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013EB91-8005-498C-94FC-0B03CA8D8BF7}"/>
              </a:ext>
            </a:extLst>
          </p:cNvPr>
          <p:cNvPicPr>
            <a:picLocks noChangeAspect="1"/>
          </p:cNvPicPr>
          <p:nvPr/>
        </p:nvPicPr>
        <p:blipFill rotWithShape="1">
          <a:blip r:embed="rId2">
            <a:extLst>
              <a:ext uri="{28A0092B-C50C-407E-A947-70E740481C1C}">
                <a14:useLocalDpi xmlns:a14="http://schemas.microsoft.com/office/drawing/2010/main" val="0"/>
              </a:ext>
            </a:extLst>
          </a:blip>
          <a:srcRect t="22551"/>
          <a:stretch/>
        </p:blipFill>
        <p:spPr>
          <a:xfrm>
            <a:off x="0" y="1546578"/>
            <a:ext cx="12192000" cy="5311422"/>
          </a:xfrm>
          <a:prstGeom prst="rect">
            <a:avLst/>
          </a:prstGeom>
        </p:spPr>
      </p:pic>
      <p:pic>
        <p:nvPicPr>
          <p:cNvPr id="4" name="Obraz 3">
            <a:extLst>
              <a:ext uri="{FF2B5EF4-FFF2-40B4-BE49-F238E27FC236}">
                <a16:creationId xmlns:a16="http://schemas.microsoft.com/office/drawing/2014/main" id="{E0E3299A-E5FA-4099-A180-714AB0BDB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5" name="pole tekstowe 4">
            <a:extLst>
              <a:ext uri="{FF2B5EF4-FFF2-40B4-BE49-F238E27FC236}">
                <a16:creationId xmlns:a16="http://schemas.microsoft.com/office/drawing/2014/main" id="{BC357D7D-0CB7-4BB5-A121-02138B9170A2}"/>
              </a:ext>
            </a:extLst>
          </p:cNvPr>
          <p:cNvSpPr txBox="1"/>
          <p:nvPr/>
        </p:nvSpPr>
        <p:spPr>
          <a:xfrm>
            <a:off x="671690" y="364291"/>
            <a:ext cx="6118578" cy="1323439"/>
          </a:xfrm>
          <a:prstGeom prst="rect">
            <a:avLst/>
          </a:prstGeom>
          <a:noFill/>
        </p:spPr>
        <p:txBody>
          <a:bodyPr wrap="square" rtlCol="0">
            <a:spAutoFit/>
          </a:bodyPr>
          <a:lstStyle/>
          <a:p>
            <a:r>
              <a:rPr lang="pl-PL" sz="4000" b="1" dirty="0">
                <a:solidFill>
                  <a:srgbClr val="FF914D"/>
                </a:solidFill>
                <a:latin typeface="Arial" panose="020B0604020202020204" pitchFamily="34" charset="0"/>
                <a:cs typeface="Arial" panose="020B0604020202020204" pitchFamily="34" charset="0"/>
              </a:rPr>
              <a:t>KONSEKWENCJE ZMIAN KLIMATU</a:t>
            </a:r>
          </a:p>
        </p:txBody>
      </p:sp>
      <p:sp>
        <p:nvSpPr>
          <p:cNvPr id="8" name="pole tekstowe 7">
            <a:extLst>
              <a:ext uri="{FF2B5EF4-FFF2-40B4-BE49-F238E27FC236}">
                <a16:creationId xmlns:a16="http://schemas.microsoft.com/office/drawing/2014/main" id="{FE300912-D1FB-4F39-AF23-5A3EDB019FF6}"/>
              </a:ext>
            </a:extLst>
          </p:cNvPr>
          <p:cNvSpPr txBox="1"/>
          <p:nvPr/>
        </p:nvSpPr>
        <p:spPr>
          <a:xfrm>
            <a:off x="0" y="6488668"/>
            <a:ext cx="2122311" cy="261610"/>
          </a:xfrm>
          <a:prstGeom prst="rect">
            <a:avLst/>
          </a:prstGeom>
          <a:noFill/>
        </p:spPr>
        <p:txBody>
          <a:bodyPr wrap="square" rtlCol="0">
            <a:spAutoFit/>
          </a:bodyPr>
          <a:lstStyle/>
          <a:p>
            <a:r>
              <a:rPr lang="pl-PL" sz="1100" dirty="0"/>
              <a:t>fot. </a:t>
            </a:r>
            <a:r>
              <a:rPr lang="pl-PL" sz="1100" dirty="0" err="1"/>
              <a:t>Depositphotos</a:t>
            </a:r>
            <a:endParaRPr lang="pl-PL" sz="1100" dirty="0"/>
          </a:p>
        </p:txBody>
      </p:sp>
    </p:spTree>
    <p:extLst>
      <p:ext uri="{BB962C8B-B14F-4D97-AF65-F5344CB8AC3E}">
        <p14:creationId xmlns:p14="http://schemas.microsoft.com/office/powerpoint/2010/main" val="3855396435"/>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967</Words>
  <Application>Microsoft Office PowerPoint</Application>
  <PresentationFormat>Panoramiczny</PresentationFormat>
  <Paragraphs>163</Paragraphs>
  <Slides>28</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28</vt:i4>
      </vt:variant>
    </vt:vector>
  </HeadingPairs>
  <TitlesOfParts>
    <vt:vector size="32" baseType="lpstr">
      <vt:lpstr>Arial</vt:lpstr>
      <vt:lpstr>Calibri</vt:lpstr>
      <vt:lpstr>Calibri Light</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Marta Siatka</dc:creator>
  <cp:lastModifiedBy>DD</cp:lastModifiedBy>
  <cp:revision>25</cp:revision>
  <dcterms:created xsi:type="dcterms:W3CDTF">2020-12-11T11:58:06Z</dcterms:created>
  <dcterms:modified xsi:type="dcterms:W3CDTF">2020-12-14T13:28:55Z</dcterms:modified>
</cp:coreProperties>
</file>