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3" r:id="rId6"/>
    <p:sldId id="264" r:id="rId7"/>
    <p:sldId id="265" r:id="rId8"/>
    <p:sldId id="259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D6"/>
    <a:srgbClr val="045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116" d="100"/>
          <a:sy n="116" d="100"/>
        </p:scale>
        <p:origin x="10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0" y="576635"/>
            <a:ext cx="12192000" cy="5823897"/>
          </a:xfrm>
          <a:prstGeom prst="rect">
            <a:avLst/>
          </a:prstGeom>
          <a:solidFill>
            <a:srgbClr val="04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6353273" y="1399399"/>
            <a:ext cx="49117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RETENCJA</a:t>
            </a: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6353273" y="2374183"/>
            <a:ext cx="422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ZATRZYMAJ WODĘ!</a:t>
            </a:r>
          </a:p>
        </p:txBody>
      </p:sp>
      <p:sp>
        <p:nvSpPr>
          <p:cNvPr id="18" name="pole tekstowe 17"/>
          <p:cNvSpPr txBox="1"/>
          <p:nvPr userDrawn="1"/>
        </p:nvSpPr>
        <p:spPr>
          <a:xfrm>
            <a:off x="6401040" y="2979668"/>
            <a:ext cx="422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0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Program przeciwdziałania </a:t>
            </a:r>
          </a:p>
          <a:p>
            <a:r>
              <a:rPr lang="pl-PL" sz="1800" b="0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niedoborowi wody</a:t>
            </a:r>
          </a:p>
        </p:txBody>
      </p:sp>
      <p:pic>
        <p:nvPicPr>
          <p:cNvPr id="9" name="Picture 4" descr="Z:\PROJEKTY GRAFICZNE\18 RETENCJA\00 LOGOTYPY\unijne logosy 3 retencj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95" y="6462131"/>
            <a:ext cx="7792611" cy="3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/>
          <a:stretch/>
        </p:blipFill>
        <p:spPr>
          <a:xfrm>
            <a:off x="0" y="574554"/>
            <a:ext cx="5713337" cy="5823897"/>
          </a:xfrm>
          <a:prstGeom prst="rect">
            <a:avLst/>
          </a:prstGeom>
        </p:spPr>
      </p:pic>
      <p:pic>
        <p:nvPicPr>
          <p:cNvPr id="13" name="Picture 3" descr="Z:\PROJEKTY GRAFICZNE\18 RETENCJA\00 LOGOTYPY\NFOŚ\logotyp-12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1597" r="8949" b="8643"/>
          <a:stretch/>
        </p:blipFill>
        <p:spPr bwMode="auto">
          <a:xfrm>
            <a:off x="10036098" y="111510"/>
            <a:ext cx="1076092" cy="4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PROJEKTY GRAFICZNE\18 RETENCJA\obrazzy\elementy_Obszar roboczy 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341894"/>
            <a:ext cx="5466428" cy="37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9" y="44507"/>
            <a:ext cx="1091962" cy="4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657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medi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3">
            <a:extLst>
              <a:ext uri="{FF2B5EF4-FFF2-40B4-BE49-F238E27FC236}">
                <a16:creationId xmlns="" xmlns:a16="http://schemas.microsoft.com/office/drawing/2014/main" id="{11D6B680-C2D0-4B4A-BAE1-24D71309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054" y="2057400"/>
            <a:ext cx="43709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  <p:sp>
        <p:nvSpPr>
          <p:cNvPr id="4" name="Symbol zastępczy obiektu multimediów 3"/>
          <p:cNvSpPr>
            <a:spLocks noGrp="1"/>
          </p:cNvSpPr>
          <p:nvPr>
            <p:ph type="media" sz="quarter" idx="11"/>
          </p:nvPr>
        </p:nvSpPr>
        <p:spPr>
          <a:xfrm>
            <a:off x="5214937" y="2057400"/>
            <a:ext cx="6539153" cy="3811588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5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0" y="607741"/>
            <a:ext cx="12192000" cy="5792791"/>
          </a:xfrm>
          <a:prstGeom prst="rect">
            <a:avLst/>
          </a:prstGeom>
          <a:solidFill>
            <a:srgbClr val="04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6353273" y="1399399"/>
            <a:ext cx="49117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RETENCJA</a:t>
            </a: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6353273" y="2374183"/>
            <a:ext cx="422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ZATRZYMAJ WODĘ!</a:t>
            </a:r>
          </a:p>
        </p:txBody>
      </p:sp>
      <p:sp>
        <p:nvSpPr>
          <p:cNvPr id="18" name="pole tekstowe 17"/>
          <p:cNvSpPr txBox="1"/>
          <p:nvPr userDrawn="1"/>
        </p:nvSpPr>
        <p:spPr>
          <a:xfrm>
            <a:off x="6401040" y="2979668"/>
            <a:ext cx="422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0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Program przeciwdziałania </a:t>
            </a:r>
          </a:p>
          <a:p>
            <a:r>
              <a:rPr lang="pl-PL" sz="1800" b="0" dirty="0">
                <a:solidFill>
                  <a:srgbClr val="86C0D6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niedoborowi wody</a:t>
            </a:r>
          </a:p>
        </p:txBody>
      </p:sp>
      <p:pic>
        <p:nvPicPr>
          <p:cNvPr id="9" name="Picture 4" descr="Z:\PROJEKTY GRAFICZNE\18 RETENCJA\00 LOGOTYPY\unijne logosy 3 retencj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95" y="6462131"/>
            <a:ext cx="7792611" cy="3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Z:\PROJEKTY GRAFICZNE\18 RETENCJA\00 LOGOTYPY\NFOŚ\logotyp-12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1597" r="8949" b="8643"/>
          <a:stretch/>
        </p:blipFill>
        <p:spPr bwMode="auto">
          <a:xfrm>
            <a:off x="10036098" y="111510"/>
            <a:ext cx="1076092" cy="4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 userDrawn="1"/>
        </p:nvSpPr>
        <p:spPr>
          <a:xfrm>
            <a:off x="6401040" y="4248857"/>
            <a:ext cx="4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smtClean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www.gov.pl/retencja</a:t>
            </a:r>
            <a:endParaRPr lang="pl-PL" sz="2000" b="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/>
          <a:stretch/>
        </p:blipFill>
        <p:spPr>
          <a:xfrm>
            <a:off x="0" y="607435"/>
            <a:ext cx="5713337" cy="5791702"/>
          </a:xfrm>
          <a:prstGeom prst="rect">
            <a:avLst/>
          </a:prstGeom>
        </p:spPr>
      </p:pic>
      <p:pic>
        <p:nvPicPr>
          <p:cNvPr id="2051" name="Picture 3" descr="Z:\PROJEKTY GRAFICZNE\18 RETENCJA\obrazzy\elementy_Obszar roboczy 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341894"/>
            <a:ext cx="5466428" cy="37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 userDrawn="1"/>
        </p:nvSpPr>
        <p:spPr>
          <a:xfrm>
            <a:off x="6401040" y="4700954"/>
            <a:ext cx="4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smtClean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www.facebook.com/retencja</a:t>
            </a:r>
            <a:endParaRPr lang="pl-PL" sz="2000" b="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9" y="44507"/>
            <a:ext cx="1091962" cy="4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79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="" xmlns:a16="http://schemas.microsoft.com/office/drawing/2014/main" id="{49E636A7-0F48-42AC-82DE-AD144C65A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33914"/>
            <a:ext cx="10515600" cy="2328561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5873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ekst punktow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67A5481-BE9C-4B37-A780-B22EB56E3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4" y="1741990"/>
            <a:ext cx="11393900" cy="4066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80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 tek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9E636A7-0F48-42AC-82DE-AD144C65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29BE3F95-0747-464F-A8C5-EF521D80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86C0D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297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72722F1-8C90-4CED-AC25-5D9283EFB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096" y="1829386"/>
            <a:ext cx="562676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1E0EA79-F482-4D9B-921E-0107024A1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3263" y="1829386"/>
            <a:ext cx="56227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542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A1A92496-74E6-49B2-872A-89CDC2483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C041C81B-979D-4605-9D2D-E1C41666E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E18E8E97-B212-48BF-A116-3D715DA11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F661D9D4-5846-42E9-9521-44570D00A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247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  <p:sp>
        <p:nvSpPr>
          <p:cNvPr id="8" name="Symbol zastępczy wykresu 7"/>
          <p:cNvSpPr>
            <a:spLocks noGrp="1"/>
          </p:cNvSpPr>
          <p:nvPr>
            <p:ph type="chart" sz="quarter" idx="10"/>
          </p:nvPr>
        </p:nvSpPr>
        <p:spPr>
          <a:xfrm>
            <a:off x="495783" y="1585731"/>
            <a:ext cx="7124217" cy="464723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/>
          </p:nvPr>
        </p:nvSpPr>
        <p:spPr>
          <a:xfrm>
            <a:off x="8043862" y="1690688"/>
            <a:ext cx="3808613" cy="4542278"/>
          </a:xfrm>
        </p:spPr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381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B46913A-89F9-4035-A87E-75D584BD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607758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AB666DA2-96B8-4731-A2ED-171969969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054" y="2057400"/>
            <a:ext cx="43709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622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1460F657-D0C9-45D9-B883-EB063D13C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607758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Symbol zastępczy tekstu 3">
            <a:extLst>
              <a:ext uri="{FF2B5EF4-FFF2-40B4-BE49-F238E27FC236}">
                <a16:creationId xmlns="" xmlns:a16="http://schemas.microsoft.com/office/drawing/2014/main" id="{11D6B680-C2D0-4B4A-BAE1-24D71309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054" y="2057400"/>
            <a:ext cx="43709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="" xmlns:a16="http://schemas.microsoft.com/office/drawing/2014/main" id="{98D030B5-4854-4F19-A0FA-53BD32606E8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48000" y="818326"/>
            <a:ext cx="9144000" cy="483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6C0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</a:t>
            </a:r>
            <a:r>
              <a:rPr lang="pl-PL" dirty="0" smtClean="0"/>
              <a:t>treść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150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1A58A77A-2D90-4430-890A-75F9005CC67B}"/>
              </a:ext>
            </a:extLst>
          </p:cNvPr>
          <p:cNvSpPr/>
          <p:nvPr userDrawn="1"/>
        </p:nvSpPr>
        <p:spPr>
          <a:xfrm>
            <a:off x="0" y="564650"/>
            <a:ext cx="12192000" cy="5897481"/>
          </a:xfrm>
          <a:prstGeom prst="rect">
            <a:avLst/>
          </a:prstGeom>
          <a:solidFill>
            <a:srgbClr val="04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82C5C5B-ACB4-4660-B10C-7EB5A6AF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171" y="765467"/>
            <a:ext cx="7941986" cy="668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8A48A96E-E634-445F-B178-A18FDCB1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268" y="1706137"/>
            <a:ext cx="11397464" cy="44350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pic>
        <p:nvPicPr>
          <p:cNvPr id="1027" name="Picture 3" descr="Z:\PROJEKTY GRAFICZNE\18 RETENCJA\00 LOGOTYPY\NFOŚ\logotyp-12-01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1597" r="8949" b="8643"/>
          <a:stretch/>
        </p:blipFill>
        <p:spPr bwMode="auto">
          <a:xfrm>
            <a:off x="10036098" y="50179"/>
            <a:ext cx="1076092" cy="4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PROJEKTY GRAFICZNE\18 RETENCJA\00 LOGOTYPY\unijne logosy 3 retencja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95" y="6462131"/>
            <a:ext cx="7792611" cy="3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9" y="44507"/>
            <a:ext cx="1091962" cy="4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Poppins" panose="00000500000000000000" pitchFamily="2" charset="-18"/>
          <a:ea typeface="+mj-ea"/>
          <a:cs typeface="Poppins" panose="00000500000000000000" pitchFamily="2" charset="-1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oppins" panose="00000500000000000000" pitchFamily="2" charset="-18"/>
          <a:ea typeface="+mn-ea"/>
          <a:cs typeface="Poppins" panose="00000500000000000000" pitchFamily="2" charset="-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ppins" panose="00000500000000000000" pitchFamily="2" charset="-18"/>
          <a:ea typeface="+mn-ea"/>
          <a:cs typeface="Poppins" panose="00000500000000000000" pitchFamily="2" charset="-1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ppins" panose="00000500000000000000" pitchFamily="2" charset="-18"/>
          <a:ea typeface="+mn-ea"/>
          <a:cs typeface="Poppins" panose="00000500000000000000" pitchFamily="2" charset="-1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" panose="00000500000000000000" pitchFamily="2" charset="-18"/>
          <a:ea typeface="+mn-ea"/>
          <a:cs typeface="Poppins" panose="00000500000000000000" pitchFamily="2" charset="-1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" panose="00000500000000000000" pitchFamily="2" charset="-18"/>
          <a:ea typeface="+mn-ea"/>
          <a:cs typeface="Poppins" panose="00000500000000000000" pitchFamily="2" charset="-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38900" y="3886200"/>
            <a:ext cx="520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Animacja</a:t>
            </a:r>
            <a:endParaRPr lang="pl-PL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68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9555" y="2555352"/>
            <a:ext cx="3549749" cy="358393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 smtClean="0"/>
              <a:t>Dziś </a:t>
            </a:r>
            <a:r>
              <a:rPr lang="pl-PL" sz="1800" dirty="0"/>
              <a:t>poziom retencji wody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Polsce to tylko 7,5 </a:t>
            </a:r>
            <a:r>
              <a:rPr lang="pl-PL" sz="1800" dirty="0" smtClean="0"/>
              <a:t>%.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Retencja </a:t>
            </a:r>
            <a:r>
              <a:rPr lang="pl-PL" dirty="0"/>
              <a:t>to zdolność do okresowego zatrzymywania wody. </a:t>
            </a:r>
            <a:r>
              <a:rPr lang="pl-PL" dirty="0" smtClean="0"/>
              <a:t>Dzięki </a:t>
            </a:r>
            <a:r>
              <a:rPr lang="pl-PL" dirty="0"/>
              <a:t>temu zjawisku poprawie ulega bilans wodny. Zasoby wodne powiększają się, ponieważ szybki spływ powierzchniowy zastępowany jest przez powolny odpływ gruntowy</a:t>
            </a:r>
            <a:r>
              <a:rPr lang="pl-PL" dirty="0" smtClean="0"/>
              <a:t>.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1482811"/>
            <a:ext cx="7678917" cy="4335196"/>
          </a:xfrm>
          <a:prstGeom prst="rect">
            <a:avLst/>
          </a:prstGeom>
        </p:spPr>
      </p:pic>
      <p:pic>
        <p:nvPicPr>
          <p:cNvPr id="5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6" y="1276865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982" y="2283503"/>
            <a:ext cx="3549749" cy="346238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/>
              <a:t>Pozytywne skutki retencji będą widoczne i odczuwalne przez wszystkich mieszkańców kraju</a:t>
            </a:r>
            <a:r>
              <a:rPr lang="pl-PL" sz="1800" dirty="0" smtClean="0"/>
              <a:t>.</a:t>
            </a:r>
            <a:br>
              <a:rPr lang="pl-PL" sz="18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Podniesienie </a:t>
            </a:r>
            <a:r>
              <a:rPr lang="pl-PL" dirty="0"/>
              <a:t>zdolności retencyjnych w kraju spowoduje znaczne ograniczenie prędkości wody płynącej po powierzchni terenu, czyli tak zwanego spływu powierzchniowego.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31" y="1401888"/>
            <a:ext cx="7683269" cy="4344003"/>
          </a:xfrm>
          <a:prstGeom prst="rect">
            <a:avLst/>
          </a:prstGeom>
        </p:spPr>
      </p:pic>
      <p:pic>
        <p:nvPicPr>
          <p:cNvPr id="4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6" y="1276865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982" y="1780184"/>
            <a:ext cx="3549749" cy="450332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/>
              <a:t>Przywróćmy, gdzie to możliwe, naturalny </a:t>
            </a:r>
            <a:r>
              <a:rPr lang="pl-PL" sz="1800" dirty="0" smtClean="0"/>
              <a:t>charakter </a:t>
            </a:r>
            <a:r>
              <a:rPr lang="pl-PL" sz="1800" dirty="0"/>
              <a:t>rzek </a:t>
            </a:r>
            <a:r>
              <a:rPr lang="pl-PL" sz="1800" dirty="0" smtClean="0"/>
              <a:t>i </a:t>
            </a:r>
            <a:r>
              <a:rPr lang="pl-PL" sz="1800" dirty="0"/>
              <a:t>mokradeł</a:t>
            </a:r>
            <a:r>
              <a:rPr lang="pl-PL" sz="1800" dirty="0" smtClean="0"/>
              <a:t>.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dirty="0"/>
              <a:t>Drzewa pełnią bardzo ważną funkcję retencyjną - ściółka </a:t>
            </a:r>
            <a:r>
              <a:rPr lang="pl-PL" dirty="0" smtClean="0"/>
              <a:t>i </a:t>
            </a:r>
            <a:r>
              <a:rPr lang="pl-PL" dirty="0"/>
              <a:t>drzewostany zatrzymują wodę w procesie intercepcji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magazynują jej część.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Zdolność </a:t>
            </a:r>
            <a:r>
              <a:rPr lang="pl-PL" dirty="0"/>
              <a:t>do przetrzymywania wody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lasach zwiększana jest także poprzez działalność człowieka. Chodzi o tworzenie obiektów małej retencji i </a:t>
            </a:r>
            <a:r>
              <a:rPr lang="pl-PL" dirty="0" err="1"/>
              <a:t>mikroretencji</a:t>
            </a:r>
            <a:r>
              <a:rPr lang="pl-PL" dirty="0"/>
              <a:t>, dodatkowo magazynujących wodę.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31" y="1432155"/>
            <a:ext cx="7679052" cy="4291666"/>
          </a:xfrm>
          <a:prstGeom prst="rect">
            <a:avLst/>
          </a:prstGeom>
        </p:spPr>
      </p:pic>
      <p:pic>
        <p:nvPicPr>
          <p:cNvPr id="4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6" y="1276865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982" y="1863373"/>
            <a:ext cx="3690553" cy="250767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/>
              <a:t>Zwiększajmy retencję wody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miastach, tworząc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zielono-niebieską </a:t>
            </a:r>
            <a:r>
              <a:rPr lang="pl-PL" sz="1800" dirty="0"/>
              <a:t>infrastrukturę i zbiorniki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na </a:t>
            </a:r>
            <a:r>
              <a:rPr lang="pl-PL" sz="1800" dirty="0"/>
              <a:t>deszczówkę</a:t>
            </a:r>
            <a:r>
              <a:rPr lang="pl-PL" sz="1800" dirty="0" smtClean="0"/>
              <a:t>.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endParaRPr lang="pl-PL" sz="13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3" y="932005"/>
            <a:ext cx="5003413" cy="27963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52" y="3234233"/>
            <a:ext cx="5003991" cy="2828001"/>
          </a:xfrm>
          <a:prstGeom prst="rect">
            <a:avLst/>
          </a:prstGeom>
        </p:spPr>
      </p:pic>
      <p:pic>
        <p:nvPicPr>
          <p:cNvPr id="5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2" y="856735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18982" y="2633115"/>
            <a:ext cx="5769510" cy="4524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Poppins" panose="00000500000000000000" pitchFamily="2" charset="-18"/>
                <a:ea typeface="+mj-ea"/>
                <a:cs typeface="Poppins" panose="00000500000000000000" pitchFamily="2" charset="-18"/>
              </a:defRPr>
            </a:lvl1pPr>
          </a:lstStyle>
          <a:p>
            <a:r>
              <a:rPr lang="pl-PL" sz="1200" dirty="0"/>
              <a:t>Znaczącą rolę w zwiększaniu retencji na obszarach miejskich </a:t>
            </a:r>
          </a:p>
          <a:p>
            <a:r>
              <a:rPr lang="pl-PL" sz="1200" dirty="0"/>
              <a:t>ma rozwój niebiesko-zielonej infrastruktury. Niebiesko-zielona </a:t>
            </a:r>
          </a:p>
          <a:p>
            <a:r>
              <a:rPr lang="pl-PL" sz="1200" dirty="0"/>
              <a:t>infrastruktura to rozwiązania oparte na przyrodzie w celu uzyskania </a:t>
            </a:r>
          </a:p>
          <a:p>
            <a:r>
              <a:rPr lang="pl-PL" sz="1200" dirty="0"/>
              <a:t>korzyści ekonomicznych, gospodarczych i społecznych. </a:t>
            </a:r>
          </a:p>
          <a:p>
            <a:r>
              <a:rPr lang="pl-PL" sz="1200" dirty="0"/>
              <a:t>Do niebiesko-zielonej infrastruktury zaliczyć można: stawy retencyjne, </a:t>
            </a:r>
          </a:p>
          <a:p>
            <a:r>
              <a:rPr lang="pl-PL" sz="1200" dirty="0"/>
              <a:t>niecki, zbiorniki, rowy </a:t>
            </a:r>
            <a:r>
              <a:rPr lang="pl-PL" sz="1200" dirty="0" err="1"/>
              <a:t>bioretencyjne</a:t>
            </a:r>
            <a:r>
              <a:rPr lang="pl-PL" sz="1200" dirty="0"/>
              <a:t>, rowy infiltracyjne, ogrody deszczowe, </a:t>
            </a:r>
          </a:p>
          <a:p>
            <a:r>
              <a:rPr lang="pl-PL" sz="1200" dirty="0"/>
              <a:t>zielone przystanki, dachy, fasady i ściany, nawierzchnie przepuszczalne, </a:t>
            </a:r>
          </a:p>
          <a:p>
            <a:r>
              <a:rPr lang="pl-PL" sz="1200" dirty="0"/>
              <a:t>podłoża strukturalne, tereny zielone i </a:t>
            </a:r>
            <a:r>
              <a:rPr lang="pl-PL" sz="1200" dirty="0" err="1"/>
              <a:t>mokradłowe</a:t>
            </a:r>
            <a:r>
              <a:rPr lang="pl-PL" sz="1200" dirty="0"/>
              <a:t> itp.</a:t>
            </a:r>
          </a:p>
        </p:txBody>
      </p:sp>
    </p:spTree>
    <p:extLst>
      <p:ext uri="{BB962C8B-B14F-4D97-AF65-F5344CB8AC3E}">
        <p14:creationId xmlns:p14="http://schemas.microsoft.com/office/powerpoint/2010/main" val="26044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59745" y="436606"/>
            <a:ext cx="4615849" cy="4503320"/>
          </a:xfrm>
        </p:spPr>
        <p:txBody>
          <a:bodyPr anchor="ctr">
            <a:normAutofit/>
          </a:bodyPr>
          <a:lstStyle/>
          <a:p>
            <a:r>
              <a:rPr lang="pl-PL" sz="1800" dirty="0"/>
              <a:t>Twórzmy obiekty małej </a:t>
            </a:r>
            <a:r>
              <a:rPr lang="pl-PL" sz="1800" dirty="0" smtClean="0"/>
              <a:t>i </a:t>
            </a:r>
            <a:r>
              <a:rPr lang="pl-PL" sz="1800" dirty="0"/>
              <a:t>mikro retencji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– </a:t>
            </a:r>
            <a:r>
              <a:rPr lang="pl-PL" sz="1800" dirty="0"/>
              <a:t>oczka wodne w lasach, </a:t>
            </a:r>
            <a:r>
              <a:rPr lang="pl-PL" sz="1800" dirty="0" smtClean="0"/>
              <a:t>na </a:t>
            </a:r>
            <a:r>
              <a:rPr lang="pl-PL" sz="1800" dirty="0"/>
              <a:t>polach i ogrodach. 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" y="3089189"/>
            <a:ext cx="5173708" cy="2891481"/>
          </a:xfrm>
          <a:prstGeom prst="rect">
            <a:avLst/>
          </a:prstGeom>
        </p:spPr>
      </p:pic>
      <p:sp>
        <p:nvSpPr>
          <p:cNvPr id="6" name="Tytuł 2"/>
          <p:cNvSpPr txBox="1">
            <a:spLocks/>
          </p:cNvSpPr>
          <p:nvPr/>
        </p:nvSpPr>
        <p:spPr>
          <a:xfrm>
            <a:off x="6960973" y="624576"/>
            <a:ext cx="3549749" cy="410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bg1"/>
                </a:solidFill>
                <a:latin typeface="Poppins" panose="00000500000000000000" pitchFamily="2" charset="-18"/>
                <a:ea typeface="+mj-ea"/>
                <a:cs typeface="Poppins" panose="00000500000000000000" pitchFamily="2" charset="-18"/>
              </a:defRPr>
            </a:lvl1pPr>
          </a:lstStyle>
          <a:p>
            <a:r>
              <a:rPr lang="pl-PL" sz="1800" dirty="0" smtClean="0"/>
              <a:t>Budujmy zbiorniki retencyjne.</a:t>
            </a:r>
            <a:br>
              <a:rPr lang="pl-PL" sz="1800" dirty="0" smtClean="0"/>
            </a:br>
            <a:endParaRPr lang="pl-PL" sz="1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32" y="3114762"/>
            <a:ext cx="5127950" cy="2865907"/>
          </a:xfrm>
          <a:prstGeom prst="rect">
            <a:avLst/>
          </a:prstGeom>
        </p:spPr>
      </p:pic>
      <p:pic>
        <p:nvPicPr>
          <p:cNvPr id="8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2" y="856735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950941" y="856736"/>
            <a:ext cx="6311941" cy="108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Poppins" panose="00000500000000000000" pitchFamily="2" charset="-18"/>
                <a:ea typeface="+mj-ea"/>
                <a:cs typeface="Poppins" panose="00000500000000000000" pitchFamily="2" charset="-18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1200" dirty="0"/>
              <a:t>Działania wskazane w PPNW będą uwzględniać wszystkie </a:t>
            </a:r>
            <a:r>
              <a:rPr lang="pl-PL" sz="1200" dirty="0" smtClean="0"/>
              <a:t>rodzaje </a:t>
            </a:r>
            <a:r>
              <a:rPr lang="pl-PL" sz="1200" dirty="0"/>
              <a:t>retencji wód powierzchniowych, które wyróżniamy ze względu na skalę zjawiska </a:t>
            </a:r>
            <a:r>
              <a:rPr lang="pl-PL" sz="1200" dirty="0" smtClean="0"/>
              <a:t>(</a:t>
            </a:r>
            <a:r>
              <a:rPr lang="pl-PL" sz="1200" dirty="0"/>
              <a:t>dużą, małą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 err="1"/>
              <a:t>mikroretencję</a:t>
            </a:r>
            <a:r>
              <a:rPr lang="pl-PL" sz="1200" dirty="0"/>
              <a:t> ) oraz rodzaj retencji – naturalną i sztuczną.</a:t>
            </a:r>
          </a:p>
        </p:txBody>
      </p:sp>
    </p:spTree>
    <p:extLst>
      <p:ext uri="{BB962C8B-B14F-4D97-AF65-F5344CB8AC3E}">
        <p14:creationId xmlns:p14="http://schemas.microsoft.com/office/powerpoint/2010/main" val="26962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982" y="1466336"/>
            <a:ext cx="4355022" cy="4503320"/>
          </a:xfrm>
        </p:spPr>
        <p:txBody>
          <a:bodyPr anchor="ctr">
            <a:normAutofit/>
          </a:bodyPr>
          <a:lstStyle/>
          <a:p>
            <a:r>
              <a:rPr lang="pl-PL" sz="1800" dirty="0"/>
              <a:t>Wdrażając działania </a:t>
            </a:r>
            <a:r>
              <a:rPr lang="pl-PL" sz="1800" dirty="0" smtClean="0"/>
              <a:t>zaproponowane </a:t>
            </a:r>
            <a:r>
              <a:rPr lang="pl-PL" sz="1800" dirty="0"/>
              <a:t>w Programie przeciwdziałania niedoborowi wody zwiększymy poziom retencji w Polsce do 15</a:t>
            </a:r>
            <a:r>
              <a:rPr lang="pl-PL" sz="1800" dirty="0" smtClean="0"/>
              <a:t>%.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300" dirty="0"/>
              <a:t>Realizacja działań zawartych w PPNW pozwoli wzmocnić i utrzymać zasoby wodne w kraju, mając na uwadze potrzeby społeczeństwa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i </a:t>
            </a:r>
            <a:r>
              <a:rPr lang="pl-PL" sz="1300" dirty="0"/>
              <a:t>gospodarki oraz stan środowiska naturalnego. Wdrożenie tych działań znacząco zwiększy stopień adaptacji gospodarki wodnej do zmian klimatu,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a </a:t>
            </a:r>
            <a:r>
              <a:rPr lang="pl-PL" sz="1300" dirty="0"/>
              <a:t>także użytkowników wód.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15825"/>
          <a:stretch/>
        </p:blipFill>
        <p:spPr>
          <a:xfrm>
            <a:off x="5823356" y="1149333"/>
            <a:ext cx="5717822" cy="4820323"/>
          </a:xfrm>
          <a:prstGeom prst="rect">
            <a:avLst/>
          </a:prstGeom>
        </p:spPr>
      </p:pic>
      <p:pic>
        <p:nvPicPr>
          <p:cNvPr id="5" name="Picture 3" descr="Z:\PROJEKTY GRAFICZNE\18 RETENCJA\obrazzy\elementy-10.png">
            <a:extLst>
              <a:ext uri="{FF2B5EF4-FFF2-40B4-BE49-F238E27FC236}">
                <a16:creationId xmlns="" xmlns:a16="http://schemas.microsoft.com/office/drawing/2014/main" id="{ED5D02F2-DCF0-4F00-A03B-C8B550B0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2" y="963017"/>
            <a:ext cx="3243475" cy="10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1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154</Words>
  <Application>Microsoft Office PowerPoint</Application>
  <PresentationFormat>Panoramiczny</PresentationFormat>
  <Paragraphs>17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Poppins</vt:lpstr>
      <vt:lpstr>Motyw pakietu Office</vt:lpstr>
      <vt:lpstr>Prezentacja programu PowerPoint</vt:lpstr>
      <vt:lpstr>Dziś poziom retencji wody  w Polsce to tylko 7,5 %.  Retencja to zdolność do okresowego zatrzymywania wody. Dzięki temu zjawisku poprawie ulega bilans wodny. Zasoby wodne powiększają się, ponieważ szybki spływ powierzchniowy zastępowany jest przez powolny odpływ gruntowy. </vt:lpstr>
      <vt:lpstr>Pozytywne skutki retencji będą widoczne i odczuwalne przez wszystkich mieszkańców kraju.   Podniesienie zdolności retencyjnych w kraju spowoduje znaczne ograniczenie prędkości wody płynącej po powierzchni terenu, czyli tak zwanego spływu powierzchniowego.   </vt:lpstr>
      <vt:lpstr>Przywróćmy, gdzie to możliwe, naturalny charakter rzek i mokradeł.   Drzewa pełnią bardzo ważną funkcję retencyjną - ściółka i drzewostany zatrzymują wodę w procesie intercepcji  i magazynują jej część.   Zdolność do przetrzymywania wody  w lasach zwiększana jest także poprzez działalność człowieka. Chodzi o tworzenie obiektów małej retencji i mikroretencji, dodatkowo magazynujących wodę.</vt:lpstr>
      <vt:lpstr>Zwiększajmy retencję wody  w miastach, tworząc  zielono-niebieską infrastrukturę i zbiorniki  na deszczówkę.  </vt:lpstr>
      <vt:lpstr>Twórzmy obiekty małej i mikro retencji  – oczka wodne w lasach, na polach i ogrodach.  </vt:lpstr>
      <vt:lpstr>Wdrażając działania zaproponowane w Programie przeciwdziałania niedoborowi wody zwiększymy poziom retencji w Polsce do 15%.  Realizacja działań zawartych w PPNW pozwoli wzmocnić i utrzymać zasoby wodne w kraju, mając na uwadze potrzeby społeczeństwa  i gospodarki oraz stan środowiska naturalnego. Wdrożenie tych działań znacząco zwiększy stopień adaptacji gospodarki wodnej do zmian klimatu,  a także użytkowników wód.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Strzelecka</dc:creator>
  <cp:lastModifiedBy>Delis-Szeląg Katarzyna</cp:lastModifiedBy>
  <cp:revision>19</cp:revision>
  <dcterms:created xsi:type="dcterms:W3CDTF">2021-06-22T19:57:48Z</dcterms:created>
  <dcterms:modified xsi:type="dcterms:W3CDTF">2023-01-02T11:32:10Z</dcterms:modified>
</cp:coreProperties>
</file>