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</p:sldMasterIdLst>
  <p:notesMasterIdLst>
    <p:notesMasterId r:id="rId17"/>
  </p:notesMasterIdLst>
  <p:handoutMasterIdLst>
    <p:handoutMasterId r:id="rId18"/>
  </p:handoutMasterIdLst>
  <p:sldIdLst>
    <p:sldId id="340" r:id="rId6"/>
    <p:sldId id="327" r:id="rId7"/>
    <p:sldId id="318" r:id="rId8"/>
    <p:sldId id="328" r:id="rId9"/>
    <p:sldId id="329" r:id="rId10"/>
    <p:sldId id="330" r:id="rId11"/>
    <p:sldId id="319" r:id="rId12"/>
    <p:sldId id="320" r:id="rId13"/>
    <p:sldId id="332" r:id="rId14"/>
    <p:sldId id="331" r:id="rId15"/>
    <p:sldId id="339" r:id="rId16"/>
  </p:sldIdLst>
  <p:sldSz cx="12192000" cy="6858000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6" autoAdjust="0"/>
    <p:restoredTop sz="80570" autoAdjust="0"/>
  </p:normalViewPr>
  <p:slideViewPr>
    <p:cSldViewPr snapToGrid="0">
      <p:cViewPr varScale="1">
        <p:scale>
          <a:sx n="85" d="100"/>
          <a:sy n="85" d="100"/>
        </p:scale>
        <p:origin x="13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BA5747F-A3BC-484F-8D86-F70D33252B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6195742-C224-D7F4-0EDE-C056E14AF2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FC79-2A30-4992-BF6B-3530819E77DB}" type="datetimeFigureOut">
              <a:rPr lang="pl-PL" smtClean="0"/>
              <a:t>25.02.2024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288B8B1-35EA-B844-3523-7A85712CB0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8F46B7-4E30-94ED-087C-4BB5E6FA39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DCA4-DDE9-4F71-A9E3-1CCEF205CF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6104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C265C-C959-4C47-837E-4CB4F88F808A}" type="datetimeFigureOut">
              <a:rPr lang="pl-PL" smtClean="0"/>
              <a:t>25.02.2024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CC02-F522-4693-B9B3-7AE13E6FC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6815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03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 zapisach umowy przewidziano  wypowiedzenie umowy: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dirty="0"/>
              <a:t>przez każdą ze Stron z zachowaniem miesięcznego okresu wypowiedzenia, w wyniku wystąpienia okoliczności niezależnych od Stron, które uniemożliwiają dalsze wykonywanie obowiązków w niej określonych. Wypowiedzenie przekazywane jest w formie pisemnej lub elektronicznej, pod rygorem nieważności i zawiera uzasadnienie;</a:t>
            </a:r>
            <a:endParaRPr lang="pl-PL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dirty="0"/>
              <a:t>w drodze pisemnego porozumienia Stron na wniosek każdej ze Stron w przypadku wystąpienia okoliczności, które uniemożliwiają dalsze wykonywanie postanowień zawartych w Umowie;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l-PL" sz="1200" b="0" dirty="0"/>
              <a:t>przez JW i w dalszej części prezentacji zostaną przedstawione przesłanki mogące skutkować rozwiązaniem umowy.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57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02B2B9-CB56-6002-0800-6B122B09B8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8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86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29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 </a:t>
            </a:r>
            <a:r>
              <a:rPr lang="pl-PL" b="1" baseline="30000" dirty="0"/>
              <a:t>1 </a:t>
            </a:r>
            <a:r>
              <a:rPr lang="pl-PL" dirty="0"/>
              <a:t>„trwałości Przedsięwzięcia” – oznacza zobowiązanie OOW do zachowania celów i efektów Przedsięwzięcia oraz do niepoddawania Przedsięwzięcia znaczącym modyfikacjom w rozumieniu art. 65 rozporządzenia 2021/1060: </a:t>
            </a:r>
          </a:p>
          <a:p>
            <a:pPr marL="228600" indent="-228600">
              <a:buAutoNum type="alphaLcParenR"/>
            </a:pPr>
            <a:r>
              <a:rPr lang="pl-PL" b="1" dirty="0"/>
              <a:t>przez okres 3 lat przez OOW mającego status mikro, małego lub średniego przedsiębiorstwa lub,</a:t>
            </a:r>
          </a:p>
          <a:p>
            <a:pPr marL="228600" indent="-228600">
              <a:buAutoNum type="alphaLcParenR"/>
            </a:pPr>
            <a:r>
              <a:rPr lang="pl-PL" b="1" dirty="0"/>
              <a:t>przez okres 5 lat </a:t>
            </a:r>
            <a:r>
              <a:rPr lang="pl-PL" b="1"/>
              <a:t>przez OOW </a:t>
            </a:r>
            <a:r>
              <a:rPr lang="pl-PL" b="1" dirty="0"/>
              <a:t>mającego status dużego przedsiębiorstwa.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98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30557B-7DC4-850E-ACB1-551632A440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783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aseline="30000" dirty="0"/>
              <a:t>1 </a:t>
            </a:r>
            <a:r>
              <a:rPr lang="pl-PL" dirty="0"/>
              <a:t>Nieosiągnięcie kamienia milowego w terminie do 6 miesięcy od wyznaczonego terminu jego osiągnięcia stanowi przesłankę do rozwiązania Umowy w trybie określonym w ust. 1. tj. z zachowaniem jednomiesięcznego wypowiedzenia przez każdą ze stron.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9EEFA1-180C-9F3F-2D10-3A2A1F8878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73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baseline="30000" dirty="0"/>
              <a:t>1 </a:t>
            </a:r>
            <a:r>
              <a:rPr lang="pl-PL" dirty="0"/>
              <a:t>w wysokości określonej jak dla zaległości podatkowych liczonymi od dnia przekazania środków dofinansowania do dnia jego zwrotu.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62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hf sldNum="0"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hf sldNum="0"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F02E0-81F6-E88D-D49C-7693EC3A3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Szkolenie dla Ostatecznych Odbiorców Wsparcia KPO 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B1C14A-4F12-54B4-D3E7-137FB2809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4000" b="1" dirty="0">
                <a:latin typeface="+mj-lt"/>
              </a:rPr>
              <a:t>Rozwiązanie umowy (§ 22) </a:t>
            </a:r>
          </a:p>
        </p:txBody>
      </p:sp>
    </p:spTree>
    <p:extLst>
      <p:ext uri="{BB962C8B-B14F-4D97-AF65-F5344CB8AC3E}">
        <p14:creationId xmlns:p14="http://schemas.microsoft.com/office/powerpoint/2010/main" val="310762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B2C97FD-B810-3EEE-BCB4-2490098A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j-lt"/>
              </a:rPr>
              <a:t>3. Obowiązki OOW po rozwiązaniu Umowy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4F8831A-F29B-D89E-5069-632D58653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0D8F86F-1F59-D303-26B2-A3FCA19A2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4106" y="1112054"/>
            <a:ext cx="1127508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Niezależnie od przyczyny rozwiązania Umowy: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zobowiązany jest </a:t>
            </a:r>
            <a:r>
              <a:rPr lang="pl-PL" dirty="0"/>
              <a:t>do niezwłocznego (jednak nie później niż </a:t>
            </a:r>
            <a:r>
              <a:rPr lang="pl-PL" b="1" dirty="0"/>
              <a:t>w ciągu 14 dni </a:t>
            </a:r>
            <a:r>
              <a:rPr lang="pl-PL" dirty="0"/>
              <a:t>od dnia rozwiązania Umowy) </a:t>
            </a:r>
            <a:r>
              <a:rPr lang="pl-PL" b="1" dirty="0"/>
              <a:t>przedstawienia JW wniosku o płatność, </a:t>
            </a:r>
            <a:r>
              <a:rPr lang="pl-PL" dirty="0"/>
              <a:t>o którym mowa w § 9 ust. 8 wraz </a:t>
            </a:r>
            <a:r>
              <a:rPr lang="pl-PL" b="1" dirty="0"/>
              <a:t>z wypełnioną częścią sprawozdawczą </a:t>
            </a:r>
            <a:r>
              <a:rPr lang="pl-PL" dirty="0"/>
              <a:t>z zakończenia realizacji Przedsięwzięcia oraz do </a:t>
            </a:r>
            <a:r>
              <a:rPr lang="pl-PL" b="1" dirty="0"/>
              <a:t>przechowywania, archiwizowania i udostępniania dokumentacji</a:t>
            </a:r>
            <a:r>
              <a:rPr lang="pl-PL" dirty="0"/>
              <a:t> związanej z realizacją Przedsięwzięcia, zgodnie z § 16 (§ 22 ust. 5);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zobowiązany jest</a:t>
            </a:r>
            <a:r>
              <a:rPr lang="pl-PL" dirty="0"/>
              <a:t> do </a:t>
            </a:r>
            <a:r>
              <a:rPr lang="pl-PL" b="1" dirty="0"/>
              <a:t>zwrotu całości otrzymanego dofinansowania wraz z odsetkami</a:t>
            </a:r>
            <a:r>
              <a:rPr lang="pl-PL" b="1" baseline="30000" dirty="0"/>
              <a:t>1 - </a:t>
            </a:r>
            <a:r>
              <a:rPr lang="pl-PL" dirty="0"/>
              <a:t>- </a:t>
            </a:r>
            <a:r>
              <a:rPr lang="pl-PL" b="1" dirty="0"/>
              <a:t>w terminie 30 dni od dnia rozwiązania Umowy na rachunek bankowy wskazany przez JW </a:t>
            </a:r>
            <a:r>
              <a:rPr lang="pl-PL" b="1" baseline="30000" dirty="0"/>
              <a:t> </a:t>
            </a:r>
            <a:r>
              <a:rPr lang="pl-PL" dirty="0"/>
              <a:t>(§ 23 ust. 1);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zobowiązany jest do usunięcia w sposób trwały i nieodwracalny wszelkich danych osobowych pozyskanych w związku z realizacją Przedsięwzięcia lub zwrócić je administratorowi</a:t>
            </a:r>
            <a:r>
              <a:rPr lang="pl-PL" dirty="0"/>
              <a:t>, w rozumieniu RODO (§ 23 ust. 3).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421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F02E0-81F6-E88D-D49C-7693EC3A3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CB1C14A-4F12-54B4-D3E7-137FB2809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790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1B8F421-EBAD-6424-1DB2-46974B3E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0"/>
            <a:ext cx="10879587" cy="1145406"/>
          </a:xfrm>
        </p:spPr>
        <p:txBody>
          <a:bodyPr>
            <a:noAutofit/>
          </a:bodyPr>
          <a:lstStyle/>
          <a:p>
            <a:r>
              <a:rPr lang="pl-PL" sz="3600" dirty="0">
                <a:latin typeface="+mj-lt"/>
              </a:rPr>
              <a:t>1. Rozwiązanie umowy przez JW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A42FB95-2741-3485-FE21-A02459E7C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588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Tryb wypowiedzenia umowy:</a:t>
            </a:r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pl-PL" sz="1800" b="1" dirty="0"/>
              <a:t>bez zachowania okresu wypowiedzenia</a:t>
            </a:r>
            <a:r>
              <a:rPr lang="pl-PL" sz="1800" dirty="0"/>
              <a:t>, co skutkuje jej </a:t>
            </a:r>
            <a:r>
              <a:rPr lang="pl-PL" sz="1800" b="1" dirty="0"/>
              <a:t>natychmiastowym rozwiązaniem </a:t>
            </a:r>
            <a:r>
              <a:rPr lang="pl-PL" sz="1800" dirty="0"/>
              <a:t>(§ 22 ust. 2);</a:t>
            </a:r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endParaRPr lang="pl-PL" sz="1800" dirty="0"/>
          </a:p>
          <a:p>
            <a:pPr marL="971550" lvl="1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pl-PL" sz="1800" b="1" dirty="0"/>
              <a:t>z zachowaniem jednomiesięcznego okresu wypowiedzenia</a:t>
            </a:r>
            <a:r>
              <a:rPr lang="pl-PL" sz="1800" dirty="0"/>
              <a:t>, po upływie którego następuje jego rozwiązanie (§ 22 ust. 3 i ust. 4): </a:t>
            </a:r>
          </a:p>
          <a:p>
            <a:pPr marL="514350" indent="-514350">
              <a:buAutoNum type="arabicParenR"/>
            </a:pPr>
            <a:endParaRPr lang="pl-PL" sz="1800" dirty="0"/>
          </a:p>
          <a:p>
            <a:pPr marL="514350" indent="-514350">
              <a:buAutoNum type="arabicParenR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3656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22" y="8323"/>
            <a:ext cx="10879587" cy="1003300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bez zachowania okresu wypowiedzenia ze skutkiem natychmiastowym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699702" y="1257300"/>
            <a:ext cx="10879587" cy="4589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spcBef>
                <a:spcPts val="1000"/>
              </a:spcBef>
            </a:pPr>
            <a:r>
              <a:rPr lang="pl-PL" dirty="0"/>
              <a:t>Główne przesłanki wskazane w umowie, które mogą skutkować jej wypowiedzenie to: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OOW dopuści się poważnych nieprawidłowości, w szczególności wykorzystał przekazane środki na cel inny niż określony lub niezgodnie z Umową </a:t>
            </a:r>
            <a:r>
              <a:rPr lang="pl-PL" sz="1800" b="1" dirty="0"/>
              <a:t>lub przepisami prawa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OOW złoży lub posłuży się fałszywym oświadczeniem lub podrobionymi, przerobionymi lub stwierdzającymi nieprawdę dokumentami w celu uzyskania dofinansowania w ramach Umowy lub uznania za kwalifikowalne wydatków ponoszonych w ramach Przedsięwzięcia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OOW zaprzestał realizacji Przedsięwzięcia lub w sposób rażący nie wywiązuje się ze swoich obowiązków określonych w Umowie</a:t>
            </a:r>
            <a:r>
              <a:rPr lang="pl-PL" dirty="0"/>
              <a:t>, </a:t>
            </a:r>
            <a:r>
              <a:rPr lang="pl-PL" b="1" dirty="0"/>
              <a:t>w szczególności wykorzystuje infrastrukturę wybudowaną w ramach Przedsięwzięcia z naruszeniem zasad dostępu hurtowego lub z naruszeniem </a:t>
            </a:r>
            <a:r>
              <a:rPr lang="pl-PL" dirty="0"/>
              <a:t>powszechnie obowiązujących </a:t>
            </a:r>
            <a:r>
              <a:rPr lang="pl-PL" b="1" dirty="0"/>
              <a:t>przepisów prawa </a:t>
            </a:r>
            <a:r>
              <a:rPr lang="pl-PL" dirty="0"/>
              <a:t>i </a:t>
            </a:r>
            <a:r>
              <a:rPr lang="pl-PL" b="1" dirty="0"/>
              <a:t>pomimo wezwania w terminie 14 dni od dnia doręczenia wezwania, nie usuwa naruszeń</a:t>
            </a:r>
            <a:r>
              <a:rPr lang="pl-PL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7883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3CE4AFD-742B-4936-8262-75D28453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119743"/>
            <a:ext cx="10879587" cy="1023257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bez zachowania okresu wypowiedzenia ze skutkiem natychmiastowym cd.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18BF39C-B100-5F0A-A334-781C6A66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219200"/>
            <a:ext cx="11042870" cy="5094514"/>
          </a:xfrm>
        </p:spPr>
        <p:txBody>
          <a:bodyPr/>
          <a:lstStyle/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odmówił poddania się kontroli lub audytowi JW </a:t>
            </a:r>
            <a:r>
              <a:rPr lang="pl-PL" sz="1800" dirty="0"/>
              <a:t>bądź innych uprawnionych podmiotów </a:t>
            </a:r>
            <a:r>
              <a:rPr lang="pl-PL" sz="1800" b="1" dirty="0"/>
              <a:t>do przeprowadzenia kontroli lub audytu </a:t>
            </a:r>
            <a:r>
              <a:rPr lang="pl-PL" sz="1800" dirty="0"/>
              <a:t>na podstawie odrębnych przepisów lub utrudniał ich przeprowadzenie;</a:t>
            </a:r>
          </a:p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na etapie ubiegania się lub udzielania dofinansowania lub realizacji Umowy lub utrzymania trwałości Przedsięwzięcia lub w okresie odpowiadającym utrzymaniu trwałości Przedsięwzięcia nie ujawnił dokumentów</a:t>
            </a:r>
            <a:r>
              <a:rPr lang="pl-PL" sz="1800" dirty="0"/>
              <a:t>, </a:t>
            </a:r>
            <a:r>
              <a:rPr lang="pl-PL" sz="1800" b="1" dirty="0"/>
              <a:t>oświadczeń lub informacji mających znaczenie dla udzielenia dofinansowania lub realizacji Umowy albo przedstawił dokumenty, oświadczenia lub informacje poświadczające nieprawdę, nierzetelne, nieprawdziwe, podrobione, przerobione, niepełne</a:t>
            </a:r>
            <a:r>
              <a:rPr lang="pl-PL" sz="1800" dirty="0"/>
              <a:t> lub budzące uzasadnione wątpliwości co do ich prawdziwości i rzetelności lub wystawione przez osoby działające bez stosownego upoważnienia;</a:t>
            </a:r>
          </a:p>
        </p:txBody>
      </p:sp>
    </p:spTree>
    <p:extLst>
      <p:ext uri="{BB962C8B-B14F-4D97-AF65-F5344CB8AC3E}">
        <p14:creationId xmlns:p14="http://schemas.microsoft.com/office/powerpoint/2010/main" val="128687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4D66269-D71A-B7A9-BE92-403C152B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108857"/>
            <a:ext cx="10879587" cy="957943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bez zachowania okresu wypowiedzenia ze skutkiem natychmiastowym cd. 2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24AA64C-19FB-3D51-4966-273DE41CF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0626" y="1422857"/>
            <a:ext cx="10879585" cy="476692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zaprzestał prowadzenia działalności</a:t>
            </a:r>
            <a:r>
              <a:rPr lang="pl-PL" sz="1800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nie ustanowił lub nie wniósł zabezpieczenia należytego wykonania zobowiązań wynikających z Umowy, o którym mowa w § 14;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rozpoczął realizację Przedsięwzięcia przed dniem rozpoczęcia okresu kwalifikowalności wydatków </a:t>
            </a:r>
            <a:r>
              <a:rPr lang="pl-PL" sz="1800" dirty="0"/>
              <a:t>określonego w § 4 ust. 1;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/>
              <a:t>OOW dokonał istotnej zmiany Przedsięwzięcia bez zgody JW</a:t>
            </a:r>
            <a:r>
              <a:rPr lang="pl-PL" sz="1800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b="1" dirty="0"/>
          </a:p>
          <a:p>
            <a:pPr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2730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04AB45-FDBD-3F11-37BC-BF66B7EB11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0"/>
            <a:ext cx="11032267" cy="1012371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1.1 Wypowiedzenie Umowy przez JW bez zachowania okresu wypowiedzenia ze skutkiem natychmiastowym cd.3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FF72D8B-4CFE-CAA9-C28C-AA5F5EF5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sz="2000" dirty="0"/>
              <a:t>Rzeczypospolitej Polskiej;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244B0C-DAD4-6054-9EDC-AEC6FD318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931" y="1389053"/>
            <a:ext cx="104967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OOW dopuścił się nieprawidłowości oraz nie usunął ich przyczyn i efektów w terminie wskazanym przez podmiot dokonujący kontroli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b="1" dirty="0"/>
              <a:t>nie został osiągnięty cel Przedsięwzięcia rozumiany jako zrealizowanie wskaźników produktu określonych w Umowie</a:t>
            </a:r>
            <a:r>
              <a:rPr lang="pl-PL" dirty="0"/>
              <a:t>; </a:t>
            </a:r>
          </a:p>
          <a:p>
            <a:pPr marL="230400" indent="-230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naruszył zobowiązanie utrzymania trwałości  Przedsiębiorstwa </a:t>
            </a:r>
            <a:r>
              <a:rPr lang="pl-PL" b="1" baseline="30000" dirty="0"/>
              <a:t>1</a:t>
            </a:r>
            <a:r>
              <a:rPr lang="pl-PL" dirty="0"/>
              <a:t>;</a:t>
            </a: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4689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11" y="0"/>
            <a:ext cx="10811191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dirty="0">
                <a:latin typeface="+mj-lt"/>
              </a:rPr>
              <a:t>1.2 Wypowiedzenie Umowy przez JW. z zachowaniem jednomiesięcznego okresu wypowiedzenia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732452" y="1319074"/>
            <a:ext cx="10727095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spcBef>
                <a:spcPts val="1000"/>
              </a:spcBef>
            </a:pPr>
            <a:r>
              <a:rPr lang="pl-PL" dirty="0"/>
              <a:t>Najistotniejsze przesłanki do wypowiedzenia umowy to: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rozpoczął realizacji Przedsięwzięcia w terminie 6 miesięcy</a:t>
            </a:r>
            <a:r>
              <a:rPr lang="pl-PL" dirty="0"/>
              <a:t> od daty zawarcia Umowy;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przedłożył, pomimo pisemnego wezwania przez JW, wypełnionych poprawnie części sprawozdawczych z realizacji Przedsięwzięcia w ramach składanych wniosków o płatność</a:t>
            </a:r>
            <a:r>
              <a:rPr lang="pl-PL" dirty="0"/>
              <a:t>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przedkłada wniosków o płatność </a:t>
            </a:r>
            <a:r>
              <a:rPr lang="pl-PL" dirty="0"/>
              <a:t>zgodnie z Umową;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dokonał zmian prawno-organizacyjnych w swoim statusie mających lub mogących mieć wpływ na realizację Umowy lub nie poinformował JW o zamiarze dokonania zmian prawno-organizacyjnych </a:t>
            </a:r>
            <a:r>
              <a:rPr lang="pl-PL" dirty="0"/>
              <a:t>w jego statusie, </a:t>
            </a:r>
            <a:r>
              <a:rPr lang="pl-PL" b="1" dirty="0"/>
              <a:t>które mogą mieć wpływ na realizację Przedsięwzięcia lub osiągnięcie celów </a:t>
            </a:r>
            <a:r>
              <a:rPr lang="pl-PL" dirty="0"/>
              <a:t>Przedsięwzięcia;</a:t>
            </a:r>
          </a:p>
        </p:txBody>
      </p:sp>
    </p:spTree>
    <p:extLst>
      <p:ext uri="{BB962C8B-B14F-4D97-AF65-F5344CB8AC3E}">
        <p14:creationId xmlns:p14="http://schemas.microsoft.com/office/powerpoint/2010/main" val="116190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0"/>
            <a:ext cx="10879587" cy="1153886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1.2 Wypowiedzenie Umowy przez JW z zachowaniem jednomiesięcznego okresu wypowiedzenia cd.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dokonuje promocji Przedsięwzięcia w sposób określony w Umowie</a:t>
            </a:r>
            <a:r>
              <a:rPr lang="pl-PL" dirty="0"/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osiąga kamieni milowych, z zastrzeżeniem § 22 ust. 10 </a:t>
            </a:r>
            <a:r>
              <a:rPr lang="pl-PL" b="1" baseline="30000" dirty="0"/>
              <a:t>1</a:t>
            </a:r>
            <a:r>
              <a:rPr lang="pl-PL" dirty="0"/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złożył informacji i wyjaśnień na temat realizacji Przedsięwzięcia</a:t>
            </a:r>
            <a:r>
              <a:rPr lang="pl-PL" dirty="0"/>
              <a:t>; 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zachodzi podejrzenie wystąpienia nadużycia finansowego, korupcji lub innego przestępstwa na szkodę budżetu UE;</a:t>
            </a:r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30400" indent="-230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/>
              <a:t>OOW nie realizuje działań zgodnych z zasadami horyzontalnymi, do których stosowania zobowiązał się w Umowie.</a:t>
            </a:r>
          </a:p>
        </p:txBody>
      </p:sp>
    </p:spTree>
    <p:extLst>
      <p:ext uri="{BB962C8B-B14F-4D97-AF65-F5344CB8AC3E}">
        <p14:creationId xmlns:p14="http://schemas.microsoft.com/office/powerpoint/2010/main" val="107031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2527A5-3B28-6A84-72AB-92793440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6" y="0"/>
            <a:ext cx="10879587" cy="1222407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j-lt"/>
              </a:rPr>
              <a:t>2.Siła wyższa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95D3CB6-3A66-09B5-A48F-7C7F0728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32835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+mn-lt"/>
              </a:rPr>
              <a:t>W związku z niewykonaniem lub nienależytym wykonaniem przez OOW obowiązków wynikających z Umowy w zakresie, w jakim takie niewykonanie lub nienależyte wykonanie jest wynikiem działania siły wyższej, </a:t>
            </a:r>
            <a:r>
              <a:rPr lang="pl-PL" sz="1800" b="1" dirty="0">
                <a:latin typeface="+mn-lt"/>
              </a:rPr>
              <a:t>OOW jest zobowiązany do</a:t>
            </a:r>
            <a:r>
              <a:rPr lang="pl-PL" sz="1800" dirty="0">
                <a:latin typeface="+mn-lt"/>
              </a:rPr>
              <a:t> niezwłocznego </a:t>
            </a:r>
            <a:r>
              <a:rPr lang="pl-PL" sz="1800" b="1" dirty="0">
                <a:latin typeface="+mn-lt"/>
              </a:rPr>
              <a:t>poinformowania</a:t>
            </a:r>
            <a:r>
              <a:rPr lang="pl-PL" sz="1800" dirty="0">
                <a:latin typeface="+mn-lt"/>
              </a:rPr>
              <a:t> JW </a:t>
            </a:r>
            <a:r>
              <a:rPr lang="pl-PL" sz="1800" b="1" dirty="0">
                <a:latin typeface="+mn-lt"/>
              </a:rPr>
              <a:t>o fakcie wystąpienia siły wyższej, udowodnienia wystąpienia siły wyższej oraz wskazania wpływu, jaki zdarzenie miało na przebieg realizacji Przedsięwzięcia</a:t>
            </a:r>
            <a:r>
              <a:rPr lang="pl-PL" sz="1800" dirty="0">
                <a:latin typeface="+mn-lt"/>
              </a:rPr>
              <a:t> (§ 22 ust. 6);</a:t>
            </a:r>
            <a:endParaRPr lang="pl-PL" sz="1800" b="1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21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6DAB43-12F6-41C1-BBC6-3FBA7F8D1776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3b41daa1-6750-4b31-afda-36cb41ae05c8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1056</Words>
  <Application>Microsoft Office PowerPoint</Application>
  <PresentationFormat>Panoramiczny</PresentationFormat>
  <Paragraphs>90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Wingdings</vt:lpstr>
      <vt:lpstr>Motyw pakietu Office</vt:lpstr>
      <vt:lpstr>3_Projekt niestandardowy</vt:lpstr>
      <vt:lpstr>Szkolenie dla Ostatecznych Odbiorców Wsparcia KPO 2</vt:lpstr>
      <vt:lpstr>1. Rozwiązanie umowy przez JW</vt:lpstr>
      <vt:lpstr>1.1 Wypowiedzenie Umowy bez zachowania okresu wypowiedzenia ze skutkiem natychmiastowym </vt:lpstr>
      <vt:lpstr>1.1 Wypowiedzenie Umowy bez zachowania okresu wypowiedzenia ze skutkiem natychmiastowym cd.</vt:lpstr>
      <vt:lpstr>1.1 Wypowiedzenie Umowy bez zachowania okresu wypowiedzenia ze skutkiem natychmiastowym cd. 2</vt:lpstr>
      <vt:lpstr>1.1 Wypowiedzenie Umowy przez JW bez zachowania okresu wypowiedzenia ze skutkiem natychmiastowym cd.3</vt:lpstr>
      <vt:lpstr>1.2 Wypowiedzenie Umowy przez JW. z zachowaniem jednomiesięcznego okresu wypowiedzenia </vt:lpstr>
      <vt:lpstr>1.2 Wypowiedzenie Umowy przez JW z zachowaniem jednomiesięcznego okresu wypowiedzenia cd.</vt:lpstr>
      <vt:lpstr>2.Siła wyższa</vt:lpstr>
      <vt:lpstr>3. Obowiązki OOW po rozwiązaniu Umowy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dot. rozwiązania umowy KPO1</dc:title>
  <dc:creator>Anna Czekalska</dc:creator>
  <cp:lastModifiedBy>Urszula Mostek</cp:lastModifiedBy>
  <cp:revision>110</cp:revision>
  <cp:lastPrinted>2024-01-30T11:48:19Z</cp:lastPrinted>
  <dcterms:created xsi:type="dcterms:W3CDTF">2023-03-05T08:28:36Z</dcterms:created>
  <dcterms:modified xsi:type="dcterms:W3CDTF">2024-02-25T12:11:17Z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