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4" r:id="rId3"/>
  </p:sldMasterIdLst>
  <p:notesMasterIdLst>
    <p:notesMasterId r:id="rId16"/>
  </p:notesMasterIdLst>
  <p:handoutMasterIdLst>
    <p:handoutMasterId r:id="rId17"/>
  </p:handoutMasterIdLst>
  <p:sldIdLst>
    <p:sldId id="256" r:id="rId4"/>
    <p:sldId id="262" r:id="rId5"/>
    <p:sldId id="257" r:id="rId6"/>
    <p:sldId id="267" r:id="rId7"/>
    <p:sldId id="268" r:id="rId8"/>
    <p:sldId id="258" r:id="rId9"/>
    <p:sldId id="259" r:id="rId10"/>
    <p:sldId id="260" r:id="rId11"/>
    <p:sldId id="269" r:id="rId12"/>
    <p:sldId id="264" r:id="rId13"/>
    <p:sldId id="265" r:id="rId14"/>
    <p:sldId id="263" r:id="rId15"/>
  </p:sldIdLst>
  <p:sldSz cx="12192000" cy="6858000"/>
  <p:notesSz cx="9929813" cy="679926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26" y="-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5624596" y="1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583CFC-E7BC-4E57-B481-53B65AFC39BB}" type="datetimeFigureOut">
              <a:rPr lang="pl-PL" smtClean="0"/>
              <a:t>2019-06-14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645812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5624596" y="645812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0FBE63-7627-4DDC-8080-0611E2A7E2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65046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919" cy="3411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5624596" y="0"/>
            <a:ext cx="4302919" cy="3411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29FDBF-D6DF-41F2-AFA9-38BC210FB495}" type="datetimeFigureOut">
              <a:rPr lang="pl-PL" smtClean="0"/>
              <a:t>2019-06-14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81463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992982" y="3272145"/>
            <a:ext cx="7943850" cy="267721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6458121"/>
            <a:ext cx="4302919" cy="341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5624596" y="6458121"/>
            <a:ext cx="4302919" cy="341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6E8A2-6697-4B85-959F-86923D66A2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3382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jpe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4.jpe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BCD5040-5AC4-4928-A5C2-0CED0C8CDE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26867"/>
            <a:ext cx="9144000" cy="2387600"/>
          </a:xfrm>
        </p:spPr>
        <p:txBody>
          <a:bodyPr anchor="b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1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A21F6A7B-354F-4A15-9134-6F94511C22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58794"/>
            <a:ext cx="9144000" cy="1655762"/>
          </a:xfrm>
        </p:spPr>
        <p:txBody>
          <a:bodyPr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pl-PL" sz="2400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AC628C4C-A390-477E-B4B5-40734141B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t>2019-06-14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0277A0CA-7691-483A-AA0A-4208119AE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99CD1560-D500-4A22-A489-1C533028E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t>‹#›</a:t>
            </a:fld>
            <a:endParaRPr lang="pl-PL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D41B560F-D8B8-411B-9A3C-DB780BDA132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71885" y="5442225"/>
            <a:ext cx="7760154" cy="1279250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xmlns="" id="{B467E513-D210-422F-AFC1-53B0B5B93FCB}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7030" y="26125"/>
            <a:ext cx="7589770" cy="108421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92723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F9A1E63-6206-44A1-83CD-FA43FE6A9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C481338A-6585-4D1B-A039-7F649BB48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F9815D33-2218-4870-B2C6-FA32700EAC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214BE3D5-5E4B-4BF0-A9AC-EE313C287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t>2019-06-14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34549269-AF31-49FA-9C47-D6F5FCC5C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E1023693-5B1F-4EB2-81D6-ECAB62BE8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1500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BC106F2-9181-4C47-9BAA-1CD26C4BB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xmlns="" id="{DD81271B-2CA4-458D-8F3C-E5B0A94584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922C1D33-5120-465C-A90A-429846CEF5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61799242-E783-458F-B723-16BAA1B1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t>2019-06-14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A75A4C6A-4EDB-4C39-8744-5AF3D6FFB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9FF93FFF-92F6-4286-89F0-D814231CF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0288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6FCC83E-1E98-49C2-B071-5CB8AAEC5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8FE7EF86-1444-4DB6-ACD6-8269675C72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CD11E543-48FE-46DE-BCA2-B601F705D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t>2019-06-14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3075C5FD-CCBB-4579-B238-3976E9240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BA6F1652-8D31-4CC4-8DFA-6CEA335AE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1187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xmlns="" id="{92691BCA-107B-4A89-AA08-BDB0930CC1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3988745E-B279-4062-873D-C63F386A92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6DF0D43D-04EF-4E2B-A827-FA892D75C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t>2019-06-14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5323DE13-538B-4729-82BD-3C66CDBC0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BB12CA3A-9BA3-43FC-8A17-BFECA5A59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16156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BCD5040-5AC4-4928-A5C2-0CED0C8CDE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A21F6A7B-354F-4A15-9134-6F94511C22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AC628C4C-A390-477E-B4B5-40734141B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t>2019-06-14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0277A0CA-7691-483A-AA0A-4208119AE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99CD1560-D500-4A22-A489-1C533028E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t>‹#›</a:t>
            </a:fld>
            <a:endParaRPr lang="pl-PL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xmlns="" id="{B467E513-D210-422F-AFC1-53B0B5B93FCB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967" y="130629"/>
            <a:ext cx="7560742" cy="1162594"/>
          </a:xfrm>
          <a:prstGeom prst="rect">
            <a:avLst/>
          </a:prstGeom>
          <a:noFill/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xmlns="" id="{AB7550E8-87C9-4A56-9677-420CEF127449}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758134"/>
            <a:ext cx="2237129" cy="963341"/>
          </a:xfrm>
          <a:prstGeom prst="rect">
            <a:avLst/>
          </a:prstGeom>
          <a:noFill/>
        </p:spPr>
      </p:pic>
      <p:pic>
        <p:nvPicPr>
          <p:cNvPr id="11" name="Obraz 10" descr="logo_IPISS.jpg">
            <a:extLst>
              <a:ext uri="{FF2B5EF4-FFF2-40B4-BE49-F238E27FC236}">
                <a16:creationId xmlns:a16="http://schemas.microsoft.com/office/drawing/2014/main" xmlns="" id="{E3767F8B-7E0A-430D-B63E-C62A3275C562}"/>
              </a:ext>
            </a:extLst>
          </p:cNvPr>
          <p:cNvPicPr/>
          <p:nvPr userDrawn="1"/>
        </p:nvPicPr>
        <p:blipFill>
          <a:blip r:embed="rId4"/>
          <a:stretch>
            <a:fillRect/>
          </a:stretch>
        </p:blipFill>
        <p:spPr>
          <a:xfrm>
            <a:off x="9801769" y="6006056"/>
            <a:ext cx="1552031" cy="631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8095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F11DF86-3186-4ADF-B52E-DFDBD56B1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365FB86D-7FEE-41F8-B32B-D7D2C2345F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57E4EB43-5764-46E2-865F-06C41741F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t>2019-06-14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9FC6FC77-9101-417E-96A2-F12A4A52C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F92A06C5-F106-4BBF-A5EB-B4FA84283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2168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1397606-46AC-4BA9-A414-431682CA6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B1F9C592-7AF8-407B-B935-61B3D9A27F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9D4269DE-FCE6-4E10-A126-FAFC7C105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t>2019-06-14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6379B9F4-34BC-4242-A073-1191C5BFF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74DFA1CB-852D-4AC4-9CCE-BD96E98FF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4783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C7DC011-5365-4FE4-B6A9-9F3725663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AB48106-E4EB-42B9-99FF-28AF2F27DC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A8FD8B5A-6BB1-4E79-AE0B-5C129D6276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8485DBBA-2866-4466-A633-5343675BA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t>2019-06-14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364E07EC-416F-443A-8432-9FFF98130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A567040E-4530-4C15-8554-0FC0546C5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98073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20ADC8F-652B-4040-9CD5-45D41CB5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DFC877BE-4C09-4629-8343-EBE2379A64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3E8596FB-C31B-436C-9727-028B2FED60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3DF5FA77-3ACE-4640-8364-EBF1E2E68F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069F762D-6BFC-441B-B1D9-19856C4C7F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xmlns="" id="{8FEF2659-66E1-48C7-B0B4-1B2F184EA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t>2019-06-14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xmlns="" id="{C58DB918-2F99-47BE-A2CB-B040C9CFE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101F738E-DF3B-4F0C-8A8C-F6ED5158C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5289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7ECBC74-2EAD-4F46-B4D1-CA0293E03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96505481-244E-4501-A2DF-A1A693288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t>2019-06-14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57A0E54E-D707-47F7-B6FE-F3D8F8FF5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8C9D7ACC-D73D-40D1-9082-83378BD4A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t>‹#›</a:t>
            </a:fld>
            <a:endParaRPr lang="pl-PL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xmlns="" id="{C27B4D55-59FD-4445-9DFC-839E0745D033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967" y="365125"/>
            <a:ext cx="7484065" cy="1088165"/>
          </a:xfrm>
          <a:prstGeom prst="rect">
            <a:avLst/>
          </a:prstGeom>
          <a:noFill/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1EBD733C-A867-45AE-A151-C718C37B46ED}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5891349"/>
            <a:ext cx="1972967" cy="836657"/>
          </a:xfrm>
          <a:prstGeom prst="rect">
            <a:avLst/>
          </a:prstGeom>
          <a:noFill/>
        </p:spPr>
      </p:pic>
      <p:pic>
        <p:nvPicPr>
          <p:cNvPr id="8" name="Obraz 7" descr="logo_IPISS.jpg">
            <a:extLst>
              <a:ext uri="{FF2B5EF4-FFF2-40B4-BE49-F238E27FC236}">
                <a16:creationId xmlns:a16="http://schemas.microsoft.com/office/drawing/2014/main" xmlns="" id="{1B4A47B2-52C7-4C0E-855D-5F9D0A689819}"/>
              </a:ext>
            </a:extLst>
          </p:cNvPr>
          <p:cNvPicPr/>
          <p:nvPr userDrawn="1"/>
        </p:nvPicPr>
        <p:blipFill>
          <a:blip r:embed="rId4"/>
          <a:stretch>
            <a:fillRect/>
          </a:stretch>
        </p:blipFill>
        <p:spPr>
          <a:xfrm>
            <a:off x="9971586" y="6073116"/>
            <a:ext cx="1382214" cy="566467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xmlns="" id="{4119F442-8C8E-43F9-BE66-5BD60D784C0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095897" y="6073117"/>
            <a:ext cx="5648255" cy="654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384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F11DF86-3186-4ADF-B52E-DFDBD56B1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5922"/>
            <a:ext cx="10515600" cy="1325563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365FB86D-7FEE-41F8-B32B-D7D2C2345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6026" y="2534195"/>
            <a:ext cx="10515600" cy="335715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57E4EB43-5764-46E2-865F-06C41741F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t>2019-06-14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9FC6FC77-9101-417E-96A2-F12A4A52C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F92A06C5-F106-4BBF-A5EB-B4FA84283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t>‹#›</a:t>
            </a:fld>
            <a:endParaRPr lang="pl-PL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xmlns="" id="{4AF1FAD6-19AA-49DC-95C2-650039FB92E3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5891350"/>
            <a:ext cx="2061519" cy="836657"/>
          </a:xfrm>
          <a:prstGeom prst="rect">
            <a:avLst/>
          </a:prstGeom>
          <a:noFill/>
        </p:spPr>
      </p:pic>
      <p:pic>
        <p:nvPicPr>
          <p:cNvPr id="9" name="Obraz 8" descr="logo_IPISS.jpg">
            <a:extLst>
              <a:ext uri="{FF2B5EF4-FFF2-40B4-BE49-F238E27FC236}">
                <a16:creationId xmlns:a16="http://schemas.microsoft.com/office/drawing/2014/main" xmlns="" id="{5DCFFA19-2BC0-46F6-93D5-AFA450E83489}"/>
              </a:ext>
            </a:extLst>
          </p:cNvPr>
          <p:cNvPicPr/>
          <p:nvPr userDrawn="1"/>
        </p:nvPicPr>
        <p:blipFill>
          <a:blip r:embed="rId3"/>
          <a:stretch>
            <a:fillRect/>
          </a:stretch>
        </p:blipFill>
        <p:spPr>
          <a:xfrm>
            <a:off x="10099588" y="6174581"/>
            <a:ext cx="1254211" cy="465002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xmlns="" id="{1EB25D1C-C68D-4701-90D7-83E4E72E3E2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337787" y="6073117"/>
            <a:ext cx="5648255" cy="6548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xmlns="" id="{A274C6D4-C96C-42A3-B8B8-C40B0269800F}"/>
              </a:ext>
            </a:extLst>
          </p:cNvPr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122" y="112303"/>
            <a:ext cx="7378332" cy="9970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074157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643BE906-0302-48DB-89A8-8131B62C6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t>2019-06-14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27DBDA6C-3B6A-4B43-9E45-1D4BE889A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E70169BC-E29B-4E32-A2FC-AA9D16F05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44012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643BE906-0302-48DB-89A8-8131B62C6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t>2019-06-14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27DBDA6C-3B6A-4B43-9E45-1D4BE889A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E70169BC-E29B-4E32-A2FC-AA9D16F05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64955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F9A1E63-6206-44A1-83CD-FA43FE6A9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C481338A-6585-4D1B-A039-7F649BB48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F9815D33-2218-4870-B2C6-FA32700EAC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214BE3D5-5E4B-4BF0-A9AC-EE313C287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t>2019-06-14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34549269-AF31-49FA-9C47-D6F5FCC5C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E1023693-5B1F-4EB2-81D6-ECAB62BE8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04975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BC106F2-9181-4C47-9BAA-1CD26C4BB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xmlns="" id="{DD81271B-2CA4-458D-8F3C-E5B0A94584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922C1D33-5120-465C-A90A-429846CEF5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61799242-E783-458F-B723-16BAA1B1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t>2019-06-14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A75A4C6A-4EDB-4C39-8744-5AF3D6FFB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9FF93FFF-92F6-4286-89F0-D814231CF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34668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6FCC83E-1E98-49C2-B071-5CB8AAEC5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8FE7EF86-1444-4DB6-ACD6-8269675C72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CD11E543-48FE-46DE-BCA2-B601F705D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t>2019-06-14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3075C5FD-CCBB-4579-B238-3976E9240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BA6F1652-8D31-4CC4-8DFA-6CEA335AE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42163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xmlns="" id="{92691BCA-107B-4A89-AA08-BDB0930CC1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3988745E-B279-4062-873D-C63F386A92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6DF0D43D-04EF-4E2B-A827-FA892D75C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t>2019-06-14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5323DE13-538B-4729-82BD-3C66CDBC0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BB12CA3A-9BA3-43FC-8A17-BFECA5A59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04065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BCD5040-5AC4-4928-A5C2-0CED0C8CDE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A21F6A7B-354F-4A15-9134-6F94511C22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AC628C4C-A390-477E-B4B5-40734141B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t>2019-06-14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0277A0CA-7691-483A-AA0A-4208119AE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99CD1560-D500-4A22-A489-1C533028E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t>‹#›</a:t>
            </a:fld>
            <a:endParaRPr lang="pl-PL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xmlns="" id="{B467E513-D210-422F-AFC1-53B0B5B93FCB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967" y="130629"/>
            <a:ext cx="7560742" cy="1162594"/>
          </a:xfrm>
          <a:prstGeom prst="rect">
            <a:avLst/>
          </a:prstGeom>
          <a:noFill/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xmlns="" id="{AB7550E8-87C9-4A56-9677-420CEF127449}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758134"/>
            <a:ext cx="2237129" cy="963341"/>
          </a:xfrm>
          <a:prstGeom prst="rect">
            <a:avLst/>
          </a:prstGeom>
          <a:noFill/>
        </p:spPr>
      </p:pic>
      <p:pic>
        <p:nvPicPr>
          <p:cNvPr id="11" name="Obraz 10" descr="logo_IPISS.jpg">
            <a:extLst>
              <a:ext uri="{FF2B5EF4-FFF2-40B4-BE49-F238E27FC236}">
                <a16:creationId xmlns:a16="http://schemas.microsoft.com/office/drawing/2014/main" xmlns="" id="{E3767F8B-7E0A-430D-B63E-C62A3275C562}"/>
              </a:ext>
            </a:extLst>
          </p:cNvPr>
          <p:cNvPicPr/>
          <p:nvPr userDrawn="1"/>
        </p:nvPicPr>
        <p:blipFill>
          <a:blip r:embed="rId4"/>
          <a:stretch>
            <a:fillRect/>
          </a:stretch>
        </p:blipFill>
        <p:spPr>
          <a:xfrm>
            <a:off x="9801769" y="6006056"/>
            <a:ext cx="1552031" cy="631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5367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F11DF86-3186-4ADF-B52E-DFDBD56B1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365FB86D-7FEE-41F8-B32B-D7D2C2345F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57E4EB43-5764-46E2-865F-06C41741F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t>2019-06-14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9FC6FC77-9101-417E-96A2-F12A4A52C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F92A06C5-F106-4BBF-A5EB-B4FA84283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59544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1397606-46AC-4BA9-A414-431682CA6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B1F9C592-7AF8-407B-B935-61B3D9A27F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9D4269DE-FCE6-4E10-A126-FAFC7C105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t>2019-06-14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6379B9F4-34BC-4242-A073-1191C5BFF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74DFA1CB-852D-4AC4-9CCE-BD96E98FF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58130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C7DC011-5365-4FE4-B6A9-9F3725663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AB48106-E4EB-42B9-99FF-28AF2F27DC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A8FD8B5A-6BB1-4E79-AE0B-5C129D6276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8485DBBA-2866-4466-A633-5343675BA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t>2019-06-14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364E07EC-416F-443A-8432-9FFF98130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A567040E-4530-4C15-8554-0FC0546C5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2017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1397606-46AC-4BA9-A414-431682CA6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B1F9C592-7AF8-407B-B935-61B3D9A27F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9D4269DE-FCE6-4E10-A126-FAFC7C105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t>2019-06-14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6379B9F4-34BC-4242-A073-1191C5BFF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74DFA1CB-852D-4AC4-9CCE-BD96E98FF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156431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20ADC8F-652B-4040-9CD5-45D41CB5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DFC877BE-4C09-4629-8343-EBE2379A64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3E8596FB-C31B-436C-9727-028B2FED60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3DF5FA77-3ACE-4640-8364-EBF1E2E68F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069F762D-6BFC-441B-B1D9-19856C4C7F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xmlns="" id="{8FEF2659-66E1-48C7-B0B4-1B2F184EA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t>2019-06-14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xmlns="" id="{C58DB918-2F99-47BE-A2CB-B040C9CFE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101F738E-DF3B-4F0C-8A8C-F6ED5158C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67610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7ECBC74-2EAD-4F46-B4D1-CA0293E03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96505481-244E-4501-A2DF-A1A693288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t>2019-06-14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57A0E54E-D707-47F7-B6FE-F3D8F8FF5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8C9D7ACC-D73D-40D1-9082-83378BD4A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t>‹#›</a:t>
            </a:fld>
            <a:endParaRPr lang="pl-PL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xmlns="" id="{C27B4D55-59FD-4445-9DFC-839E0745D033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967" y="365125"/>
            <a:ext cx="7484065" cy="1088165"/>
          </a:xfrm>
          <a:prstGeom prst="rect">
            <a:avLst/>
          </a:prstGeom>
          <a:noFill/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1EBD733C-A867-45AE-A151-C718C37B46ED}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5891349"/>
            <a:ext cx="1972967" cy="836657"/>
          </a:xfrm>
          <a:prstGeom prst="rect">
            <a:avLst/>
          </a:prstGeom>
          <a:noFill/>
        </p:spPr>
      </p:pic>
      <p:pic>
        <p:nvPicPr>
          <p:cNvPr id="8" name="Obraz 7" descr="logo_IPISS.jpg">
            <a:extLst>
              <a:ext uri="{FF2B5EF4-FFF2-40B4-BE49-F238E27FC236}">
                <a16:creationId xmlns:a16="http://schemas.microsoft.com/office/drawing/2014/main" xmlns="" id="{1B4A47B2-52C7-4C0E-855D-5F9D0A689819}"/>
              </a:ext>
            </a:extLst>
          </p:cNvPr>
          <p:cNvPicPr/>
          <p:nvPr userDrawn="1"/>
        </p:nvPicPr>
        <p:blipFill>
          <a:blip r:embed="rId4"/>
          <a:stretch>
            <a:fillRect/>
          </a:stretch>
        </p:blipFill>
        <p:spPr>
          <a:xfrm>
            <a:off x="9971586" y="6073116"/>
            <a:ext cx="1382214" cy="566467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xmlns="" id="{4119F442-8C8E-43F9-BE66-5BD60D784C0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095897" y="6073117"/>
            <a:ext cx="5648255" cy="654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1372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643BE906-0302-48DB-89A8-8131B62C6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t>2019-06-14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27DBDA6C-3B6A-4B43-9E45-1D4BE889A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E70169BC-E29B-4E32-A2FC-AA9D16F05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22068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643BE906-0302-48DB-89A8-8131B62C6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t>2019-06-14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27DBDA6C-3B6A-4B43-9E45-1D4BE889A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E70169BC-E29B-4E32-A2FC-AA9D16F05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191843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F9A1E63-6206-44A1-83CD-FA43FE6A9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C481338A-6585-4D1B-A039-7F649BB48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F9815D33-2218-4870-B2C6-FA32700EAC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214BE3D5-5E4B-4BF0-A9AC-EE313C287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t>2019-06-14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34549269-AF31-49FA-9C47-D6F5FCC5C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E1023693-5B1F-4EB2-81D6-ECAB62BE8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540174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BC106F2-9181-4C47-9BAA-1CD26C4BB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xmlns="" id="{DD81271B-2CA4-458D-8F3C-E5B0A94584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922C1D33-5120-465C-A90A-429846CEF5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61799242-E783-458F-B723-16BAA1B1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t>2019-06-14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A75A4C6A-4EDB-4C39-8744-5AF3D6FFB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9FF93FFF-92F6-4286-89F0-D814231CF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918542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6FCC83E-1E98-49C2-B071-5CB8AAEC5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8FE7EF86-1444-4DB6-ACD6-8269675C72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CD11E543-48FE-46DE-BCA2-B601F705D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t>2019-06-14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3075C5FD-CCBB-4579-B238-3976E9240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BA6F1652-8D31-4CC4-8DFA-6CEA335AE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400572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xmlns="" id="{92691BCA-107B-4A89-AA08-BDB0930CC1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3988745E-B279-4062-873D-C63F386A92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6DF0D43D-04EF-4E2B-A827-FA892D75C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t>2019-06-14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5323DE13-538B-4729-82BD-3C66CDBC0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BB12CA3A-9BA3-43FC-8A17-BFECA5A59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5888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C7DC011-5365-4FE4-B6A9-9F3725663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AB48106-E4EB-42B9-99FF-28AF2F27DC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A8FD8B5A-6BB1-4E79-AE0B-5C129D6276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8485DBBA-2866-4466-A633-5343675BA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t>2019-06-14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364E07EC-416F-443A-8432-9FFF98130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A567040E-4530-4C15-8554-0FC0546C5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872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20ADC8F-652B-4040-9CD5-45D41CB5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DFC877BE-4C09-4629-8343-EBE2379A64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3E8596FB-C31B-436C-9727-028B2FED60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3DF5FA77-3ACE-4640-8364-EBF1E2E68F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069F762D-6BFC-441B-B1D9-19856C4C7F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xmlns="" id="{8FEF2659-66E1-48C7-B0B4-1B2F184EA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t>2019-06-14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xmlns="" id="{C58DB918-2F99-47BE-A2CB-B040C9CFE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101F738E-DF3B-4F0C-8A8C-F6ED5158C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5722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7ECBC74-2EAD-4F46-B4D1-CA0293E03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96505481-244E-4501-A2DF-A1A693288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t>2019-06-14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57A0E54E-D707-47F7-B6FE-F3D8F8FF5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8C9D7ACC-D73D-40D1-9082-83378BD4A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t>‹#›</a:t>
            </a:fld>
            <a:endParaRPr lang="pl-PL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xmlns="" id="{C27B4D55-59FD-4445-9DFC-839E0745D033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967" y="365125"/>
            <a:ext cx="7484065" cy="1088165"/>
          </a:xfrm>
          <a:prstGeom prst="rect">
            <a:avLst/>
          </a:prstGeom>
          <a:noFill/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1EBD733C-A867-45AE-A151-C718C37B46ED}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5891349"/>
            <a:ext cx="1972967" cy="836657"/>
          </a:xfrm>
          <a:prstGeom prst="rect">
            <a:avLst/>
          </a:prstGeom>
          <a:noFill/>
        </p:spPr>
      </p:pic>
      <p:pic>
        <p:nvPicPr>
          <p:cNvPr id="8" name="Obraz 7" descr="logo_IPISS.jpg">
            <a:extLst>
              <a:ext uri="{FF2B5EF4-FFF2-40B4-BE49-F238E27FC236}">
                <a16:creationId xmlns:a16="http://schemas.microsoft.com/office/drawing/2014/main" xmlns="" id="{1B4A47B2-52C7-4C0E-855D-5F9D0A689819}"/>
              </a:ext>
            </a:extLst>
          </p:cNvPr>
          <p:cNvPicPr/>
          <p:nvPr userDrawn="1"/>
        </p:nvPicPr>
        <p:blipFill>
          <a:blip r:embed="rId4"/>
          <a:stretch>
            <a:fillRect/>
          </a:stretch>
        </p:blipFill>
        <p:spPr>
          <a:xfrm>
            <a:off x="9971586" y="6073116"/>
            <a:ext cx="1382214" cy="566467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xmlns="" id="{4119F442-8C8E-43F9-BE66-5BD60D784C0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095897" y="6073117"/>
            <a:ext cx="5648255" cy="654890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xmlns="" id="{246BB45F-6D67-4F93-82C8-121F2AF21F07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6367" y="517525"/>
            <a:ext cx="7484065" cy="1088165"/>
          </a:xfrm>
          <a:prstGeom prst="rect">
            <a:avLst/>
          </a:prstGeom>
          <a:noFill/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xmlns="" id="{F4F390A5-0DC1-4194-9A29-6D6B0BBC0E38}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9" y="6043749"/>
            <a:ext cx="1972967" cy="836657"/>
          </a:xfrm>
          <a:prstGeom prst="rect">
            <a:avLst/>
          </a:prstGeom>
          <a:noFill/>
        </p:spPr>
      </p:pic>
      <p:pic>
        <p:nvPicPr>
          <p:cNvPr id="12" name="Obraz 11" descr="logo_IPISS.jpg">
            <a:extLst>
              <a:ext uri="{FF2B5EF4-FFF2-40B4-BE49-F238E27FC236}">
                <a16:creationId xmlns:a16="http://schemas.microsoft.com/office/drawing/2014/main" xmlns="" id="{41F8526E-DC30-4F06-B018-304FCF8ABF9E}"/>
              </a:ext>
            </a:extLst>
          </p:cNvPr>
          <p:cNvPicPr/>
          <p:nvPr userDrawn="1"/>
        </p:nvPicPr>
        <p:blipFill>
          <a:blip r:embed="rId4"/>
          <a:stretch>
            <a:fillRect/>
          </a:stretch>
        </p:blipFill>
        <p:spPr>
          <a:xfrm>
            <a:off x="10123986" y="6225516"/>
            <a:ext cx="1382214" cy="566467"/>
          </a:xfrm>
          <a:prstGeom prst="rect">
            <a:avLst/>
          </a:prstGeom>
        </p:spPr>
      </p:pic>
      <p:pic>
        <p:nvPicPr>
          <p:cNvPr id="13" name="Obraz 12">
            <a:extLst>
              <a:ext uri="{FF2B5EF4-FFF2-40B4-BE49-F238E27FC236}">
                <a16:creationId xmlns:a16="http://schemas.microsoft.com/office/drawing/2014/main" xmlns="" id="{5A487044-5B2E-445E-8651-35E223A5CD99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248297" y="6225517"/>
            <a:ext cx="5648255" cy="654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856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7ECBC74-2EAD-4F46-B4D1-CA0293E03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96505481-244E-4501-A2DF-A1A693288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t>2019-06-14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57A0E54E-D707-47F7-B6FE-F3D8F8FF5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8C9D7ACC-D73D-40D1-9082-83378BD4A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t>‹#›</a:t>
            </a:fld>
            <a:endParaRPr lang="pl-PL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xmlns="" id="{C27B4D55-59FD-4445-9DFC-839E0745D033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967" y="365125"/>
            <a:ext cx="7484065" cy="1088165"/>
          </a:xfrm>
          <a:prstGeom prst="rect">
            <a:avLst/>
          </a:prstGeom>
          <a:noFill/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1EBD733C-A867-45AE-A151-C718C37B46ED}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5891349"/>
            <a:ext cx="1972967" cy="836657"/>
          </a:xfrm>
          <a:prstGeom prst="rect">
            <a:avLst/>
          </a:prstGeom>
          <a:noFill/>
        </p:spPr>
      </p:pic>
      <p:pic>
        <p:nvPicPr>
          <p:cNvPr id="8" name="Obraz 7" descr="logo_IPISS.jpg">
            <a:extLst>
              <a:ext uri="{FF2B5EF4-FFF2-40B4-BE49-F238E27FC236}">
                <a16:creationId xmlns:a16="http://schemas.microsoft.com/office/drawing/2014/main" xmlns="" id="{1B4A47B2-52C7-4C0E-855D-5F9D0A689819}"/>
              </a:ext>
            </a:extLst>
          </p:cNvPr>
          <p:cNvPicPr/>
          <p:nvPr userDrawn="1"/>
        </p:nvPicPr>
        <p:blipFill>
          <a:blip r:embed="rId4"/>
          <a:stretch>
            <a:fillRect/>
          </a:stretch>
        </p:blipFill>
        <p:spPr>
          <a:xfrm>
            <a:off x="9971586" y="6073116"/>
            <a:ext cx="1382214" cy="566467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xmlns="" id="{4119F442-8C8E-43F9-BE66-5BD60D784C0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095897" y="6073117"/>
            <a:ext cx="5648255" cy="654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240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643BE906-0302-48DB-89A8-8131B62C6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t>2019-06-14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27DBDA6C-3B6A-4B43-9E45-1D4BE889A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E70169BC-E29B-4E32-A2FC-AA9D16F05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4969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643BE906-0302-48DB-89A8-8131B62C6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t>2019-06-14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27DBDA6C-3B6A-4B43-9E45-1D4BE889A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E70169BC-E29B-4E32-A2FC-AA9D16F05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4424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xmlns="" id="{3FEDF45C-3270-40CC-96E2-DF4F31EB6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7CE4FD7D-A6AB-4B98-8849-6E5661B9B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9175E666-96AD-45C0-9F7A-78F3D1F786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B8BAF-DD37-4DEF-AD50-CF4216A8D4C9}" type="datetimeFigureOut">
              <a:rPr lang="pl-PL" smtClean="0"/>
              <a:t>2019-06-14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C5E9CE37-C8F7-402C-ABB5-5984CD8FE5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2C6B66BB-89C7-477D-8581-144E0C6DBE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1617A-AA61-4062-AB41-A937206787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8102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87" r:id="rId7"/>
    <p:sldLayoutId id="2147483655" r:id="rId8"/>
    <p:sldLayoutId id="2147483660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xmlns="" id="{3FEDF45C-3270-40CC-96E2-DF4F31EB6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7CE4FD7D-A6AB-4B98-8849-6E5661B9B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9175E666-96AD-45C0-9F7A-78F3D1F786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B8BAF-DD37-4DEF-AD50-CF4216A8D4C9}" type="datetimeFigureOut">
              <a:rPr lang="pl-PL" smtClean="0"/>
              <a:t>2019-06-14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C5E9CE37-C8F7-402C-ABB5-5984CD8FE5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2C6B66BB-89C7-477D-8581-144E0C6DBE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1617A-AA61-4062-AB41-A937206787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1284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xmlns="" id="{3FEDF45C-3270-40CC-96E2-DF4F31EB6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7CE4FD7D-A6AB-4B98-8849-6E5661B9B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9175E666-96AD-45C0-9F7A-78F3D1F786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B8BAF-DD37-4DEF-AD50-CF4216A8D4C9}" type="datetimeFigureOut">
              <a:rPr lang="pl-PL" smtClean="0"/>
              <a:t>2019-06-14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C5E9CE37-C8F7-402C-ABB5-5984CD8FE5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2C6B66BB-89C7-477D-8581-144E0C6DBE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1617A-AA61-4062-AB41-A937206787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1411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pl/web/rodzina/narzedzie-agregowania-i-monitorowania-danych-w-obszarze-wlaczenia-spolecznego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788AF79-AFEE-47BF-B5EF-AB308121B9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25880"/>
            <a:ext cx="9144000" cy="260604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pl-PL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SEMINARIUM</a:t>
            </a:r>
            <a:r>
              <a:rPr lang="pl-PL" dirty="0"/>
              <a:t/>
            </a:r>
            <a:br>
              <a:rPr lang="pl-PL" dirty="0"/>
            </a:br>
            <a:r>
              <a:rPr lang="pl-PL" sz="2800" dirty="0"/>
              <a:t/>
            </a:r>
            <a:br>
              <a:rPr lang="pl-PL" sz="2800" dirty="0"/>
            </a:b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Warszawa,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24.06.2019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r.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C43A8DCC-E58C-489E-9D52-47A82C63B1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14191"/>
            <a:ext cx="9144000" cy="98833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 "Narzędzie agregowania i monitorowania danych w obszarze włączenia społecznego" POWR.02.05.00-00-0111/16 realizowany w ramach Działania 2.5 Skuteczna pomoc społeczna </a:t>
            </a:r>
            <a:b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Programu Operacyjnego Wiedza Edukacja Rozwój 2014-2020</a:t>
            </a:r>
          </a:p>
        </p:txBody>
      </p:sp>
    </p:spTree>
    <p:extLst>
      <p:ext uri="{BB962C8B-B14F-4D97-AF65-F5344CB8AC3E}">
        <p14:creationId xmlns:p14="http://schemas.microsoft.com/office/powerpoint/2010/main" val="447595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pl-PL" sz="2800" dirty="0">
                <a:latin typeface="+mn-lt"/>
              </a:rPr>
              <a:t>Zadanie </a:t>
            </a:r>
            <a:r>
              <a:rPr lang="pl-PL" sz="2800" dirty="0" smtClean="0">
                <a:latin typeface="+mn-lt"/>
              </a:rPr>
              <a:t>5. </a:t>
            </a:r>
            <a:r>
              <a:rPr lang="pl-PL" sz="2800" dirty="0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Szkolenia </a:t>
            </a:r>
            <a:r>
              <a:rPr lang="pl-PL" sz="28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dla pracowników administracji z wykorzystania narzędzia</a:t>
            </a:r>
            <a:r>
              <a:rPr lang="pl-PL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pl-PL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46234" y="2207173"/>
            <a:ext cx="10555392" cy="368417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 smtClean="0"/>
              <a:t> Zadanie realizowane </a:t>
            </a:r>
            <a:r>
              <a:rPr lang="pl-PL" dirty="0"/>
              <a:t>od kwietnia 2019r. do czerwca 2019r</a:t>
            </a:r>
            <a:r>
              <a:rPr lang="pl-PL" dirty="0" smtClean="0"/>
              <a:t>.</a:t>
            </a:r>
          </a:p>
          <a:p>
            <a:pPr algn="just"/>
            <a:r>
              <a:rPr lang="pl-PL" dirty="0"/>
              <a:t>Opracowanie samouczka dla gmin, powiatów, województw i kraju z zakresu stosowania narzędzia </a:t>
            </a:r>
            <a:endParaRPr lang="pl-PL" dirty="0" smtClean="0"/>
          </a:p>
          <a:p>
            <a:pPr algn="just"/>
            <a:r>
              <a:rPr lang="pl-PL" dirty="0" smtClean="0"/>
              <a:t>Zorganizowano dwudniowe szkolenia ze sposobu wypełniania i korzystania </a:t>
            </a:r>
            <a:r>
              <a:rPr lang="pl-PL" dirty="0"/>
              <a:t>z </a:t>
            </a:r>
            <a:r>
              <a:rPr lang="pl-PL" dirty="0" smtClean="0"/>
              <a:t>nowego narzędzia OZPS, w których wzięło udział około 880 użytkowników </a:t>
            </a:r>
            <a:r>
              <a:rPr lang="pl-PL" dirty="0"/>
              <a:t>poziomu jednostek samorządu terytorialnego (gmina, powiat</a:t>
            </a:r>
            <a:r>
              <a:rPr lang="pl-PL" dirty="0" smtClean="0"/>
              <a:t>)</a:t>
            </a:r>
          </a:p>
          <a:p>
            <a:pPr algn="just"/>
            <a:r>
              <a:rPr lang="pl-PL" dirty="0" smtClean="0"/>
              <a:t>Odbyło się dwudniowe szkolenie </a:t>
            </a:r>
            <a:r>
              <a:rPr lang="pl-PL" dirty="0"/>
              <a:t>w formie warsztatów dla pracowników WPS ROPS, DPS z zakresu stosowania narzędzia informatycznego BI, danych zbieranych przez narzędzie, możliwości wykorzystania narzędzia do monitorowania polityki z poziomu regionalnego i </a:t>
            </a:r>
            <a:r>
              <a:rPr lang="pl-PL" dirty="0" smtClean="0"/>
              <a:t>krajowego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29936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0317" y="1115922"/>
            <a:ext cx="10523483" cy="1038699"/>
          </a:xfrm>
        </p:spPr>
        <p:txBody>
          <a:bodyPr>
            <a:normAutofit/>
          </a:bodyPr>
          <a:lstStyle/>
          <a:p>
            <a:r>
              <a:rPr lang="pl-PL" sz="2800" dirty="0">
                <a:latin typeface="+mn-lt"/>
              </a:rPr>
              <a:t>Zadanie 5. </a:t>
            </a:r>
            <a:r>
              <a:rPr lang="pl-PL" sz="2800" dirty="0">
                <a:solidFill>
                  <a:prstClr val="black"/>
                </a:solidFill>
                <a:latin typeface="+mn-lt"/>
              </a:rPr>
              <a:t>Szkolenia dla pracowników administracji z wykorzystania narzędzia</a:t>
            </a:r>
            <a:endParaRPr lang="pl-PL" sz="2800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46234" y="2154621"/>
            <a:ext cx="10555392" cy="3736729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Opracowanie rekomendacji dotyczących wykorzystania narzędzia do wyznaczania i modyfikowania kierunków interwencji publicznej, w tym także w </a:t>
            </a:r>
            <a:r>
              <a:rPr lang="pl-PL" dirty="0" smtClean="0"/>
              <a:t>odniesieniu </a:t>
            </a:r>
            <a:r>
              <a:rPr lang="pl-PL" dirty="0"/>
              <a:t>do środków EFS w ramach </a:t>
            </a:r>
            <a:r>
              <a:rPr lang="pl-PL" dirty="0" smtClean="0"/>
              <a:t>RPO</a:t>
            </a:r>
          </a:p>
          <a:p>
            <a:pPr algn="just"/>
            <a:r>
              <a:rPr lang="pl-PL" dirty="0" smtClean="0"/>
              <a:t>Organizacja jednodniowego </a:t>
            </a:r>
            <a:r>
              <a:rPr lang="pl-PL" dirty="0"/>
              <a:t>seminarium </a:t>
            </a:r>
            <a:r>
              <a:rPr lang="pl-PL" dirty="0" smtClean="0"/>
              <a:t>prezentującego </a:t>
            </a:r>
            <a:r>
              <a:rPr lang="pl-PL" dirty="0"/>
              <a:t>rekomendacje w zakresie zastosowania narzędzia przy planowaniu polityki krajowej i regionalnej dla przedstawicieli </a:t>
            </a:r>
            <a:r>
              <a:rPr lang="pl-PL" dirty="0" smtClean="0"/>
              <a:t>Urzędów Wojewódzkich, </a:t>
            </a:r>
            <a:r>
              <a:rPr lang="pl-PL" dirty="0" err="1" smtClean="0"/>
              <a:t>ROPS</a:t>
            </a:r>
            <a:r>
              <a:rPr lang="pl-PL" dirty="0" smtClean="0"/>
              <a:t>, </a:t>
            </a:r>
            <a:r>
              <a:rPr lang="pl-PL" dirty="0" err="1" smtClean="0"/>
              <a:t>PCPR</a:t>
            </a:r>
            <a:r>
              <a:rPr lang="pl-PL" dirty="0" smtClean="0"/>
              <a:t> i </a:t>
            </a:r>
            <a:r>
              <a:rPr lang="pl-PL" dirty="0" err="1" smtClean="0"/>
              <a:t>OPS</a:t>
            </a:r>
            <a:endParaRPr lang="pl-PL" sz="2600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29829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>Dziękuję </a:t>
            </a:r>
            <a:r>
              <a:rPr lang="pl-PL" dirty="0"/>
              <a:t>za uwagę 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Departament Pomocy i Integracji Społecznej</a:t>
            </a:r>
          </a:p>
          <a:p>
            <a:pPr marL="0" indent="0" algn="ctr">
              <a:buNone/>
            </a:pPr>
            <a:r>
              <a:rPr lang="pl-PL" dirty="0"/>
              <a:t>Ministerstwo Rodziny, Pracy i Polityki </a:t>
            </a:r>
            <a:r>
              <a:rPr lang="pl-PL" dirty="0" smtClean="0"/>
              <a:t>Społecznej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98028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115923"/>
            <a:ext cx="10618076" cy="639306"/>
          </a:xfrm>
        </p:spPr>
        <p:txBody>
          <a:bodyPr>
            <a:normAutofit fontScale="90000"/>
          </a:bodyPr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14703" y="1744717"/>
            <a:ext cx="10586923" cy="414663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sz="2600" dirty="0"/>
              <a:t>W ramach projektu </a:t>
            </a:r>
            <a:r>
              <a:rPr lang="pl-PL" sz="2600" dirty="0" smtClean="0"/>
              <a:t>powstała </a:t>
            </a:r>
            <a:r>
              <a:rPr lang="pl-PL" sz="2600" dirty="0"/>
              <a:t>nowa, udoskonalona wersja formularza oceny zasobów pomocy społecznej zawierająca </a:t>
            </a:r>
            <a:r>
              <a:rPr lang="pl-PL" sz="2600" dirty="0" smtClean="0"/>
              <a:t>mechanizmy pozwalające na ujednolicenie </a:t>
            </a:r>
            <a:r>
              <a:rPr lang="pl-PL" sz="2600" dirty="0"/>
              <a:t>sposobu sporządzania OZPS na poziomie gminnym, powiatowym i regionalnym. </a:t>
            </a:r>
            <a:endParaRPr lang="pl-PL" sz="2600" dirty="0" smtClean="0"/>
          </a:p>
          <a:p>
            <a:pPr marL="0" indent="0" algn="just">
              <a:buNone/>
            </a:pPr>
            <a:endParaRPr lang="pl-PL" sz="2600" dirty="0" smtClean="0"/>
          </a:p>
          <a:p>
            <a:pPr marL="0" indent="0" algn="just">
              <a:buNone/>
            </a:pPr>
            <a:r>
              <a:rPr lang="pl-PL" sz="2600" dirty="0" smtClean="0"/>
              <a:t>Ulepszone narzędzie umożliwia agregowanie</a:t>
            </a:r>
            <a:r>
              <a:rPr lang="pl-PL" sz="2600" dirty="0"/>
              <a:t>, analizowanie i monitorowanie na poziomie krajowym danych zawartych w lokalnych oraz </a:t>
            </a:r>
            <a:r>
              <a:rPr lang="pl-PL" sz="2600" dirty="0" smtClean="0"/>
              <a:t>regionalnych </a:t>
            </a:r>
            <a:r>
              <a:rPr lang="pl-PL" sz="2600" dirty="0"/>
              <a:t>OZPS</a:t>
            </a:r>
            <a:r>
              <a:rPr lang="pl-PL" sz="2600" dirty="0" smtClean="0"/>
              <a:t>.</a:t>
            </a:r>
          </a:p>
          <a:p>
            <a:pPr marL="0" indent="0" algn="just">
              <a:buNone/>
            </a:pPr>
            <a:endParaRPr lang="pl-PL" sz="2600" dirty="0" smtClean="0"/>
          </a:p>
          <a:p>
            <a:pPr marL="0" indent="0" algn="just">
              <a:buNone/>
            </a:pPr>
            <a:r>
              <a:rPr lang="pl-PL" sz="2600" dirty="0" smtClean="0"/>
              <a:t>Zrealizowano następujące zadania: </a:t>
            </a:r>
            <a:endParaRPr lang="pl-PL" sz="2600" dirty="0"/>
          </a:p>
        </p:txBody>
      </p:sp>
    </p:spTree>
    <p:extLst>
      <p:ext uri="{BB962C8B-B14F-4D97-AF65-F5344CB8AC3E}">
        <p14:creationId xmlns:p14="http://schemas.microsoft.com/office/powerpoint/2010/main" val="2317689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EAF7BA80-2199-4731-9922-D4C002E4F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193" y="1944415"/>
            <a:ext cx="10597433" cy="39469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 smtClean="0"/>
              <a:t>Zadanie </a:t>
            </a:r>
            <a:r>
              <a:rPr lang="pl-PL" dirty="0"/>
              <a:t>realizowane od stycznia do marca 2018  roku</a:t>
            </a:r>
          </a:p>
          <a:p>
            <a:pPr marL="0" indent="0">
              <a:buNone/>
            </a:pPr>
            <a:r>
              <a:rPr lang="pl-PL" dirty="0"/>
              <a:t>•Na zlecenie Ministerstwa został opracowany nowy wzór formularza oceny zasobów pomocy społecznej za rok 2017 wraz ze źródłami zasileń, objaśnieniami, i regułami walidacyjnymi weryfikującymi poprawność wprowadzanych danych. Nowy formularz OZPS został udostępniony użytkownikom w Centralnej Aplikacji Statystycznej.</a:t>
            </a:r>
          </a:p>
          <a:p>
            <a:pPr marL="0" indent="0">
              <a:buNone/>
            </a:pPr>
            <a:r>
              <a:rPr lang="pl-PL" dirty="0"/>
              <a:t>•IPiSS przygotował dwa raporty na temat przeglądu formularzy OZPS na poziomie gminy, powiatu oraz nowego sposobu sporządzania OZPS w celu planowania lokalnej polityki przeciwdziałania wykluczeniu społecznemu</a:t>
            </a:r>
          </a:p>
          <a:p>
            <a:pPr marL="0" indent="0">
              <a:buNone/>
            </a:pPr>
            <a:r>
              <a:rPr lang="pl-PL" dirty="0"/>
              <a:t>•Odbyły się konsultacje z przedstawicielami ROPS, OPS i PCPR mające na celu przedyskutowanie niezbędnych zmian w zakresie oceny zasobów pomocy społecznej</a:t>
            </a:r>
          </a:p>
          <a:p>
            <a:endParaRPr lang="pl-PL" dirty="0"/>
          </a:p>
        </p:txBody>
      </p:sp>
      <p:sp>
        <p:nvSpPr>
          <p:cNvPr id="5" name="Tytuł 1">
            <a:extLst>
              <a:ext uri="{FF2B5EF4-FFF2-40B4-BE49-F238E27FC236}">
                <a16:creationId xmlns:a16="http://schemas.microsoft.com/office/drawing/2014/main" xmlns="" id="{883EC282-BDE8-4508-9B73-D57C74A44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375" y="1116013"/>
            <a:ext cx="10512425" cy="754062"/>
          </a:xfrm>
        </p:spPr>
        <p:txBody>
          <a:bodyPr>
            <a:normAutofit fontScale="90000"/>
          </a:bodyPr>
          <a:lstStyle/>
          <a:p>
            <a:pPr marL="0" indent="0"/>
            <a:r>
              <a:rPr lang="pl-PL" sz="3100" dirty="0" smtClean="0"/>
              <a:t/>
            </a:r>
            <a:br>
              <a:rPr lang="pl-PL" sz="3100" dirty="0" smtClean="0"/>
            </a:br>
            <a:r>
              <a:rPr lang="pl-PL" sz="3100" dirty="0" smtClean="0">
                <a:latin typeface="+mn-lt"/>
              </a:rPr>
              <a:t>Zadanie </a:t>
            </a:r>
            <a:r>
              <a:rPr lang="pl-PL" sz="2900" dirty="0" smtClean="0">
                <a:latin typeface="+mn-lt"/>
              </a:rPr>
              <a:t>1.Przegląd </a:t>
            </a:r>
            <a:r>
              <a:rPr lang="pl-PL" sz="2900" dirty="0">
                <a:latin typeface="+mn-lt"/>
              </a:rPr>
              <a:t>i analiza danych, wniosków i rekomendacji pozyskiwanych </a:t>
            </a:r>
            <a:r>
              <a:rPr lang="pl-PL" sz="2900" dirty="0" smtClean="0">
                <a:latin typeface="+mn-lt"/>
              </a:rPr>
              <a:t>w </a:t>
            </a:r>
            <a:r>
              <a:rPr lang="pl-PL" sz="2900" dirty="0">
                <a:latin typeface="+mn-lt"/>
              </a:rPr>
              <a:t>ramach narzędzia OZPS 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74300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800" dirty="0" smtClean="0">
                <a:latin typeface="+mn-lt"/>
              </a:rPr>
              <a:t/>
            </a:r>
            <a:br>
              <a:rPr lang="pl-PL" sz="2800" dirty="0" smtClean="0">
                <a:latin typeface="+mn-lt"/>
              </a:rPr>
            </a:br>
            <a:r>
              <a:rPr lang="pl-PL" sz="2800" dirty="0" smtClean="0">
                <a:latin typeface="+mn-lt"/>
              </a:rPr>
              <a:t>Zadanie 2. Opracowanie </a:t>
            </a:r>
            <a:r>
              <a:rPr lang="pl-PL" sz="2800" dirty="0">
                <a:latin typeface="+mn-lt"/>
              </a:rPr>
              <a:t>zakresu danych niezbędnych do pozyskiwania na szczeblu krajowym, w celu planowania polityki krajowej w zakresie włączenia społecznego i przeciwdziałania ubóstwu</a:t>
            </a:r>
            <a:r>
              <a:rPr lang="pl-PL" sz="2600" dirty="0"/>
              <a:t/>
            </a:r>
            <a:br>
              <a:rPr lang="pl-PL" sz="2600" dirty="0"/>
            </a:br>
            <a:endParaRPr lang="pl-PL" sz="26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25214" y="2039007"/>
            <a:ext cx="10576412" cy="385234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dirty="0" smtClean="0"/>
          </a:p>
          <a:p>
            <a:pPr marL="0" indent="0" algn="just">
              <a:buNone/>
            </a:pPr>
            <a:r>
              <a:rPr lang="pl-PL" sz="2600" dirty="0" smtClean="0"/>
              <a:t>Zadanie realizowane od </a:t>
            </a:r>
            <a:r>
              <a:rPr lang="pl-PL" sz="2600" dirty="0"/>
              <a:t>kwietnia do czerwca 2018 </a:t>
            </a:r>
            <a:r>
              <a:rPr lang="pl-PL" sz="2600" dirty="0" smtClean="0"/>
              <a:t>roku</a:t>
            </a:r>
            <a:endParaRPr lang="pl-PL" sz="2600" dirty="0"/>
          </a:p>
          <a:p>
            <a:pPr algn="just"/>
            <a:r>
              <a:rPr lang="pl-PL" sz="2600" dirty="0"/>
              <a:t>IPiSS przygotował „Opracowanie projektu założeń do zmodyfikowania mechanizmów CAS dot. agregacji danych i wypełniania sprawozdania” oraz „Analizę formularzy części rekomendacyjnej pod kątem technik prezentacji wniosków i rekomendacji wykorzystując mechanizmy CAS</a:t>
            </a:r>
            <a:r>
              <a:rPr lang="pl-PL" sz="2600" dirty="0" smtClean="0"/>
              <a:t>”</a:t>
            </a:r>
            <a:endParaRPr lang="pl-PL" sz="2600" dirty="0"/>
          </a:p>
          <a:p>
            <a:pPr algn="just"/>
            <a:r>
              <a:rPr lang="pl-PL" sz="2600" dirty="0"/>
              <a:t>Zorganizowano </a:t>
            </a:r>
            <a:r>
              <a:rPr lang="pl-PL" sz="2600" dirty="0" smtClean="0"/>
              <a:t>drugie konsultacje </a:t>
            </a:r>
            <a:r>
              <a:rPr lang="pl-PL" sz="2600" dirty="0"/>
              <a:t>z przedstawicielami ROPS, OPS i </a:t>
            </a:r>
            <a:r>
              <a:rPr lang="pl-PL" sz="2600" dirty="0" smtClean="0"/>
              <a:t>PCPR</a:t>
            </a:r>
            <a:endParaRPr lang="pl-PL" sz="2600" dirty="0"/>
          </a:p>
        </p:txBody>
      </p:sp>
    </p:spTree>
    <p:extLst>
      <p:ext uri="{BB962C8B-B14F-4D97-AF65-F5344CB8AC3E}">
        <p14:creationId xmlns:p14="http://schemas.microsoft.com/office/powerpoint/2010/main" val="1818491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100" dirty="0" smtClean="0">
                <a:latin typeface="+mn-lt"/>
              </a:rPr>
              <a:t>Zadanie 3.Opracowanie </a:t>
            </a:r>
            <a:r>
              <a:rPr lang="pl-PL" sz="3100" dirty="0">
                <a:latin typeface="+mn-lt"/>
              </a:rPr>
              <a:t>założeń koncepcji narzędzia informatycznego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09296" y="1986455"/>
            <a:ext cx="10492329" cy="39048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600" dirty="0"/>
              <a:t>Zadanie </a:t>
            </a:r>
            <a:r>
              <a:rPr lang="pl-PL" sz="2600" dirty="0" smtClean="0"/>
              <a:t>realizowane </a:t>
            </a:r>
            <a:r>
              <a:rPr lang="pl-PL" sz="2600" dirty="0"/>
              <a:t>w terminie od lipca do października 2018 roku</a:t>
            </a:r>
          </a:p>
          <a:p>
            <a:pPr algn="just"/>
            <a:r>
              <a:rPr lang="pl-PL" sz="2600" dirty="0"/>
              <a:t>Instytut Pracy i Spraw Socjalnych opracował dwa raporty. IPiSS kontynuował także działania dotyczące sposobu monitorowania ubóstwa i wykluczenia społecznego na różnych poziomach administracyjnych (kraju, województwa, powiatu, gminy). Zespół projektowy kontynuował prace konsultacyjne nad spójnym systemem monitorowania polityki społecznej na różnych poziomach administracyjnych przy wykorzystaniu dostępnych danych i wskaźników. </a:t>
            </a:r>
            <a:endParaRPr lang="pl-PL" sz="2600" dirty="0" smtClean="0"/>
          </a:p>
          <a:p>
            <a:r>
              <a:rPr lang="pl-PL" sz="2600" dirty="0" smtClean="0"/>
              <a:t>Odbyły się trzecie </a:t>
            </a:r>
            <a:r>
              <a:rPr lang="pl-PL" sz="2600" dirty="0"/>
              <a:t>konsultacje z przedstawicielami ROPS, OPS i PCPR</a:t>
            </a:r>
          </a:p>
          <a:p>
            <a:endParaRPr lang="pl-PL" sz="2600" dirty="0"/>
          </a:p>
        </p:txBody>
      </p:sp>
    </p:spTree>
    <p:extLst>
      <p:ext uri="{BB962C8B-B14F-4D97-AF65-F5344CB8AC3E}">
        <p14:creationId xmlns:p14="http://schemas.microsoft.com/office/powerpoint/2010/main" val="4238965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7BA090E-6DFA-4658-B6B5-EF85F8FC0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1338" y="1115922"/>
            <a:ext cx="10502462" cy="933595"/>
          </a:xfrm>
        </p:spPr>
        <p:txBody>
          <a:bodyPr>
            <a:normAutofit/>
          </a:bodyPr>
          <a:lstStyle/>
          <a:p>
            <a:r>
              <a:rPr lang="pl-PL" sz="2800" dirty="0" smtClean="0">
                <a:latin typeface="+mn-lt"/>
              </a:rPr>
              <a:t>Produkty Zadań 1-3</a:t>
            </a:r>
            <a:endParaRPr lang="pl-PL" sz="2800" dirty="0"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43E992A-8D45-43D8-8BB5-1590A95B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255" y="2081049"/>
            <a:ext cx="10534371" cy="381030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600" dirty="0" smtClean="0"/>
              <a:t>Przygotowano </a:t>
            </a:r>
            <a:r>
              <a:rPr lang="pl-PL" sz="2600" dirty="0"/>
              <a:t>kilka raportów na temat sposobu sporządzania OZPS oraz danych i rekomendacji zawartych w formularzu, to między innymi:  </a:t>
            </a:r>
          </a:p>
          <a:p>
            <a:pPr algn="just"/>
            <a:r>
              <a:rPr lang="pl-PL" sz="2600" dirty="0" smtClean="0"/>
              <a:t>Raport </a:t>
            </a:r>
            <a:r>
              <a:rPr lang="pl-PL" sz="2600" dirty="0"/>
              <a:t>z przeglądu formularzy OZPS na poziomie gminy, powiatu i województwa</a:t>
            </a:r>
          </a:p>
          <a:p>
            <a:pPr algn="just"/>
            <a:r>
              <a:rPr lang="pl-PL" sz="2600" dirty="0" smtClean="0"/>
              <a:t>Nowy </a:t>
            </a:r>
            <a:r>
              <a:rPr lang="pl-PL" sz="2600" dirty="0"/>
              <a:t>sposób sporządzania OZPS w celu planowania lokalnej polityki przeciwdziałania wykluczeniu społecznemu</a:t>
            </a:r>
          </a:p>
          <a:p>
            <a:pPr algn="just"/>
            <a:r>
              <a:rPr lang="pl-PL" sz="2600" dirty="0" smtClean="0"/>
              <a:t>Standard </a:t>
            </a:r>
            <a:r>
              <a:rPr lang="pl-PL" sz="2600" dirty="0"/>
              <a:t>informacji, danych i miar strategicznych polityki krajowej </a:t>
            </a:r>
            <a:r>
              <a:rPr lang="pl-PL" sz="2600" dirty="0" smtClean="0"/>
              <a:t>w obszarze </a:t>
            </a:r>
            <a:r>
              <a:rPr lang="pl-PL" sz="2600" dirty="0"/>
              <a:t>włączenia społecznego </a:t>
            </a:r>
            <a:r>
              <a:rPr lang="pl-PL" sz="2600" dirty="0" smtClean="0"/>
              <a:t>i </a:t>
            </a:r>
            <a:r>
              <a:rPr lang="pl-PL" sz="2600" dirty="0"/>
              <a:t>przeciwdziałania ubóstwu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52132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>
                <a:latin typeface="+mn-lt"/>
              </a:rPr>
              <a:t>Wszystkie produkty projektu są dostępne na stronie MRPiPS:</a:t>
            </a:r>
            <a:endParaRPr lang="pl-PL" sz="2800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>
                <a:hlinkClick r:id="rId2"/>
              </a:rPr>
              <a:t>https</a:t>
            </a:r>
            <a:r>
              <a:rPr lang="pl-PL" dirty="0">
                <a:hlinkClick r:id="rId2"/>
              </a:rPr>
              <a:t>://</a:t>
            </a:r>
            <a:r>
              <a:rPr lang="pl-PL" dirty="0" smtClean="0">
                <a:hlinkClick r:id="rId2"/>
              </a:rPr>
              <a:t>www.gov.pl/web/rodzina/narzedzie-agregowania-i-monitorowania-danych-w-obszarze-wlaczenia-spolecznego</a:t>
            </a:r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72330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100" dirty="0" smtClean="0">
                <a:latin typeface="+mn-lt"/>
              </a:rPr>
              <a:t>Zadanie 4.Budowa </a:t>
            </a:r>
            <a:r>
              <a:rPr lang="pl-PL" sz="3100" dirty="0">
                <a:latin typeface="+mn-lt"/>
              </a:rPr>
              <a:t>narzędzia informatycznego do agregowania, analizowania i monitorowania danych na poziomie krajowym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35724" y="2228193"/>
            <a:ext cx="10565902" cy="366315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 smtClean="0"/>
              <a:t> </a:t>
            </a:r>
            <a:r>
              <a:rPr lang="pl-PL" sz="2600" dirty="0" smtClean="0"/>
              <a:t>Zadanie realizowane </a:t>
            </a:r>
            <a:r>
              <a:rPr lang="pl-PL" sz="2600" dirty="0"/>
              <a:t>od listopada 2018r. do marca 2019r.</a:t>
            </a:r>
            <a:endParaRPr lang="pl-PL" sz="2600" dirty="0" smtClean="0"/>
          </a:p>
          <a:p>
            <a:pPr algn="just"/>
            <a:r>
              <a:rPr lang="pl-PL" sz="2600" dirty="0" smtClean="0"/>
              <a:t>Na zlecenie MRPiPS opracowano ostateczny projekt </a:t>
            </a:r>
            <a:r>
              <a:rPr lang="pl-PL" sz="2600" dirty="0"/>
              <a:t>wzoru nowego formularza OZPS wraz z źródłem zasileń, projektem objaśnień i reguł oraz Wartości Automatycznie </a:t>
            </a:r>
            <a:r>
              <a:rPr lang="pl-PL" sz="2600" dirty="0" smtClean="0"/>
              <a:t>Wyliczanych</a:t>
            </a:r>
          </a:p>
          <a:p>
            <a:pPr algn="just"/>
            <a:r>
              <a:rPr lang="pl-PL" sz="2600" dirty="0" smtClean="0"/>
              <a:t>W DPS MRPiPS przygotowano opis 60 </a:t>
            </a:r>
            <a:r>
              <a:rPr lang="pl-PL" sz="2600" dirty="0"/>
              <a:t>analiz </a:t>
            </a:r>
            <a:r>
              <a:rPr lang="pl-PL" sz="2600" dirty="0" smtClean="0"/>
              <a:t>graficznych dotyczących obszaru OPZS, które zostały zbudowane w aplikacji Business Intelligence i zasiliły aplikację CAS</a:t>
            </a:r>
          </a:p>
        </p:txBody>
      </p:sp>
    </p:spTree>
    <p:extLst>
      <p:ext uri="{BB962C8B-B14F-4D97-AF65-F5344CB8AC3E}">
        <p14:creationId xmlns:p14="http://schemas.microsoft.com/office/powerpoint/2010/main" val="1404247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>
                <a:latin typeface="+mn-lt"/>
              </a:rPr>
              <a:t>Zadanie 4.Budowa narzędzia informatycznego do agregowania, analizowania i monitorowania danych na poziomie krajowym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sz="2600" dirty="0"/>
              <a:t>Opracowano Raport zawierający treści do pól </a:t>
            </a:r>
            <a:r>
              <a:rPr lang="pl-PL" sz="2600" dirty="0" smtClean="0"/>
              <a:t>opisowych, które zasiliły CAS</a:t>
            </a:r>
            <a:endParaRPr lang="pl-PL" sz="2600" dirty="0"/>
          </a:p>
          <a:p>
            <a:pPr algn="just"/>
            <a:r>
              <a:rPr lang="pl-PL" sz="2600" dirty="0"/>
              <a:t>W oprogramowaniu </a:t>
            </a:r>
            <a:r>
              <a:rPr lang="pl-PL" sz="2600" dirty="0" err="1" smtClean="0"/>
              <a:t>CAS</a:t>
            </a:r>
            <a:r>
              <a:rPr lang="pl-PL" sz="2600" dirty="0" smtClean="0"/>
              <a:t> wprowadzano </a:t>
            </a:r>
            <a:r>
              <a:rPr lang="pl-PL" sz="2600" dirty="0"/>
              <a:t>kolejne zmiany dotyczące przygotowania do publikacji nowego formularza </a:t>
            </a:r>
            <a:r>
              <a:rPr lang="pl-PL" sz="2600" dirty="0" err="1" smtClean="0"/>
              <a:t>OZPS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3547249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664</Words>
  <Application>Microsoft Office PowerPoint</Application>
  <PresentationFormat>Niestandardowy</PresentationFormat>
  <Paragraphs>47</Paragraphs>
  <Slides>12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3</vt:i4>
      </vt:variant>
      <vt:variant>
        <vt:lpstr>Tytuły slajdów</vt:lpstr>
      </vt:variant>
      <vt:variant>
        <vt:i4>12</vt:i4>
      </vt:variant>
    </vt:vector>
  </HeadingPairs>
  <TitlesOfParts>
    <vt:vector size="15" baseType="lpstr">
      <vt:lpstr>Motyw pakietu Office</vt:lpstr>
      <vt:lpstr>1_Motyw pakietu Office</vt:lpstr>
      <vt:lpstr>2_Motyw pakietu Office</vt:lpstr>
      <vt:lpstr> SEMINARIUM  Warszawa, 24.06.2019 r.</vt:lpstr>
      <vt:lpstr>Prezentacja programu PowerPoint</vt:lpstr>
      <vt:lpstr> Zadanie 1.Przegląd i analiza danych, wniosków i rekomendacji pozyskiwanych w ramach narzędzia OZPS  </vt:lpstr>
      <vt:lpstr> Zadanie 2. Opracowanie zakresu danych niezbędnych do pozyskiwania na szczeblu krajowym, w celu planowania polityki krajowej w zakresie włączenia społecznego i przeciwdziałania ubóstwu </vt:lpstr>
      <vt:lpstr>Zadanie 3.Opracowanie założeń koncepcji narzędzia informatycznego </vt:lpstr>
      <vt:lpstr>Produkty Zadań 1-3</vt:lpstr>
      <vt:lpstr>Wszystkie produkty projektu są dostępne na stronie MRPiPS:</vt:lpstr>
      <vt:lpstr>Zadanie 4.Budowa narzędzia informatycznego do agregowania, analizowania i monitorowania danych na poziomie krajowym </vt:lpstr>
      <vt:lpstr>Zadanie 4.Budowa narzędzia informatycznego do agregowania, analizowania i monitorowania danych na poziomie krajowym</vt:lpstr>
      <vt:lpstr>Zadanie 5. Szkolenia dla pracowników administracji z wykorzystania narzędzia </vt:lpstr>
      <vt:lpstr>Zadanie 5. Szkolenia dla pracowników administracji z wykorzystania narzędzia</vt:lpstr>
      <vt:lpstr>  Dziękuję za uwagę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Kuczyńska</dc:creator>
  <cp:lastModifiedBy>Anna Kuczyńska</cp:lastModifiedBy>
  <cp:revision>47</cp:revision>
  <dcterms:created xsi:type="dcterms:W3CDTF">2018-10-30T18:17:20Z</dcterms:created>
  <dcterms:modified xsi:type="dcterms:W3CDTF">2019-06-14T12:26:31Z</dcterms:modified>
</cp:coreProperties>
</file>