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34"/>
  </p:notesMasterIdLst>
  <p:sldIdLst>
    <p:sldId id="450" r:id="rId2"/>
    <p:sldId id="469" r:id="rId3"/>
    <p:sldId id="468" r:id="rId4"/>
    <p:sldId id="473" r:id="rId5"/>
    <p:sldId id="474" r:id="rId6"/>
    <p:sldId id="472" r:id="rId7"/>
    <p:sldId id="471" r:id="rId8"/>
    <p:sldId id="489" r:id="rId9"/>
    <p:sldId id="490" r:id="rId10"/>
    <p:sldId id="493" r:id="rId11"/>
    <p:sldId id="491" r:id="rId12"/>
    <p:sldId id="492"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11" r:id="rId30"/>
    <p:sldId id="512" r:id="rId31"/>
    <p:sldId id="513" r:id="rId32"/>
    <p:sldId id="510"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08.11.2021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a:t>
            </a:fld>
            <a:endParaRPr lang="pl-PL"/>
          </a:p>
        </p:txBody>
      </p:sp>
    </p:spTree>
    <p:extLst>
      <p:ext uri="{BB962C8B-B14F-4D97-AF65-F5344CB8AC3E}">
        <p14:creationId xmlns:p14="http://schemas.microsoft.com/office/powerpoint/2010/main" val="249284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10</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11</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12</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13</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14</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15</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16</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17</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18</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19</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67353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20</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21</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22</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23</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24</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25</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26</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27</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t>
            </a:r>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28</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t>
            </a:r>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29</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a:t>
            </a:fld>
            <a:endParaRPr lang="pl-PL"/>
          </a:p>
        </p:txBody>
      </p:sp>
    </p:spTree>
    <p:extLst>
      <p:ext uri="{BB962C8B-B14F-4D97-AF65-F5344CB8AC3E}">
        <p14:creationId xmlns:p14="http://schemas.microsoft.com/office/powerpoint/2010/main" val="753594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t>
            </a:r>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30</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t>
            </a:r>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31</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32</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a:t>
            </a:fld>
            <a:endParaRPr lang="pl-PL"/>
          </a:p>
        </p:txBody>
      </p:sp>
    </p:spTree>
    <p:extLst>
      <p:ext uri="{BB962C8B-B14F-4D97-AF65-F5344CB8AC3E}">
        <p14:creationId xmlns:p14="http://schemas.microsoft.com/office/powerpoint/2010/main" val="86158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5</a:t>
            </a:fld>
            <a:endParaRPr lang="pl-PL"/>
          </a:p>
        </p:txBody>
      </p:sp>
    </p:spTree>
    <p:extLst>
      <p:ext uri="{BB962C8B-B14F-4D97-AF65-F5344CB8AC3E}">
        <p14:creationId xmlns:p14="http://schemas.microsoft.com/office/powerpoint/2010/main" val="199615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6</a:t>
            </a:fld>
            <a:endParaRPr lang="pl-PL"/>
          </a:p>
        </p:txBody>
      </p:sp>
    </p:spTree>
    <p:extLst>
      <p:ext uri="{BB962C8B-B14F-4D97-AF65-F5344CB8AC3E}">
        <p14:creationId xmlns:p14="http://schemas.microsoft.com/office/powerpoint/2010/main" val="270016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7</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8</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9</a:t>
            </a:fld>
            <a:endParaRPr lang="pl-PL"/>
          </a:p>
        </p:txBody>
      </p:sp>
    </p:spTree>
    <p:extLst>
      <p:ext uri="{BB962C8B-B14F-4D97-AF65-F5344CB8AC3E}">
        <p14:creationId xmlns:p14="http://schemas.microsoft.com/office/powerpoint/2010/main" val="103740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a:t>Kliknij, aby edytować styl wzorca podtytułu</a:t>
            </a:r>
            <a:endParaRPr kumimoji="0" lang="en-US"/>
          </a:p>
        </p:txBody>
      </p:sp>
      <p:sp>
        <p:nvSpPr>
          <p:cNvPr id="4" name="Symbol zastępczy daty 3"/>
          <p:cNvSpPr>
            <a:spLocks noGrp="1"/>
          </p:cNvSpPr>
          <p:nvPr>
            <p:ph type="dt" sz="half" idx="10"/>
          </p:nvPr>
        </p:nvSpPr>
        <p:spPr/>
        <p:txBody>
          <a:bodyPr/>
          <a:lstStyle/>
          <a:p>
            <a:fld id="{845262B1-9034-4446-96DA-AB081E135855}" type="datetime1">
              <a:rPr lang="pl-PL" smtClean="0"/>
              <a:pPr/>
              <a:t>08.11.2021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6CCB8BA-9A7F-4745-BAAF-634F02797926}" type="datetime1">
              <a:rPr lang="pl-PL" smtClean="0"/>
              <a:pPr/>
              <a:t>08.11.2021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7E370C48-9844-463C-BF92-9898AF26ADB5}" type="datetime1">
              <a:rPr lang="pl-PL" smtClean="0"/>
              <a:pPr/>
              <a:t>08.11.2021</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pPr/>
              <a:t>08.11.2021</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181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79CE715-773A-4645-91E5-A19CF24039F8}" type="datetime1">
              <a:rPr lang="pl-PL" smtClean="0"/>
              <a:pPr/>
              <a:t>08.11.2021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91A2DF66-CC3E-4345-A033-8889B00AD358}" type="datetime1">
              <a:rPr lang="pl-PL" smtClean="0"/>
              <a:pPr/>
              <a:t>08.11.2021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5C97BA0A-2E53-42F0-91C2-72C51273766E}" type="datetime1">
              <a:rPr lang="pl-PL" smtClean="0"/>
              <a:pPr/>
              <a:t>08.11.2021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E84EEDA6-7455-460B-A7C5-B64500075FA9}" type="datetime1">
              <a:rPr lang="pl-PL" smtClean="0"/>
              <a:pPr/>
              <a:t>08.11.2021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FDBB8D18-35FF-4199-9397-FAD64E71CB21}" type="datetime1">
              <a:rPr lang="pl-PL" smtClean="0"/>
              <a:pPr/>
              <a:t>08.11.2021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7E76A0-DA6A-455D-B3B7-2BFE7DC48108}" type="datetime1">
              <a:rPr lang="pl-PL" smtClean="0"/>
              <a:pPr/>
              <a:t>08.11.2021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F3D9E40C-A826-44D2-AAAA-1FA3CD1B0891}" type="datetime1">
              <a:rPr lang="pl-PL" smtClean="0"/>
              <a:pPr/>
              <a:t>08.11.2021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BD04E77-D390-4F8D-BB20-1A715EC0E04D}" type="datetime1">
              <a:rPr lang="pl-PL" smtClean="0"/>
              <a:pPr/>
              <a:t>08.11.2021</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E95344C-304B-466D-A3FF-655A3294CE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l-PL"/>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6A705-3644-404D-A38B-2FDD57A42C3E}" type="datetime1">
              <a:rPr lang="pl-PL" smtClean="0"/>
              <a:pPr/>
              <a:t>08.11.2021</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amp;url=http://www.polskieradio.pl/5/3/Artykul/1565573,Wielka-awaria-w-Krakowie-Cieplo-wrocilo-do-mieszkan&amp;bvm=bv.115339255,d.d24&amp;psig=AFQjCNEsG6oV30AGOMCi9ENPdMSh8KcXPg&amp;ust=1456997949738438" TargetMode="External"/><Relationship Id="rId5" Type="http://schemas.openxmlformats.org/officeDocument/2006/relationships/image" Target="../media/image6.jpeg"/><Relationship Id="rId4" Type="http://schemas.openxmlformats.org/officeDocument/2006/relationships/hyperlink" Target="https://www.google.pl/url?sa=i&amp;rct=j&amp;q=&amp;esrc=s&amp;source=images&amp;cd=&amp;cad=rja&amp;uact=8&amp;ved=&amp;url=http://czyliwiesz.pl/wybuch-gazu-zniszczyl-dom-ruszyla-pomoc/&amp;psig=AFQjCNG9zXtG3MQjvojgMP2AMwd-Eq8UdQ&amp;ust=14569976738167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trojmiasto.pl/wiadomosci/Piec-awarii-wodociagowych-w-Gdansku-n95917.html" TargetMode="External"/><Relationship Id="rId5" Type="http://schemas.openxmlformats.org/officeDocument/2006/relationships/image" Target="../media/image8.jpeg"/><Relationship Id="rId4" Type="http://schemas.openxmlformats.org/officeDocument/2006/relationships/hyperlink" Target="https://www.google.pl/url?sa=i&amp;rct=j&amp;q=&amp;esrc=s&amp;source=images&amp;cd=&amp;cad=rja&amp;uact=8&amp;ved=0ahUKEwiWqIfGg5_LAhUGtRoKHQoxBboQjRwIBw&amp;url=http://www.trojmiasto.pl/wiadomosci/Piec-awarii-wodociagowych-w-Gdansku-n95917.html&amp;psig=AFQjCNFs7SYT4tAnc2S6Dsjs9y2Lelz_mA&amp;ust=14569058499076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abc.wiadomosci.gazeta.pl/szukaj/wiadomosci/hala+mtk+w+katowicach" TargetMode="External"/><Relationship Id="rId5" Type="http://schemas.openxmlformats.org/officeDocument/2006/relationships/image" Target="../media/image9.jpeg"/><Relationship Id="rId4" Type="http://schemas.openxmlformats.org/officeDocument/2006/relationships/hyperlink" Target="https://www.google.pl/url?sa=i&amp;rct=j&amp;q=&amp;esrc=s&amp;source=images&amp;cd=&amp;cad=rja&amp;uact=8&amp;ved=&amp;url=http://abc.wiadomosci.gazeta.pl/szukaj/wiadomosci/hala+mtk+w+katowicach&amp;psig=AFQjCNFs7SYT4tAnc2S6Dsjs9y2Lelz_mA&amp;ust=14569058499076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hyperlink" Target="https://www.google.pl/url?sa=i&amp;rct=j&amp;q=&amp;esrc=s&amp;source=images&amp;cd=&amp;cad=rja&amp;uact=8&amp;ved=0ahUKEwj8xvSqiZ_LAhXCtRoKHYzIAacQjRwIBw&amp;url=http://olx.pl/uslugi-firmy/mazowieckie/q-gazowe/&amp;bvm=bv.115339255,d.d2s&amp;psig=AFQjCNE5pMgKwAyfKlE64jviCHOjXQ5YLw&amp;ust=1456907382082434"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m.lowiczanin.info/gospodarka/wydarzenia/-Awaria-gazociagu-i-wodociagu-na-ul--Dlugiej-juz-usunieta-/" TargetMode="External"/><Relationship Id="rId5" Type="http://schemas.openxmlformats.org/officeDocument/2006/relationships/image" Target="../media/image11.jpeg"/><Relationship Id="rId4" Type="http://schemas.openxmlformats.org/officeDocument/2006/relationships/hyperlink" Target="https://www.google.pl/url?sa=i&amp;rct=j&amp;q=&amp;esrc=s&amp;source=images&amp;cd=&amp;cad=rja&amp;uact=8&amp;ved=0ahUKEwjh0-vNiJ_LAhWH0hoKHb6tCNwQjRwIBw&amp;url=http://www.m.lowiczanin.info/gospodarka/wydarzenia/-Awaria-gazociagu-i-wodociagu-na-ul--Dlugiej-juz-usunieta-/&amp;bvm=bv.115339255,d.d2s&amp;psig=AFQjCNE08NufssT11-9Rc_nilNn03yJ91A&amp;ust=145690722994675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hyperlink" Target="https://www.google.pl/url?sa=i&amp;rct=j&amp;q=&amp;esrc=s&amp;source=images&amp;cd=&amp;cad=rja&amp;uact=8&amp;ved=0ahUKEwiUu7aqip_LAhXJWxoKHVo9AFgQjRwIBw&amp;url=http://www.znaki24.pl/gaz-plynny-propan-butan-niebezpieczenstwo-wybuchu-39967.html&amp;bvm=bv.115339255,d.d2s&amp;psig=AFQjCNE0eYwACOEGwKvmlznrjbODo-RCjA&amp;ust=145690770433362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ospslesin.pl/web.php/a,0,mod_8,n-438" TargetMode="External"/><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0ahUKEwjGpvr6jZ_LAhXFNhoKHe7gAiwQjRwIBw&amp;url=http://ospslesin.pl/web.php/a,0,mod_8,n-438&amp;bvm=bv.115339255,d.d2s&amp;psig=AFQjCNFvOoPNKow2YJwHAFDEg08TGnShPw&amp;ust=1456908563347699" TargetMode="External"/><Relationship Id="rId5" Type="http://schemas.openxmlformats.org/officeDocument/2006/relationships/image" Target="../media/image14.jpeg"/><Relationship Id="rId4" Type="http://schemas.openxmlformats.org/officeDocument/2006/relationships/hyperlink" Target="https://www.google.pl/url?sa=i&amp;rct=j&amp;q=&amp;esrc=s&amp;source=images&amp;cd=&amp;cad=rja&amp;uact=8&amp;ved=0ahUKEwjlssaFi5_LAhXMVhoKHT38CzUQjRwIBw&amp;url=http://www.lepszypoznan.pl/tag/brak-wody&amp;bvm=bv.115339255,d.d2s&amp;psig=AFQjCNGVFj3689cVHOY0zfdWU0ht907eYQ&amp;ust=1456907878200918"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hyperlink" Target="https://www.google.pl/url?sa=i&amp;rct=j&amp;q=&amp;esrc=s&amp;source=images&amp;cd=&amp;ved=0ahUKEwisveuAjZ_LAhXJMBoKHVpdCOMQjRwIBw&amp;url=http://www.fakt.pl/Powodz-w-Ostrodzie,artykuly,46104,1.html&amp;bvm=bv.115339255,d.d2s&amp;psig=AFQjCNHMRx0VvQ-bZeYyxFWgom7XQqEQvA&amp;ust=1456908128650957"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0ahUKEwji_6CHjJ_LAhXJrRoKHYRpCz4QjB0IBg&amp;url=http://ostroda.wm.pl/4413-0,Po-burzy-w-Ostrodzie-zalane-ulice-i-piwnice,0.html&amp;bvm=bv.115339255,d.d2s&amp;psig=AFQjCNHMRx0VvQ-bZeYyxFWgom7XQqEQvA&amp;ust=1456908128650957" TargetMode="External"/><Relationship Id="rId5" Type="http://schemas.openxmlformats.org/officeDocument/2006/relationships/image" Target="../media/image16.jpeg"/><Relationship Id="rId4" Type="http://schemas.openxmlformats.org/officeDocument/2006/relationships/hyperlink" Target="https://www.google.pl/url?sa=i&amp;rct=j&amp;q=&amp;esrc=s&amp;source=images&amp;cd=&amp;cad=rja&amp;uact=8&amp;ved=0ahUKEwji_6CHjJ_LAhXJrRoKHYRpCz4QjRwIBw&amp;url=http://ostroda.wm.pl/4413-0,Po-burzy-w-Ostrodzie-zalane-ulice-i-piwnice,0.html&amp;bvm=bv.115339255,d.d2s&amp;psig=AFQjCNHMRx0VvQ-bZeYyxFWgom7XQqEQvA&amp;ust=1456908128650957" TargetMode="External"/><Relationship Id="rId9" Type="http://schemas.openxmlformats.org/officeDocument/2006/relationships/hyperlink" Target="http://ostroda.wm.pl/4413-0,Po-burzy-w-Ostrodzie-zalane-ulice-i-piwnice,0.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hyperlink" Target="https://www.google.pl/url?sa=i&amp;rct=j&amp;q=&amp;esrc=s&amp;source=images&amp;cd=&amp;cad=rja&amp;uact=8&amp;ved=&amp;url=http://www.rmf24.pl/fakty/polska/news-ogromna-dziura-i-kleby-pary-po-awarii-cieplowniczej-w-warsza,nId,592980&amp;bvm=bv.115339255,d.d2s&amp;psig=AFQjCNFncWpWl1uoVnJKgmhomdrJ0Qrvkg&amp;ust=145690967410490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hyperlink" Target="https://www.google.pl/url?sa=i&amp;rct=j&amp;q=&amp;esrc=s&amp;source=images&amp;cd=&amp;cad=rja&amp;uact=8&amp;ved=0ahUKEwiyv9v20qHLAhVHbRQKHcEmDvwQjRwIBw&amp;url=http://www.kpzlotoryja.republika.pl/strony/zdarzenia14.html&amp;psig=AFQjCNHR59_InqrpuUvYAZN3qVZIA6hc5w&amp;ust=1456995804010848"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ved=0ahUKEwjJ8I3W0qHLAhWKPxQKHcYTBdIQjB0IBg&amp;url=http://puls.edu.pl/?q%3Dcontent/ewakuacja-zwierzat-1&amp;psig=AFQjCNHR59_InqrpuUvYAZN3qVZIA6hc5w&amp;ust=1456995804010848" TargetMode="External"/><Relationship Id="rId5" Type="http://schemas.openxmlformats.org/officeDocument/2006/relationships/image" Target="../media/image21.jpeg"/><Relationship Id="rId4" Type="http://schemas.openxmlformats.org/officeDocument/2006/relationships/hyperlink" Target="https://www.google.pl/url?sa=i&amp;rct=j&amp;q=&amp;esrc=s&amp;source=images&amp;cd=&amp;cad=rja&amp;uact=8&amp;ved=0ahUKEwjJ8I3W0qHLAhWKPxQKHcYTBdIQjRwIBw&amp;url=http://puls.edu.pl/?q%3Dcontent/ewakuacja-zwierzat-1&amp;psig=AFQjCNHR59_InqrpuUvYAZN3qVZIA6hc5w&amp;ust=1456995804010848" TargetMode="External"/><Relationship Id="rId9" Type="http://schemas.openxmlformats.org/officeDocument/2006/relationships/hyperlink" Target="https://www.google.pl/url?sa=i&amp;rct=j&amp;q=&amp;esrc=s&amp;source=images&amp;cd=&amp;cad=rja&amp;uact=8&amp;ved=0ahUKEwiyv9v20qHLAhVHbRQKHcEmDvwQjB0IBg&amp;url=http://www.kpzlotoryja.republika.pl/strony/zdarzenia14.html&amp;psig=AFQjCNHR59_InqrpuUvYAZN3qVZIA6hc5w&amp;ust=145699580401084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0ahUKEwjP3d_t1YjLAhVHHxoKHSJPBpcQjRwIBw&amp;url=http://olsztyn.wm.pl/305639,Pekl-gazociag-pod-ulica-Rataja-w-Olsztynie-Policjanci-radzili-nie-opuszczac-mieszkan.html&amp;bvm=bv.114733917,d.d2s&amp;psig=AFQjCNEAfaPtcH7W0_OKeGSJMkxrNg7nwQ&amp;ust=1456137683684652" TargetMode="External"/><Relationship Id="rId5" Type="http://schemas.openxmlformats.org/officeDocument/2006/relationships/image" Target="../media/image4.jpeg"/><Relationship Id="rId4" Type="http://schemas.openxmlformats.org/officeDocument/2006/relationships/hyperlink" Target="https://www.google.pl/url?sa=i&amp;rct=j&amp;q=&amp;esrc=s&amp;source=images&amp;cd=&amp;cad=rja&amp;uact=8&amp;ved=0ahUKEwit-piB1IjLAhUKBBoKHYudDC8QjRwIBw&amp;url=http://www.psp-nowysacz.pl/aktualnosci.php?body=article&amp;name=grodek-uszkodzona-rura-gazowa&amp;lang=pl&amp;psig=AFQjCNGNOSkrgTrEG8HujlVFvWAp-XYPIQ&amp;ust=145613710724864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884" y="2492896"/>
            <a:ext cx="9144000" cy="1080120"/>
          </a:xfrm>
        </p:spPr>
        <p:txBody>
          <a:bodyPr anchor="ctr">
            <a:normAutofit fontScale="90000"/>
          </a:bodyPr>
          <a:lstStyle/>
          <a:p>
            <a:pPr algn="ctr">
              <a:tabLst>
                <a:tab pos="2333625" algn="l"/>
              </a:tabLst>
            </a:pPr>
            <a:r>
              <a:rPr lang="pl-PL" altLang="pl-PL" sz="3200" b="1" dirty="0">
                <a:latin typeface="Arial Black" panose="020B0A04020102020204" pitchFamily="34" charset="0"/>
              </a:rPr>
              <a:t>TEMAT 31: </a:t>
            </a:r>
            <a:br>
              <a:rPr lang="pl-PL" altLang="pl-PL" sz="3200" b="1" dirty="0"/>
            </a:br>
            <a:r>
              <a:rPr lang="pl-PL" sz="2800" dirty="0"/>
              <a:t>Działania ratownicze podczas innych miejscowych zagrożeń </a:t>
            </a:r>
            <a:endParaRPr lang="pl-PL" altLang="pl-PL" sz="3200" b="1" dirty="0"/>
          </a:p>
        </p:txBody>
      </p:sp>
      <p:sp>
        <p:nvSpPr>
          <p:cNvPr id="2051" name="Rectangle 3"/>
          <p:cNvSpPr>
            <a:spLocks noGrp="1" noChangeArrowheads="1"/>
          </p:cNvSpPr>
          <p:nvPr>
            <p:ph type="subTitle" idx="1"/>
          </p:nvPr>
        </p:nvSpPr>
        <p:spPr>
          <a:xfrm>
            <a:off x="5436097" y="5301208"/>
            <a:ext cx="3707904" cy="336129"/>
          </a:xfrm>
        </p:spPr>
        <p:txBody>
          <a:bodyPr/>
          <a:lstStyle/>
          <a:p>
            <a:r>
              <a:rPr lang="pl-PL" altLang="pl-PL" sz="1600" b="1" i="1" dirty="0"/>
              <a:t>autor:  </a:t>
            </a:r>
            <a:r>
              <a:rPr lang="pl-PL" altLang="pl-PL" b="1" dirty="0"/>
              <a:t>Mariusz </a:t>
            </a:r>
            <a:r>
              <a:rPr lang="pl-PL" altLang="pl-PL" b="1" dirty="0" err="1"/>
              <a:t>Przybułowski</a:t>
            </a:r>
            <a:endParaRPr lang="pl-PL" altLang="pl-PL" sz="3200"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6" y="152494"/>
            <a:ext cx="1368152" cy="1557001"/>
          </a:xfrm>
          <a:prstGeom prst="rect">
            <a:avLst/>
          </a:prstGeom>
        </p:spPr>
      </p:pic>
      <p:sp>
        <p:nvSpPr>
          <p:cNvPr id="6" name="Rectangle 2"/>
          <p:cNvSpPr txBox="1">
            <a:spLocks noChangeArrowheads="1"/>
          </p:cNvSpPr>
          <p:nvPr/>
        </p:nvSpPr>
        <p:spPr>
          <a:xfrm>
            <a:off x="2025948" y="404769"/>
            <a:ext cx="6984776" cy="936104"/>
          </a:xfrm>
          <a:prstGeom prst="rect">
            <a:avLst/>
          </a:prstGeom>
        </p:spPr>
        <p:txBody>
          <a:bodyPr vert="horz" lIns="91440" tIns="0" rIns="45720" bIns="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tabLst>
                <a:tab pos="2333625" algn="l"/>
              </a:tabLst>
            </a:pPr>
            <a:r>
              <a:rPr lang="pl-PL" sz="3600" dirty="0">
                <a:solidFill>
                  <a:srgbClr val="FFC700"/>
                </a:solidFill>
                <a:latin typeface="Calibri"/>
                <a:ea typeface="Calibri"/>
                <a:cs typeface="Calibri"/>
                <a:sym typeface="Calibri"/>
              </a:rPr>
              <a:t> SZKOLENIE  PODSTAWOWE </a:t>
            </a:r>
            <a:br>
              <a:rPr lang="pl-PL" sz="3600" dirty="0">
                <a:solidFill>
                  <a:srgbClr val="FFC700"/>
                </a:solidFill>
                <a:latin typeface="Calibri"/>
                <a:ea typeface="Calibri"/>
                <a:cs typeface="Calibri"/>
                <a:sym typeface="Calibri"/>
              </a:rPr>
            </a:br>
            <a:r>
              <a:rPr lang="pl-PL" sz="3600" dirty="0">
                <a:solidFill>
                  <a:srgbClr val="FFC700"/>
                </a:solidFill>
                <a:latin typeface="Calibri"/>
                <a:ea typeface="Calibri"/>
                <a:cs typeface="Calibri"/>
                <a:sym typeface="Calibri"/>
              </a:rPr>
              <a:t>STRAŻAKÓW RATOWNIKÓW OSP</a:t>
            </a:r>
            <a:endParaRPr lang="pl-PL" altLang="pl-PL"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7489" y="1553057"/>
            <a:ext cx="8287023" cy="874713"/>
          </a:xfrm>
        </p:spPr>
        <p:txBody>
          <a:bodyPr>
            <a:normAutofit fontScale="90000"/>
          </a:bodyPr>
          <a:lstStyle/>
          <a:p>
            <a:pPr algn="ctr"/>
            <a:r>
              <a:rPr lang="pl-PL" altLang="pl-PL" sz="2800" dirty="0">
                <a:solidFill>
                  <a:srgbClr val="002060"/>
                </a:solidFill>
              </a:rPr>
              <a:t>Klasyfikacja  ze względu na wielkość (zasięg) zdarzenia</a:t>
            </a:r>
            <a:br>
              <a:rPr lang="pl-PL" altLang="pl-PL" sz="2800" dirty="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10</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82438" y="1990414"/>
            <a:ext cx="8746065" cy="4188443"/>
          </a:xfrm>
        </p:spPr>
        <p:txBody>
          <a:bodyPr>
            <a:normAutofit/>
          </a:bodyPr>
          <a:lstStyle/>
          <a:p>
            <a:pPr>
              <a:lnSpc>
                <a:spcPct val="120000"/>
              </a:lnSpc>
              <a:spcBef>
                <a:spcPct val="20000"/>
              </a:spcBef>
              <a:buClr>
                <a:schemeClr val="hlink"/>
              </a:buClr>
              <a:buSzPct val="60000"/>
              <a:buFont typeface="Wingdings" pitchFamily="2" charset="2"/>
              <a:buNone/>
            </a:pPr>
            <a:r>
              <a:rPr lang="pl-PL" altLang="pl-PL" b="1" dirty="0"/>
              <a:t>   Miejscowe zagrożenia duże -</a:t>
            </a:r>
            <a:endParaRPr lang="pl-PL" altLang="pl-PL" dirty="0"/>
          </a:p>
          <a:p>
            <a:pPr>
              <a:lnSpc>
                <a:spcPct val="120000"/>
              </a:lnSpc>
              <a:buNone/>
            </a:pPr>
            <a:r>
              <a:rPr lang="pl-PL" altLang="pl-PL" dirty="0"/>
              <a:t>   nagłe, nieprzewidziane zdarzenie, podczas którego wystąpiło zbiorowe zagrożenie dla życia, zdrowia, mienia dużej wartości lub środowiska naturalnego, występujące na znacznym obszarze. </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2507" y="1556792"/>
            <a:ext cx="8043909" cy="874713"/>
          </a:xfrm>
        </p:spPr>
        <p:txBody>
          <a:bodyPr>
            <a:normAutofit fontScale="90000"/>
          </a:bodyPr>
          <a:lstStyle/>
          <a:p>
            <a:pPr algn="ctr"/>
            <a:r>
              <a:rPr lang="pl-PL" altLang="pl-PL" sz="2800" dirty="0">
                <a:solidFill>
                  <a:srgbClr val="002060"/>
                </a:solidFill>
              </a:rPr>
              <a:t>Klasyfikacja ze względu na wielkość (zasięg) zdarzenia</a:t>
            </a:r>
            <a:br>
              <a:rPr lang="pl-PL" altLang="pl-PL" sz="2800" dirty="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11</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2060848"/>
            <a:ext cx="9036496" cy="4654300"/>
          </a:xfrm>
        </p:spPr>
        <p:txBody>
          <a:bodyPr>
            <a:normAutofit fontScale="85000" lnSpcReduction="10000"/>
          </a:bodyPr>
          <a:lstStyle/>
          <a:p>
            <a:pPr>
              <a:lnSpc>
                <a:spcPct val="120000"/>
              </a:lnSpc>
              <a:spcBef>
                <a:spcPct val="20000"/>
              </a:spcBef>
              <a:buClr>
                <a:schemeClr val="hlink"/>
              </a:buClr>
              <a:buSzPct val="60000"/>
              <a:buFont typeface="Wingdings" pitchFamily="2" charset="2"/>
              <a:buNone/>
            </a:pPr>
            <a:r>
              <a:rPr lang="pl-PL" altLang="pl-PL" b="1" dirty="0"/>
              <a:t>    Miejscowe zagrożenia gigantyczne -</a:t>
            </a:r>
            <a:endParaRPr lang="pl-PL" altLang="pl-PL" dirty="0"/>
          </a:p>
          <a:p>
            <a:pPr>
              <a:lnSpc>
                <a:spcPct val="120000"/>
              </a:lnSpc>
              <a:buNone/>
            </a:pPr>
            <a:r>
              <a:rPr lang="pl-PL" altLang="pl-PL" dirty="0"/>
              <a:t>    zdarzenie losowe spowodowane siłami natury lub wynikające z działań człowieka, których następstwem jest powszechne zagrożenie dla życia, zdrowia lub mienia; może występować w wyniku huraganów, powodzi, intensywnych opadów śniegu lub deszczu, trzęsień ziemi lub tąpnięć górniczych, dużych skażeń chemicznych, ekologicznych lub radiacyjnych, obejmujące duże obszary kraju, np. obszar gminy, dzielnicy lub miasta.</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fontScale="90000"/>
          </a:bodyPr>
          <a:lstStyle/>
          <a:p>
            <a:br>
              <a:rPr lang="pl-PL" altLang="pl-PL" sz="2800" dirty="0"/>
            </a:b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1527627"/>
            <a:ext cx="8921000" cy="3612379"/>
          </a:xfrm>
        </p:spPr>
        <p:txBody>
          <a:bodyPr>
            <a:normAutofit/>
          </a:bodyPr>
          <a:lstStyle/>
          <a:p>
            <a:pPr marL="1884363" indent="-1884363" algn="ctr">
              <a:buNone/>
              <a:defRPr/>
            </a:pPr>
            <a:endParaRPr lang="pl-PL" altLang="pl-PL" sz="4000" b="1" dirty="0">
              <a:effectLst>
                <a:outerShdw blurRad="38100" dist="38100" dir="2700000" algn="tl">
                  <a:srgbClr val="000000">
                    <a:alpha val="43137"/>
                  </a:srgbClr>
                </a:outerShdw>
              </a:effectLst>
            </a:endParaRPr>
          </a:p>
          <a:p>
            <a:pPr marL="1884363" indent="-1884363" algn="ctr">
              <a:buNone/>
              <a:defRPr/>
            </a:pPr>
            <a:r>
              <a:rPr lang="pl-PL" altLang="pl-PL" b="1" dirty="0">
                <a:effectLst>
                  <a:outerShdw blurRad="38100" dist="38100" dir="2700000" algn="tl">
                    <a:srgbClr val="000000">
                      <a:alpha val="43137"/>
                    </a:srgbClr>
                  </a:outerShdw>
                </a:effectLst>
              </a:rPr>
              <a:t>Likwidacja skutków zdarzeń budowlanych oraz</a:t>
            </a:r>
          </a:p>
          <a:p>
            <a:pPr marL="1884363" indent="-1884363" algn="ctr">
              <a:buNone/>
              <a:defRPr/>
            </a:pPr>
            <a:r>
              <a:rPr lang="pl-PL" altLang="pl-PL" b="1" dirty="0">
                <a:effectLst>
                  <a:outerShdw blurRad="38100" dist="38100" dir="2700000" algn="tl">
                    <a:srgbClr val="000000">
                      <a:alpha val="43137"/>
                    </a:srgbClr>
                  </a:outerShdw>
                </a:effectLst>
              </a:rPr>
              <a:t>uszkodzeń infrastruktury komunalnej</a:t>
            </a:r>
            <a:r>
              <a:rPr lang="pl-PL" altLang="pl-PL" dirty="0">
                <a:effectLst>
                  <a:outerShdw blurRad="38100" dist="38100" dir="2700000" algn="tl">
                    <a:srgbClr val="000000">
                      <a:alpha val="43137"/>
                    </a:srgbClr>
                  </a:outerShdw>
                </a:effectLst>
              </a:rPr>
              <a:t> </a:t>
            </a:r>
            <a:endParaRPr lang="pl-PL" altLang="pl-PL" b="1" dirty="0">
              <a:effectLst>
                <a:outerShdw blurRad="38100" dist="38100" dir="2700000" algn="tl">
                  <a:srgbClr val="000000">
                    <a:alpha val="43137"/>
                  </a:srgbClr>
                </a:outerShdw>
              </a:effectLst>
            </a:endParaRPr>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36866" name="Picture 2" descr="http://czyliwiesz.pl/wp-content/uploads/2014/05/photo11.jpg">
            <a:hlinkClick r:id="rId4"/>
          </p:cNvPr>
          <p:cNvPicPr>
            <a:picLocks noChangeAspect="1" noChangeArrowheads="1"/>
          </p:cNvPicPr>
          <p:nvPr/>
        </p:nvPicPr>
        <p:blipFill>
          <a:blip r:embed="rId5"/>
          <a:srcRect/>
          <a:stretch>
            <a:fillRect/>
          </a:stretch>
        </p:blipFill>
        <p:spPr bwMode="auto">
          <a:xfrm>
            <a:off x="571472" y="4143380"/>
            <a:ext cx="3571868" cy="2381246"/>
          </a:xfrm>
          <a:prstGeom prst="rect">
            <a:avLst/>
          </a:prstGeom>
          <a:noFill/>
        </p:spPr>
      </p:pic>
      <p:sp>
        <p:nvSpPr>
          <p:cNvPr id="8" name="Prostokąt 7"/>
          <p:cNvSpPr/>
          <p:nvPr/>
        </p:nvSpPr>
        <p:spPr>
          <a:xfrm>
            <a:off x="2928926" y="6286520"/>
            <a:ext cx="974947" cy="276999"/>
          </a:xfrm>
          <a:prstGeom prst="rect">
            <a:avLst/>
          </a:prstGeom>
        </p:spPr>
        <p:txBody>
          <a:bodyPr wrap="none">
            <a:spAutoFit/>
          </a:bodyPr>
          <a:lstStyle/>
          <a:p>
            <a:r>
              <a:rPr lang="pl-PL" sz="1200" dirty="0" err="1">
                <a:hlinkClick r:id="rId4"/>
              </a:rPr>
              <a:t>czyliwiesz.pl</a:t>
            </a:r>
            <a:endParaRPr lang="pl-PL" sz="1200" dirty="0"/>
          </a:p>
        </p:txBody>
      </p:sp>
      <p:pic>
        <p:nvPicPr>
          <p:cNvPr id="36868" name="Picture 4" descr="http://static.polskieradio.pl/41166497-e569-428d-99be-21a32396b92a.file">
            <a:hlinkClick r:id="rId6"/>
          </p:cNvPr>
          <p:cNvPicPr>
            <a:picLocks noChangeAspect="1" noChangeArrowheads="1"/>
          </p:cNvPicPr>
          <p:nvPr/>
        </p:nvPicPr>
        <p:blipFill>
          <a:blip r:embed="rId7" cstate="print"/>
          <a:srcRect/>
          <a:stretch>
            <a:fillRect/>
          </a:stretch>
        </p:blipFill>
        <p:spPr bwMode="auto">
          <a:xfrm>
            <a:off x="4643438" y="4143380"/>
            <a:ext cx="4010876" cy="2428868"/>
          </a:xfrm>
          <a:prstGeom prst="rect">
            <a:avLst/>
          </a:prstGeom>
          <a:noFill/>
        </p:spPr>
      </p:pic>
      <p:sp>
        <p:nvSpPr>
          <p:cNvPr id="10" name="Prostokąt 9"/>
          <p:cNvSpPr/>
          <p:nvPr/>
        </p:nvSpPr>
        <p:spPr>
          <a:xfrm>
            <a:off x="7143768" y="6286520"/>
            <a:ext cx="1478610" cy="276999"/>
          </a:xfrm>
          <a:prstGeom prst="rect">
            <a:avLst/>
          </a:prstGeom>
        </p:spPr>
        <p:txBody>
          <a:bodyPr wrap="none">
            <a:spAutoFit/>
          </a:bodyPr>
          <a:lstStyle/>
          <a:p>
            <a:r>
              <a:rPr lang="pl-PL" sz="1200" dirty="0" err="1">
                <a:hlinkClick r:id="rId6"/>
              </a:rPr>
              <a:t>www.polskieradio.pl</a:t>
            </a:r>
            <a:endParaRPr lang="pl-PL" sz="1200" dirty="0"/>
          </a:p>
        </p:txBody>
      </p:sp>
      <p:sp>
        <p:nvSpPr>
          <p:cNvPr id="2" name="pole tekstowe 1"/>
          <p:cNvSpPr txBox="1"/>
          <p:nvPr/>
        </p:nvSpPr>
        <p:spPr>
          <a:xfrm>
            <a:off x="1489304" y="324466"/>
            <a:ext cx="5308072" cy="830997"/>
          </a:xfrm>
          <a:prstGeom prst="rect">
            <a:avLst/>
          </a:prstGeom>
          <a:noFill/>
        </p:spPr>
        <p:txBody>
          <a:bodyPr wrap="square" rtlCol="0">
            <a:spAutoFit/>
          </a:bodyPr>
          <a:lstStyle/>
          <a:p>
            <a:pPr algn="ctr"/>
            <a:r>
              <a:rPr lang="pl-PL" sz="2400" b="1" dirty="0">
                <a:solidFill>
                  <a:srgbClr val="FFC000"/>
                </a:solidFill>
              </a:rPr>
              <a:t>Działania ratownicze podczas uszkodzeń infrastruktury komunalnej</a:t>
            </a:r>
          </a:p>
        </p:txBody>
      </p:sp>
    </p:spTree>
    <p:extLst>
      <p:ext uri="{BB962C8B-B14F-4D97-AF65-F5344CB8AC3E}">
        <p14:creationId xmlns:p14="http://schemas.microsoft.com/office/powerpoint/2010/main" val="199158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4594" y="266174"/>
            <a:ext cx="7362847" cy="874713"/>
          </a:xfrm>
        </p:spPr>
        <p:txBody>
          <a:bodyPr>
            <a:normAutofit/>
          </a:bodyPr>
          <a:lstStyle/>
          <a:p>
            <a:pPr algn="ctr"/>
            <a:r>
              <a:rPr lang="pl-PL" sz="2400" dirty="0">
                <a:solidFill>
                  <a:srgbClr val="FFC000"/>
                </a:solidFill>
              </a:rPr>
              <a:t>Działania ratownicze podczas                               uszkodzeń infrastruktury komunalnej </a:t>
            </a:r>
            <a:endParaRPr lang="pl-PL" altLang="pl-PL" sz="2800" b="1" dirty="0">
              <a:solidFill>
                <a:srgbClr val="FFC00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13</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188443"/>
          </a:xfrm>
        </p:spPr>
        <p:txBody>
          <a:bodyPr>
            <a:normAutofit/>
          </a:bodyPr>
          <a:lstStyle/>
          <a:p>
            <a:pPr marL="0" indent="0" algn="ctr">
              <a:lnSpc>
                <a:spcPct val="120000"/>
              </a:lnSpc>
              <a:spcBef>
                <a:spcPct val="0"/>
              </a:spcBef>
              <a:buNone/>
              <a:defRPr/>
            </a:pPr>
            <a:endParaRPr lang="pl-PL" altLang="pl-PL" dirty="0"/>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Prostokąt 6"/>
          <p:cNvSpPr/>
          <p:nvPr/>
        </p:nvSpPr>
        <p:spPr>
          <a:xfrm>
            <a:off x="785786" y="1643050"/>
            <a:ext cx="7929618" cy="584775"/>
          </a:xfrm>
          <a:prstGeom prst="rect">
            <a:avLst/>
          </a:prstGeom>
        </p:spPr>
        <p:txBody>
          <a:bodyPr wrap="square">
            <a:spAutoFit/>
          </a:bodyPr>
          <a:lstStyle/>
          <a:p>
            <a:r>
              <a:rPr lang="pl-PL" altLang="pl-PL" sz="3200" b="1" u="sng" dirty="0"/>
              <a:t>Likwidacja skutków zdarzeń budowlanych.</a:t>
            </a:r>
            <a:endParaRPr lang="pl-PL" sz="3200" u="sng" dirty="0"/>
          </a:p>
        </p:txBody>
      </p:sp>
      <p:sp>
        <p:nvSpPr>
          <p:cNvPr id="8" name="Prostokąt 7"/>
          <p:cNvSpPr/>
          <p:nvPr/>
        </p:nvSpPr>
        <p:spPr>
          <a:xfrm>
            <a:off x="272507" y="2179796"/>
            <a:ext cx="5085311" cy="4247317"/>
          </a:xfrm>
          <a:prstGeom prst="rect">
            <a:avLst/>
          </a:prstGeom>
        </p:spPr>
        <p:txBody>
          <a:bodyPr wrap="square">
            <a:spAutoFit/>
          </a:bodyPr>
          <a:lstStyle/>
          <a:p>
            <a:pPr algn="just"/>
            <a:endParaRPr lang="pl-PL" altLang="pl-PL" b="1" i="1" dirty="0">
              <a:solidFill>
                <a:srgbClr val="0033CC"/>
              </a:solidFill>
              <a:latin typeface="Garamond" pitchFamily="18" charset="0"/>
            </a:endParaRPr>
          </a:p>
          <a:p>
            <a:r>
              <a:rPr lang="pl-PL" altLang="pl-PL" sz="2800" b="1" dirty="0"/>
              <a:t>Awaria budowlana </a:t>
            </a:r>
            <a:r>
              <a:rPr lang="pl-PL" altLang="pl-PL" sz="2800" dirty="0"/>
              <a:t>– jest to uszkodzenie elementu lub elementów konstrukcyjnych powodujące zaburzenie w eksploatacji obiektu budowlanego, utratę właściwości użytkowych oraz mogące także stanowić zagrożenie dla życia ludzi i mienia.</a:t>
            </a:r>
            <a:endParaRPr lang="pl-PL" altLang="pl-PL" sz="2800" b="1" dirty="0"/>
          </a:p>
        </p:txBody>
      </p:sp>
      <p:pic>
        <p:nvPicPr>
          <p:cNvPr id="16386" name="Picture 2" descr="http://2.static.s-trojmiasto.pl/zdj/c/9/149/620x500/1498427.jpg">
            <a:hlinkClick r:id="rId4"/>
          </p:cNvPr>
          <p:cNvPicPr>
            <a:picLocks noChangeAspect="1" noChangeArrowheads="1"/>
          </p:cNvPicPr>
          <p:nvPr/>
        </p:nvPicPr>
        <p:blipFill>
          <a:blip r:embed="rId5"/>
          <a:srcRect/>
          <a:stretch>
            <a:fillRect/>
          </a:stretch>
        </p:blipFill>
        <p:spPr bwMode="auto">
          <a:xfrm>
            <a:off x="5357818" y="3000372"/>
            <a:ext cx="3750494" cy="2500330"/>
          </a:xfrm>
          <a:prstGeom prst="rect">
            <a:avLst/>
          </a:prstGeom>
          <a:noFill/>
        </p:spPr>
      </p:pic>
      <p:sp>
        <p:nvSpPr>
          <p:cNvPr id="10" name="Prostokąt 9"/>
          <p:cNvSpPr/>
          <p:nvPr/>
        </p:nvSpPr>
        <p:spPr>
          <a:xfrm>
            <a:off x="7429520" y="5214950"/>
            <a:ext cx="1714480" cy="276999"/>
          </a:xfrm>
          <a:prstGeom prst="rect">
            <a:avLst/>
          </a:prstGeom>
        </p:spPr>
        <p:txBody>
          <a:bodyPr wrap="square">
            <a:spAutoFit/>
          </a:bodyPr>
          <a:lstStyle/>
          <a:p>
            <a:r>
              <a:rPr lang="pl-PL" sz="1200" dirty="0" err="1">
                <a:hlinkClick r:id="rId6"/>
              </a:rPr>
              <a:t>www.trojmiasto.pl</a:t>
            </a:r>
            <a:endParaRPr lang="pl-PL" sz="1200" dirty="0"/>
          </a:p>
        </p:txBody>
      </p:sp>
    </p:spTree>
    <p:extLst>
      <p:ext uri="{BB962C8B-B14F-4D97-AF65-F5344CB8AC3E}">
        <p14:creationId xmlns:p14="http://schemas.microsoft.com/office/powerpoint/2010/main" val="199158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75657" y="267181"/>
            <a:ext cx="6480721" cy="874713"/>
          </a:xfrm>
        </p:spPr>
        <p:txBody>
          <a:bodyPr>
            <a:normAutofit fontScale="90000"/>
          </a:bodyPr>
          <a:lstStyle/>
          <a:p>
            <a:pPr algn="ctr"/>
            <a:r>
              <a:rPr lang="pl-PL" sz="2800" dirty="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14</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42844" y="1785926"/>
            <a:ext cx="5143536" cy="4643470"/>
          </a:xfrm>
        </p:spPr>
        <p:txBody>
          <a:bodyPr>
            <a:normAutofit fontScale="92500" lnSpcReduction="20000"/>
          </a:bodyPr>
          <a:lstStyle/>
          <a:p>
            <a:pPr marL="182563" indent="-182563">
              <a:buNone/>
            </a:pPr>
            <a:r>
              <a:rPr lang="pl-PL" altLang="pl-PL" b="1" dirty="0"/>
              <a:t>  Katastrofa budowlana </a:t>
            </a:r>
            <a:r>
              <a:rPr lang="pl-PL" altLang="pl-PL" dirty="0"/>
              <a:t>– jest to nagłe zniszczenie konstrukcji obiektu budowlanego uniemożliwiające całkowicie dalsze jej użytkowanie (przekroczenie stanu granicznego nośności). Katastrofa stanowi poważne zagrożenie dla życia ludzi i mienia.</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14338" name="Picture 2" descr="http://bi.gazeta.pl/im/3/3796/z3796923Q,29-stycznia-2006-r--runal-dach-hali-MTK--Zginelo-6.jpg">
            <a:hlinkClick r:id="rId4"/>
          </p:cNvPr>
          <p:cNvPicPr>
            <a:picLocks noChangeAspect="1" noChangeArrowheads="1"/>
          </p:cNvPicPr>
          <p:nvPr/>
        </p:nvPicPr>
        <p:blipFill>
          <a:blip r:embed="rId5"/>
          <a:srcRect/>
          <a:stretch>
            <a:fillRect/>
          </a:stretch>
        </p:blipFill>
        <p:spPr bwMode="auto">
          <a:xfrm>
            <a:off x="5357818" y="2214554"/>
            <a:ext cx="3786182" cy="2786082"/>
          </a:xfrm>
          <a:prstGeom prst="rect">
            <a:avLst/>
          </a:prstGeom>
          <a:noFill/>
        </p:spPr>
      </p:pic>
      <p:sp>
        <p:nvSpPr>
          <p:cNvPr id="8" name="Prostokąt 7"/>
          <p:cNvSpPr/>
          <p:nvPr/>
        </p:nvSpPr>
        <p:spPr>
          <a:xfrm>
            <a:off x="7312729" y="4643446"/>
            <a:ext cx="1831271" cy="276999"/>
          </a:xfrm>
          <a:prstGeom prst="rect">
            <a:avLst/>
          </a:prstGeom>
        </p:spPr>
        <p:txBody>
          <a:bodyPr wrap="none">
            <a:spAutoFit/>
          </a:bodyPr>
          <a:lstStyle/>
          <a:p>
            <a:r>
              <a:rPr lang="pl-PL" sz="1200" dirty="0" err="1">
                <a:hlinkClick r:id="rId6"/>
              </a:rPr>
              <a:t>abc.wiadomosci.gazeta.pl</a:t>
            </a:r>
            <a:endParaRPr lang="pl-PL" sz="1200" dirty="0"/>
          </a:p>
        </p:txBody>
      </p:sp>
    </p:spTree>
    <p:extLst>
      <p:ext uri="{BB962C8B-B14F-4D97-AF65-F5344CB8AC3E}">
        <p14:creationId xmlns:p14="http://schemas.microsoft.com/office/powerpoint/2010/main" val="199158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4594" y="315964"/>
            <a:ext cx="7362847" cy="874713"/>
          </a:xfrm>
        </p:spPr>
        <p:txBody>
          <a:bodyPr>
            <a:normAutofit fontScale="90000"/>
          </a:bodyPr>
          <a:lstStyle/>
          <a:p>
            <a:pPr algn="ctr"/>
            <a:r>
              <a:rPr lang="pl-PL" sz="2800" dirty="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15</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72506" y="1832845"/>
            <a:ext cx="8755997" cy="4667989"/>
          </a:xfrm>
        </p:spPr>
        <p:txBody>
          <a:bodyPr>
            <a:normAutofit fontScale="92500" lnSpcReduction="10000"/>
          </a:bodyPr>
          <a:lstStyle/>
          <a:p>
            <a:pPr marL="179388" indent="-179388">
              <a:lnSpc>
                <a:spcPct val="90000"/>
              </a:lnSpc>
              <a:buNone/>
            </a:pPr>
            <a:r>
              <a:rPr lang="pl-PL" altLang="pl-PL" dirty="0"/>
              <a:t>  </a:t>
            </a:r>
            <a:r>
              <a:rPr lang="pl-PL" altLang="pl-PL" u="sng" dirty="0"/>
              <a:t>Do podstawowych zadań podmiotów ratowniczych podczas katastrof budowlanych należy:</a:t>
            </a:r>
            <a:br>
              <a:rPr lang="pl-PL" altLang="pl-PL" u="sng" dirty="0"/>
            </a:br>
            <a:endParaRPr lang="pl-PL" altLang="pl-PL" u="sng" dirty="0"/>
          </a:p>
          <a:p>
            <a:pPr marL="179388" indent="-179388">
              <a:lnSpc>
                <a:spcPct val="90000"/>
              </a:lnSpc>
            </a:pPr>
            <a:r>
              <a:rPr lang="pl-PL" altLang="pl-PL" dirty="0"/>
              <a:t> rozpoznanie obiektu, rejonu zniszczeń i terenu przylegającego;</a:t>
            </a:r>
          </a:p>
          <a:p>
            <a:pPr marL="179388" indent="-179388">
              <a:lnSpc>
                <a:spcPct val="90000"/>
              </a:lnSpc>
            </a:pPr>
            <a:r>
              <a:rPr lang="pl-PL" altLang="pl-PL" dirty="0"/>
              <a:t> zabezpieczenia terenu akcji przed osobami    postronnymi;</a:t>
            </a:r>
          </a:p>
          <a:p>
            <a:pPr marL="179388" indent="-179388">
              <a:lnSpc>
                <a:spcPct val="90000"/>
              </a:lnSpc>
            </a:pPr>
            <a:r>
              <a:rPr lang="pl-PL" altLang="pl-PL" dirty="0"/>
              <a:t> lokalizacja ofiar i sukcesywne ich wydobywanie i uwalnianie;</a:t>
            </a:r>
          </a:p>
          <a:p>
            <a:pPr marL="179388" indent="-179388">
              <a:lnSpc>
                <a:spcPct val="90000"/>
              </a:lnSpc>
            </a:pPr>
            <a:r>
              <a:rPr lang="pl-PL" altLang="pl-PL" dirty="0"/>
              <a:t> rozpoznanie i likwidacja dodatkowych zagrożeń;</a:t>
            </a:r>
          </a:p>
          <a:p>
            <a:pPr marL="179388" indent="-179388">
              <a:lnSpc>
                <a:spcPct val="90000"/>
              </a:lnSpc>
            </a:pPr>
            <a:r>
              <a:rPr lang="pl-PL" altLang="pl-PL" dirty="0"/>
              <a:t> zabezpieczenie naruszonej</a:t>
            </a:r>
          </a:p>
          <a:p>
            <a:pPr marL="179388" indent="-179388">
              <a:lnSpc>
                <a:spcPct val="90000"/>
              </a:lnSpc>
              <a:buNone/>
            </a:pPr>
            <a:r>
              <a:rPr lang="pl-PL" altLang="pl-PL" dirty="0"/>
              <a:t>   konstrukcji.</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4594" y="315964"/>
            <a:ext cx="7362847" cy="874713"/>
          </a:xfrm>
        </p:spPr>
        <p:txBody>
          <a:bodyPr>
            <a:normAutofit fontScale="90000"/>
          </a:bodyPr>
          <a:lstStyle/>
          <a:p>
            <a:pPr algn="ctr"/>
            <a:r>
              <a:rPr lang="pl-PL" sz="2800" dirty="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16</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500175"/>
            <a:ext cx="8921000" cy="5072098"/>
          </a:xfrm>
        </p:spPr>
        <p:txBody>
          <a:bodyPr>
            <a:normAutofit fontScale="92500" lnSpcReduction="20000"/>
          </a:bodyPr>
          <a:lstStyle/>
          <a:p>
            <a:pPr marL="0" indent="0">
              <a:lnSpc>
                <a:spcPct val="120000"/>
              </a:lnSpc>
              <a:spcBef>
                <a:spcPct val="0"/>
              </a:spcBef>
              <a:buNone/>
              <a:defRPr/>
            </a:pPr>
            <a:r>
              <a:rPr lang="pl-PL" altLang="pl-PL" b="1" dirty="0"/>
              <a:t>      </a:t>
            </a:r>
            <a:r>
              <a:rPr lang="pl-PL" altLang="pl-PL" b="1" u="sng" dirty="0"/>
              <a:t>Likwidacja skutków awarii komunalnych.</a:t>
            </a:r>
            <a:r>
              <a:rPr lang="pl-PL" altLang="pl-PL" sz="5400" u="sng" dirty="0"/>
              <a:t> </a:t>
            </a:r>
          </a:p>
          <a:p>
            <a:r>
              <a:rPr lang="pl-PL" altLang="pl-PL" dirty="0"/>
              <a:t>Uszkodzone lub zniszczone instalacje zaopatrzeniowe (instalacja gazowa, elektroenergetyczna, wodociągowa) lub odprowadzające (kanalizacja, kanały burzowe) stwarzają zagrożenie dla życia i zdrowia ludzi oraz niejednokrotnie wymagają interwencji służb ratowniczych. Awarie tego typu często występują jako następstwo katastrof budowlanych, jak również jako zdarzenia będące skutkiem niewłaściwego sposobu eksploatacji lub zjawisk naturalnych (np. intensywne opady deszczu).</a:t>
            </a:r>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04655" y="305714"/>
            <a:ext cx="7362847" cy="874713"/>
          </a:xfrm>
        </p:spPr>
        <p:txBody>
          <a:bodyPr>
            <a:normAutofit fontScale="90000"/>
          </a:bodyPr>
          <a:lstStyle/>
          <a:p>
            <a:pPr algn="ctr"/>
            <a:r>
              <a:rPr lang="pl-PL" sz="2800" dirty="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17</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2143116"/>
            <a:ext cx="5321752" cy="4500594"/>
          </a:xfrm>
        </p:spPr>
        <p:txBody>
          <a:bodyPr>
            <a:normAutofit fontScale="70000" lnSpcReduction="20000"/>
          </a:bodyPr>
          <a:lstStyle/>
          <a:p>
            <a:pPr marL="360363" indent="-360363">
              <a:lnSpc>
                <a:spcPct val="120000"/>
              </a:lnSpc>
            </a:pPr>
            <a:r>
              <a:rPr lang="pl-PL" altLang="pl-PL" dirty="0"/>
              <a:t>sprawdzić instalacje elektryczne, przewody i metale w gruzach dwubiegunowym, dopuszczonym do użytkowania czujnikiem lub woltomierzem,</a:t>
            </a:r>
          </a:p>
          <a:p>
            <a:pPr marL="360363" indent="-360363">
              <a:lnSpc>
                <a:spcPct val="120000"/>
              </a:lnSpc>
            </a:pPr>
            <a:r>
              <a:rPr lang="pl-PL" altLang="pl-PL" dirty="0"/>
              <a:t>w przypadku stwierdzenia napięcia, wyszukać skrzynkę przyłączeniową i wyłączyć napięcie głównym wyłącznikiem prądu,</a:t>
            </a:r>
          </a:p>
          <a:p>
            <a:pPr marL="360363" indent="-360363">
              <a:lnSpc>
                <a:spcPct val="120000"/>
              </a:lnSpc>
            </a:pPr>
            <a:r>
              <a:rPr lang="pl-PL" altLang="pl-PL" dirty="0"/>
              <a:t>zabronione jest wyłączanie układu elektrycznego przez zwarcie  końców przewodów, </a:t>
            </a:r>
            <a:r>
              <a:rPr lang="pl-PL" altLang="pl-PL" b="1" dirty="0"/>
              <a:t>zagraża to życiu, pożarem lub eksplozją</a:t>
            </a:r>
            <a:r>
              <a:rPr lang="pl-PL" altLang="pl-PL" dirty="0"/>
              <a:t>. </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 name="Picture 4" descr="rys"/>
          <p:cNvPicPr>
            <a:picLocks noChangeAspect="1" noChangeArrowheads="1"/>
          </p:cNvPicPr>
          <p:nvPr/>
        </p:nvPicPr>
        <p:blipFill>
          <a:blip r:embed="rId4"/>
          <a:srcRect t="226"/>
          <a:stretch>
            <a:fillRect/>
          </a:stretch>
        </p:blipFill>
        <p:spPr bwMode="auto">
          <a:xfrm>
            <a:off x="5580063" y="3716338"/>
            <a:ext cx="3563937" cy="3141662"/>
          </a:xfrm>
          <a:prstGeom prst="rect">
            <a:avLst/>
          </a:prstGeom>
          <a:noFill/>
          <a:ln w="9525">
            <a:noFill/>
            <a:miter lim="800000"/>
            <a:headEnd/>
            <a:tailEnd/>
          </a:ln>
        </p:spPr>
      </p:pic>
      <p:sp>
        <p:nvSpPr>
          <p:cNvPr id="8" name="Prostokąt 7"/>
          <p:cNvSpPr/>
          <p:nvPr/>
        </p:nvSpPr>
        <p:spPr>
          <a:xfrm>
            <a:off x="285688" y="1643050"/>
            <a:ext cx="8858312" cy="437043"/>
          </a:xfrm>
          <a:prstGeom prst="rect">
            <a:avLst/>
          </a:prstGeom>
        </p:spPr>
        <p:txBody>
          <a:bodyPr wrap="square">
            <a:spAutoFit/>
          </a:bodyPr>
          <a:lstStyle/>
          <a:p>
            <a:pPr marL="360363" indent="-360363">
              <a:lnSpc>
                <a:spcPct val="120000"/>
              </a:lnSpc>
              <a:buNone/>
            </a:pPr>
            <a:r>
              <a:rPr lang="pl-PL" altLang="pl-PL" sz="2000" b="1" u="sng" dirty="0"/>
              <a:t>Aby uniknąć zagrożeń ze strony sieci i urządzeń elektroenergetycznych należy:</a:t>
            </a:r>
          </a:p>
        </p:txBody>
      </p:sp>
      <p:sp>
        <p:nvSpPr>
          <p:cNvPr id="10" name="pole tekstowe 9"/>
          <p:cNvSpPr txBox="1"/>
          <p:nvPr/>
        </p:nvSpPr>
        <p:spPr>
          <a:xfrm>
            <a:off x="8143868" y="6581001"/>
            <a:ext cx="1000132" cy="276999"/>
          </a:xfrm>
          <a:prstGeom prst="rect">
            <a:avLst/>
          </a:prstGeom>
          <a:noFill/>
        </p:spPr>
        <p:txBody>
          <a:bodyPr wrap="square" rtlCol="0">
            <a:spAutoFit/>
          </a:bodyPr>
          <a:lstStyle/>
          <a:p>
            <a:r>
              <a:rPr lang="pl-PL" sz="1200" i="1" dirty="0"/>
              <a:t>Mat. własne</a:t>
            </a:r>
          </a:p>
        </p:txBody>
      </p:sp>
    </p:spTree>
    <p:extLst>
      <p:ext uri="{BB962C8B-B14F-4D97-AF65-F5344CB8AC3E}">
        <p14:creationId xmlns:p14="http://schemas.microsoft.com/office/powerpoint/2010/main" val="199158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95330" y="311612"/>
            <a:ext cx="7362847" cy="874713"/>
          </a:xfrm>
        </p:spPr>
        <p:txBody>
          <a:bodyPr>
            <a:normAutofit fontScale="90000"/>
          </a:bodyPr>
          <a:lstStyle/>
          <a:p>
            <a:pPr algn="ctr"/>
            <a:r>
              <a:rPr lang="pl-PL" sz="2800" dirty="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18</a:t>
            </a:fld>
            <a:endParaRPr lang="pl-PL" altLang="pl-PL" sz="2000" dirty="0">
              <a:solidFill>
                <a:schemeClr val="bg1"/>
              </a:solidFill>
              <a:latin typeface="Calibri" panose="020F0502020204030204" pitchFamily="34"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Symbol zastępczy zawartości 6"/>
          <p:cNvSpPr>
            <a:spLocks noGrp="1"/>
          </p:cNvSpPr>
          <p:nvPr>
            <p:ph sz="quarter" idx="2"/>
          </p:nvPr>
        </p:nvSpPr>
        <p:spPr>
          <a:xfrm>
            <a:off x="285720" y="2428868"/>
            <a:ext cx="5643602" cy="4143404"/>
          </a:xfrm>
        </p:spPr>
        <p:txBody>
          <a:bodyPr>
            <a:noAutofit/>
          </a:bodyPr>
          <a:lstStyle/>
          <a:p>
            <a:pPr marL="420624" indent="-384048">
              <a:lnSpc>
                <a:spcPct val="90000"/>
              </a:lnSpc>
              <a:defRPr/>
            </a:pPr>
            <a:r>
              <a:rPr lang="pl-PL" altLang="pl-PL" sz="2400" dirty="0"/>
              <a:t>zabezpieczyć obszar zagrożony np. zamknąć dostęp,</a:t>
            </a:r>
          </a:p>
          <a:p>
            <a:pPr marL="420624" indent="-384048">
              <a:lnSpc>
                <a:spcPct val="90000"/>
              </a:lnSpc>
              <a:defRPr/>
            </a:pPr>
            <a:r>
              <a:rPr lang="pl-PL" altLang="pl-PL" sz="2400" dirty="0"/>
              <a:t>usunąć źródła zapłonu,</a:t>
            </a:r>
          </a:p>
          <a:p>
            <a:pPr marL="420624" indent="-384048">
              <a:lnSpc>
                <a:spcPct val="90000"/>
              </a:lnSpc>
              <a:defRPr/>
            </a:pPr>
            <a:r>
              <a:rPr lang="pl-PL" altLang="pl-PL" sz="2400" dirty="0"/>
              <a:t>wyłączyć silniki maszyn i pojazdów,</a:t>
            </a:r>
          </a:p>
          <a:p>
            <a:pPr marL="420624" indent="-384048">
              <a:lnSpc>
                <a:spcPct val="90000"/>
              </a:lnSpc>
              <a:defRPr/>
            </a:pPr>
            <a:r>
              <a:rPr lang="pl-PL" altLang="pl-PL" sz="2400" dirty="0"/>
              <a:t>zabronione jest palenie tytoniu, używanie otwartego światła i ognia ( np. pochodni, silnych lamp oświetleniowych, pił do cięcia metali i aparatów do spawania,)</a:t>
            </a:r>
          </a:p>
          <a:p>
            <a:pPr marL="420624" indent="-384048">
              <a:lnSpc>
                <a:spcPct val="90000"/>
              </a:lnSpc>
              <a:defRPr/>
            </a:pPr>
            <a:r>
              <a:rPr lang="pl-PL" altLang="pl-PL" sz="2400" dirty="0"/>
              <a:t>niezwłocznie zawiadomić dostawcę gazu (pogotowie gazowe),</a:t>
            </a:r>
          </a:p>
        </p:txBody>
      </p:sp>
      <p:sp>
        <p:nvSpPr>
          <p:cNvPr id="10" name="Prostokąt 9"/>
          <p:cNvSpPr/>
          <p:nvPr/>
        </p:nvSpPr>
        <p:spPr>
          <a:xfrm>
            <a:off x="357158" y="1500174"/>
            <a:ext cx="8572560" cy="830997"/>
          </a:xfrm>
          <a:prstGeom prst="rect">
            <a:avLst/>
          </a:prstGeom>
        </p:spPr>
        <p:txBody>
          <a:bodyPr wrap="square">
            <a:spAutoFit/>
          </a:bodyPr>
          <a:lstStyle/>
          <a:p>
            <a:pPr algn="ctr">
              <a:buNone/>
            </a:pPr>
            <a:r>
              <a:rPr lang="pl-PL" altLang="pl-PL" sz="2400" b="1" u="sng" dirty="0"/>
              <a:t>Działania ratownicze podczas wydobywaniu się gazu ziemnego na zewnątrz budynku:</a:t>
            </a:r>
          </a:p>
        </p:txBody>
      </p:sp>
      <p:pic>
        <p:nvPicPr>
          <p:cNvPr id="6146" name="Picture 2" descr="http://www.m.lowiczanin.info/content/galeria/cache/0f23cd6e7d5f9a7721a69874d0c2fb05.jpg">
            <a:hlinkClick r:id="rId4"/>
          </p:cNvPr>
          <p:cNvPicPr>
            <a:picLocks noChangeAspect="1" noChangeArrowheads="1"/>
          </p:cNvPicPr>
          <p:nvPr/>
        </p:nvPicPr>
        <p:blipFill>
          <a:blip r:embed="rId5"/>
          <a:srcRect/>
          <a:stretch>
            <a:fillRect/>
          </a:stretch>
        </p:blipFill>
        <p:spPr bwMode="auto">
          <a:xfrm>
            <a:off x="6072198" y="4500570"/>
            <a:ext cx="2887429" cy="2166926"/>
          </a:xfrm>
          <a:prstGeom prst="rect">
            <a:avLst/>
          </a:prstGeom>
          <a:noFill/>
        </p:spPr>
      </p:pic>
      <p:sp>
        <p:nvSpPr>
          <p:cNvPr id="11" name="Prostokąt 10"/>
          <p:cNvSpPr/>
          <p:nvPr/>
        </p:nvSpPr>
        <p:spPr>
          <a:xfrm>
            <a:off x="7286644" y="6581001"/>
            <a:ext cx="1675780" cy="276999"/>
          </a:xfrm>
          <a:prstGeom prst="rect">
            <a:avLst/>
          </a:prstGeom>
        </p:spPr>
        <p:txBody>
          <a:bodyPr wrap="none">
            <a:spAutoFit/>
          </a:bodyPr>
          <a:lstStyle/>
          <a:p>
            <a:r>
              <a:rPr lang="pl-PL" sz="1200" dirty="0" err="1">
                <a:hlinkClick r:id="rId6"/>
              </a:rPr>
              <a:t>www.m.lowiczanin.info</a:t>
            </a:r>
            <a:endParaRPr lang="pl-PL" sz="1200" dirty="0"/>
          </a:p>
        </p:txBody>
      </p:sp>
      <p:pic>
        <p:nvPicPr>
          <p:cNvPr id="6148" name="Picture 4" descr="http://img10.staticclassifieds.com/images_tablicapl/296970261_1_261x203_gaz-ziemny-odbiorniki-i-instalacje-gazowe-radom.jpg">
            <a:hlinkClick r:id="rId7"/>
          </p:cNvPr>
          <p:cNvPicPr>
            <a:picLocks noChangeAspect="1" noChangeArrowheads="1"/>
          </p:cNvPicPr>
          <p:nvPr/>
        </p:nvPicPr>
        <p:blipFill>
          <a:blip r:embed="rId8"/>
          <a:srcRect/>
          <a:stretch>
            <a:fillRect/>
          </a:stretch>
        </p:blipFill>
        <p:spPr bwMode="auto">
          <a:xfrm>
            <a:off x="6643702" y="2357430"/>
            <a:ext cx="1514475" cy="1933576"/>
          </a:xfrm>
          <a:prstGeom prst="rect">
            <a:avLst/>
          </a:prstGeom>
          <a:noFill/>
        </p:spPr>
      </p:pic>
    </p:spTree>
    <p:extLst>
      <p:ext uri="{BB962C8B-B14F-4D97-AF65-F5344CB8AC3E}">
        <p14:creationId xmlns:p14="http://schemas.microsoft.com/office/powerpoint/2010/main" val="199158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250031"/>
            <a:ext cx="7362847" cy="874713"/>
          </a:xfrm>
        </p:spPr>
        <p:txBody>
          <a:bodyPr>
            <a:normAutofit fontScale="90000"/>
          </a:bodyPr>
          <a:lstStyle/>
          <a:p>
            <a:pPr algn="ctr"/>
            <a:r>
              <a:rPr lang="pl-PL" sz="2800" dirty="0"/>
              <a:t>Działania ratownicze podczas </a:t>
            </a:r>
            <a:br>
              <a:rPr lang="pl-PL" sz="2800" dirty="0"/>
            </a:br>
            <a:r>
              <a:rPr lang="pl-PL" sz="2800" dirty="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just">
              <a:lnSpc>
                <a:spcPct val="80000"/>
              </a:lnSpc>
              <a:buNone/>
              <a:defRPr/>
            </a:pPr>
            <a:r>
              <a:rPr lang="pl-PL" altLang="pl-PL" sz="2400" b="1" u="sng" dirty="0"/>
              <a:t>Działania ratownicze podczas wydobywaniu się gazu ziemnego wewnątrz budynku:</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19</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23000" y="2357430"/>
            <a:ext cx="8921000" cy="4188443"/>
          </a:xfrm>
        </p:spPr>
        <p:txBody>
          <a:bodyPr>
            <a:normAutofit fontScale="85000" lnSpcReduction="10000"/>
          </a:bodyPr>
          <a:lstStyle/>
          <a:p>
            <a:pPr marL="420624" indent="-384048">
              <a:lnSpc>
                <a:spcPct val="80000"/>
              </a:lnSpc>
              <a:defRPr/>
            </a:pPr>
            <a:r>
              <a:rPr lang="pl-PL" altLang="pl-PL" dirty="0"/>
              <a:t>zamknąć wszystkie zawory gazowe i zawór główny,</a:t>
            </a:r>
          </a:p>
          <a:p>
            <a:pPr marL="420624" indent="-384048" algn="just">
              <a:lnSpc>
                <a:spcPct val="80000"/>
              </a:lnSpc>
              <a:defRPr/>
            </a:pPr>
            <a:r>
              <a:rPr lang="pl-PL" altLang="pl-PL" dirty="0"/>
              <a:t>natychmiast otworzyć wszystkie okna i drzwi, zadbać o przeciąg i przewietrzanie,</a:t>
            </a:r>
          </a:p>
          <a:p>
            <a:pPr marL="420624" indent="-384048">
              <a:lnSpc>
                <a:spcPct val="80000"/>
              </a:lnSpc>
              <a:defRPr/>
            </a:pPr>
            <a:r>
              <a:rPr lang="pl-PL" altLang="pl-PL" dirty="0"/>
              <a:t>przy silnym wypływie gazu ewakuować ludzi z budynku,</a:t>
            </a:r>
          </a:p>
          <a:p>
            <a:pPr marL="420624" indent="-384048" algn="just">
              <a:lnSpc>
                <a:spcPct val="80000"/>
              </a:lnSpc>
              <a:defRPr/>
            </a:pPr>
            <a:r>
              <a:rPr lang="pl-PL" altLang="pl-PL" dirty="0"/>
              <a:t>wyłączyć wszelkiego rodzaju źródła iskier, np. nie stosować ognia otwartego, nie palić papierosów, zgasić płomień, nie włączać oświetlenia, dzwonków do drzwi, latarek kieszonkowych, nie wyjmować elektrycznych wtyczek, nie stosować środków łączności,</a:t>
            </a:r>
          </a:p>
          <a:p>
            <a:pPr marL="420624" indent="-384048">
              <a:lnSpc>
                <a:spcPct val="80000"/>
              </a:lnSpc>
              <a:defRPr/>
            </a:pPr>
            <a:r>
              <a:rPr lang="pl-PL" altLang="pl-PL" dirty="0"/>
              <a:t>niezwłocznie powiadomić dostawcę gazu (pogotowie gazowe),</a:t>
            </a:r>
          </a:p>
          <a:p>
            <a:pPr marL="420624" indent="-384048" algn="just">
              <a:lnSpc>
                <a:spcPct val="80000"/>
              </a:lnSpc>
              <a:defRPr/>
            </a:pPr>
            <a:r>
              <a:rPr lang="pl-PL" altLang="pl-PL" dirty="0"/>
              <a:t>oddzielić obszar zagrożony (zablokować dostęp do pomieszczeń zagrożonych),</a:t>
            </a:r>
          </a:p>
          <a:p>
            <a:pPr marL="420624" indent="-384048">
              <a:lnSpc>
                <a:spcPct val="80000"/>
              </a:lnSpc>
              <a:defRPr/>
            </a:pPr>
            <a:r>
              <a:rPr lang="pl-PL" altLang="pl-PL" dirty="0"/>
              <a:t>stosować sprzęt ochrony dróg oddechowych.</a:t>
            </a:r>
            <a:r>
              <a:rPr lang="pl-PL" altLang="pl-PL" dirty="0">
                <a:latin typeface="Garamond" pitchFamily="18" charset="0"/>
              </a:rPr>
              <a:t> </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pPr algn="ctr"/>
            <a:r>
              <a:rPr lang="pl-PL" sz="2800" dirty="0"/>
              <a:t>MATERIAŁ NAUCZANIA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4" name="Symbol zastępczy zawartości 1"/>
          <p:cNvSpPr>
            <a:spLocks noGrp="1"/>
          </p:cNvSpPr>
          <p:nvPr>
            <p:ph sz="quarter" idx="2"/>
          </p:nvPr>
        </p:nvSpPr>
        <p:spPr>
          <a:xfrm>
            <a:off x="214282" y="2357430"/>
            <a:ext cx="8643998" cy="3143272"/>
          </a:xfrm>
        </p:spPr>
        <p:txBody>
          <a:bodyPr>
            <a:normAutofit fontScale="62500" lnSpcReduction="20000"/>
          </a:bodyPr>
          <a:lstStyle/>
          <a:p>
            <a:pPr>
              <a:lnSpc>
                <a:spcPct val="120000"/>
              </a:lnSpc>
            </a:pPr>
            <a:r>
              <a:rPr lang="pl-PL" dirty="0"/>
              <a:t>Inne miejscowe zagrożenia;</a:t>
            </a:r>
          </a:p>
          <a:p>
            <a:pPr>
              <a:lnSpc>
                <a:spcPct val="120000"/>
              </a:lnSpc>
            </a:pPr>
            <a:r>
              <a:rPr lang="pl-PL" dirty="0"/>
              <a:t>Działania ratownicze podczas uszkodzeń infrastruktury komunalnej (instalacje wodociągowe, kanalizacyjne, gazowe, elektryczne, ciepłownicze);</a:t>
            </a:r>
            <a:endParaRPr lang="pl-PL" dirty="0">
              <a:latin typeface="Arial" panose="020B0604020202020204" pitchFamily="34" charset="0"/>
              <a:cs typeface="Arial" panose="020B0604020202020204" pitchFamily="34" charset="0"/>
            </a:endParaRPr>
          </a:p>
          <a:p>
            <a:pPr>
              <a:lnSpc>
                <a:spcPct val="120000"/>
              </a:lnSpc>
            </a:pPr>
            <a:r>
              <a:rPr lang="pl-PL" dirty="0"/>
              <a:t>Działania ratownicze podczas utrudnionych </a:t>
            </a:r>
            <a:r>
              <a:rPr lang="pl-PL" dirty="0" err="1"/>
              <a:t>warunk</a:t>
            </a:r>
            <a:r>
              <a:rPr lang="en-US" dirty="0" err="1"/>
              <a:t>ów</a:t>
            </a:r>
            <a:r>
              <a:rPr lang="pl-PL" dirty="0"/>
              <a:t> </a:t>
            </a:r>
            <a:r>
              <a:rPr lang="en-US" dirty="0" err="1"/>
              <a:t>atmosferycznych</a:t>
            </a:r>
            <a:r>
              <a:rPr lang="en-US" dirty="0"/>
              <a:t>, </a:t>
            </a:r>
            <a:r>
              <a:rPr lang="pl-PL" dirty="0"/>
              <a:t> </a:t>
            </a:r>
            <a:r>
              <a:rPr lang="en-US" dirty="0" err="1"/>
              <a:t>porze</a:t>
            </a:r>
            <a:r>
              <a:rPr lang="pl-PL" dirty="0"/>
              <a:t> </a:t>
            </a:r>
            <a:r>
              <a:rPr lang="en-US" dirty="0" err="1"/>
              <a:t>nocnej</a:t>
            </a:r>
            <a:r>
              <a:rPr lang="pl-PL" dirty="0"/>
              <a:t>;</a:t>
            </a:r>
          </a:p>
          <a:p>
            <a:pPr>
              <a:lnSpc>
                <a:spcPct val="120000"/>
              </a:lnSpc>
            </a:pPr>
            <a:r>
              <a:rPr lang="pl-PL" dirty="0"/>
              <a:t>Ratowanie zwierząt w warunkach nietypowych. </a:t>
            </a:r>
          </a:p>
          <a:p>
            <a:pPr marL="118872" indent="0">
              <a:lnSpc>
                <a:spcPct val="120000"/>
              </a:lnSpc>
              <a:buNone/>
            </a:pPr>
            <a:endParaRPr lang="pl-PL" dirty="0"/>
          </a:p>
          <a:p>
            <a:pPr marL="118872" indent="0">
              <a:lnSpc>
                <a:spcPct val="120000"/>
              </a:lnSpc>
              <a:buNone/>
            </a:pPr>
            <a:endParaRPr lang="pl-PL" dirty="0"/>
          </a:p>
          <a:p>
            <a:pPr marL="118872" indent="0" algn="r">
              <a:lnSpc>
                <a:spcPct val="120000"/>
              </a:lnSpc>
              <a:buNone/>
            </a:pPr>
            <a:r>
              <a:rPr lang="pl-PL" dirty="0"/>
              <a:t>Czas: 1T</a:t>
            </a:r>
          </a:p>
          <a:p>
            <a:pPr>
              <a:lnSpc>
                <a:spcPct val="120000"/>
              </a:lnSpc>
            </a:pPr>
            <a:endParaRPr lang="pl-PL" dirty="0"/>
          </a:p>
          <a:p>
            <a:pPr>
              <a:lnSpc>
                <a:spcPct val="120000"/>
              </a:lnSpc>
              <a:buNone/>
            </a:pPr>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38195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55409" y="330350"/>
            <a:ext cx="7362847" cy="874713"/>
          </a:xfrm>
        </p:spPr>
        <p:txBody>
          <a:bodyPr>
            <a:normAutofit fontScale="90000"/>
          </a:bodyPr>
          <a:lstStyle/>
          <a:p>
            <a:pPr algn="ctr"/>
            <a:r>
              <a:rPr lang="pl-PL" sz="2800" dirty="0"/>
              <a:t>Działania ratownicze podczas</a:t>
            </a:r>
            <a:br>
              <a:rPr lang="pl-PL" sz="2800" dirty="0"/>
            </a:br>
            <a:r>
              <a:rPr lang="pl-PL" sz="2800" dirty="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buNone/>
              <a:defRPr/>
            </a:pPr>
            <a:r>
              <a:rPr lang="pl-PL" altLang="pl-PL" sz="2400" b="1" u="sng" dirty="0">
                <a:latin typeface="+mn-lt"/>
              </a:rPr>
              <a:t>Działania ratownicze podczas wydobywaniu się gazu ciekłego (propan-butan):</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20</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23000" y="2500306"/>
            <a:ext cx="8921000" cy="4188443"/>
          </a:xfrm>
        </p:spPr>
        <p:txBody>
          <a:bodyPr>
            <a:normAutofit fontScale="85000" lnSpcReduction="20000"/>
          </a:bodyPr>
          <a:lstStyle/>
          <a:p>
            <a:pPr marL="420624" indent="-384048">
              <a:defRPr/>
            </a:pPr>
            <a:r>
              <a:rPr lang="pl-PL" altLang="pl-PL" dirty="0"/>
              <a:t>stosować sprzęt ochrony dróg oddechowych,</a:t>
            </a:r>
          </a:p>
          <a:p>
            <a:pPr marL="420624" indent="-384048" algn="just">
              <a:defRPr/>
            </a:pPr>
            <a:r>
              <a:rPr lang="pl-PL" altLang="pl-PL" dirty="0"/>
              <a:t>nie stosować żadnych przyrządów iskrzących, np. żadnego ognia otwartego, nie palić, zgasić płomień, nie używać elektrycznych wyłączników, nie wyjmować wtyczek elektrycznych lub nie wykręcać zabezpieczeń, nie używać środków łączności,</a:t>
            </a:r>
          </a:p>
          <a:p>
            <a:pPr marL="420624" indent="-384048" algn="just">
              <a:defRPr/>
            </a:pPr>
            <a:r>
              <a:rPr lang="pl-PL" altLang="pl-PL" dirty="0"/>
              <a:t>zamknąć zawory butli, miejsca wycieku uszczelnić a butle wystawić (jeżeli jest to możliwe) na zewnątrz budynku,</a:t>
            </a:r>
          </a:p>
          <a:p>
            <a:pPr marL="420624" indent="-384048" algn="just">
              <a:defRPr/>
            </a:pPr>
            <a:r>
              <a:rPr lang="pl-PL" altLang="pl-PL" dirty="0"/>
              <a:t>w przypadku silnego wypływu gazu usunąć z budynku zagrożonych ludzi,</a:t>
            </a:r>
          </a:p>
          <a:p>
            <a:pPr marL="420624" indent="-384048">
              <a:defRPr/>
            </a:pPr>
            <a:r>
              <a:rPr lang="pl-PL" altLang="pl-PL" dirty="0"/>
              <a:t>zamknąć dostęp osób do obszaru zagrożonego. </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2050" name="Picture 2" descr="http://www.znaki24.pl/media/catalog/product/cache/15/image/9df78eab33525d08d6e5fb8d27136e95/I/D/IDB01137_2.jpg">
            <a:hlinkClick r:id="rId4"/>
          </p:cNvPr>
          <p:cNvPicPr>
            <a:picLocks noChangeAspect="1" noChangeArrowheads="1"/>
          </p:cNvPicPr>
          <p:nvPr/>
        </p:nvPicPr>
        <p:blipFill>
          <a:blip r:embed="rId5" cstate="print"/>
          <a:srcRect/>
          <a:stretch>
            <a:fillRect/>
          </a:stretch>
        </p:blipFill>
        <p:spPr bwMode="auto">
          <a:xfrm>
            <a:off x="7658116" y="5807375"/>
            <a:ext cx="1485884" cy="1050625"/>
          </a:xfrm>
          <a:prstGeom prst="rect">
            <a:avLst/>
          </a:prstGeom>
          <a:noFill/>
        </p:spPr>
      </p:pic>
    </p:spTree>
    <p:extLst>
      <p:ext uri="{BB962C8B-B14F-4D97-AF65-F5344CB8AC3E}">
        <p14:creationId xmlns:p14="http://schemas.microsoft.com/office/powerpoint/2010/main" val="199158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4270" y="273789"/>
            <a:ext cx="7362847" cy="874713"/>
          </a:xfrm>
        </p:spPr>
        <p:txBody>
          <a:bodyPr>
            <a:normAutofit fontScale="90000"/>
          </a:bodyPr>
          <a:lstStyle/>
          <a:p>
            <a:pPr algn="ctr"/>
            <a:r>
              <a:rPr lang="pl-PL" sz="2800" dirty="0"/>
              <a:t>Działania ratownicze podczas </a:t>
            </a:r>
            <a:br>
              <a:rPr lang="pl-PL" sz="2800" dirty="0"/>
            </a:br>
            <a:r>
              <a:rPr lang="pl-PL" sz="2800" dirty="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lnSpc>
                <a:spcPct val="80000"/>
              </a:lnSpc>
              <a:buNone/>
              <a:defRPr/>
            </a:pPr>
            <a:r>
              <a:rPr lang="pl-PL" altLang="pl-PL" sz="2400" b="1" u="sng" dirty="0"/>
              <a:t>Działania ratownicze w przypadku niekontrolowanego wypływu wody z instalacji wodociągowej:</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21</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428868"/>
            <a:ext cx="6429388" cy="4188443"/>
          </a:xfrm>
        </p:spPr>
        <p:txBody>
          <a:bodyPr>
            <a:normAutofit fontScale="85000" lnSpcReduction="10000"/>
          </a:bodyPr>
          <a:lstStyle/>
          <a:p>
            <a:pPr marL="420624" indent="-384048">
              <a:lnSpc>
                <a:spcPct val="80000"/>
              </a:lnSpc>
              <a:defRPr/>
            </a:pPr>
            <a:r>
              <a:rPr lang="pl-PL" altLang="pl-PL" dirty="0"/>
              <a:t>ewakuować osoby poszkodowane i zagrożone z miejsca awarii,</a:t>
            </a:r>
          </a:p>
          <a:p>
            <a:pPr marL="420624" indent="-384048">
              <a:lnSpc>
                <a:spcPct val="80000"/>
              </a:lnSpc>
              <a:defRPr/>
            </a:pPr>
            <a:r>
              <a:rPr lang="pl-PL" altLang="pl-PL" dirty="0"/>
              <a:t>jeżeli jest to możliwe zamknąć zawory na wodociągu w rejonie awarii,</a:t>
            </a:r>
          </a:p>
          <a:p>
            <a:pPr marL="420624" indent="-384048">
              <a:lnSpc>
                <a:spcPct val="80000"/>
              </a:lnSpc>
              <a:defRPr/>
            </a:pPr>
            <a:r>
              <a:rPr lang="pl-PL" altLang="pl-PL" dirty="0"/>
              <a:t>uszczelnić rurociągi (jeżeli jest to możliwe),</a:t>
            </a:r>
          </a:p>
          <a:p>
            <a:pPr marL="420624" indent="-384048">
              <a:lnSpc>
                <a:spcPct val="80000"/>
              </a:lnSpc>
              <a:defRPr/>
            </a:pPr>
            <a:r>
              <a:rPr lang="pl-PL" altLang="pl-PL" dirty="0"/>
              <a:t>zabezpieczyć teren przed dostępem osób postronnych (taśma ostrzegawcza, ustawienie pojazdów ratowniczych z włączoną sygnalizacją świetlną),</a:t>
            </a:r>
          </a:p>
          <a:p>
            <a:pPr marL="420624" indent="-384048">
              <a:lnSpc>
                <a:spcPct val="80000"/>
              </a:lnSpc>
              <a:defRPr/>
            </a:pPr>
            <a:r>
              <a:rPr lang="pl-PL" altLang="pl-PL" dirty="0"/>
              <a:t>powiadomić odpowiednie służby komunalne (pogotowie wodociągowe),</a:t>
            </a:r>
          </a:p>
          <a:p>
            <a:pPr marL="420624" indent="-384048">
              <a:lnSpc>
                <a:spcPct val="80000"/>
              </a:lnSpc>
              <a:defRPr/>
            </a:pPr>
            <a:r>
              <a:rPr lang="pl-PL" altLang="pl-PL" dirty="0"/>
              <a:t>wypompować wodę już znajdującą się w zagłębieniach.</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4754" name="Picture 2" descr="http://www.lepszypoznan.pl/wp-content/uploads/2011/01/awaria_wody-5.jpg">
            <a:hlinkClick r:id="rId4"/>
          </p:cNvPr>
          <p:cNvPicPr>
            <a:picLocks noChangeAspect="1" noChangeArrowheads="1"/>
          </p:cNvPicPr>
          <p:nvPr/>
        </p:nvPicPr>
        <p:blipFill>
          <a:blip r:embed="rId5" cstate="print"/>
          <a:srcRect/>
          <a:stretch>
            <a:fillRect/>
          </a:stretch>
        </p:blipFill>
        <p:spPr bwMode="auto">
          <a:xfrm>
            <a:off x="6500837" y="2500306"/>
            <a:ext cx="2643163" cy="1762109"/>
          </a:xfrm>
          <a:prstGeom prst="rect">
            <a:avLst/>
          </a:prstGeom>
          <a:noFill/>
        </p:spPr>
      </p:pic>
      <p:pic>
        <p:nvPicPr>
          <p:cNvPr id="74758" name="Picture 6" descr="http://ospslesin.pl/file_data/images/galerie/800_1752.jpg">
            <a:hlinkClick r:id="rId6"/>
          </p:cNvPr>
          <p:cNvPicPr>
            <a:picLocks noChangeAspect="1" noChangeArrowheads="1"/>
          </p:cNvPicPr>
          <p:nvPr/>
        </p:nvPicPr>
        <p:blipFill>
          <a:blip r:embed="rId7" cstate="print"/>
          <a:srcRect/>
          <a:stretch>
            <a:fillRect/>
          </a:stretch>
        </p:blipFill>
        <p:spPr bwMode="auto">
          <a:xfrm>
            <a:off x="6572264" y="4750724"/>
            <a:ext cx="2571736" cy="1930997"/>
          </a:xfrm>
          <a:prstGeom prst="rect">
            <a:avLst/>
          </a:prstGeom>
          <a:noFill/>
        </p:spPr>
      </p:pic>
      <p:sp>
        <p:nvSpPr>
          <p:cNvPr id="11" name="Prostokąt 10"/>
          <p:cNvSpPr/>
          <p:nvPr/>
        </p:nvSpPr>
        <p:spPr>
          <a:xfrm>
            <a:off x="8221953" y="6429396"/>
            <a:ext cx="922047" cy="276999"/>
          </a:xfrm>
          <a:prstGeom prst="rect">
            <a:avLst/>
          </a:prstGeom>
        </p:spPr>
        <p:txBody>
          <a:bodyPr wrap="none">
            <a:spAutoFit/>
          </a:bodyPr>
          <a:lstStyle/>
          <a:p>
            <a:r>
              <a:rPr lang="pl-PL" sz="1200" dirty="0" err="1">
                <a:hlinkClick r:id="rId8"/>
              </a:rPr>
              <a:t>ospslesin.pl</a:t>
            </a:r>
            <a:endParaRPr lang="pl-PL" sz="1200" dirty="0"/>
          </a:p>
        </p:txBody>
      </p:sp>
    </p:spTree>
    <p:extLst>
      <p:ext uri="{BB962C8B-B14F-4D97-AF65-F5344CB8AC3E}">
        <p14:creationId xmlns:p14="http://schemas.microsoft.com/office/powerpoint/2010/main" val="199158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69979" y="253304"/>
            <a:ext cx="7362847" cy="874713"/>
          </a:xfrm>
        </p:spPr>
        <p:txBody>
          <a:bodyPr>
            <a:normAutofit fontScale="90000"/>
          </a:bodyPr>
          <a:lstStyle/>
          <a:p>
            <a:pPr algn="ctr"/>
            <a:r>
              <a:rPr lang="pl-PL" sz="2800" dirty="0"/>
              <a:t>Działania ratownicze podczas</a:t>
            </a:r>
            <a:br>
              <a:rPr lang="pl-PL" sz="2800" dirty="0"/>
            </a:br>
            <a:r>
              <a:rPr lang="pl-PL" sz="2800" dirty="0"/>
              <a:t>uszkodzeń infrastruktury komunalnej </a:t>
            </a:r>
            <a:endParaRPr lang="pl-PL" altLang="pl-PL" sz="2800" b="1" dirty="0"/>
          </a:p>
        </p:txBody>
      </p:sp>
      <p:sp>
        <p:nvSpPr>
          <p:cNvPr id="3080" name="Rectangle 8"/>
          <p:cNvSpPr>
            <a:spLocks noChangeArrowheads="1"/>
          </p:cNvSpPr>
          <p:nvPr/>
        </p:nvSpPr>
        <p:spPr bwMode="auto">
          <a:xfrm>
            <a:off x="272507" y="1636811"/>
            <a:ext cx="8287022" cy="79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lnSpc>
                <a:spcPct val="90000"/>
              </a:lnSpc>
              <a:buNone/>
              <a:defRPr/>
            </a:pPr>
            <a:r>
              <a:rPr lang="pl-PL" altLang="pl-PL" sz="2400" b="1" u="sng" dirty="0">
                <a:latin typeface="+mn-lt"/>
              </a:rPr>
              <a:t>Działania ratownicze w przypadku niedrożności instalacji odwadniających:</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23000" y="2500306"/>
            <a:ext cx="5563446" cy="4357694"/>
          </a:xfrm>
        </p:spPr>
        <p:txBody>
          <a:bodyPr>
            <a:normAutofit fontScale="77500" lnSpcReduction="20000"/>
          </a:bodyPr>
          <a:lstStyle/>
          <a:p>
            <a:pPr marL="420624" indent="-384048">
              <a:lnSpc>
                <a:spcPct val="90000"/>
              </a:lnSpc>
              <a:defRPr/>
            </a:pPr>
            <a:r>
              <a:rPr lang="pl-PL" altLang="pl-PL" dirty="0"/>
              <a:t>zabezpieczyć miejsce zdarzenia (taśma ostrzegawcza, pojazdu ratownicze z włączoną sygnalizacją świetlną,</a:t>
            </a:r>
          </a:p>
          <a:p>
            <a:pPr marL="420624" indent="-384048">
              <a:lnSpc>
                <a:spcPct val="90000"/>
              </a:lnSpc>
              <a:defRPr/>
            </a:pPr>
            <a:r>
              <a:rPr lang="pl-PL" altLang="pl-PL" dirty="0"/>
              <a:t>ustalić czy występuje zagrożenie dla życia ludzi lub inne (zalanie budynków, urządzeń),</a:t>
            </a:r>
          </a:p>
          <a:p>
            <a:pPr marL="420624" indent="-384048">
              <a:lnSpc>
                <a:spcPct val="90000"/>
              </a:lnSpc>
              <a:defRPr/>
            </a:pPr>
            <a:r>
              <a:rPr lang="pl-PL" altLang="pl-PL" dirty="0"/>
              <a:t>poinformowanie osób o zagrożeniu, ewakuacja poszkodowanych,</a:t>
            </a:r>
          </a:p>
          <a:p>
            <a:pPr marL="420624" indent="-384048">
              <a:lnSpc>
                <a:spcPct val="90000"/>
              </a:lnSpc>
              <a:defRPr/>
            </a:pPr>
            <a:r>
              <a:rPr lang="pl-PL" altLang="pl-PL" dirty="0"/>
              <a:t>zawiadomić przedsiębiorstwo wodno-kanalizacyjne,</a:t>
            </a:r>
          </a:p>
          <a:p>
            <a:pPr marL="420624" indent="-384048">
              <a:lnSpc>
                <a:spcPct val="90000"/>
              </a:lnSpc>
              <a:defRPr/>
            </a:pPr>
            <a:r>
              <a:rPr lang="pl-PL" altLang="pl-PL" dirty="0"/>
              <a:t>zlokalizować miejsce awarii,</a:t>
            </a:r>
          </a:p>
          <a:p>
            <a:pPr marL="420624" indent="-384048">
              <a:lnSpc>
                <a:spcPct val="90000"/>
              </a:lnSpc>
              <a:defRPr/>
            </a:pPr>
            <a:r>
              <a:rPr lang="pl-PL" altLang="pl-PL" dirty="0"/>
              <a:t>wypompować wodę z zalanego obszaru. </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 name="Picture 4" descr="http://i.wm.pl/00/00/44/13/n/p8070041-106681.jpg">
            <a:hlinkClick r:id="rId4"/>
          </p:cNvPr>
          <p:cNvPicPr>
            <a:picLocks noChangeAspect="1" noChangeArrowheads="1"/>
          </p:cNvPicPr>
          <p:nvPr/>
        </p:nvPicPr>
        <p:blipFill>
          <a:blip r:embed="rId5"/>
          <a:srcRect/>
          <a:stretch>
            <a:fillRect/>
          </a:stretch>
        </p:blipFill>
        <p:spPr bwMode="auto">
          <a:xfrm>
            <a:off x="6000760" y="4357694"/>
            <a:ext cx="2928958" cy="2302567"/>
          </a:xfrm>
          <a:prstGeom prst="rect">
            <a:avLst/>
          </a:prstGeom>
          <a:noFill/>
        </p:spPr>
      </p:pic>
      <p:sp>
        <p:nvSpPr>
          <p:cNvPr id="8" name="Prostokąt 7"/>
          <p:cNvSpPr/>
          <p:nvPr/>
        </p:nvSpPr>
        <p:spPr>
          <a:xfrm>
            <a:off x="7786710" y="6215082"/>
            <a:ext cx="1101905" cy="276999"/>
          </a:xfrm>
          <a:prstGeom prst="rect">
            <a:avLst/>
          </a:prstGeom>
        </p:spPr>
        <p:txBody>
          <a:bodyPr wrap="none">
            <a:spAutoFit/>
          </a:bodyPr>
          <a:lstStyle/>
          <a:p>
            <a:r>
              <a:rPr lang="pl-PL" sz="1200" dirty="0" err="1">
                <a:hlinkClick r:id="rId6"/>
              </a:rPr>
              <a:t>ostroda.wm.pl</a:t>
            </a:r>
            <a:endParaRPr lang="pl-PL" sz="1200" dirty="0"/>
          </a:p>
        </p:txBody>
      </p:sp>
      <p:pic>
        <p:nvPicPr>
          <p:cNvPr id="72706" name="Picture 2" descr="http://www.fakt.pl/m/crop/-850/-484/faktonline/633795065095550000.jpg">
            <a:hlinkClick r:id="rId7"/>
          </p:cNvPr>
          <p:cNvPicPr>
            <a:picLocks noChangeAspect="1" noChangeArrowheads="1"/>
          </p:cNvPicPr>
          <p:nvPr/>
        </p:nvPicPr>
        <p:blipFill>
          <a:blip r:embed="rId8"/>
          <a:srcRect/>
          <a:stretch>
            <a:fillRect/>
          </a:stretch>
        </p:blipFill>
        <p:spPr bwMode="auto">
          <a:xfrm>
            <a:off x="5929322" y="2357430"/>
            <a:ext cx="3000396" cy="1857388"/>
          </a:xfrm>
          <a:prstGeom prst="rect">
            <a:avLst/>
          </a:prstGeom>
          <a:noFill/>
        </p:spPr>
      </p:pic>
      <p:sp>
        <p:nvSpPr>
          <p:cNvPr id="10" name="Prostokąt 9"/>
          <p:cNvSpPr/>
          <p:nvPr/>
        </p:nvSpPr>
        <p:spPr>
          <a:xfrm>
            <a:off x="7858148" y="3929066"/>
            <a:ext cx="1101905" cy="276999"/>
          </a:xfrm>
          <a:prstGeom prst="rect">
            <a:avLst/>
          </a:prstGeom>
        </p:spPr>
        <p:txBody>
          <a:bodyPr wrap="none">
            <a:spAutoFit/>
          </a:bodyPr>
          <a:lstStyle/>
          <a:p>
            <a:r>
              <a:rPr lang="pl-PL" sz="1200" dirty="0" err="1">
                <a:hlinkClick r:id="rId9"/>
              </a:rPr>
              <a:t>ostroda.wm.pl</a:t>
            </a:r>
            <a:endParaRPr lang="pl-PL" sz="1200" dirty="0"/>
          </a:p>
        </p:txBody>
      </p:sp>
    </p:spTree>
    <p:extLst>
      <p:ext uri="{BB962C8B-B14F-4D97-AF65-F5344CB8AC3E}">
        <p14:creationId xmlns:p14="http://schemas.microsoft.com/office/powerpoint/2010/main" val="199158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285466"/>
            <a:ext cx="7362847" cy="874713"/>
          </a:xfrm>
        </p:spPr>
        <p:txBody>
          <a:bodyPr>
            <a:normAutofit fontScale="90000"/>
          </a:bodyPr>
          <a:lstStyle/>
          <a:p>
            <a:pPr algn="ctr"/>
            <a:r>
              <a:rPr lang="pl-PL" sz="2800" dirty="0"/>
              <a:t>Działania ratownicze podczas</a:t>
            </a:r>
            <a:br>
              <a:rPr lang="pl-PL" sz="2800" dirty="0"/>
            </a:br>
            <a:r>
              <a:rPr lang="pl-PL" sz="2800" dirty="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lnSpc>
                <a:spcPct val="90000"/>
              </a:lnSpc>
              <a:buNone/>
              <a:defRPr/>
            </a:pPr>
            <a:r>
              <a:rPr lang="pl-PL" altLang="pl-PL" sz="2400" b="1" u="sng" dirty="0">
                <a:latin typeface="+mn-lt"/>
              </a:rPr>
              <a:t>Działania ratownicze w przypadku niedrożności instalacji ciepłowniczych:</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23</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85720" y="2214554"/>
            <a:ext cx="5250314" cy="4286256"/>
          </a:xfrm>
        </p:spPr>
        <p:txBody>
          <a:bodyPr>
            <a:normAutofit fontScale="70000" lnSpcReduction="20000"/>
          </a:bodyPr>
          <a:lstStyle/>
          <a:p>
            <a:pPr marL="0" indent="0" algn="ctr">
              <a:lnSpc>
                <a:spcPct val="120000"/>
              </a:lnSpc>
              <a:spcBef>
                <a:spcPct val="0"/>
              </a:spcBef>
              <a:buNone/>
              <a:defRPr/>
            </a:pPr>
            <a:endParaRPr lang="pl-PL" altLang="pl-PL" dirty="0"/>
          </a:p>
          <a:p>
            <a:pPr marL="0" indent="0">
              <a:lnSpc>
                <a:spcPct val="120000"/>
              </a:lnSpc>
              <a:spcBef>
                <a:spcPct val="0"/>
              </a:spcBef>
              <a:defRPr/>
            </a:pPr>
            <a:r>
              <a:rPr lang="pl-PL" altLang="pl-PL" dirty="0"/>
              <a:t>W przypadku wystąpienia awarii ciepłowniczej należy natychmiast powiadomić odpowiednie służby komunalne.</a:t>
            </a:r>
          </a:p>
          <a:p>
            <a:pPr marL="0" indent="0">
              <a:lnSpc>
                <a:spcPct val="120000"/>
              </a:lnSpc>
              <a:spcBef>
                <a:spcPct val="0"/>
              </a:spcBef>
              <a:defRPr/>
            </a:pPr>
            <a:r>
              <a:rPr lang="pl-PL" altLang="pl-PL" dirty="0"/>
              <a:t>Nie zbliżać się do uszkodzonej instalacji ze względu na możliwość poparzenia.</a:t>
            </a:r>
          </a:p>
          <a:p>
            <a:pPr marL="0" indent="0">
              <a:lnSpc>
                <a:spcPct val="120000"/>
              </a:lnSpc>
              <a:spcBef>
                <a:spcPct val="0"/>
              </a:spcBef>
              <a:defRPr/>
            </a:pPr>
            <a:r>
              <a:rPr lang="pl-PL" altLang="pl-PL" dirty="0"/>
              <a:t>Zabezpieczyć teren wokół zdarzenia.</a:t>
            </a:r>
          </a:p>
          <a:p>
            <a:pPr marL="0" indent="0">
              <a:lnSpc>
                <a:spcPct val="120000"/>
              </a:lnSpc>
              <a:spcBef>
                <a:spcPct val="0"/>
              </a:spcBef>
              <a:defRPr/>
            </a:pPr>
            <a:r>
              <a:rPr lang="pl-PL" altLang="pl-PL" dirty="0"/>
              <a:t>W przypadku osób poszkodowanych, podać prąd wody osłaniając ratowników ewakuujących osoby poszkodowane.</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0658" name="Picture 2" descr="http://i.iplsc.com/-/0001H1AJLUIYAK09-C122.jpg">
            <a:hlinkClick r:id="rId4"/>
          </p:cNvPr>
          <p:cNvPicPr>
            <a:picLocks noChangeAspect="1" noChangeArrowheads="1"/>
          </p:cNvPicPr>
          <p:nvPr/>
        </p:nvPicPr>
        <p:blipFill>
          <a:blip r:embed="rId5"/>
          <a:srcRect/>
          <a:stretch>
            <a:fillRect/>
          </a:stretch>
        </p:blipFill>
        <p:spPr bwMode="auto">
          <a:xfrm>
            <a:off x="5522419" y="3071810"/>
            <a:ext cx="3621581" cy="2714644"/>
          </a:xfrm>
          <a:prstGeom prst="rect">
            <a:avLst/>
          </a:prstGeom>
          <a:noFill/>
        </p:spPr>
      </p:pic>
    </p:spTree>
    <p:extLst>
      <p:ext uri="{BB962C8B-B14F-4D97-AF65-F5344CB8AC3E}">
        <p14:creationId xmlns:p14="http://schemas.microsoft.com/office/powerpoint/2010/main" val="199158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86580" y="285466"/>
            <a:ext cx="7362847" cy="874713"/>
          </a:xfrm>
        </p:spPr>
        <p:txBody>
          <a:bodyPr>
            <a:normAutofit/>
          </a:bodyPr>
          <a:lstStyle/>
          <a:p>
            <a:pPr algn="ctr"/>
            <a:r>
              <a:rPr lang="pl-PL" sz="2400" dirty="0"/>
              <a:t>Działania ratownicze podczas utrudnionych</a:t>
            </a:r>
            <a:br>
              <a:rPr lang="pl-PL" sz="2400" dirty="0"/>
            </a:br>
            <a:r>
              <a:rPr lang="pl-PL" sz="2400" dirty="0" err="1"/>
              <a:t>warunk</a:t>
            </a:r>
            <a:r>
              <a:rPr lang="en-US" sz="2400" dirty="0" err="1"/>
              <a:t>ów</a:t>
            </a:r>
            <a:r>
              <a:rPr lang="en-US" sz="2400" dirty="0"/>
              <a:t> </a:t>
            </a:r>
            <a:r>
              <a:rPr lang="en-US" sz="2400" dirty="0" err="1"/>
              <a:t>atmosferycznych</a:t>
            </a:r>
            <a:r>
              <a:rPr lang="en-US" sz="2400" dirty="0"/>
              <a:t>, </a:t>
            </a:r>
            <a:r>
              <a:rPr lang="pl-PL" sz="2400" dirty="0"/>
              <a:t> </a:t>
            </a:r>
            <a:r>
              <a:rPr lang="en-US" sz="2400" dirty="0" err="1"/>
              <a:t>porze</a:t>
            </a:r>
            <a:r>
              <a:rPr lang="en-US" sz="2400" dirty="0"/>
              <a:t> </a:t>
            </a:r>
            <a:r>
              <a:rPr lang="pl-PL" sz="2400" dirty="0"/>
              <a:t> </a:t>
            </a:r>
            <a:r>
              <a:rPr lang="en-US" sz="2400" dirty="0" err="1"/>
              <a:t>nocnej</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24</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525113"/>
          </a:xfrm>
        </p:spPr>
        <p:txBody>
          <a:bodyPr>
            <a:normAutofit fontScale="70000" lnSpcReduction="20000"/>
          </a:bodyPr>
          <a:lstStyle/>
          <a:p>
            <a:pPr>
              <a:buNone/>
            </a:pPr>
            <a:r>
              <a:rPr lang="pl-PL" sz="3400" b="1" dirty="0"/>
              <a:t>W czasie niskich temperatur otoczenia należy:</a:t>
            </a:r>
          </a:p>
          <a:p>
            <a:pPr>
              <a:buNone/>
            </a:pPr>
            <a:endParaRPr lang="pl-PL" dirty="0"/>
          </a:p>
          <a:p>
            <a:pPr lvl="0"/>
            <a:r>
              <a:rPr lang="pl-PL" dirty="0"/>
              <a:t>unikać oblewania wodą ludzi i sprzętu,</a:t>
            </a:r>
          </a:p>
          <a:p>
            <a:pPr lvl="0"/>
            <a:r>
              <a:rPr lang="pl-PL" dirty="0"/>
              <a:t>rozdzielacze ustawiać w  miarę  możliwości wewnątrz obiektów, a jeżeli jest to niemożliwe</a:t>
            </a:r>
            <a:br>
              <a:rPr lang="pl-PL" dirty="0"/>
            </a:br>
            <a:r>
              <a:rPr lang="pl-PL" dirty="0"/>
              <a:t>zasypywać je śniegiem, ziemią lub okrywać szmatami,</a:t>
            </a:r>
          </a:p>
          <a:p>
            <a:pPr lvl="0"/>
            <a:r>
              <a:rPr lang="pl-PL" dirty="0"/>
              <a:t>zapewnić ciągły przepływ wody przez linie wężowe,</a:t>
            </a:r>
          </a:p>
          <a:p>
            <a:pPr lvl="0"/>
            <a:r>
              <a:rPr lang="pl-PL" dirty="0"/>
              <a:t>w przypadku bardzo niskich temperatur stosować środki obniżające temperaturę krzepnięcia</a:t>
            </a:r>
            <a:br>
              <a:rPr lang="pl-PL" dirty="0"/>
            </a:br>
            <a:r>
              <a:rPr lang="pl-PL" dirty="0"/>
              <a:t>wody</a:t>
            </a:r>
          </a:p>
          <a:p>
            <a:pPr lvl="0"/>
            <a:r>
              <a:rPr lang="pl-PL" dirty="0"/>
              <a:t>wyposażyć zastępy w sprzęt do rozmrażania hydrantów, armatury wodnej i pomp,</a:t>
            </a:r>
          </a:p>
          <a:p>
            <a:pPr lvl="0"/>
            <a:r>
              <a:rPr lang="pl-PL" dirty="0"/>
              <a:t>w przypadku wystąpienia oblodzenia stosować środki zapobiegające wypadkom,</a:t>
            </a:r>
          </a:p>
          <a:p>
            <a:r>
              <a:rPr lang="pl-PL" dirty="0"/>
              <a:t>zapewnić ratownikom częste podmiany, umożliwić wypoczynek, ogrzanie się, wymianę odzieży, dostarczyć ciepłe napoje i posiłki.</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8610" name="Picture 2" descr="http://www.troteclaser.com/en-US/Support/FAQs/PublishingImages/temperature-low.jpg"/>
          <p:cNvPicPr>
            <a:picLocks noChangeAspect="1" noChangeArrowheads="1"/>
          </p:cNvPicPr>
          <p:nvPr/>
        </p:nvPicPr>
        <p:blipFill>
          <a:blip r:embed="rId4"/>
          <a:srcRect/>
          <a:stretch>
            <a:fillRect/>
          </a:stretch>
        </p:blipFill>
        <p:spPr bwMode="auto">
          <a:xfrm>
            <a:off x="6786578" y="1571612"/>
            <a:ext cx="636720" cy="976304"/>
          </a:xfrm>
          <a:prstGeom prst="rect">
            <a:avLst/>
          </a:prstGeom>
          <a:noFill/>
        </p:spPr>
      </p:pic>
    </p:spTree>
    <p:extLst>
      <p:ext uri="{BB962C8B-B14F-4D97-AF65-F5344CB8AC3E}">
        <p14:creationId xmlns:p14="http://schemas.microsoft.com/office/powerpoint/2010/main" val="199158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04655" y="285466"/>
            <a:ext cx="7362847" cy="874713"/>
          </a:xfrm>
        </p:spPr>
        <p:txBody>
          <a:bodyPr>
            <a:normAutofit fontScale="90000"/>
          </a:bodyPr>
          <a:lstStyle/>
          <a:p>
            <a:pPr algn="ctr"/>
            <a:r>
              <a:rPr lang="pl-PL" sz="2800" dirty="0"/>
              <a:t>Działania ratownicze podczas utrudnionych </a:t>
            </a:r>
            <a:r>
              <a:rPr lang="pl-PL" sz="2800" dirty="0" err="1"/>
              <a:t>warunk</a:t>
            </a:r>
            <a:r>
              <a:rPr lang="en-US" sz="2800" dirty="0" err="1"/>
              <a:t>ów</a:t>
            </a:r>
            <a:r>
              <a:rPr lang="en-US" sz="2800" dirty="0"/>
              <a:t> </a:t>
            </a:r>
            <a:r>
              <a:rPr lang="en-US" sz="2800" dirty="0" err="1"/>
              <a:t>atmosferycznych</a:t>
            </a:r>
            <a:r>
              <a:rPr lang="en-US" sz="2800" dirty="0"/>
              <a:t>, </a:t>
            </a:r>
            <a:r>
              <a:rPr lang="pl-PL" sz="2800" dirty="0"/>
              <a:t> </a:t>
            </a:r>
            <a:r>
              <a:rPr lang="en-US" sz="2800" dirty="0" err="1"/>
              <a:t>porze</a:t>
            </a:r>
            <a:r>
              <a:rPr lang="en-US" sz="2800" dirty="0"/>
              <a:t> </a:t>
            </a:r>
            <a:r>
              <a:rPr lang="pl-PL" sz="2800" dirty="0"/>
              <a:t> </a:t>
            </a:r>
            <a:r>
              <a:rPr lang="en-US" sz="2800" dirty="0" err="1"/>
              <a:t>nocnej</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25</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643051"/>
            <a:ext cx="8921000" cy="5000660"/>
          </a:xfrm>
        </p:spPr>
        <p:txBody>
          <a:bodyPr>
            <a:normAutofit fontScale="70000" lnSpcReduction="20000"/>
          </a:bodyPr>
          <a:lstStyle/>
          <a:p>
            <a:pPr lvl="0">
              <a:buNone/>
            </a:pPr>
            <a:r>
              <a:rPr lang="pl-PL" sz="3800" b="1" dirty="0"/>
              <a:t>W czasie działań podczas silnego wiatru należy:</a:t>
            </a:r>
          </a:p>
          <a:p>
            <a:pPr lvl="0">
              <a:buNone/>
            </a:pPr>
            <a:endParaRPr lang="pl-PL" sz="3800" b="1" dirty="0"/>
          </a:p>
          <a:p>
            <a:pPr lvl="0"/>
            <a:r>
              <a:rPr lang="pl-PL" dirty="0"/>
              <a:t>zwracać szczególną uwagę na możliwość szybkiego rozprzestrzeniania się pożaru i dalekich przerzutów ognia,</a:t>
            </a:r>
          </a:p>
          <a:p>
            <a:pPr lvl="0"/>
            <a:r>
              <a:rPr lang="pl-PL" dirty="0"/>
              <a:t>ze względu na możliwość nagłych przerzutów ognia (ognie lotne) obronę dalszą prowadzić większą ilością sił i środków,</a:t>
            </a:r>
          </a:p>
          <a:p>
            <a:pPr lvl="0"/>
            <a:r>
              <a:rPr lang="pl-PL" dirty="0"/>
              <a:t>bezwzględnie utworzyć odwód taktyczny,</a:t>
            </a:r>
          </a:p>
          <a:p>
            <a:pPr lvl="0"/>
            <a:r>
              <a:rPr lang="pl-PL" dirty="0"/>
              <a:t>na froncie pożaru podawać zwarte prądy wody o dużym zasięgu rzutu i wydajności,</a:t>
            </a:r>
          </a:p>
          <a:p>
            <a:pPr lvl="0"/>
            <a:r>
              <a:rPr lang="pl-PL" dirty="0"/>
              <a:t>na tył pożaru podawać silne prądy rozproszone lub pianę gaśniczą,</a:t>
            </a:r>
          </a:p>
          <a:p>
            <a:pPr lvl="0"/>
            <a:r>
              <a:rPr lang="pl-PL" dirty="0"/>
              <a:t>stanowiskom bojowym pracującym na głównym kierunku rozprzestrzeniania się ognia zapewnić możliwość odwrotu,</a:t>
            </a:r>
          </a:p>
          <a:p>
            <a:r>
              <a:rPr lang="pl-PL" dirty="0"/>
              <a:t>stanowiska gaśnicze na drabinach zabezpieczyć przed wywróceniem lub upadkiem strażaka,</a:t>
            </a:r>
          </a:p>
          <a:p>
            <a:r>
              <a:rPr lang="pl-PL" dirty="0"/>
              <a:t>po zakończeniu akcji starannie wygasić pogorzelisko i zapewnić długotrwały dozór.</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6562" name="Picture 2" descr="https://d-nm.ppstatic.pl/k/r/66/82/54af73aae98d3_o.jpg?1420066800"/>
          <p:cNvPicPr>
            <a:picLocks noChangeAspect="1" noChangeArrowheads="1"/>
          </p:cNvPicPr>
          <p:nvPr/>
        </p:nvPicPr>
        <p:blipFill>
          <a:blip r:embed="rId4" cstate="print"/>
          <a:srcRect/>
          <a:stretch>
            <a:fillRect/>
          </a:stretch>
        </p:blipFill>
        <p:spPr bwMode="auto">
          <a:xfrm>
            <a:off x="7572396" y="1500174"/>
            <a:ext cx="823887" cy="727269"/>
          </a:xfrm>
          <a:prstGeom prst="rect">
            <a:avLst/>
          </a:prstGeom>
          <a:noFill/>
        </p:spPr>
      </p:pic>
    </p:spTree>
    <p:extLst>
      <p:ext uri="{BB962C8B-B14F-4D97-AF65-F5344CB8AC3E}">
        <p14:creationId xmlns:p14="http://schemas.microsoft.com/office/powerpoint/2010/main" val="199158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96682" y="285466"/>
            <a:ext cx="7362847" cy="874713"/>
          </a:xfrm>
        </p:spPr>
        <p:txBody>
          <a:bodyPr>
            <a:normAutofit fontScale="90000"/>
          </a:bodyPr>
          <a:lstStyle/>
          <a:p>
            <a:pPr algn="ctr"/>
            <a:r>
              <a:rPr lang="pl-PL" sz="2800" dirty="0"/>
              <a:t>Działania ratownicze podczas utrudnionych </a:t>
            </a:r>
            <a:r>
              <a:rPr lang="pl-PL" sz="2800" dirty="0" err="1"/>
              <a:t>warunk</a:t>
            </a:r>
            <a:r>
              <a:rPr lang="en-US" sz="2800" dirty="0" err="1"/>
              <a:t>ów</a:t>
            </a:r>
            <a:r>
              <a:rPr lang="en-US" sz="2800" dirty="0"/>
              <a:t> </a:t>
            </a:r>
            <a:r>
              <a:rPr lang="en-US" sz="2800" dirty="0" err="1"/>
              <a:t>atmosferycznych</a:t>
            </a:r>
            <a:r>
              <a:rPr lang="en-US" sz="2800" dirty="0"/>
              <a:t>, </a:t>
            </a:r>
            <a:r>
              <a:rPr lang="pl-PL" sz="2800" dirty="0"/>
              <a:t> </a:t>
            </a:r>
            <a:r>
              <a:rPr lang="en-US" sz="2800" dirty="0" err="1"/>
              <a:t>porze</a:t>
            </a:r>
            <a:r>
              <a:rPr lang="en-US" sz="2800" dirty="0"/>
              <a:t> </a:t>
            </a:r>
            <a:r>
              <a:rPr lang="pl-PL" sz="2800" dirty="0"/>
              <a:t> </a:t>
            </a:r>
            <a:r>
              <a:rPr lang="en-US" sz="2800" dirty="0" err="1"/>
              <a:t>nocnej</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26</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188443"/>
          </a:xfrm>
        </p:spPr>
        <p:txBody>
          <a:bodyPr>
            <a:normAutofit lnSpcReduction="10000"/>
          </a:bodyPr>
          <a:lstStyle/>
          <a:p>
            <a:pPr lvl="0">
              <a:buNone/>
            </a:pPr>
            <a:r>
              <a:rPr lang="pl-PL" b="1" dirty="0"/>
              <a:t>W czasie działań w porze nocnej należy:</a:t>
            </a:r>
          </a:p>
          <a:p>
            <a:r>
              <a:rPr lang="pl-PL" dirty="0"/>
              <a:t>Używać wszelkich dostępnych źródeł oświetlenia na terenie akcji (</a:t>
            </a:r>
            <a:r>
              <a:rPr lang="pl-PL" dirty="0" err="1"/>
              <a:t>najaśnice</a:t>
            </a:r>
            <a:r>
              <a:rPr lang="pl-PL" dirty="0"/>
              <a:t>, halogeny, szperacze, latarki),</a:t>
            </a:r>
          </a:p>
          <a:p>
            <a:r>
              <a:rPr lang="pl-PL" dirty="0"/>
              <a:t>Na szklakach komunikacyjnych zabezpieczyć teren akcji przez lampy ostrzegawcze (nie oślepiać innych użytkowników drogi),</a:t>
            </a:r>
          </a:p>
          <a:p>
            <a:r>
              <a:rPr lang="pl-PL" dirty="0"/>
              <a:t>Wzdłuż drogi poruszać się w miarę możliwości po stronie lewej w kamizelce odblaskowej,</a:t>
            </a:r>
          </a:p>
          <a:p>
            <a:pPr>
              <a:buNone/>
            </a:pPr>
            <a:endParaRPr lang="pl-PL" dirty="0"/>
          </a:p>
          <a:p>
            <a:endParaRPr lang="pl-PL" dirty="0"/>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pPr>
              <a:lnSpc>
                <a:spcPct val="120000"/>
              </a:lnSpc>
            </a:pPr>
            <a:r>
              <a:rPr lang="pl-PL" sz="2800" dirty="0"/>
              <a:t>Ratowanie zwierząt w warunkach nietypowych</a:t>
            </a: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27</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188443"/>
          </a:xfrm>
        </p:spPr>
        <p:txBody>
          <a:bodyPr>
            <a:normAutofit/>
          </a:bodyPr>
          <a:lstStyle/>
          <a:p>
            <a:pPr>
              <a:lnSpc>
                <a:spcPct val="120000"/>
              </a:lnSpc>
              <a:buNone/>
            </a:pPr>
            <a:r>
              <a:rPr lang="pl-PL" i="1" dirty="0"/>
              <a:t>Zasady ewakuacji zwierząt są dla strażaków ochotników szczególnie ważne, wszak strażacy ochotnicy zazwyczaj pierwsi przybywają na ratunek do zabudowań inwentarskich na wsi.</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146" name="Picture 2" descr="http://puls.edu.pl/sites/default/files/images/Ewakuacja%20zwierzat%201.jpg">
            <a:hlinkClick r:id="rId4"/>
          </p:cNvPr>
          <p:cNvPicPr>
            <a:picLocks noChangeAspect="1" noChangeArrowheads="1"/>
          </p:cNvPicPr>
          <p:nvPr/>
        </p:nvPicPr>
        <p:blipFill>
          <a:blip r:embed="rId5"/>
          <a:srcRect/>
          <a:stretch>
            <a:fillRect/>
          </a:stretch>
        </p:blipFill>
        <p:spPr bwMode="auto">
          <a:xfrm>
            <a:off x="1071538" y="4517690"/>
            <a:ext cx="3524232" cy="2340310"/>
          </a:xfrm>
          <a:prstGeom prst="rect">
            <a:avLst/>
          </a:prstGeom>
          <a:noFill/>
        </p:spPr>
      </p:pic>
      <p:sp>
        <p:nvSpPr>
          <p:cNvPr id="8" name="Prostokąt 7"/>
          <p:cNvSpPr/>
          <p:nvPr/>
        </p:nvSpPr>
        <p:spPr>
          <a:xfrm>
            <a:off x="3643306" y="6581001"/>
            <a:ext cx="880369" cy="276999"/>
          </a:xfrm>
          <a:prstGeom prst="rect">
            <a:avLst/>
          </a:prstGeom>
        </p:spPr>
        <p:txBody>
          <a:bodyPr wrap="none">
            <a:spAutoFit/>
          </a:bodyPr>
          <a:lstStyle/>
          <a:p>
            <a:r>
              <a:rPr lang="pl-PL" sz="1200" dirty="0" err="1">
                <a:hlinkClick r:id="rId6"/>
              </a:rPr>
              <a:t>puls.edu.pl</a:t>
            </a:r>
            <a:endParaRPr lang="pl-PL" sz="1200" dirty="0"/>
          </a:p>
        </p:txBody>
      </p:sp>
      <p:pic>
        <p:nvPicPr>
          <p:cNvPr id="6148" name="Picture 4" descr="http://www.kpzlotoryja.republika.pl/galeria/zdarzenia/zdarzenia2014/kon2.jpg">
            <a:hlinkClick r:id="rId7"/>
          </p:cNvPr>
          <p:cNvPicPr>
            <a:picLocks noChangeAspect="1" noChangeArrowheads="1"/>
          </p:cNvPicPr>
          <p:nvPr/>
        </p:nvPicPr>
        <p:blipFill>
          <a:blip r:embed="rId8"/>
          <a:srcRect/>
          <a:stretch>
            <a:fillRect/>
          </a:stretch>
        </p:blipFill>
        <p:spPr bwMode="auto">
          <a:xfrm>
            <a:off x="5000628" y="4541182"/>
            <a:ext cx="3090845" cy="2316818"/>
          </a:xfrm>
          <a:prstGeom prst="rect">
            <a:avLst/>
          </a:prstGeom>
          <a:noFill/>
        </p:spPr>
      </p:pic>
      <p:sp>
        <p:nvSpPr>
          <p:cNvPr id="10" name="Prostokąt 9"/>
          <p:cNvSpPr/>
          <p:nvPr/>
        </p:nvSpPr>
        <p:spPr>
          <a:xfrm>
            <a:off x="5000628" y="6581001"/>
            <a:ext cx="2052485" cy="276999"/>
          </a:xfrm>
          <a:prstGeom prst="rect">
            <a:avLst/>
          </a:prstGeom>
        </p:spPr>
        <p:txBody>
          <a:bodyPr wrap="none">
            <a:spAutoFit/>
          </a:bodyPr>
          <a:lstStyle/>
          <a:p>
            <a:r>
              <a:rPr lang="pl-PL" sz="1200" dirty="0" err="1">
                <a:hlinkClick r:id="rId9"/>
              </a:rPr>
              <a:t>www.kpzlotoryja.republika.pl</a:t>
            </a:r>
            <a:endParaRPr lang="pl-PL" sz="1200" dirty="0"/>
          </a:p>
        </p:txBody>
      </p:sp>
    </p:spTree>
    <p:extLst>
      <p:ext uri="{BB962C8B-B14F-4D97-AF65-F5344CB8AC3E}">
        <p14:creationId xmlns:p14="http://schemas.microsoft.com/office/powerpoint/2010/main" val="1991585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r>
              <a:rPr lang="pl-PL" sz="2800" dirty="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28</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428868"/>
            <a:ext cx="8921000" cy="4188443"/>
          </a:xfrm>
        </p:spPr>
        <p:txBody>
          <a:bodyPr>
            <a:normAutofit fontScale="92500" lnSpcReduction="20000"/>
          </a:bodyPr>
          <a:lstStyle/>
          <a:p>
            <a:r>
              <a:rPr lang="pl-PL" dirty="0"/>
              <a:t>Ewakuacja zwierząt jest zadaniem niełatwym, wymagającym odpowiedniego przygotowania, dlatego też przeprowadza się ją  wówczas, gdy nie stanowi bezpośredniego zagrożenia życia strażaków. Przed rozpoczęciem ewakuacji ratownicy powinni rozpoznać sposób lokowania i wiązania zwierząt. Warto pamiętać także, by do zwierząt podchodzić spokojnie, ostrożnie. Zwierzęta bowiem wyczuwają zdenerwowanie ratownika i to zdenerwowanie może im się udzielić.</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488833" cy="874713"/>
          </a:xfrm>
        </p:spPr>
        <p:txBody>
          <a:bodyPr>
            <a:noAutofit/>
          </a:bodyPr>
          <a:lstStyle/>
          <a:p>
            <a:r>
              <a:rPr lang="pl-PL" sz="2800" dirty="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29</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428868"/>
            <a:ext cx="8921000" cy="4188443"/>
          </a:xfrm>
        </p:spPr>
        <p:txBody>
          <a:bodyPr>
            <a:normAutofit fontScale="70000" lnSpcReduction="20000"/>
          </a:bodyPr>
          <a:lstStyle/>
          <a:p>
            <a:pPr>
              <a:buNone/>
            </a:pPr>
            <a:r>
              <a:rPr lang="pl-PL" b="1" dirty="0"/>
              <a:t>Podczas ratowania koni należy pamiętać, by nie podchodzić do nich nagle od tyłu.</a:t>
            </a:r>
          </a:p>
          <a:p>
            <a:r>
              <a:rPr lang="pl-PL" dirty="0"/>
              <a:t>Osobnikom przywykłym do uprzęży można założyć uprząż i spokojnie wyprowadzić. </a:t>
            </a:r>
          </a:p>
          <a:p>
            <a:r>
              <a:rPr lang="pl-PL" dirty="0"/>
              <a:t>Koniom przeprowadzanym obok płonących elementów konstrukcji warto zakryć oczy zakładając na głowy worek lub płachtę. W celu wyeliminowania zapachu dymu można przytknąć do nozdrzy trochę obornika.</a:t>
            </a:r>
          </a:p>
          <a:p>
            <a:pPr>
              <a:buNone/>
            </a:pPr>
            <a:r>
              <a:rPr lang="pl-PL" b="1" dirty="0"/>
              <a:t>Ratowanie krów odbywa się podobnie do ratowania koni. </a:t>
            </a:r>
          </a:p>
          <a:p>
            <a:pPr>
              <a:buNone/>
            </a:pPr>
            <a:r>
              <a:rPr lang="pl-PL" dirty="0"/>
              <a:t>	Kłopot może jednak sprawić ratowanie buhajów rozpłodowych. Podczas zbliżania się do nich osób obcych mogą przyjąć postawę obronną i nawet zaatakować. W miarę bezpieczne wyprowadzanie buhaja może odbywać się za pomocą drąga zamocowanego do kotka nosowego.</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b="1" dirty="0"/>
              <a:t>Wstęp</a:t>
            </a:r>
          </a:p>
        </p:txBody>
      </p:sp>
      <p:sp>
        <p:nvSpPr>
          <p:cNvPr id="3080" name="Rectangle 8"/>
          <p:cNvSpPr>
            <a:spLocks noChangeArrowheads="1"/>
          </p:cNvSpPr>
          <p:nvPr/>
        </p:nvSpPr>
        <p:spPr bwMode="auto">
          <a:xfrm>
            <a:off x="272506" y="1636811"/>
            <a:ext cx="8514335" cy="272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92500"/>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indent="0" algn="ctr">
              <a:lnSpc>
                <a:spcPct val="120000"/>
              </a:lnSpc>
              <a:buNone/>
              <a:defRPr/>
            </a:pPr>
            <a:r>
              <a:rPr lang="pl-PL" altLang="pl-PL" sz="2400" dirty="0"/>
              <a:t>Rozwój przemysłu, transportu, występowanie ekstremalnych zjawisk naturalnych przyczyniają się do występowania coraz to nowych i bardziej skomplikowanych wypadków oraz sytuacji awaryjnych, które wymagają interwencji służb ratowniczych. Jednostki straży pożarnej coraz częściej uczestniczą w likwidacji skutków zdarzeń nie będących pożarami. </a:t>
            </a:r>
          </a:p>
          <a:p>
            <a:pPr algn="just">
              <a:lnSpc>
                <a:spcPct val="80000"/>
              </a:lnSpc>
              <a:buFontTx/>
              <a:buNone/>
            </a:pPr>
            <a:endParaRPr lang="pl-PL" altLang="pl-PL" sz="2400" b="1" dirty="0"/>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sp>
        <p:nvSpPr>
          <p:cNvPr id="9" name="Symbol zastępczy zawartości 1"/>
          <p:cNvSpPr>
            <a:spLocks noGrp="1"/>
          </p:cNvSpPr>
          <p:nvPr>
            <p:ph sz="quarter" idx="2"/>
          </p:nvPr>
        </p:nvSpPr>
        <p:spPr>
          <a:xfrm>
            <a:off x="5436096" y="5362694"/>
            <a:ext cx="1080120" cy="216024"/>
          </a:xfrm>
        </p:spPr>
        <p:txBody>
          <a:bodyPr>
            <a:normAutofit fontScale="25000" lnSpcReduction="20000"/>
          </a:bodyPr>
          <a:lstStyle/>
          <a:p>
            <a:pPr marL="118872" indent="0">
              <a:buNone/>
            </a:pPr>
            <a:r>
              <a:rPr lang="pl-PL" dirty="0">
                <a:solidFill>
                  <a:schemeClr val="bg1"/>
                </a:solidFill>
                <a:latin typeface="Calibri" panose="020F0502020204030204" pitchFamily="34" charset="0"/>
              </a:rPr>
              <a:t>Zdjęcie 1</a:t>
            </a:r>
          </a:p>
        </p:txBody>
      </p:sp>
      <p:pic>
        <p:nvPicPr>
          <p:cNvPr id="11266" name="Picture 2" descr="http://www.psp-nowysacz.pl/edc_media/List/Item-1908/Image2/800x600mAUTOcWHITE.jpg">
            <a:hlinkClick r:id="rId4"/>
          </p:cNvPr>
          <p:cNvPicPr>
            <a:picLocks noChangeAspect="1" noChangeArrowheads="1"/>
          </p:cNvPicPr>
          <p:nvPr/>
        </p:nvPicPr>
        <p:blipFill>
          <a:blip r:embed="rId5"/>
          <a:srcRect/>
          <a:stretch>
            <a:fillRect/>
          </a:stretch>
        </p:blipFill>
        <p:spPr bwMode="auto">
          <a:xfrm>
            <a:off x="571472" y="4572008"/>
            <a:ext cx="3443297" cy="1935931"/>
          </a:xfrm>
          <a:prstGeom prst="rect">
            <a:avLst/>
          </a:prstGeom>
          <a:noFill/>
        </p:spPr>
      </p:pic>
      <p:sp>
        <p:nvSpPr>
          <p:cNvPr id="11" name="Prostokąt 10"/>
          <p:cNvSpPr/>
          <p:nvPr/>
        </p:nvSpPr>
        <p:spPr>
          <a:xfrm>
            <a:off x="2571736" y="6286520"/>
            <a:ext cx="1417196" cy="230832"/>
          </a:xfrm>
          <a:prstGeom prst="rect">
            <a:avLst/>
          </a:prstGeom>
          <a:noFill/>
        </p:spPr>
        <p:txBody>
          <a:bodyPr wrap="square">
            <a:spAutoFit/>
          </a:bodyPr>
          <a:lstStyle/>
          <a:p>
            <a:pPr algn="ctr"/>
            <a:r>
              <a:rPr lang="pl-PL" sz="900" b="1" dirty="0"/>
              <a:t>www.psp-nowysacz.pl</a:t>
            </a:r>
          </a:p>
        </p:txBody>
      </p:sp>
      <p:pic>
        <p:nvPicPr>
          <p:cNvPr id="11268" name="Picture 4" descr="http://m.wm.pl/2015/10/orig/20151010172859-img-4563-271110.jpg">
            <a:hlinkClick r:id="rId6"/>
          </p:cNvPr>
          <p:cNvPicPr>
            <a:picLocks noChangeAspect="1" noChangeArrowheads="1"/>
          </p:cNvPicPr>
          <p:nvPr/>
        </p:nvPicPr>
        <p:blipFill>
          <a:blip r:embed="rId7" cstate="print"/>
          <a:srcRect/>
          <a:stretch>
            <a:fillRect/>
          </a:stretch>
        </p:blipFill>
        <p:spPr bwMode="auto">
          <a:xfrm>
            <a:off x="4929190" y="4572008"/>
            <a:ext cx="3143272" cy="1950963"/>
          </a:xfrm>
          <a:prstGeom prst="rect">
            <a:avLst/>
          </a:prstGeom>
          <a:noFill/>
        </p:spPr>
      </p:pic>
      <p:sp>
        <p:nvSpPr>
          <p:cNvPr id="13" name="Prostokąt 12"/>
          <p:cNvSpPr/>
          <p:nvPr/>
        </p:nvSpPr>
        <p:spPr>
          <a:xfrm>
            <a:off x="6572264" y="6286520"/>
            <a:ext cx="1609486" cy="230832"/>
          </a:xfrm>
          <a:prstGeom prst="rect">
            <a:avLst/>
          </a:prstGeom>
        </p:spPr>
        <p:txBody>
          <a:bodyPr wrap="square">
            <a:spAutoFit/>
          </a:bodyPr>
          <a:lstStyle/>
          <a:p>
            <a:r>
              <a:rPr lang="pl-PL" sz="900" dirty="0"/>
              <a:t>http://olsztyn.wm.pl</a:t>
            </a:r>
          </a:p>
        </p:txBody>
      </p:sp>
    </p:spTree>
    <p:extLst>
      <p:ext uri="{BB962C8B-B14F-4D97-AF65-F5344CB8AC3E}">
        <p14:creationId xmlns:p14="http://schemas.microsoft.com/office/powerpoint/2010/main" val="2569870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589361" cy="874713"/>
          </a:xfrm>
        </p:spPr>
        <p:txBody>
          <a:bodyPr>
            <a:noAutofit/>
          </a:bodyPr>
          <a:lstStyle/>
          <a:p>
            <a:r>
              <a:rPr lang="pl-PL" sz="2800" dirty="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30</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214554"/>
            <a:ext cx="8921000" cy="4643446"/>
          </a:xfrm>
        </p:spPr>
        <p:txBody>
          <a:bodyPr>
            <a:normAutofit fontScale="77500" lnSpcReduction="20000"/>
          </a:bodyPr>
          <a:lstStyle/>
          <a:p>
            <a:r>
              <a:rPr lang="pl-PL" dirty="0"/>
              <a:t>Bez większego problemu ewakuuje się tuczniki i warchlaki. </a:t>
            </a:r>
          </a:p>
          <a:p>
            <a:pPr>
              <a:buNone/>
            </a:pPr>
            <a:r>
              <a:rPr lang="pl-PL" dirty="0"/>
              <a:t>	Pewien kłopot mogą sprawiać maciory karmiące prosięta, które nie chcą</a:t>
            </a:r>
          </a:p>
          <a:p>
            <a:pPr>
              <a:buNone/>
            </a:pPr>
            <a:r>
              <a:rPr lang="pl-PL" dirty="0"/>
              <a:t>	opuścić prosiąt. W takim przypadku należy prosięta zbierać do worków lub koszy. Maciora wówczas powinna wyjść z obory za prosiętami. </a:t>
            </a:r>
          </a:p>
          <a:p>
            <a:r>
              <a:rPr lang="pl-PL" dirty="0"/>
              <a:t>W workach lub koszach ratuje się drób. Ratowanie należy przeprowadzić jak najszybciej. Szybko też trzeba uwalniać drób z worków, aby ptactwo się nie podusiło.</a:t>
            </a:r>
          </a:p>
          <a:p>
            <a:r>
              <a:rPr lang="pl-PL" dirty="0"/>
              <a:t>Spore trudności można napotkać przy ratowaniu owiec. Stłaczają się one bowiem w kłąb i wciskają w róg owczarni. Po wypędzeniu wracają i biegną z powrotem do ognia. Ratowanie owiec może być łatwiejsze, jeśli uda nam się wyprowadzić przewodnika stada zawiązując mu oczy.</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488833" cy="874713"/>
          </a:xfrm>
        </p:spPr>
        <p:txBody>
          <a:bodyPr>
            <a:noAutofit/>
          </a:bodyPr>
          <a:lstStyle/>
          <a:p>
            <a:r>
              <a:rPr lang="pl-PL" sz="2800" dirty="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31</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214554"/>
            <a:ext cx="9144000" cy="4929221"/>
          </a:xfrm>
        </p:spPr>
        <p:txBody>
          <a:bodyPr>
            <a:noAutofit/>
          </a:bodyPr>
          <a:lstStyle/>
          <a:p>
            <a:pPr>
              <a:buNone/>
            </a:pPr>
            <a:r>
              <a:rPr lang="pl-PL" sz="2000" b="1" dirty="0"/>
              <a:t>Obok ewakuacji zwierząt zagrożonych przez pożar strażacy prowadzą</a:t>
            </a:r>
          </a:p>
          <a:p>
            <a:pPr>
              <a:buNone/>
            </a:pPr>
            <a:r>
              <a:rPr lang="pl-PL" sz="2000" b="1" dirty="0"/>
              <a:t>	także ewakuację zwierząt: - zagrożonych powodzią, - z grzęzawisk, bagien i głębokich wykopów, - z drzew, słupów, dachów</a:t>
            </a:r>
            <a:r>
              <a:rPr lang="pl-PL" sz="2000" dirty="0"/>
              <a:t>. Ratowanie zwierząt zagrożonych powodzią nie stwarza zazwyczaj większych problemów. Czynności te wykonują głównie sami rolnicy. Trudności powstają głównie wówczas, gdy trzeba ratować je z pomieszczeń zalanych wodą. W takich przypadkach często niezbędne bywa użycie motorowego sprzętu pływającego. Aby uratować zwierzę zagrożone powodzią, wystarczy nierzadko uwolnić je z zamknięcia lub uwięzi. Uwolnione ratuje się samo. Do ratowania zwierząt uwięzionych w wykopach, bagnach używać trzeba najczęściej urządzeń i narzędzi. Mogą nimi być: dźwigi, poduszki pneumatyczne, trójnogi z blokiem, drągi, liny. Podczas prowadzonej akcji mogą okazać się niezbędne porady weterynarza.</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r>
              <a:rPr lang="pl-PL" altLang="pl-PL" sz="2800" dirty="0"/>
              <a:t>BIBLIOGRAFIA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636811"/>
            <a:ext cx="8921000" cy="4188443"/>
          </a:xfrm>
        </p:spPr>
        <p:txBody>
          <a:bodyPr>
            <a:normAutofit lnSpcReduction="10000"/>
          </a:bodyPr>
          <a:lstStyle/>
          <a:p>
            <a:pPr marL="533400" indent="-533400">
              <a:lnSpc>
                <a:spcPct val="80000"/>
              </a:lnSpc>
              <a:spcBef>
                <a:spcPct val="0"/>
              </a:spcBef>
              <a:defRPr/>
            </a:pPr>
            <a:r>
              <a:rPr lang="pl-PL" altLang="pl-PL" sz="2800" dirty="0"/>
              <a:t>strona internetowa: </a:t>
            </a:r>
            <a:r>
              <a:rPr lang="pl-PL" altLang="pl-PL" sz="2800" dirty="0" err="1"/>
              <a:t>www.psp.krakow.pl</a:t>
            </a:r>
            <a:r>
              <a:rPr lang="pl-PL" altLang="pl-PL" sz="2800" dirty="0"/>
              <a:t>;</a:t>
            </a:r>
          </a:p>
          <a:p>
            <a:pPr marL="533400" indent="-533400">
              <a:lnSpc>
                <a:spcPct val="80000"/>
              </a:lnSpc>
              <a:spcBef>
                <a:spcPct val="0"/>
              </a:spcBef>
              <a:defRPr/>
            </a:pPr>
            <a:r>
              <a:rPr lang="pl-PL" altLang="pl-PL" sz="2800" dirty="0"/>
              <a:t>strona internetowa: </a:t>
            </a:r>
            <a:r>
              <a:rPr lang="pl-PL" altLang="pl-PL" sz="2800" dirty="0" err="1"/>
              <a:t>www.szczecin.kwpsp.gov.pl</a:t>
            </a:r>
            <a:r>
              <a:rPr lang="pl-PL" altLang="pl-PL" sz="2800" dirty="0"/>
              <a:t>;</a:t>
            </a:r>
          </a:p>
          <a:p>
            <a:pPr marL="533400" indent="-533400">
              <a:lnSpc>
                <a:spcPct val="80000"/>
              </a:lnSpc>
              <a:spcBef>
                <a:spcPct val="0"/>
              </a:spcBef>
              <a:defRPr/>
            </a:pPr>
            <a:r>
              <a:rPr lang="pl-PL" altLang="pl-PL" sz="2800" dirty="0"/>
              <a:t>strona internetowa: </a:t>
            </a:r>
            <a:r>
              <a:rPr lang="pl-PL" altLang="pl-PL" sz="2800" dirty="0" err="1"/>
              <a:t>www.naszebezpieczeństwo.strefa.pl</a:t>
            </a:r>
            <a:r>
              <a:rPr lang="pl-PL" altLang="pl-PL" sz="2800" dirty="0"/>
              <a:t>. </a:t>
            </a:r>
          </a:p>
          <a:p>
            <a:pPr marL="533400" indent="-533400">
              <a:lnSpc>
                <a:spcPct val="80000"/>
              </a:lnSpc>
              <a:spcBef>
                <a:spcPct val="0"/>
              </a:spcBef>
              <a:defRPr/>
            </a:pPr>
            <a:r>
              <a:rPr lang="pl-PL" sz="2800" dirty="0"/>
              <a:t>Strona</a:t>
            </a:r>
            <a:r>
              <a:rPr lang="pl-PL" sz="2800" i="1" dirty="0"/>
              <a:t> internetowa </a:t>
            </a:r>
            <a:r>
              <a:rPr lang="pl-PL" sz="2800" i="1" dirty="0" err="1"/>
              <a:t>www.ospswarzęc.pl</a:t>
            </a:r>
            <a:endParaRPr lang="pl-PL" sz="2800" dirty="0"/>
          </a:p>
          <a:p>
            <a:pPr marL="533400" indent="-533400">
              <a:lnSpc>
                <a:spcPct val="80000"/>
              </a:lnSpc>
              <a:spcBef>
                <a:spcPct val="0"/>
              </a:spcBef>
              <a:defRPr/>
            </a:pPr>
            <a:r>
              <a:rPr lang="pl-PL" altLang="pl-PL" sz="2800" dirty="0"/>
              <a:t>Rogowska S. - Materiały szkoleniowe. </a:t>
            </a:r>
            <a:r>
              <a:rPr lang="pl-PL" altLang="pl-PL" sz="2800" dirty="0" err="1"/>
              <a:t>Sintac</a:t>
            </a:r>
            <a:r>
              <a:rPr lang="pl-PL" altLang="pl-PL" sz="2800" dirty="0"/>
              <a:t>, Warszawa 2004;</a:t>
            </a:r>
          </a:p>
          <a:p>
            <a:pPr marL="533400" indent="-533400">
              <a:lnSpc>
                <a:spcPct val="80000"/>
              </a:lnSpc>
              <a:spcBef>
                <a:spcPct val="0"/>
              </a:spcBef>
              <a:defRPr/>
            </a:pPr>
            <a:r>
              <a:rPr lang="pl-PL" sz="2800" dirty="0"/>
              <a:t>Rozporządzenie Ministra Spraw Wewnętrznych z dnia 16 września 2008 r. w sprawie szczegółowych warunków bezpieczeństwa i higieny służby strażaków Państwowej Straży Pożarnej )</a:t>
            </a:r>
            <a:r>
              <a:rPr lang="nn-NO" sz="2800" dirty="0"/>
              <a:t> Dz.U. 2008 nr 180 poz. 1115</a:t>
            </a:r>
            <a:r>
              <a:rPr lang="pl-PL" sz="2800" dirty="0"/>
              <a:t>)</a:t>
            </a:r>
          </a:p>
          <a:p>
            <a:pPr marL="533400" indent="-533400">
              <a:lnSpc>
                <a:spcPct val="80000"/>
              </a:lnSpc>
              <a:spcBef>
                <a:spcPct val="0"/>
              </a:spcBef>
              <a:defRPr/>
            </a:pPr>
            <a:r>
              <a:rPr lang="pl-PL" sz="2800" dirty="0"/>
              <a:t>Materiały własne</a:t>
            </a:r>
          </a:p>
          <a:p>
            <a:pPr>
              <a:buNone/>
            </a:pPr>
            <a:endParaRPr lang="pl-PL" sz="2800" dirty="0"/>
          </a:p>
          <a:p>
            <a:pPr marL="533400" indent="-533400">
              <a:lnSpc>
                <a:spcPct val="80000"/>
              </a:lnSpc>
              <a:spcBef>
                <a:spcPct val="0"/>
              </a:spcBef>
              <a:defRPr/>
            </a:pPr>
            <a:endParaRPr lang="pl-PL" sz="1800" dirty="0"/>
          </a:p>
          <a:p>
            <a:pPr marL="533400" indent="-533400">
              <a:lnSpc>
                <a:spcPct val="80000"/>
              </a:lnSpc>
              <a:spcBef>
                <a:spcPct val="0"/>
              </a:spcBef>
              <a:defRPr/>
            </a:pPr>
            <a:endParaRPr lang="pl-PL" sz="1800" i="1" dirty="0"/>
          </a:p>
          <a:p>
            <a:pPr marL="533400" indent="-533400">
              <a:lnSpc>
                <a:spcPct val="80000"/>
              </a:lnSpc>
              <a:spcBef>
                <a:spcPct val="0"/>
              </a:spcBef>
              <a:defRPr/>
            </a:pPr>
            <a:endParaRPr lang="pl-PL" altLang="pl-PL" sz="2800" dirty="0"/>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dirty="0"/>
              <a:t>Inne miejscowe zagrożenia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282439" y="1820300"/>
            <a:ext cx="8610041" cy="4251905"/>
          </a:xfrm>
        </p:spPr>
        <p:txBody>
          <a:bodyPr>
            <a:normAutofit/>
          </a:bodyPr>
          <a:lstStyle/>
          <a:p>
            <a:r>
              <a:rPr lang="pl-PL" dirty="0"/>
              <a:t>Przez określenie ,,</a:t>
            </a:r>
            <a:r>
              <a:rPr lang="pl-PL" b="1" dirty="0"/>
              <a:t>inne miejscowe zagrożenia</a:t>
            </a:r>
            <a:r>
              <a:rPr lang="pl-PL" dirty="0"/>
              <a:t>” rozumie się  inne niż pożar i klęska żywiołowa zdarzenie wynikające z rozwoju cywilizacyjnego i naturalnych praw przyrody (katastrofy techniczne, chemiczne, ekologiczne), stanowiące zagrożenie dla życia, zdrowia, mienia lub środowiska,</a:t>
            </a:r>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48976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93547" y="1597186"/>
            <a:ext cx="7128792" cy="874713"/>
          </a:xfrm>
        </p:spPr>
        <p:txBody>
          <a:bodyPr>
            <a:normAutofit fontScale="90000"/>
          </a:bodyPr>
          <a:lstStyle/>
          <a:p>
            <a:r>
              <a:rPr lang="pl-PL" altLang="pl-PL" sz="2800" dirty="0">
                <a:solidFill>
                  <a:srgbClr val="002060"/>
                </a:solidFill>
              </a:rPr>
              <a:t>Przyczyny występowania:</a:t>
            </a:r>
            <a:br>
              <a:rPr lang="pl-PL" altLang="pl-PL" sz="2800" dirty="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5</a:t>
            </a:fld>
            <a:endParaRPr lang="pl-PL" altLang="pl-PL" sz="2000" dirty="0">
              <a:solidFill>
                <a:schemeClr val="bg1"/>
              </a:solidFill>
              <a:latin typeface="Calibri" panose="020F0502020204030204" pitchFamily="34" charset="0"/>
            </a:endParaRPr>
          </a:p>
        </p:txBody>
      </p:sp>
      <p:sp>
        <p:nvSpPr>
          <p:cNvPr id="14" name="Symbol zastępczy zawartości 1"/>
          <p:cNvSpPr>
            <a:spLocks noGrp="1"/>
          </p:cNvSpPr>
          <p:nvPr>
            <p:ph sz="quarter" idx="2"/>
          </p:nvPr>
        </p:nvSpPr>
        <p:spPr>
          <a:xfrm>
            <a:off x="282439" y="2089137"/>
            <a:ext cx="8691981" cy="4768863"/>
          </a:xfrm>
        </p:spPr>
        <p:txBody>
          <a:bodyPr>
            <a:normAutofit fontScale="85000" lnSpcReduction="20000"/>
          </a:bodyPr>
          <a:lstStyle/>
          <a:p>
            <a:r>
              <a:rPr lang="pl-PL" altLang="pl-PL" dirty="0"/>
              <a:t>wady oraz nieprawidłowa eksploatacja urządzeń i instalacji;</a:t>
            </a:r>
          </a:p>
          <a:p>
            <a:r>
              <a:rPr lang="pl-PL" altLang="pl-PL" dirty="0"/>
              <a:t>wady konstrukcji budowlanych;</a:t>
            </a:r>
          </a:p>
          <a:p>
            <a:r>
              <a:rPr lang="pl-PL" altLang="pl-PL" dirty="0"/>
              <a:t>wady oraz nieprawidłowa eksploatacja środków transportu;</a:t>
            </a:r>
          </a:p>
          <a:p>
            <a:r>
              <a:rPr lang="pl-PL" altLang="pl-PL" dirty="0"/>
              <a:t>nieprawidłowa technologia składowania materiałów;</a:t>
            </a:r>
          </a:p>
          <a:p>
            <a:r>
              <a:rPr lang="pl-PL" altLang="pl-PL" dirty="0"/>
              <a:t>nieprawidłowe wykonywanie prac remontowo - budowlanych, </a:t>
            </a:r>
          </a:p>
          <a:p>
            <a:r>
              <a:rPr lang="pl-PL" altLang="pl-PL" dirty="0"/>
              <a:t>niewłaściwe zachowanie się zwierząt, owadów, gadów i ptaków, </a:t>
            </a:r>
          </a:p>
          <a:p>
            <a:r>
              <a:rPr lang="pl-PL" altLang="pl-PL" dirty="0"/>
              <a:t>pożary;</a:t>
            </a:r>
          </a:p>
          <a:p>
            <a:r>
              <a:rPr lang="pl-PL" altLang="pl-PL" dirty="0"/>
              <a:t>ekstremalne warunki atmosferyczne;</a:t>
            </a:r>
          </a:p>
          <a:p>
            <a:r>
              <a:rPr lang="pl-PL" altLang="pl-PL" dirty="0"/>
              <a:t>wstrząsy sejsmiczne lub tąpnięcia górnicze;</a:t>
            </a:r>
          </a:p>
          <a:p>
            <a:r>
              <a:rPr lang="pl-PL" altLang="pl-PL" dirty="0"/>
              <a:t>celowe działania człowieka (terroryzm).</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a:t>Inne miejscowe zagrożenia</a:t>
            </a:r>
            <a:endParaRPr lang="pl-PL" altLang="pl-PL" sz="2800" dirty="0"/>
          </a:p>
        </p:txBody>
      </p:sp>
    </p:spTree>
    <p:extLst>
      <p:ext uri="{BB962C8B-B14F-4D97-AF65-F5344CB8AC3E}">
        <p14:creationId xmlns:p14="http://schemas.microsoft.com/office/powerpoint/2010/main" val="128232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6</a:t>
            </a:fld>
            <a:endParaRPr lang="pl-PL" altLang="pl-PL" sz="2000" dirty="0">
              <a:solidFill>
                <a:schemeClr val="bg1"/>
              </a:solidFill>
              <a:latin typeface="Calibri" panose="020F0502020204030204" pitchFamily="34"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11" name="_s1046"/>
          <p:cNvSpPr>
            <a:spLocks noChangeShapeType="1"/>
          </p:cNvSpPr>
          <p:nvPr/>
        </p:nvSpPr>
        <p:spPr bwMode="auto">
          <a:xfrm flipV="1">
            <a:off x="4508494" y="4697413"/>
            <a:ext cx="0" cy="1079500"/>
          </a:xfrm>
          <a:prstGeom prst="line">
            <a:avLst/>
          </a:prstGeom>
          <a:noFill/>
          <a:ln w="38100">
            <a:solidFill>
              <a:schemeClr val="accent1"/>
            </a:solidFill>
            <a:round/>
            <a:headEnd/>
            <a:tailEnd/>
          </a:ln>
        </p:spPr>
        <p:txBody>
          <a:bodyPr lIns="0" tIns="0" rIns="0" bIns="0" anchor="ctr"/>
          <a:lstStyle/>
          <a:p>
            <a:endParaRPr lang="pl-PL"/>
          </a:p>
        </p:txBody>
      </p:sp>
      <p:sp>
        <p:nvSpPr>
          <p:cNvPr id="14" name="_s1046"/>
          <p:cNvSpPr>
            <a:spLocks noChangeShapeType="1"/>
          </p:cNvSpPr>
          <p:nvPr/>
        </p:nvSpPr>
        <p:spPr bwMode="auto">
          <a:xfrm flipV="1">
            <a:off x="3211506" y="4552950"/>
            <a:ext cx="792163" cy="792163"/>
          </a:xfrm>
          <a:prstGeom prst="line">
            <a:avLst/>
          </a:prstGeom>
          <a:noFill/>
          <a:ln w="38100">
            <a:solidFill>
              <a:schemeClr val="accent1"/>
            </a:solidFill>
            <a:round/>
            <a:headEnd/>
            <a:tailEnd/>
          </a:ln>
        </p:spPr>
        <p:txBody>
          <a:bodyPr lIns="0" tIns="0" rIns="0" bIns="0" anchor="ctr"/>
          <a:lstStyle/>
          <a:p>
            <a:endParaRPr lang="pl-PL"/>
          </a:p>
        </p:txBody>
      </p:sp>
      <p:sp>
        <p:nvSpPr>
          <p:cNvPr id="15" name="_s1046"/>
          <p:cNvSpPr>
            <a:spLocks noChangeShapeType="1"/>
          </p:cNvSpPr>
          <p:nvPr/>
        </p:nvSpPr>
        <p:spPr bwMode="auto">
          <a:xfrm flipV="1">
            <a:off x="2492369" y="4265613"/>
            <a:ext cx="1223962" cy="287337"/>
          </a:xfrm>
          <a:prstGeom prst="line">
            <a:avLst/>
          </a:prstGeom>
          <a:noFill/>
          <a:ln w="38100">
            <a:solidFill>
              <a:schemeClr val="accent1"/>
            </a:solidFill>
            <a:round/>
            <a:headEnd/>
            <a:tailEnd/>
          </a:ln>
        </p:spPr>
        <p:txBody>
          <a:bodyPr lIns="0" tIns="0" rIns="0" bIns="0" anchor="ctr"/>
          <a:lstStyle/>
          <a:p>
            <a:endParaRPr lang="pl-PL"/>
          </a:p>
        </p:txBody>
      </p:sp>
      <p:sp>
        <p:nvSpPr>
          <p:cNvPr id="17" name="_s1046"/>
          <p:cNvSpPr>
            <a:spLocks noChangeShapeType="1"/>
          </p:cNvSpPr>
          <p:nvPr/>
        </p:nvSpPr>
        <p:spPr bwMode="auto">
          <a:xfrm>
            <a:off x="2419344" y="3544888"/>
            <a:ext cx="1296987" cy="360362"/>
          </a:xfrm>
          <a:prstGeom prst="line">
            <a:avLst/>
          </a:prstGeom>
          <a:noFill/>
          <a:ln w="38100">
            <a:solidFill>
              <a:schemeClr val="accent1"/>
            </a:solidFill>
            <a:round/>
            <a:headEnd/>
            <a:tailEnd/>
          </a:ln>
        </p:spPr>
        <p:txBody>
          <a:bodyPr lIns="0" tIns="0" rIns="0" bIns="0" anchor="ctr"/>
          <a:lstStyle/>
          <a:p>
            <a:endParaRPr lang="pl-PL"/>
          </a:p>
        </p:txBody>
      </p:sp>
      <p:sp>
        <p:nvSpPr>
          <p:cNvPr id="18" name="_s1046"/>
          <p:cNvSpPr>
            <a:spLocks noChangeShapeType="1"/>
          </p:cNvSpPr>
          <p:nvPr/>
        </p:nvSpPr>
        <p:spPr bwMode="auto">
          <a:xfrm>
            <a:off x="3067044" y="2825750"/>
            <a:ext cx="1009650" cy="863600"/>
          </a:xfrm>
          <a:prstGeom prst="line">
            <a:avLst/>
          </a:prstGeom>
          <a:noFill/>
          <a:ln w="38100">
            <a:solidFill>
              <a:schemeClr val="accent1"/>
            </a:solidFill>
            <a:round/>
            <a:headEnd/>
            <a:tailEnd/>
          </a:ln>
        </p:spPr>
        <p:txBody>
          <a:bodyPr lIns="0" tIns="0" rIns="0" bIns="0" anchor="ctr"/>
          <a:lstStyle/>
          <a:p>
            <a:endParaRPr lang="pl-PL"/>
          </a:p>
        </p:txBody>
      </p:sp>
      <p:sp>
        <p:nvSpPr>
          <p:cNvPr id="19" name="_s1046"/>
          <p:cNvSpPr>
            <a:spLocks noChangeShapeType="1"/>
          </p:cNvSpPr>
          <p:nvPr/>
        </p:nvSpPr>
        <p:spPr bwMode="auto">
          <a:xfrm flipV="1">
            <a:off x="4508494" y="2609850"/>
            <a:ext cx="0" cy="942975"/>
          </a:xfrm>
          <a:prstGeom prst="line">
            <a:avLst/>
          </a:prstGeom>
          <a:noFill/>
          <a:ln w="38100">
            <a:solidFill>
              <a:schemeClr val="accent1"/>
            </a:solidFill>
            <a:round/>
            <a:headEnd/>
            <a:tailEnd/>
          </a:ln>
        </p:spPr>
        <p:txBody>
          <a:bodyPr lIns="0" tIns="0" rIns="0" bIns="0" anchor="ctr"/>
          <a:lstStyle/>
          <a:p>
            <a:endParaRPr lang="pl-PL"/>
          </a:p>
        </p:txBody>
      </p:sp>
      <p:sp>
        <p:nvSpPr>
          <p:cNvPr id="20" name="_s1046"/>
          <p:cNvSpPr>
            <a:spLocks noChangeShapeType="1"/>
          </p:cNvSpPr>
          <p:nvPr/>
        </p:nvSpPr>
        <p:spPr bwMode="auto">
          <a:xfrm flipV="1">
            <a:off x="4867269" y="2825750"/>
            <a:ext cx="792162" cy="863600"/>
          </a:xfrm>
          <a:prstGeom prst="line">
            <a:avLst/>
          </a:prstGeom>
          <a:noFill/>
          <a:ln w="38100">
            <a:solidFill>
              <a:schemeClr val="accent1"/>
            </a:solidFill>
            <a:round/>
            <a:headEnd/>
            <a:tailEnd/>
          </a:ln>
        </p:spPr>
        <p:txBody>
          <a:bodyPr lIns="0" tIns="0" rIns="0" bIns="0" anchor="ctr"/>
          <a:lstStyle/>
          <a:p>
            <a:endParaRPr lang="pl-PL"/>
          </a:p>
        </p:txBody>
      </p:sp>
      <p:sp>
        <p:nvSpPr>
          <p:cNvPr id="21" name="_s1046"/>
          <p:cNvSpPr>
            <a:spLocks noChangeShapeType="1"/>
          </p:cNvSpPr>
          <p:nvPr/>
        </p:nvSpPr>
        <p:spPr bwMode="auto">
          <a:xfrm flipH="1" flipV="1">
            <a:off x="4940294" y="4552950"/>
            <a:ext cx="719137" cy="865188"/>
          </a:xfrm>
          <a:prstGeom prst="line">
            <a:avLst/>
          </a:prstGeom>
          <a:noFill/>
          <a:ln w="38100">
            <a:solidFill>
              <a:schemeClr val="accent1"/>
            </a:solidFill>
            <a:round/>
            <a:headEnd/>
            <a:tailEnd/>
          </a:ln>
        </p:spPr>
        <p:txBody>
          <a:bodyPr lIns="0" tIns="0" rIns="0" bIns="0" anchor="ctr"/>
          <a:lstStyle/>
          <a:p>
            <a:endParaRPr lang="pl-PL"/>
          </a:p>
        </p:txBody>
      </p:sp>
      <p:sp>
        <p:nvSpPr>
          <p:cNvPr id="22" name="_s1046"/>
          <p:cNvSpPr>
            <a:spLocks noChangeShapeType="1"/>
          </p:cNvSpPr>
          <p:nvPr/>
        </p:nvSpPr>
        <p:spPr bwMode="auto">
          <a:xfrm flipV="1">
            <a:off x="5227631" y="3617913"/>
            <a:ext cx="1081088" cy="358775"/>
          </a:xfrm>
          <a:prstGeom prst="line">
            <a:avLst/>
          </a:prstGeom>
          <a:noFill/>
          <a:ln w="38100">
            <a:solidFill>
              <a:schemeClr val="accent1"/>
            </a:solidFill>
            <a:round/>
            <a:headEnd/>
            <a:tailEnd/>
          </a:ln>
        </p:spPr>
        <p:txBody>
          <a:bodyPr lIns="0" tIns="0" rIns="0" bIns="0" anchor="ctr"/>
          <a:lstStyle/>
          <a:p>
            <a:endParaRPr lang="pl-PL"/>
          </a:p>
        </p:txBody>
      </p:sp>
      <p:sp>
        <p:nvSpPr>
          <p:cNvPr id="23" name="_s1046"/>
          <p:cNvSpPr>
            <a:spLocks noChangeShapeType="1"/>
          </p:cNvSpPr>
          <p:nvPr/>
        </p:nvSpPr>
        <p:spPr bwMode="auto">
          <a:xfrm flipH="1" flipV="1">
            <a:off x="5227631" y="4265613"/>
            <a:ext cx="1081088" cy="360362"/>
          </a:xfrm>
          <a:prstGeom prst="line">
            <a:avLst/>
          </a:prstGeom>
          <a:noFill/>
          <a:ln w="38100">
            <a:solidFill>
              <a:schemeClr val="accent1"/>
            </a:solidFill>
            <a:round/>
            <a:headEnd/>
            <a:tailEnd/>
          </a:ln>
        </p:spPr>
        <p:txBody>
          <a:bodyPr lIns="0" tIns="0" rIns="0" bIns="0" anchor="ctr"/>
          <a:lstStyle/>
          <a:p>
            <a:endParaRPr lang="pl-PL"/>
          </a:p>
        </p:txBody>
      </p:sp>
      <p:sp>
        <p:nvSpPr>
          <p:cNvPr id="24" name="Oval 62"/>
          <p:cNvSpPr>
            <a:spLocks noChangeArrowheads="1"/>
          </p:cNvSpPr>
          <p:nvPr/>
        </p:nvSpPr>
        <p:spPr bwMode="auto">
          <a:xfrm>
            <a:off x="3643306" y="3544888"/>
            <a:ext cx="1657350" cy="1152525"/>
          </a:xfrm>
          <a:prstGeom prst="ellipse">
            <a:avLst/>
          </a:prstGeom>
          <a:solidFill>
            <a:srgbClr val="FFFF00"/>
          </a:solidFill>
          <a:ln w="9525">
            <a:solidFill>
              <a:schemeClr val="tx1"/>
            </a:solidFill>
            <a:round/>
            <a:headEnd/>
            <a:tailEnd/>
          </a:ln>
          <a:effectLst/>
        </p:spPr>
        <p:txBody>
          <a:bodyPr wrap="none" anchor="ctr"/>
          <a:lstStyle/>
          <a:p>
            <a:pPr algn="ctr"/>
            <a:r>
              <a:rPr lang="pl-PL" altLang="pl-PL" sz="1600" b="1" dirty="0">
                <a:solidFill>
                  <a:srgbClr val="FF0000"/>
                </a:solidFill>
                <a:latin typeface="Arial" charset="0"/>
              </a:rPr>
              <a:t>MIEJSCOWE</a:t>
            </a:r>
          </a:p>
          <a:p>
            <a:pPr algn="ctr"/>
            <a:r>
              <a:rPr lang="pl-PL" altLang="pl-PL" sz="1600" b="1" dirty="0">
                <a:solidFill>
                  <a:srgbClr val="FF0000"/>
                </a:solidFill>
                <a:latin typeface="Arial" charset="0"/>
              </a:rPr>
              <a:t>ZAGROŻENIA</a:t>
            </a:r>
          </a:p>
        </p:txBody>
      </p:sp>
      <p:sp>
        <p:nvSpPr>
          <p:cNvPr id="25" name="Oval 67"/>
          <p:cNvSpPr>
            <a:spLocks noChangeArrowheads="1"/>
          </p:cNvSpPr>
          <p:nvPr/>
        </p:nvSpPr>
        <p:spPr bwMode="auto">
          <a:xfrm>
            <a:off x="3643306" y="1528763"/>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komunikacyjne</a:t>
            </a:r>
          </a:p>
        </p:txBody>
      </p:sp>
      <p:sp>
        <p:nvSpPr>
          <p:cNvPr id="26" name="Oval 72"/>
          <p:cNvSpPr>
            <a:spLocks noChangeArrowheads="1"/>
          </p:cNvSpPr>
          <p:nvPr/>
        </p:nvSpPr>
        <p:spPr bwMode="auto">
          <a:xfrm>
            <a:off x="5300656" y="181768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budowlane</a:t>
            </a:r>
          </a:p>
        </p:txBody>
      </p:sp>
      <p:sp>
        <p:nvSpPr>
          <p:cNvPr id="27" name="Oval 81"/>
          <p:cNvSpPr>
            <a:spLocks noChangeArrowheads="1"/>
          </p:cNvSpPr>
          <p:nvPr/>
        </p:nvSpPr>
        <p:spPr bwMode="auto">
          <a:xfrm>
            <a:off x="6235694" y="289718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chemiczno-</a:t>
            </a:r>
          </a:p>
          <a:p>
            <a:pPr algn="ctr"/>
            <a:r>
              <a:rPr lang="pl-PL" altLang="pl-PL" sz="1600">
                <a:solidFill>
                  <a:srgbClr val="FF0000"/>
                </a:solidFill>
                <a:latin typeface="Arial" charset="0"/>
              </a:rPr>
              <a:t>ekologiczne</a:t>
            </a:r>
          </a:p>
        </p:txBody>
      </p:sp>
      <p:sp>
        <p:nvSpPr>
          <p:cNvPr id="28" name="Oval 82"/>
          <p:cNvSpPr>
            <a:spLocks noChangeArrowheads="1"/>
          </p:cNvSpPr>
          <p:nvPr/>
        </p:nvSpPr>
        <p:spPr bwMode="auto">
          <a:xfrm>
            <a:off x="6235694" y="4194175"/>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infrastruktury</a:t>
            </a:r>
          </a:p>
          <a:p>
            <a:pPr algn="ctr"/>
            <a:r>
              <a:rPr lang="pl-PL" altLang="pl-PL" sz="1600">
                <a:solidFill>
                  <a:srgbClr val="FF0000"/>
                </a:solidFill>
                <a:latin typeface="Arial" charset="0"/>
              </a:rPr>
              <a:t>komunalnej</a:t>
            </a:r>
          </a:p>
        </p:txBody>
      </p:sp>
      <p:sp>
        <p:nvSpPr>
          <p:cNvPr id="29" name="Oval 83"/>
          <p:cNvSpPr>
            <a:spLocks noChangeArrowheads="1"/>
          </p:cNvSpPr>
          <p:nvPr/>
        </p:nvSpPr>
        <p:spPr bwMode="auto">
          <a:xfrm>
            <a:off x="5300656" y="5273675"/>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silne</a:t>
            </a:r>
          </a:p>
          <a:p>
            <a:pPr algn="ctr"/>
            <a:r>
              <a:rPr lang="pl-PL" altLang="pl-PL" sz="1600">
                <a:solidFill>
                  <a:srgbClr val="FF0000"/>
                </a:solidFill>
                <a:latin typeface="Arial" charset="0"/>
              </a:rPr>
              <a:t>wiatry</a:t>
            </a:r>
          </a:p>
        </p:txBody>
      </p:sp>
      <p:sp>
        <p:nvSpPr>
          <p:cNvPr id="30" name="Oval 84"/>
          <p:cNvSpPr>
            <a:spLocks noChangeArrowheads="1"/>
          </p:cNvSpPr>
          <p:nvPr/>
        </p:nvSpPr>
        <p:spPr bwMode="auto">
          <a:xfrm>
            <a:off x="3643306" y="5705475"/>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opady</a:t>
            </a:r>
          </a:p>
          <a:p>
            <a:pPr algn="ctr"/>
            <a:r>
              <a:rPr lang="pl-PL" altLang="pl-PL" sz="1600">
                <a:solidFill>
                  <a:srgbClr val="FF0000"/>
                </a:solidFill>
                <a:latin typeface="Arial" charset="0"/>
              </a:rPr>
              <a:t>śniegu</a:t>
            </a:r>
          </a:p>
        </p:txBody>
      </p:sp>
      <p:sp>
        <p:nvSpPr>
          <p:cNvPr id="31" name="Oval 85"/>
          <p:cNvSpPr>
            <a:spLocks noChangeArrowheads="1"/>
          </p:cNvSpPr>
          <p:nvPr/>
        </p:nvSpPr>
        <p:spPr bwMode="auto">
          <a:xfrm>
            <a:off x="1987544" y="520223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opady</a:t>
            </a:r>
          </a:p>
          <a:p>
            <a:pPr algn="ctr"/>
            <a:r>
              <a:rPr lang="pl-PL" altLang="pl-PL" sz="1600">
                <a:solidFill>
                  <a:srgbClr val="FF0000"/>
                </a:solidFill>
                <a:latin typeface="Arial" charset="0"/>
              </a:rPr>
              <a:t>deszczu</a:t>
            </a:r>
          </a:p>
        </p:txBody>
      </p:sp>
      <p:sp>
        <p:nvSpPr>
          <p:cNvPr id="32" name="Oval 86"/>
          <p:cNvSpPr>
            <a:spLocks noChangeArrowheads="1"/>
          </p:cNvSpPr>
          <p:nvPr/>
        </p:nvSpPr>
        <p:spPr bwMode="auto">
          <a:xfrm>
            <a:off x="908044" y="4121150"/>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na obszarach</a:t>
            </a:r>
          </a:p>
          <a:p>
            <a:pPr algn="ctr"/>
            <a:r>
              <a:rPr lang="pl-PL" altLang="pl-PL" sz="1600">
                <a:solidFill>
                  <a:srgbClr val="FF0000"/>
                </a:solidFill>
                <a:latin typeface="Arial" charset="0"/>
              </a:rPr>
              <a:t>wodnych</a:t>
            </a:r>
          </a:p>
        </p:txBody>
      </p:sp>
      <p:sp>
        <p:nvSpPr>
          <p:cNvPr id="33" name="Oval 87"/>
          <p:cNvSpPr>
            <a:spLocks noChangeArrowheads="1"/>
          </p:cNvSpPr>
          <p:nvPr/>
        </p:nvSpPr>
        <p:spPr bwMode="auto">
          <a:xfrm>
            <a:off x="1843081" y="181768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medyczne</a:t>
            </a:r>
          </a:p>
        </p:txBody>
      </p:sp>
      <p:sp>
        <p:nvSpPr>
          <p:cNvPr id="34" name="Oval 88"/>
          <p:cNvSpPr>
            <a:spLocks noChangeArrowheads="1"/>
          </p:cNvSpPr>
          <p:nvPr/>
        </p:nvSpPr>
        <p:spPr bwMode="auto">
          <a:xfrm>
            <a:off x="835019" y="2825750"/>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radiologiczne</a:t>
            </a:r>
          </a:p>
        </p:txBody>
      </p:sp>
      <p:sp>
        <p:nvSpPr>
          <p:cNvPr id="35" name="pole tekstowe 34"/>
          <p:cNvSpPr txBox="1"/>
          <p:nvPr/>
        </p:nvSpPr>
        <p:spPr>
          <a:xfrm>
            <a:off x="6786578" y="6488668"/>
            <a:ext cx="1928826" cy="276999"/>
          </a:xfrm>
          <a:prstGeom prst="rect">
            <a:avLst/>
          </a:prstGeom>
          <a:noFill/>
        </p:spPr>
        <p:txBody>
          <a:bodyPr wrap="square" rtlCol="0">
            <a:spAutoFit/>
          </a:bodyPr>
          <a:lstStyle/>
          <a:p>
            <a:r>
              <a:rPr lang="pl-PL" sz="1200" i="1" dirty="0"/>
              <a:t>Materiał własny</a:t>
            </a:r>
          </a:p>
        </p:txBody>
      </p:sp>
      <p:sp>
        <p:nvSpPr>
          <p:cNvPr id="36" name="Rectangle 2"/>
          <p:cNvSpPr>
            <a:spLocks noGrp="1" noChangeArrowheads="1"/>
          </p:cNvSpPr>
          <p:nvPr>
            <p:ph type="title"/>
          </p:nvPr>
        </p:nvSpPr>
        <p:spPr>
          <a:xfrm>
            <a:off x="1331640" y="250031"/>
            <a:ext cx="7128792" cy="874713"/>
          </a:xfrm>
        </p:spPr>
        <p:txBody>
          <a:bodyPr>
            <a:normAutofit/>
          </a:bodyPr>
          <a:lstStyle/>
          <a:p>
            <a:r>
              <a:rPr lang="pl-PL" altLang="pl-PL" sz="2800" dirty="0"/>
              <a:t>Inne miejscowe zagrożenia</a:t>
            </a:r>
            <a:endParaRPr lang="pl-PL" altLang="pl-PL" sz="2800" b="1" dirty="0"/>
          </a:p>
        </p:txBody>
      </p:sp>
    </p:spTree>
    <p:extLst>
      <p:ext uri="{BB962C8B-B14F-4D97-AF65-F5344CB8AC3E}">
        <p14:creationId xmlns:p14="http://schemas.microsoft.com/office/powerpoint/2010/main" val="11683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ppt_w</p:attrName>
                                        </p:attrNameLst>
                                      </p:cBhvr>
                                      <p:tavLst>
                                        <p:tav tm="0" fmla="#ppt_w*sin(2.5*pi*$)">
                                          <p:val>
                                            <p:fltVal val="0"/>
                                          </p:val>
                                        </p:tav>
                                        <p:tav tm="100000">
                                          <p:val>
                                            <p:fltVal val="1"/>
                                          </p:val>
                                        </p:tav>
                                      </p:tavLst>
                                    </p:anim>
                                    <p:anim calcmode="lin" valueType="num">
                                      <p:cBhvr>
                                        <p:cTn id="9" dur="1000" fill="hold"/>
                                        <p:tgtEl>
                                          <p:spTgt spid="24"/>
                                        </p:tgtEl>
                                        <p:attrNameLst>
                                          <p:attrName>ppt_h</p:attrName>
                                        </p:attrNameLst>
                                      </p:cBhvr>
                                      <p:tavLst>
                                        <p:tav tm="0">
                                          <p:val>
                                            <p:strVal val="#ppt_h"/>
                                          </p:val>
                                        </p:tav>
                                        <p:tav tm="100000">
                                          <p:val>
                                            <p:strVal val="#ppt_h"/>
                                          </p:val>
                                        </p:tav>
                                      </p:tavLst>
                                    </p:anim>
                                  </p:childTnLst>
                                </p:cTn>
                              </p:par>
                            </p:childTnLst>
                          </p:cTn>
                        </p:par>
                        <p:par>
                          <p:cTn id="10" fill="hold">
                            <p:stCondLst>
                              <p:cond delay="2800"/>
                            </p:stCondLst>
                            <p:childTnLst>
                              <p:par>
                                <p:cTn id="11" presetID="9"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1000"/>
                                        <p:tgtEl>
                                          <p:spTgt spid="19"/>
                                        </p:tgtEl>
                                      </p:cBhvr>
                                    </p:animEffect>
                                  </p:childTnLst>
                                </p:cTn>
                              </p:par>
                            </p:childTnLst>
                          </p:cTn>
                        </p:par>
                        <p:par>
                          <p:cTn id="14" fill="hold">
                            <p:stCondLst>
                              <p:cond delay="3800"/>
                            </p:stCondLst>
                            <p:childTnLst>
                              <p:par>
                                <p:cTn id="15" presetID="9"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1000"/>
                                        <p:tgtEl>
                                          <p:spTgt spid="25"/>
                                        </p:tgtEl>
                                      </p:cBhvr>
                                    </p:animEffect>
                                  </p:childTnLst>
                                </p:cTn>
                              </p:par>
                            </p:childTnLst>
                          </p:cTn>
                        </p:par>
                        <p:par>
                          <p:cTn id="18" fill="hold">
                            <p:stCondLst>
                              <p:cond delay="4800"/>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1000"/>
                                        <p:tgtEl>
                                          <p:spTgt spid="20"/>
                                        </p:tgtEl>
                                      </p:cBhvr>
                                    </p:animEffect>
                                  </p:childTnLst>
                                </p:cTn>
                              </p:par>
                            </p:childTnLst>
                          </p:cTn>
                        </p:par>
                        <p:par>
                          <p:cTn id="22" fill="hold">
                            <p:stCondLst>
                              <p:cond delay="5800"/>
                            </p:stCondLst>
                            <p:childTnLst>
                              <p:par>
                                <p:cTn id="23" presetID="9"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1000"/>
                                        <p:tgtEl>
                                          <p:spTgt spid="26"/>
                                        </p:tgtEl>
                                      </p:cBhvr>
                                    </p:animEffect>
                                  </p:childTnLst>
                                </p:cTn>
                              </p:par>
                            </p:childTnLst>
                          </p:cTn>
                        </p:par>
                        <p:par>
                          <p:cTn id="26" fill="hold">
                            <p:stCondLst>
                              <p:cond delay="6800"/>
                            </p:stCondLst>
                            <p:childTnLst>
                              <p:par>
                                <p:cTn id="27" presetID="9"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1000"/>
                                        <p:tgtEl>
                                          <p:spTgt spid="22"/>
                                        </p:tgtEl>
                                      </p:cBhvr>
                                    </p:animEffect>
                                  </p:childTnLst>
                                </p:cTn>
                              </p:par>
                            </p:childTnLst>
                          </p:cTn>
                        </p:par>
                        <p:par>
                          <p:cTn id="30" fill="hold">
                            <p:stCondLst>
                              <p:cond delay="7800"/>
                            </p:stCondLst>
                            <p:childTnLst>
                              <p:par>
                                <p:cTn id="31" presetID="9"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par>
                          <p:cTn id="34" fill="hold">
                            <p:stCondLst>
                              <p:cond delay="8300"/>
                            </p:stCondLst>
                            <p:childTnLst>
                              <p:par>
                                <p:cTn id="35" presetID="9"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1000"/>
                                        <p:tgtEl>
                                          <p:spTgt spid="23"/>
                                        </p:tgtEl>
                                      </p:cBhvr>
                                    </p:animEffect>
                                  </p:childTnLst>
                                </p:cTn>
                              </p:par>
                            </p:childTnLst>
                          </p:cTn>
                        </p:par>
                        <p:par>
                          <p:cTn id="38" fill="hold">
                            <p:stCondLst>
                              <p:cond delay="9300"/>
                            </p:stCondLst>
                            <p:childTnLst>
                              <p:par>
                                <p:cTn id="39" presetID="9"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1000"/>
                                        <p:tgtEl>
                                          <p:spTgt spid="28"/>
                                        </p:tgtEl>
                                      </p:cBhvr>
                                    </p:animEffect>
                                  </p:childTnLst>
                                </p:cTn>
                              </p:par>
                            </p:childTnLst>
                          </p:cTn>
                        </p:par>
                        <p:par>
                          <p:cTn id="42" fill="hold">
                            <p:stCondLst>
                              <p:cond delay="10300"/>
                            </p:stCondLst>
                            <p:childTnLst>
                              <p:par>
                                <p:cTn id="43" presetID="9"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1000"/>
                                        <p:tgtEl>
                                          <p:spTgt spid="21"/>
                                        </p:tgtEl>
                                      </p:cBhvr>
                                    </p:animEffect>
                                  </p:childTnLst>
                                </p:cTn>
                              </p:par>
                            </p:childTnLst>
                          </p:cTn>
                        </p:par>
                        <p:par>
                          <p:cTn id="46" fill="hold">
                            <p:stCondLst>
                              <p:cond delay="11300"/>
                            </p:stCondLst>
                            <p:childTnLst>
                              <p:par>
                                <p:cTn id="47" presetID="9"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1000"/>
                                        <p:tgtEl>
                                          <p:spTgt spid="29"/>
                                        </p:tgtEl>
                                      </p:cBhvr>
                                    </p:animEffect>
                                  </p:childTnLst>
                                </p:cTn>
                              </p:par>
                            </p:childTnLst>
                          </p:cTn>
                        </p:par>
                        <p:par>
                          <p:cTn id="50" fill="hold">
                            <p:stCondLst>
                              <p:cond delay="12300"/>
                            </p:stCondLst>
                            <p:childTnLst>
                              <p:par>
                                <p:cTn id="51" presetID="9"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1000"/>
                                        <p:tgtEl>
                                          <p:spTgt spid="11"/>
                                        </p:tgtEl>
                                      </p:cBhvr>
                                    </p:animEffect>
                                  </p:childTnLst>
                                </p:cTn>
                              </p:par>
                            </p:childTnLst>
                          </p:cTn>
                        </p:par>
                        <p:par>
                          <p:cTn id="54" fill="hold">
                            <p:stCondLst>
                              <p:cond delay="13300"/>
                            </p:stCondLst>
                            <p:childTnLst>
                              <p:par>
                                <p:cTn id="55" presetID="9"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dissolve">
                                      <p:cBhvr>
                                        <p:cTn id="57" dur="1000"/>
                                        <p:tgtEl>
                                          <p:spTgt spid="30"/>
                                        </p:tgtEl>
                                      </p:cBhvr>
                                    </p:animEffect>
                                  </p:childTnLst>
                                </p:cTn>
                              </p:par>
                            </p:childTnLst>
                          </p:cTn>
                        </p:par>
                        <p:par>
                          <p:cTn id="58" fill="hold">
                            <p:stCondLst>
                              <p:cond delay="14300"/>
                            </p:stCondLst>
                            <p:childTnLst>
                              <p:par>
                                <p:cTn id="59" presetID="9"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ssolve">
                                      <p:cBhvr>
                                        <p:cTn id="61" dur="1000"/>
                                        <p:tgtEl>
                                          <p:spTgt spid="14"/>
                                        </p:tgtEl>
                                      </p:cBhvr>
                                    </p:animEffect>
                                  </p:childTnLst>
                                </p:cTn>
                              </p:par>
                            </p:childTnLst>
                          </p:cTn>
                        </p:par>
                        <p:par>
                          <p:cTn id="62" fill="hold">
                            <p:stCondLst>
                              <p:cond delay="15300"/>
                            </p:stCondLst>
                            <p:childTnLst>
                              <p:par>
                                <p:cTn id="63" presetID="9"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1000"/>
                                        <p:tgtEl>
                                          <p:spTgt spid="31"/>
                                        </p:tgtEl>
                                      </p:cBhvr>
                                    </p:animEffect>
                                  </p:childTnLst>
                                </p:cTn>
                              </p:par>
                            </p:childTnLst>
                          </p:cTn>
                        </p:par>
                        <p:par>
                          <p:cTn id="66" fill="hold">
                            <p:stCondLst>
                              <p:cond delay="16300"/>
                            </p:stCondLst>
                            <p:childTnLst>
                              <p:par>
                                <p:cTn id="67" presetID="9"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1000"/>
                                        <p:tgtEl>
                                          <p:spTgt spid="15"/>
                                        </p:tgtEl>
                                      </p:cBhvr>
                                    </p:animEffect>
                                  </p:childTnLst>
                                </p:cTn>
                              </p:par>
                            </p:childTnLst>
                          </p:cTn>
                        </p:par>
                        <p:par>
                          <p:cTn id="70" fill="hold">
                            <p:stCondLst>
                              <p:cond delay="17300"/>
                            </p:stCondLst>
                            <p:childTnLst>
                              <p:par>
                                <p:cTn id="71" presetID="9"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ssolve">
                                      <p:cBhvr>
                                        <p:cTn id="73" dur="1000"/>
                                        <p:tgtEl>
                                          <p:spTgt spid="32"/>
                                        </p:tgtEl>
                                      </p:cBhvr>
                                    </p:animEffect>
                                  </p:childTnLst>
                                </p:cTn>
                              </p:par>
                            </p:childTnLst>
                          </p:cTn>
                        </p:par>
                        <p:par>
                          <p:cTn id="74" fill="hold">
                            <p:stCondLst>
                              <p:cond delay="18300"/>
                            </p:stCondLst>
                            <p:childTnLst>
                              <p:par>
                                <p:cTn id="75" presetID="9"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1000"/>
                                        <p:tgtEl>
                                          <p:spTgt spid="17"/>
                                        </p:tgtEl>
                                      </p:cBhvr>
                                    </p:animEffect>
                                  </p:childTnLst>
                                </p:cTn>
                              </p:par>
                            </p:childTnLst>
                          </p:cTn>
                        </p:par>
                        <p:par>
                          <p:cTn id="78" fill="hold">
                            <p:stCondLst>
                              <p:cond delay="19300"/>
                            </p:stCondLst>
                            <p:childTnLst>
                              <p:par>
                                <p:cTn id="79" presetID="9"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1000"/>
                                        <p:tgtEl>
                                          <p:spTgt spid="34"/>
                                        </p:tgtEl>
                                      </p:cBhvr>
                                    </p:animEffect>
                                  </p:childTnLst>
                                </p:cTn>
                              </p:par>
                            </p:childTnLst>
                          </p:cTn>
                        </p:par>
                        <p:par>
                          <p:cTn id="82" fill="hold">
                            <p:stCondLst>
                              <p:cond delay="20300"/>
                            </p:stCondLst>
                            <p:childTnLst>
                              <p:par>
                                <p:cTn id="83" presetID="9"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dissolve">
                                      <p:cBhvr>
                                        <p:cTn id="85" dur="1000"/>
                                        <p:tgtEl>
                                          <p:spTgt spid="18"/>
                                        </p:tgtEl>
                                      </p:cBhvr>
                                    </p:animEffect>
                                  </p:childTnLst>
                                </p:cTn>
                              </p:par>
                            </p:childTnLst>
                          </p:cTn>
                        </p:par>
                        <p:par>
                          <p:cTn id="86" fill="hold">
                            <p:stCondLst>
                              <p:cond delay="21300"/>
                            </p:stCondLst>
                            <p:childTnLst>
                              <p:par>
                                <p:cTn id="87" presetID="9"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dissolve">
                                      <p:cBhvr>
                                        <p:cTn id="89" dur="1000"/>
                                        <p:tgtEl>
                                          <p:spTgt spid="33"/>
                                        </p:tgtEl>
                                      </p:cBhvr>
                                    </p:animEffect>
                                  </p:childTnLst>
                                </p:cTn>
                              </p:par>
                            </p:childTnLst>
                          </p:cTn>
                        </p:par>
                        <p:par>
                          <p:cTn id="90" fill="hold">
                            <p:stCondLst>
                              <p:cond delay="22300"/>
                            </p:stCondLst>
                            <p:childTnLst>
                              <p:par>
                                <p:cTn id="91" presetID="8" presetClass="emph" presetSubtype="0" fill="hold" grpId="1" nodeType="afterEffect">
                                  <p:stCondLst>
                                    <p:cond delay="0"/>
                                  </p:stCondLst>
                                  <p:iterate type="lt">
                                    <p:tmPct val="0"/>
                                  </p:iterate>
                                  <p:childTnLst>
                                    <p:animRot by="21600000">
                                      <p:cBhvr>
                                        <p:cTn id="92"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504" y="1440777"/>
            <a:ext cx="8277090" cy="1231609"/>
          </a:xfrm>
        </p:spPr>
        <p:txBody>
          <a:bodyPr>
            <a:normAutofit fontScale="90000"/>
          </a:bodyPr>
          <a:lstStyle/>
          <a:p>
            <a:pPr algn="ctr"/>
            <a:r>
              <a:rPr lang="pl-PL" altLang="pl-PL" sz="2800" dirty="0">
                <a:solidFill>
                  <a:srgbClr val="002060"/>
                </a:solidFill>
              </a:rPr>
              <a:t>Klasyfikacja  ze względu na wielkość (zasięg) zdarzenia</a:t>
            </a:r>
            <a:br>
              <a:rPr lang="pl-PL" altLang="pl-PL" sz="2800" dirty="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7</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154598"/>
            <a:ext cx="8921000" cy="3443831"/>
          </a:xfrm>
        </p:spPr>
        <p:txBody>
          <a:bodyPr>
            <a:normAutofit lnSpcReduction="10000"/>
          </a:bodyPr>
          <a:lstStyle/>
          <a:p>
            <a:pPr>
              <a:lnSpc>
                <a:spcPct val="120000"/>
              </a:lnSpc>
              <a:spcBef>
                <a:spcPct val="10000"/>
              </a:spcBef>
              <a:buNone/>
            </a:pPr>
            <a:r>
              <a:rPr lang="pl-PL" altLang="pl-PL" b="1" dirty="0"/>
              <a:t>    Miejscowe zagrożenia małe -</a:t>
            </a:r>
            <a:r>
              <a:rPr lang="pl-PL" altLang="pl-PL" dirty="0"/>
              <a:t> </a:t>
            </a:r>
          </a:p>
          <a:p>
            <a:pPr>
              <a:lnSpc>
                <a:spcPct val="120000"/>
              </a:lnSpc>
              <a:spcBef>
                <a:spcPct val="10000"/>
              </a:spcBef>
              <a:buNone/>
            </a:pPr>
            <a:r>
              <a:rPr lang="pl-PL" altLang="pl-PL" dirty="0"/>
              <a:t>    nagłe, uszkodzenia  urządzeń, maszyn, pojazdów, obiektów, które mogą powodować zagrożenie dla życia, zdrowia lub mienia, wymagające interwencji podmiotów systemu lub innych jednostek ochrony przeciwpożarowej.</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2508" y="1636811"/>
            <a:ext cx="7824934" cy="874713"/>
          </a:xfrm>
        </p:spPr>
        <p:txBody>
          <a:bodyPr>
            <a:normAutofit fontScale="90000"/>
          </a:bodyPr>
          <a:lstStyle/>
          <a:p>
            <a:pPr algn="ctr"/>
            <a:r>
              <a:rPr lang="pl-PL" altLang="pl-PL" sz="2800" dirty="0">
                <a:solidFill>
                  <a:srgbClr val="002060"/>
                </a:solidFill>
              </a:rPr>
              <a:t>Klasyfikacja  ze względu na wielkość (zasięg) zdarzenia</a:t>
            </a:r>
            <a:br>
              <a:rPr lang="pl-PL" altLang="pl-PL" sz="2800" dirty="0"/>
            </a:b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8</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395536" y="2204864"/>
            <a:ext cx="8632968" cy="3816424"/>
          </a:xfrm>
        </p:spPr>
        <p:txBody>
          <a:bodyPr>
            <a:normAutofit fontScale="92500"/>
          </a:bodyPr>
          <a:lstStyle/>
          <a:p>
            <a:pPr marL="0" indent="0">
              <a:lnSpc>
                <a:spcPct val="120000"/>
              </a:lnSpc>
              <a:spcBef>
                <a:spcPct val="0"/>
              </a:spcBef>
              <a:buNone/>
              <a:defRPr/>
            </a:pPr>
            <a:r>
              <a:rPr lang="pl-PL" altLang="pl-PL" b="1" dirty="0"/>
              <a:t>Miejscowe zagrożenia lokalne -</a:t>
            </a:r>
            <a:endParaRPr lang="pl-PL" altLang="pl-PL" dirty="0"/>
          </a:p>
          <a:p>
            <a:pPr marL="0" indent="0">
              <a:lnSpc>
                <a:spcPct val="120000"/>
              </a:lnSpc>
              <a:spcBef>
                <a:spcPct val="0"/>
              </a:spcBef>
              <a:buNone/>
              <a:defRPr/>
            </a:pPr>
            <a:r>
              <a:rPr lang="pl-PL" altLang="pl-PL" dirty="0"/>
              <a:t>nagłe, uszkodzenia części obiektu, w                      szczególności budynku lub urządzenia technicznego powodujące przerwę w jego użytkowaniu lub utratę jego właściwości funkcjonalnych, stwarzające zagrożenie dla życia, zdrowia lub mienia.</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2439" y="1636811"/>
            <a:ext cx="7859428" cy="874713"/>
          </a:xfrm>
        </p:spPr>
        <p:txBody>
          <a:bodyPr>
            <a:normAutofit fontScale="90000"/>
          </a:bodyPr>
          <a:lstStyle/>
          <a:p>
            <a:pPr algn="ctr"/>
            <a:r>
              <a:rPr lang="pl-PL" altLang="pl-PL" sz="2800" dirty="0">
                <a:solidFill>
                  <a:srgbClr val="002060"/>
                </a:solidFill>
              </a:rPr>
              <a:t>Klasyfikacja  ze względu na wielkość (zasięg) zdarzenia</a:t>
            </a:r>
            <a:br>
              <a:rPr lang="pl-PL" altLang="pl-PL" sz="2800" dirty="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9</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415647" y="2134851"/>
            <a:ext cx="8632968" cy="3744416"/>
          </a:xfrm>
        </p:spPr>
        <p:txBody>
          <a:bodyPr>
            <a:normAutofit/>
          </a:bodyPr>
          <a:lstStyle/>
          <a:p>
            <a:pPr marL="0" indent="0">
              <a:lnSpc>
                <a:spcPct val="120000"/>
              </a:lnSpc>
              <a:buNone/>
              <a:defRPr/>
            </a:pPr>
            <a:r>
              <a:rPr lang="pl-PL" altLang="pl-PL" b="1" dirty="0"/>
              <a:t>Miejscowe zagrożenia średnie -</a:t>
            </a:r>
            <a:endParaRPr lang="pl-PL" altLang="pl-PL" dirty="0"/>
          </a:p>
          <a:p>
            <a:pPr marL="0" indent="0">
              <a:lnSpc>
                <a:spcPct val="120000"/>
              </a:lnSpc>
              <a:buNone/>
              <a:defRPr/>
            </a:pPr>
            <a:r>
              <a:rPr lang="pl-PL" altLang="pl-PL" dirty="0"/>
              <a:t>nagłe zdarzenie, którego następstwem jest jednostkowe zagrożenie dla życia, zdrowia, mienia lub skażenie środowiska, występujące na niewielkim obszarze, powierzchni lub ograniczone do jednego obiektu.</a:t>
            </a:r>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1922</TotalTime>
  <Words>2377</Words>
  <Application>Microsoft Office PowerPoint</Application>
  <PresentationFormat>Pokaz na ekranie (4:3)</PresentationFormat>
  <Paragraphs>282</Paragraphs>
  <Slides>32</Slides>
  <Notes>32</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32</vt:i4>
      </vt:variant>
    </vt:vector>
  </HeadingPairs>
  <TitlesOfParts>
    <vt:vector size="41" baseType="lpstr">
      <vt:lpstr>Arial</vt:lpstr>
      <vt:lpstr>Arial Black</vt:lpstr>
      <vt:lpstr>Calibri</vt:lpstr>
      <vt:lpstr>Corbel</vt:lpstr>
      <vt:lpstr>Garamond</vt:lpstr>
      <vt:lpstr>Wingdings</vt:lpstr>
      <vt:lpstr>Wingdings 2</vt:lpstr>
      <vt:lpstr>Wingdings 3</vt:lpstr>
      <vt:lpstr>Moduł</vt:lpstr>
      <vt:lpstr>TEMAT 31:  Działania ratownicze podczas innych miejscowych zagrożeń </vt:lpstr>
      <vt:lpstr>MATERIAŁ NAUCZANIA</vt:lpstr>
      <vt:lpstr>Wstęp</vt:lpstr>
      <vt:lpstr>Inne miejscowe zagrożenia</vt:lpstr>
      <vt:lpstr>Przyczyny występowania: </vt:lpstr>
      <vt:lpstr>Inne miejscowe zagrożenia</vt:lpstr>
      <vt:lpstr>Klasyfikacja  ze względu na wielkość (zasięg) zdarzenia </vt:lpstr>
      <vt:lpstr>Klasyfikacja  ze względu na wielkość (zasięg) zdarzenia </vt:lpstr>
      <vt:lpstr>Klasyfikacja  ze względu na wielkość (zasięg) zdarzenia </vt:lpstr>
      <vt:lpstr>Klasyfikacja  ze względu na wielkość (zasięg) zdarzenia </vt:lpstr>
      <vt:lpstr>Klasyfikacja ze względu na wielkość (zasięg) zdarzenia </vt:lpstr>
      <vt:lpstr>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utrudnionych warunków atmosferycznych,  porze  nocnej</vt:lpstr>
      <vt:lpstr>Działania ratownicze podczas utrudnionych warunków atmosferycznych,  porze  nocnej</vt:lpstr>
      <vt:lpstr>Działania ratownicze podczas utrudnionych warunków atmosferycznych,  porze  nocnej</vt:lpstr>
      <vt:lpstr>Ratowanie zwierząt w warunkach nietypowych</vt:lpstr>
      <vt:lpstr>Ratowanie zwierząt w warunkach nietypowych </vt:lpstr>
      <vt:lpstr>Ratowanie zwierząt w warunkach nietypowych </vt:lpstr>
      <vt:lpstr>Ratowanie zwierząt w warunkach nietypowych </vt:lpstr>
      <vt:lpstr>Ratowanie zwierząt w warunkach nietypowych </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m.wroblewski</cp:lastModifiedBy>
  <cp:revision>232</cp:revision>
  <dcterms:created xsi:type="dcterms:W3CDTF">2014-03-01T12:20:49Z</dcterms:created>
  <dcterms:modified xsi:type="dcterms:W3CDTF">2021-11-08T09:19:14Z</dcterms:modified>
</cp:coreProperties>
</file>