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783731" y="281188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4516789" y="2278317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700" b="1" dirty="0">
                <a:latin typeface="Calibri" panose="020F0502020204030204" pitchFamily="34" charset="0"/>
              </a:rPr>
              <a:t>BIW</a:t>
            </a:r>
            <a:r>
              <a:rPr lang="pl-PL" altLang="pl-PL" sz="700" b="1" dirty="0"/>
              <a:t> </a:t>
            </a:r>
          </a:p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1670947" y="5477684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1679447" y="228978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1675197" y="3883736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Sfery </a:t>
            </a:r>
            <a:r>
              <a:rPr lang="pl-PL" altLang="pl-PL" sz="700" dirty="0">
                <a:latin typeface="Calibri" panose="020F0502020204030204" pitchFamily="34" charset="0"/>
              </a:rPr>
              <a:t>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1677322" y="4415052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48721" y="3853836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3093023" y="3866824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784782" y="227825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781629" y="4412746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7378456" y="851412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4515173" y="3883506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Ceł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5937325" y="388877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3108258" y="440023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782680" y="3879124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</a:t>
            </a:r>
            <a:r>
              <a:rPr lang="pl-PL" altLang="pl-PL" sz="7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5940198" y="2279633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DAS</a:t>
            </a:r>
            <a:endParaRPr lang="pl-PL" altLang="pl-PL" sz="7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1673072" y="6009002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1681572" y="335242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49005" y="280258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Podatku </a:t>
            </a:r>
            <a:r>
              <a:rPr lang="pl-PL" altLang="pl-PL" sz="700" dirty="0">
                <a:latin typeface="Calibri" panose="020F0502020204030204" pitchFamily="34" charset="0"/>
              </a:rPr>
              <a:t>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49289" y="332820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1683697" y="2821104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785833" y="1384636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pl-PL" altLang="pl-PL" sz="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Dyrektor </a:t>
            </a:r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Generalny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Katarzyna Szweda</a:t>
            </a:r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1685822" y="1398472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pPr eaLnBrk="1" hangingPunct="1">
              <a:spcBef>
                <a:spcPts val="400"/>
              </a:spcBef>
            </a:pPr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  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Generalny Inspektor 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Informacji Finansowej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Skuza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786884" y="494636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700" i="1" dirty="0">
                <a:latin typeface="Calibri" panose="020F0502020204030204" pitchFamily="34" charset="0"/>
              </a:rPr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1668822" y="494636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3096070" y="1373200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Główny Rzecznik Dyscypliny Finansów Publicznych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bg1"/>
                </a:solidFill>
                <a:latin typeface="Calibri" panose="020F0502020204030204" pitchFamily="34" charset="0"/>
              </a:rPr>
              <a:t>Piotr 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3099117" y="2800012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3102164" y="333341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3111307" y="493363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700" i="1" dirty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3105211" y="2266606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</a:t>
            </a:r>
            <a:r>
              <a:rPr lang="pl-PL" altLang="pl-PL" sz="700" dirty="0" smtClean="0">
                <a:latin typeface="Calibri" panose="020F0502020204030204" pitchFamily="34" charset="0"/>
              </a:rPr>
              <a:t> </a:t>
            </a:r>
            <a:r>
              <a:rPr lang="pl-PL" altLang="pl-PL" sz="700" dirty="0">
                <a:latin typeface="Calibri" panose="020F0502020204030204" pitchFamily="34" charset="0"/>
              </a:rPr>
              <a:t>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1687947" y="335840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</a:t>
            </a:r>
            <a:r>
              <a:rPr lang="pl-PL" altLang="pl-PL" sz="700" dirty="0" smtClean="0">
                <a:solidFill>
                  <a:schemeClr val="tx1"/>
                </a:solidFill>
              </a:rPr>
              <a:t>Ministra</a:t>
            </a:r>
            <a:r>
              <a:rPr lang="pl-PL" altLang="pl-PL" sz="700" dirty="0">
                <a:solidFill>
                  <a:schemeClr val="tx1"/>
                </a:solidFill>
              </a:rPr>
              <a:t/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108710" y="332656"/>
            <a:ext cx="4093393" cy="974257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Minister Finansów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12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  <a:endParaRPr lang="pl-PL" altLang="pl-PL" sz="12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787935" y="851014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7359476" y="3881509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Zwalczania Przestępczości Ekonomicznej           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4518405" y="1383254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Szef Krajowej Administracji Skarbowej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800" b="1" dirty="0">
                <a:solidFill>
                  <a:schemeClr val="bg1"/>
                </a:solidFill>
                <a:latin typeface="Calibri" panose="020F0502020204030204" pitchFamily="34" charset="0"/>
              </a:rPr>
              <a:t>Bartosz Zbaraszczuk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5943071" y="2816012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DKP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1690075" y="867156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Strategii</a:t>
            </a: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4520021" y="3348443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Budżetu, Majątku </a:t>
            </a:r>
            <a:br>
              <a:rPr lang="pl-PL" altLang="pl-PL" sz="650" dirty="0">
                <a:latin typeface="Calibri" panose="020F0502020204030204" pitchFamily="34" charset="0"/>
              </a:rPr>
            </a:br>
            <a:r>
              <a:rPr lang="pl-PL" altLang="pl-PL" sz="650" dirty="0">
                <a:latin typeface="Calibri" panose="020F0502020204030204" pitchFamily="34" charset="0"/>
              </a:rPr>
              <a:t>i Kadr </a:t>
            </a:r>
            <a:r>
              <a:rPr lang="pl-PL" altLang="pl-PL" sz="650" dirty="0" smtClean="0">
                <a:latin typeface="Calibri" panose="020F0502020204030204" pitchFamily="34" charset="0"/>
              </a:rPr>
              <a:t>KAS</a:t>
            </a:r>
            <a:endParaRPr lang="pl-PL" altLang="pl-PL" sz="65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650" b="1" dirty="0"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788986" y="3345502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5951689" y="4425147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Relacji z </a:t>
            </a:r>
            <a:r>
              <a:rPr lang="pl-PL" altLang="pl-PL" sz="700" dirty="0">
                <a:latin typeface="Calibri" panose="020F0502020204030204" pitchFamily="34" charset="0"/>
              </a:rPr>
              <a:t>Klientami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DRK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790039" y="317392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</a:t>
            </a:r>
            <a:r>
              <a:rPr lang="pl-PL" altLang="pl-PL" sz="700" dirty="0" smtClean="0">
                <a:latin typeface="Calibri" panose="020F0502020204030204" pitchFamily="34" charset="0"/>
              </a:rPr>
              <a:t>Informatyzacją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DZI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7363272" y="3347488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Analiz KAS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DAK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7367068" y="227945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249573" y="340068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BIW </a:t>
            </a:r>
            <a:r>
              <a:rPr lang="pl-PL" altLang="pl-PL" sz="500" b="1" dirty="0">
                <a:latin typeface="Calibri" panose="020F0502020204030204" pitchFamily="34" charset="0"/>
              </a:rPr>
              <a:t/>
            </a:r>
            <a:br>
              <a:rPr lang="pl-PL" altLang="pl-PL" sz="500" b="1" dirty="0">
                <a:latin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5945944" y="1383254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49857" y="2276952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7370864" y="2813469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4523253" y="4418569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Organizacji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DKS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5948817" y="3352391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Orzecznictwa Podatkowego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DOP</a:t>
            </a: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7374660" y="1385431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8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250141" y="1391324"/>
            <a:ext cx="1242000" cy="8028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80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Sekretarz Stanu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8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8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250711" y="4379467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DSP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70" name="Text Box 345"/>
          <p:cNvSpPr txBox="1">
            <a:spLocks noChangeArrowheads="1"/>
          </p:cNvSpPr>
          <p:nvPr/>
        </p:nvSpPr>
        <p:spPr bwMode="auto">
          <a:xfrm>
            <a:off x="250425" y="865696"/>
            <a:ext cx="1242000" cy="4428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sz="550" i="1" dirty="0" smtClean="0">
                <a:latin typeface="Calibri" panose="020F0502020204030204" pitchFamily="34" charset="0"/>
              </a:rPr>
              <a:t>z </a:t>
            </a:r>
            <a:r>
              <a:rPr lang="pl-PL" sz="700" dirty="0">
                <a:latin typeface="Calibri" panose="020F0502020204030204" pitchFamily="34" charset="0"/>
              </a:rPr>
              <a:t>wyłączeniem</a:t>
            </a:r>
            <a:r>
              <a:rPr lang="pl-PL" sz="550" i="1" dirty="0" smtClean="0">
                <a:latin typeface="Calibri" panose="020F0502020204030204" pitchFamily="34" charset="0"/>
              </a:rPr>
              <a:t> 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r>
              <a:rPr lang="pl-PL" altLang="pl-PL" sz="550" b="1" i="1" dirty="0" smtClean="0">
                <a:latin typeface="Calibri" panose="020F0502020204030204" pitchFamily="34" charset="0"/>
              </a:rPr>
              <a:t> 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71" name="Text Box 345"/>
          <p:cNvSpPr txBox="1">
            <a:spLocks noChangeArrowheads="1"/>
          </p:cNvSpPr>
          <p:nvPr/>
        </p:nvSpPr>
        <p:spPr bwMode="auto">
          <a:xfrm>
            <a:off x="4521637" y="2813380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61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7382250" y="317393"/>
            <a:ext cx="1242000" cy="4428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 smtClean="0">
                <a:solidFill>
                  <a:schemeClr val="tx1"/>
                </a:solidFill>
              </a:rPr>
              <a:t>Departament Prawny </a:t>
            </a:r>
          </a:p>
          <a:p>
            <a:r>
              <a:rPr lang="pl-PL" altLang="pl-PL" sz="7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</a:t>
            </a:r>
            <a:endParaRPr lang="pl-PL" altLang="pl-PL" sz="7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Rectangle 257"/>
          <p:cNvSpPr>
            <a:spLocks noChangeArrowheads="1"/>
          </p:cNvSpPr>
          <p:nvPr/>
        </p:nvSpPr>
        <p:spPr bwMode="auto">
          <a:xfrm>
            <a:off x="4524871" y="4953633"/>
            <a:ext cx="1242000" cy="4428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Współpracy Międzynarodowej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DWK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F992F-09A8-4BCD-8E9F-8D0A2ACBDFD0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17822</TotalTime>
  <Words>265</Words>
  <Application>Microsoft Office PowerPoint</Application>
  <PresentationFormat>Slajdy 35 mm</PresentationFormat>
  <Paragraphs>148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1559</cp:revision>
  <cp:lastPrinted>2022-01-04T08:35:16Z</cp:lastPrinted>
  <dcterms:created xsi:type="dcterms:W3CDTF">2006-06-26T12:00:33Z</dcterms:created>
  <dcterms:modified xsi:type="dcterms:W3CDTF">2023-01-25T08:36:27Z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