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6" r:id="rId5"/>
  </p:sldMasterIdLst>
  <p:notesMasterIdLst>
    <p:notesMasterId r:id="rId16"/>
  </p:notesMasterIdLst>
  <p:handoutMasterIdLst>
    <p:handoutMasterId r:id="rId17"/>
  </p:handoutMasterIdLst>
  <p:sldIdLst>
    <p:sldId id="280" r:id="rId6"/>
    <p:sldId id="315" r:id="rId7"/>
    <p:sldId id="323" r:id="rId8"/>
    <p:sldId id="324" r:id="rId9"/>
    <p:sldId id="334" r:id="rId10"/>
    <p:sldId id="335" r:id="rId11"/>
    <p:sldId id="336" r:id="rId12"/>
    <p:sldId id="337" r:id="rId13"/>
    <p:sldId id="326" r:id="rId14"/>
    <p:sldId id="338" r:id="rId15"/>
  </p:sldIdLst>
  <p:sldSz cx="12192000" cy="6858000"/>
  <p:notesSz cx="6794500" cy="99314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5" autoAdjust="0"/>
    <p:restoredTop sz="80567" autoAdjust="0"/>
  </p:normalViewPr>
  <p:slideViewPr>
    <p:cSldViewPr snapToGrid="0">
      <p:cViewPr varScale="1">
        <p:scale>
          <a:sx n="98" d="100"/>
          <a:sy n="98" d="100"/>
        </p:scale>
        <p:origin x="152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BA5747F-A3BC-484F-8D86-F70D33252B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6195742-C224-D7F4-0EDE-C056E14AF2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FC79-2A30-4992-BF6B-3530819E77DB}" type="datetimeFigureOut">
              <a:rPr lang="pl-PL" smtClean="0"/>
              <a:t>20.02.2024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288B8B1-35EA-B844-3523-7A85712CB0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8F46B7-4E30-94ED-087C-4BB5E6FA39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5DCA4-DDE9-4F71-A9E3-1CCEF205CF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6104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C265C-C959-4C47-837E-4CB4F88F808A}" type="datetimeFigureOut">
              <a:rPr lang="pl-PL" smtClean="0"/>
              <a:t>20.02.2024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CCC02-F522-4693-B9B3-7AE13E6FC1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6815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600" dirty="0"/>
              <a:t>Urszula Mostek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Biuro Projektów Sektora TCB - Telekomunikacji i </a:t>
            </a:r>
            <a:r>
              <a:rPr lang="pl-PL" sz="2400" dirty="0" err="1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Cyberbezpieczeństwa</a:t>
            </a:r>
            <a:br>
              <a:rPr lang="pl-PL" sz="2400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Departament Koordynacji Realizacji Projektów– Wydział II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F07D2A-A082-53D9-AFA6-3C394E3177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413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D53C69-2E9E-4767-6191-05BE365477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137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baseline="30000" dirty="0">
                <a:latin typeface="+mn-lt"/>
                <a:cs typeface="Times New Roman" panose="02020603050405020304" pitchFamily="18" charset="0"/>
              </a:rPr>
              <a:t>1 </a:t>
            </a:r>
            <a:r>
              <a:rPr lang="pl-PL" sz="1200" dirty="0">
                <a:latin typeface="+mn-lt"/>
                <a:cs typeface="Times New Roman" panose="02020603050405020304" pitchFamily="18" charset="0"/>
              </a:rPr>
              <a:t>Należy pamiętać, że jeżeli weksel jest podpisywany przez pełnomocnika, to wymagane jest pełnomocnictwo szczególne do zaciągania zobowiązań wekslowych z podpisem notarialnie poświadczonym.  </a:t>
            </a:r>
          </a:p>
          <a:p>
            <a:r>
              <a:rPr lang="pl-PL" sz="1200" dirty="0">
                <a:latin typeface="+mn-lt"/>
                <a:cs typeface="Times New Roman" panose="02020603050405020304" pitchFamily="18" charset="0"/>
              </a:rPr>
              <a:t>W przypadku, gdy OOW jest podmiotem prowadzącym działalność gospodarczą w formie spółki cywilnej - weksel in blanco, jest wystawiany przez każdego wspólnika tej spółki.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420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aseline="30000" dirty="0">
                <a:latin typeface="+mn-lt"/>
              </a:rPr>
              <a:t>1 </a:t>
            </a:r>
            <a:r>
              <a:rPr lang="pl-PL" sz="1200" dirty="0">
                <a:latin typeface="+mn-lt"/>
              </a:rPr>
              <a:t>ogłoszonego przez właściwą do tego instytucję, </a:t>
            </a:r>
            <a:r>
              <a:rPr lang="pl-PL" sz="1200" b="1" dirty="0">
                <a:latin typeface="+mn-lt"/>
              </a:rPr>
              <a:t>w przypadku braku pisemnego wniosku OOW o zwrot lub zniszczenie weksla i deklaracji wekslowej.</a:t>
            </a:r>
            <a:r>
              <a:rPr lang="pl-PL" sz="1200" dirty="0">
                <a:latin typeface="+mn-lt"/>
              </a:rPr>
              <a:t>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23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aseline="30000" dirty="0">
                <a:cs typeface="Arial" panose="020B0604020202020204" pitchFamily="34" charset="0"/>
              </a:rPr>
              <a:t>1</a:t>
            </a:r>
            <a:r>
              <a:rPr lang="pl-PL" sz="1200" dirty="0">
                <a:cs typeface="Arial" panose="020B0604020202020204" pitchFamily="34" charset="0"/>
              </a:rPr>
              <a:t>,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przy czym </a:t>
            </a:r>
            <a:r>
              <a:rPr lang="pl-PL" sz="1200" b="1" dirty="0">
                <a:highlight>
                  <a:srgbClr val="FFFF00"/>
                </a:highlight>
              </a:rPr>
              <a:t>Zgodnie z stanowiskiem </a:t>
            </a:r>
            <a:r>
              <a:rPr lang="pl-PL" sz="1200" b="1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Arial" panose="020B0604020202020204" pitchFamily="34" charset="0"/>
              </a:rPr>
              <a:t>Instytucji </a:t>
            </a:r>
            <a:r>
              <a:rPr lang="pl-PL" sz="12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Arial" panose="020B0604020202020204" pitchFamily="34" charset="0"/>
              </a:rPr>
              <a:t>odpowiedzialnej za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inwestycję, odbiorcy wsparcia w ramach inwestycji C 1.1.1 KPO są podmiotami świadczącymi usługi publiczne lub usługi w ogólnym interesie gospodarczym i oznacza to, że </a:t>
            </a:r>
            <a:r>
              <a:rPr lang="pl-PL" sz="1200" b="1" dirty="0">
                <a:highlight>
                  <a:srgbClr val="FFFF00"/>
                </a:highlight>
                <a:cs typeface="Arial" panose="020B0604020202020204" pitchFamily="34" charset="0"/>
              </a:rPr>
              <a:t>zniesiony zostanie wymóg przedłożenia dodatkowego zabezpieczenia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w przypadku zaplanowania zaliczek powyżej 10 mln PLN, o którym mowa w § 14 ust. 5 nie mniej jednak zmiana ta wymaga </a:t>
            </a:r>
            <a:r>
              <a:rPr lang="pl-PL" sz="1200" b="1" dirty="0">
                <a:highlight>
                  <a:srgbClr val="FFFF00"/>
                </a:highlight>
                <a:cs typeface="Arial" panose="020B0604020202020204" pitchFamily="34" charset="0"/>
              </a:rPr>
              <a:t>zawarcia aneksu </a:t>
            </a:r>
            <a:r>
              <a:rPr lang="pl-PL" sz="1200" dirty="0">
                <a:highlight>
                  <a:srgbClr val="FFFF00"/>
                </a:highlight>
                <a:cs typeface="Arial" panose="020B0604020202020204" pitchFamily="34" charset="0"/>
              </a:rPr>
              <a:t>do Umowy</a:t>
            </a:r>
            <a:r>
              <a:rPr lang="pl-PL" sz="1200" dirty="0">
                <a:cs typeface="Arial" panose="020B0604020202020204" pitchFamily="34" charset="0"/>
              </a:rPr>
              <a:t>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29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200" baseline="30000" dirty="0"/>
              <a:t>1</a:t>
            </a:r>
            <a:r>
              <a:rPr lang="pl-PL" dirty="0"/>
              <a:t>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l-PL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ednym z kryteriów merytorycznych oceny przedsięwzięcia w inwestycji C1.1.1. było kryterium nr 11, Cyt.: „Wnioskodawca posiada doświadczenie w zakresie realizacji projektów/inwestycji dotyczących budowy sieci telekomunikacyjnych uzyskane po 1.01.2015 r. do dnia złożenia Wniosku o objęcie Przedsięwzięcia wsparciem(…);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pl-PL" sz="1200" baseline="30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200" b="1" dirty="0"/>
              <a:t> na okres najpóźniej od dnia złożenia wniosku o płatność pierwszej transzy zaliczki do upływu 6 miesięcy od dnia zakończenia okresu kwalifikowalności wydatków.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Punkt wynikający z Aneksu nr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54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Ścieżka : strona CPPC - „Elementy gwarancji bankowej/ubezpieczeniowej” - link „Krajowy Plan Odbudowy” –link „Dokumenty do pobrania”.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CCC02-F522-4693-B9B3-7AE13E6FC1F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41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5D1CBC32-8AF8-4F1E-2558-B644064474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7839" y="255209"/>
            <a:ext cx="10515600" cy="7350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50000"/>
              </a:lnSpc>
              <a:spcAft>
                <a:spcPts val="0"/>
              </a:spcAft>
              <a:buNone/>
              <a:tabLst/>
              <a:defRPr lang="pl-PL" sz="3200" b="0" i="0" u="none" strike="noStrike" cap="none" spc="0" baseline="0">
                <a:solidFill>
                  <a:schemeClr val="bg1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140E9FBE-9938-FC6C-AE9F-0974E10010B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67839" y="1218645"/>
            <a:ext cx="10754896" cy="41751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6701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446448-D936-65D6-6F12-482F0DABD5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D1A6EE-40D4-2234-0EC7-2FE96974DE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pl-PL" sz="2400" b="0" i="0" u="none" strike="noStrike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16560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6E74B8D6-9024-2F5A-2B8F-D1B1A4F6EA3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4216" y="1399032"/>
            <a:ext cx="10879587" cy="41110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Symbol zastępczy tytułu 1">
            <a:extLst>
              <a:ext uri="{FF2B5EF4-FFF2-40B4-BE49-F238E27FC236}">
                <a16:creationId xmlns:a16="http://schemas.microsoft.com/office/drawing/2014/main" id="{52399FC3-B29A-6436-6B07-BF0B249063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4215" y="285226"/>
            <a:ext cx="10879587" cy="54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00397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6E74B8D6-9024-2F5A-2B8F-D1B1A4F6EA3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4216" y="1399032"/>
            <a:ext cx="10879587" cy="411109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ytułu 1">
            <a:extLst>
              <a:ext uri="{FF2B5EF4-FFF2-40B4-BE49-F238E27FC236}">
                <a16:creationId xmlns:a16="http://schemas.microsoft.com/office/drawing/2014/main" id="{52399FC3-B29A-6436-6B07-BF0B249063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4215" y="285226"/>
            <a:ext cx="10879587" cy="54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8358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AE11835-23B5-1918-9576-CEAF906134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576"/>
            <a:ext cx="12192000" cy="5952560"/>
          </a:xfrm>
          <a:prstGeom prst="rect">
            <a:avLst/>
          </a:prstGeom>
        </p:spPr>
      </p:pic>
      <p:sp>
        <p:nvSpPr>
          <p:cNvPr id="3" name="Symbol zastępczy tytułu 1">
            <a:extLst>
              <a:ext uri="{FF2B5EF4-FFF2-40B4-BE49-F238E27FC236}">
                <a16:creationId xmlns:a16="http://schemas.microsoft.com/office/drawing/2014/main" id="{75E4D903-6446-8B1B-8DCF-2CDBAF9E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112264"/>
            <a:ext cx="10515600" cy="17120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 dirty="0"/>
              <a:t>Kliknij, aby edytować styl</a:t>
            </a:r>
          </a:p>
        </p:txBody>
      </p:sp>
      <p:pic>
        <p:nvPicPr>
          <p:cNvPr id="5" name="Obraz 4" descr="Logotypy: Krajowy Plan Odbudowy, Rzeczpospolita Polska, Sfinansowane przez Unię Europejską NextGenerationEU, Centrum Projektów Polska Cyfrowa">
            <a:extLst>
              <a:ext uri="{FF2B5EF4-FFF2-40B4-BE49-F238E27FC236}">
                <a16:creationId xmlns:a16="http://schemas.microsoft.com/office/drawing/2014/main" id="{C8B0E31F-F4E6-BE70-A337-C8F0D9FBCB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64" y="6157677"/>
            <a:ext cx="6367272" cy="566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0" r:id="rId2"/>
  </p:sldLayoutIdLst>
  <p:hf sldNum="0" hdr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FFFFFF"/>
          </a:solidFill>
          <a:uFillTx/>
          <a:latin typeface="Calibri L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7">
            <a:extLst>
              <a:ext uri="{FF2B5EF4-FFF2-40B4-BE49-F238E27FC236}">
                <a16:creationId xmlns:a16="http://schemas.microsoft.com/office/drawing/2014/main" id="{5E95FABE-4BBA-56D0-4B2C-CDB26EFD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6" cy="11856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tytułu 5">
            <a:extLst>
              <a:ext uri="{FF2B5EF4-FFF2-40B4-BE49-F238E27FC236}">
                <a16:creationId xmlns:a16="http://schemas.microsoft.com/office/drawing/2014/main" id="{03D5F53E-EED4-0485-C749-4056ECD4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2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pic>
        <p:nvPicPr>
          <p:cNvPr id="7" name="Obraz 6" descr="Logotypy: Krajowy Plan Odbudowy, Rzeczpospolita Polska, Sfinansowane przez Unię Europejską NextGenerationEU">
            <a:extLst>
              <a:ext uri="{FF2B5EF4-FFF2-40B4-BE49-F238E27FC236}">
                <a16:creationId xmlns:a16="http://schemas.microsoft.com/office/drawing/2014/main" id="{88DC05BB-8945-EC04-F442-7A9FDA4D3B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6171538"/>
            <a:ext cx="5151120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</p:sldLayoutIdLst>
  <p:hf sldNum="0" hdr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1" i="0" u="none" strike="noStrike" kern="1200" cap="none" spc="0" baseline="0">
          <a:solidFill>
            <a:schemeClr val="tx1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www.gov.pl/web/cppc/elementy-gwarancji-bankowejubezpieczeniowej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v.pl/web/cppc/dokumenty-do-pobrania3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Panasiuk@cppc.gov.pl" TargetMode="External"/><Relationship Id="rId2" Type="http://schemas.openxmlformats.org/officeDocument/2006/relationships/hyperlink" Target="mailto:KJaniak@cppc.gov.pl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610478-B8BD-F096-BBA0-01E09AC4C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sz="3600" b="1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Szkolenie dla Ostatecznych Odbiorców Wsparcia</a:t>
            </a:r>
            <a:r>
              <a:rPr lang="pl-PL" sz="3600" b="1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pl-PL" sz="3600" b="1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</a:br>
            <a:r>
              <a:rPr lang="pl-PL" sz="3600" b="1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KPO 1</a:t>
            </a:r>
            <a:r>
              <a:rPr lang="pl-PL" sz="3600" b="1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pl-PL" sz="3600" b="1" dirty="0">
              <a:latin typeface="+mj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D46D00-0D06-5333-4EED-35858496D9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sz="3600" b="1" dirty="0">
                <a:latin typeface="+mj-lt"/>
              </a:rPr>
              <a:t>Zabezpieczenie prawidłowej realizacji Przedsięwzięcia (§ 14 i § 8 )</a:t>
            </a:r>
          </a:p>
        </p:txBody>
      </p:sp>
    </p:spTree>
    <p:extLst>
      <p:ext uri="{BB962C8B-B14F-4D97-AF65-F5344CB8AC3E}">
        <p14:creationId xmlns:p14="http://schemas.microsoft.com/office/powerpoint/2010/main" val="889577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2683ED-8535-8566-9262-8A5F872D61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3092AC-C8D9-1A0D-904D-D1B4C62D7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61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87999FB-9C7E-2E99-DB2C-30599CF39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231900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R</a:t>
            </a:r>
            <a:r>
              <a:rPr lang="pl-PL" sz="3600" b="1" dirty="0">
                <a:solidFill>
                  <a:schemeClr val="bg1"/>
                </a:solidFill>
                <a:latin typeface="+mj-lt"/>
              </a:rPr>
              <a:t>odzaje zabezpieczeń</a:t>
            </a:r>
            <a:endParaRPr lang="pl-PL" sz="36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3FCDD23-7D7F-AB25-CFF2-C3B1B5BB1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6579" y="1498059"/>
            <a:ext cx="10409113" cy="251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dirty="0"/>
              <a:t>W samej Umowie są wskazane dwie formy zabezpieczenia: 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pl-PL" dirty="0"/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zabezpieczenie obowiązkowe dla każdego Ostatecznego Odbiorcy Wsparcia (zwanego dalej OOW) - </a:t>
            </a:r>
            <a:r>
              <a:rPr lang="pl-PL" b="1" dirty="0">
                <a:cs typeface="Times New Roman" panose="02020603050405020304" pitchFamily="18" charset="0"/>
              </a:rPr>
              <a:t>w</a:t>
            </a:r>
            <a:r>
              <a:rPr lang="pl-PL" b="1" dirty="0">
                <a:latin typeface="+mn-lt"/>
                <a:cs typeface="Times New Roman" panose="02020603050405020304" pitchFamily="18" charset="0"/>
              </a:rPr>
              <a:t>eksel in blanco z wypełnioną deklaracją wystawcy weksla</a:t>
            </a:r>
            <a:r>
              <a:rPr lang="pl-PL" dirty="0"/>
              <a:t>;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zabezpieczenie dodatkowe - </a:t>
            </a:r>
            <a:r>
              <a:rPr lang="pl-PL" b="1" dirty="0"/>
              <a:t>gwarancja bankowa lub ubezpieczeniowa.</a:t>
            </a:r>
            <a:r>
              <a:rPr lang="pl-PL" dirty="0"/>
              <a:t> </a:t>
            </a:r>
            <a:endParaRPr lang="pl-PL" b="1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ABD6F84-5B94-2A33-C514-1F78F7F5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dirty="0">
                <a:solidFill>
                  <a:schemeClr val="bg1"/>
                </a:solidFill>
                <a:latin typeface="+mj-lt"/>
              </a:rPr>
              <a:t>       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4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64F0D95-17C4-16D9-9764-540D8BBE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231900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1. Weksel (§ 14 )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AFA6D67-023E-45F9-8773-4501808F5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4217" y="1231900"/>
            <a:ext cx="10879586" cy="40132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  <a:cs typeface="Times New Roman" panose="02020603050405020304" pitchFamily="18" charset="0"/>
              </a:rPr>
              <a:t>Zabezpieczeniem obowiązkowym jest Weksel in blanco wraz z wypełnioną deklaracją wystawcy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weksla in blanco. Jest on składany przez OOW po podpisaniu Umowy, niezwłocznie,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najpóźniej niż przed pierwszą wypłatą środków</a:t>
            </a:r>
            <a:r>
              <a:rPr lang="pl-PL" sz="1800" b="1" baseline="30000" dirty="0">
                <a:latin typeface="+mn-lt"/>
                <a:cs typeface="Times New Roman" panose="02020603050405020304" pitchFamily="18" charset="0"/>
              </a:rPr>
              <a:t> 1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pl-PL" sz="1800" dirty="0">
                <a:latin typeface="+mn-lt"/>
              </a:rPr>
              <a:t>§ 14 ust. 3)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2400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  <a:cs typeface="Times New Roman" panose="02020603050405020304" pitchFamily="18" charset="0"/>
              </a:rPr>
              <a:t>Weksel składany jest na całą wartość dofinansowania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wskazanego w Umowie. W przypadku waloryzacji stawek jednostkowych (o której mowa w § 3 Umowy) OOW zobowiązany jest do przedłożenia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przed dniem wypłaty dofinansowania objętego waloryzacją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nowego zabezpieczenia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w formie weksla in blanco wraz z deklaracją wekslową na 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wartość dofinansowania uwzględniającego waloryzację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pl-PL" sz="1800" dirty="0">
                <a:latin typeface="+mn-lt"/>
              </a:rPr>
              <a:t>§ 14 ust. 4)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745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51111BC-BBE0-A5BF-211F-929B13012A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6" y="0"/>
            <a:ext cx="10879587" cy="1164657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1.1 Zwolnienie z zabezpieczenia wekslowego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747F270-75F0-EFF6-489E-414A85DD1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4216" y="1164657"/>
            <a:ext cx="10879587" cy="500754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</a:rPr>
              <a:t>Zwolnienie z zabezpieczenia </a:t>
            </a:r>
            <a:r>
              <a:rPr lang="pl-PL" sz="1800" dirty="0">
                <a:latin typeface="+mn-lt"/>
              </a:rPr>
              <a:t>wekslowego </a:t>
            </a:r>
            <a:r>
              <a:rPr lang="pl-PL" sz="1800" b="1" dirty="0">
                <a:latin typeface="+mn-lt"/>
              </a:rPr>
              <a:t>nastąpi po upływie okresu trwałości Przedsięwzięcia oraz zakończenia okresu zobowiązania, </a:t>
            </a:r>
            <a:r>
              <a:rPr lang="pl-PL" sz="1800" dirty="0">
                <a:latin typeface="+mn-lt"/>
              </a:rPr>
              <a:t>o którym mowa w § 4 ust. 3, </a:t>
            </a:r>
            <a:r>
              <a:rPr lang="pl-PL" sz="1800" b="1" dirty="0">
                <a:latin typeface="+mn-lt"/>
              </a:rPr>
              <a:t>tj. do dnia wykonania przez obie Strony Umowy wszystkich obowiązków z niej wynikających, w tym wynikających z utrzymania trwałości Przedsięwzięcia oraz zapewnieniem aktywnego dostępu hurtowego przez okres 10 lat od dnia zakończenia okresu realizacji Przedsięwzięcia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pl-PL" sz="1800" dirty="0">
                <a:latin typeface="+mn-lt"/>
              </a:rPr>
              <a:t>§ 14 ust. 8)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</a:rPr>
              <a:t>Weksel zostanie zwrócony OOW po upływie okresu realizacji i trwałości Przedsięwzięcia oraz wypełnieniu wszelkich zobowiązań określonych w Umowie oraz przedawnieniu ewentualnych roszczeń, na pisemny wniosek OOW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pl-PL" sz="1800" dirty="0">
                <a:latin typeface="+mn-lt"/>
              </a:rPr>
              <a:t>§ 14 ust. 9)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latin typeface="+mn-lt"/>
              </a:rPr>
              <a:t>Weksel</a:t>
            </a:r>
            <a:r>
              <a:rPr lang="pl-PL" sz="1800" dirty="0">
                <a:latin typeface="+mn-lt"/>
              </a:rPr>
              <a:t> może zostać </a:t>
            </a:r>
            <a:r>
              <a:rPr lang="pl-PL" sz="1800" b="1" dirty="0">
                <a:latin typeface="+mn-lt"/>
              </a:rPr>
              <a:t>komisyjnie zniszczony w siedzibie Jednostki Wspierającej </a:t>
            </a:r>
            <a:r>
              <a:rPr lang="pl-PL" sz="1800" dirty="0">
                <a:latin typeface="+mn-lt"/>
              </a:rPr>
              <a:t>(dalej zwana JW) :</a:t>
            </a:r>
          </a:p>
          <a:p>
            <a:pPr lvl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l-PL" sz="1800" dirty="0">
                <a:latin typeface="+mn-lt"/>
              </a:rPr>
              <a:t>na pisemny wniosek OOW;</a:t>
            </a:r>
          </a:p>
          <a:p>
            <a:pPr lvl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l-PL" sz="1800" dirty="0">
                <a:latin typeface="+mn-lt"/>
              </a:rPr>
              <a:t>z inicjatywy JW, po upływie 30 dni od dnia zamknięcia KPO </a:t>
            </a:r>
            <a:r>
              <a:rPr lang="pl-PL" sz="1800" baseline="30000" dirty="0">
                <a:latin typeface="+mn-lt"/>
              </a:rPr>
              <a:t>1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pl-PL" sz="1800" dirty="0">
                <a:latin typeface="+mn-lt"/>
              </a:rPr>
              <a:t>§ 14 ust. 10)</a:t>
            </a:r>
            <a:r>
              <a:rPr lang="pl-PL" sz="1800" b="1" dirty="0">
                <a:latin typeface="+mn-lt"/>
                <a:cs typeface="Times New Roman" panose="02020603050405020304" pitchFamily="18" charset="0"/>
              </a:rPr>
              <a:t>.</a:t>
            </a:r>
            <a:endParaRPr lang="pl-PL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334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8361755-C3C0-CF81-696A-1F7589C9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145406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2. G</a:t>
            </a:r>
            <a:r>
              <a:rPr lang="pl-PL" sz="3600" b="1" dirty="0">
                <a:latin typeface="+mj-lt"/>
              </a:rPr>
              <a:t>warancja bankowa lub ubezpieczeniowa </a:t>
            </a:r>
            <a:endParaRPr lang="pl-PL" sz="36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9DCB56-5DA0-96E4-F7F9-2007ABEC4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1272" y="1389053"/>
            <a:ext cx="10522529" cy="2927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dirty="0"/>
              <a:t>W umowie wskazano dwa przypadki, w których wymagane jest od  OOW wniesienie gwarancji bankowej lub ubezpieczeniowej: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pl-PL" dirty="0"/>
          </a:p>
          <a:p>
            <a:pPr marL="914400" lvl="1" indent="-457200">
              <a:lnSpc>
                <a:spcPct val="150000"/>
              </a:lnSpc>
              <a:spcBef>
                <a:spcPts val="1000"/>
              </a:spcBef>
              <a:buFont typeface="+mj-lt"/>
              <a:buAutoNum type="arabicParenR"/>
            </a:pPr>
            <a:r>
              <a:rPr lang="pl-PL" dirty="0"/>
              <a:t>gdy OOW nie posiada doświadczenia w zakresie realizacji projektów lub inwestycji dotyczących budowy sieci telekomunikacyjnych i chce rozliczać dofinansowanie w formie zaliczki;</a:t>
            </a:r>
          </a:p>
          <a:p>
            <a:pPr marL="914400" lvl="1" indent="-457200">
              <a:lnSpc>
                <a:spcPct val="150000"/>
              </a:lnSpc>
              <a:spcBef>
                <a:spcPts val="1000"/>
              </a:spcBef>
              <a:buFont typeface="+mj-lt"/>
              <a:buAutoNum type="arabicParenR"/>
            </a:pPr>
            <a:r>
              <a:rPr lang="pl-PL" dirty="0">
                <a:cs typeface="Arial" panose="020B0604020202020204" pitchFamily="34" charset="0"/>
              </a:rPr>
              <a:t>w przypadku zaplanowania zaliczek powyżej 10 mln PLN </a:t>
            </a:r>
            <a:r>
              <a:rPr lang="pl-PL" baseline="30000" dirty="0">
                <a:cs typeface="Arial" panose="020B0604020202020204" pitchFamily="34" charset="0"/>
              </a:rPr>
              <a:t>1 </a:t>
            </a:r>
            <a:r>
              <a:rPr lang="pl-PL" dirty="0"/>
              <a:t>.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251BA0C-3C6C-8EB5-8F88-01CDB7FBB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2960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B505123-92CE-B4CD-94CD-9B800EF012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003"/>
            <a:ext cx="11604171" cy="1126156"/>
          </a:xfrm>
        </p:spPr>
        <p:txBody>
          <a:bodyPr>
            <a:noAutofit/>
          </a:bodyPr>
          <a:lstStyle/>
          <a:p>
            <a:r>
              <a:rPr lang="pl-PL" sz="3600" b="1" dirty="0">
                <a:latin typeface="+mj-lt"/>
              </a:rPr>
              <a:t>	2. 1 Zabezpieczenie Umowy wynikające z braku 	doświadczania 	OOW </a:t>
            </a:r>
            <a:endParaRPr lang="pl-PL" sz="3600" dirty="0">
              <a:latin typeface="+mj-lt"/>
            </a:endParaRP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08ACBC1-78AA-564A-DA24-7C907D7E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40B55-E769-6554-A002-F484E8257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7141" y="1434164"/>
            <a:ext cx="11115233" cy="487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Zgodnie z zapisami Umowy (§ 8 ust. 5)  OOW, który nie wykazał doświadczenia w wysokości 100% netto wnioskowanego dofinansowania, zobowiązany jest do złożenia dodatkowego zabezpieczenia w formie gwarancji bankowej lub ubezpieczeniowej</a:t>
            </a:r>
            <a:r>
              <a:rPr lang="pl-PL" sz="1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/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Gwarancja bankowa lub ubezpieczeniowa jest wymagana od OOW, jeśli OOW we Wniosku  oświadczył, że nie posiada wymaganego doświadczenia w zakresie realizacji projektów lub inwestycji dotyczących budowy sieci telekomunikacyjnych i będzie  rozliczał dofinansowanie w formie zaliczki, wówczas zaliczka takiemu OOW będzie wypłacana jeśli złoży on dodatkowe zabezpieczenie w formie gwarancji bankowej lub ubezpieczeniowej na wartość najwyższej transzy zaliczki, określonej w harmonogramie płatności, przed wypłatą pierwszej transzy takiej zaliczki (§ 8 ust. 5);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dirty="0"/>
              <a:t>Gwarancje te, będą </a:t>
            </a:r>
            <a:r>
              <a:rPr lang="pl-PL" b="1" dirty="0"/>
              <a:t>gwarancjami bezwarunkowymi i płatnymi na pierwsze żądanie</a:t>
            </a:r>
            <a:r>
              <a:rPr lang="pl-PL" baseline="30000" dirty="0"/>
              <a:t> 2</a:t>
            </a:r>
            <a:r>
              <a:rPr lang="pl-PL" dirty="0">
                <a:effectLst/>
                <a:ea typeface="Calibri" panose="020F0502020204030204" pitchFamily="34" charset="0"/>
              </a:rPr>
              <a:t> a także zostaną każdorazowo ustanowione przed wypłatą transzy zaliczki, którą dana gwarancja zabezpiecza.</a:t>
            </a:r>
            <a:r>
              <a:rPr lang="pl-PL" b="1" dirty="0"/>
              <a:t> </a:t>
            </a:r>
            <a:r>
              <a:rPr lang="pl-PL" dirty="0"/>
              <a:t>(§ 14 ust. 16)</a:t>
            </a:r>
            <a:r>
              <a:rPr lang="pl-PL" baseline="30000" dirty="0"/>
              <a:t> 3</a:t>
            </a:r>
            <a:r>
              <a:rPr lang="pl-PL" dirty="0"/>
              <a:t>.</a:t>
            </a:r>
            <a:endParaRPr lang="pl-PL" sz="2000" i="1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819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BA8042E-02AC-00BB-620B-2BB3158266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Miejsce na stronie WWW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34115C-EBFD-ECFC-D80D-0A19E9558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6" t="16129" r="71065" b="31304"/>
          <a:stretch/>
        </p:blipFill>
        <p:spPr bwMode="auto">
          <a:xfrm>
            <a:off x="6769944" y="3814226"/>
            <a:ext cx="4135659" cy="2012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75C2008C-EB5A-A473-E0FE-48F212754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838" y="1225685"/>
            <a:ext cx="10971966" cy="5044485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/>
              <a:t>Na stronie WWW </a:t>
            </a:r>
            <a:r>
              <a:rPr lang="pl-PL" sz="1800" dirty="0">
                <a:hlinkClick r:id="rId4"/>
              </a:rPr>
              <a:t>https://www.gov.pl/web/cppc/elementy-gwarancji-bankowejubezpieczeniowej</a:t>
            </a:r>
            <a:r>
              <a:rPr lang="pl-PL" sz="1800" dirty="0"/>
              <a:t> zamieszczone są wzory dokumentów oraz wykaz elementów dla gwarancji  bankowych lub ubezpieczeniowych.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F8ACF2-65CC-B215-5B99-C5E05E4F3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1" t="12145" r="72831" b="24007"/>
          <a:stretch/>
        </p:blipFill>
        <p:spPr bwMode="auto">
          <a:xfrm>
            <a:off x="1424790" y="1712447"/>
            <a:ext cx="5345154" cy="3433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025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BA8042E-02AC-00BB-620B-2BB31582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Wzory i wykazy dokumentów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75C2008C-EB5A-A473-E0FE-48F212754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838" y="1225686"/>
            <a:ext cx="11116256" cy="4630366"/>
          </a:xfrm>
        </p:spPr>
        <p:txBody>
          <a:bodyPr/>
          <a:lstStyle/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Adres strony WWW:  </a:t>
            </a:r>
            <a:r>
              <a:rPr lang="pl-PL" sz="1800" dirty="0">
                <a:hlinkClick r:id="rId2"/>
              </a:rPr>
              <a:t>https://www.gov.pl/web/cppc/dokumenty-do-pobrania3</a:t>
            </a: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1EC9FC-82A6-5915-A047-B7F7F26E2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6" t="16165" r="72007" b="25268"/>
          <a:stretch/>
        </p:blipFill>
        <p:spPr bwMode="auto">
          <a:xfrm>
            <a:off x="1170207" y="1245941"/>
            <a:ext cx="8824611" cy="4366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2647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37A7B98-DF8B-8E81-D607-01066683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/>
              <a:t>	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178D2E5-9239-B2B9-C288-1C6063AC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5" y="0"/>
            <a:ext cx="10879587" cy="1145406"/>
          </a:xfrm>
        </p:spPr>
        <p:txBody>
          <a:bodyPr>
            <a:noAutofit/>
          </a:bodyPr>
          <a:lstStyle/>
          <a:p>
            <a:r>
              <a:rPr lang="pl-PL" sz="3600" dirty="0">
                <a:latin typeface="+mj-lt"/>
              </a:rPr>
              <a:t>Kontakt </a:t>
            </a:r>
          </a:p>
        </p:txBody>
      </p:sp>
      <p:sp>
        <p:nvSpPr>
          <p:cNvPr id="4" name="pole tekstowe 4">
            <a:extLst>
              <a:ext uri="{FF2B5EF4-FFF2-40B4-BE49-F238E27FC236}">
                <a16:creationId xmlns:a16="http://schemas.microsoft.com/office/drawing/2014/main" id="{D78E018B-F1FC-2F47-B9DC-152ACCD1C363}"/>
              </a:ext>
            </a:extLst>
          </p:cNvPr>
          <p:cNvSpPr txBox="1"/>
          <p:nvPr/>
        </p:nvSpPr>
        <p:spPr>
          <a:xfrm>
            <a:off x="538384" y="2301447"/>
            <a:ext cx="11115233" cy="2255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pl-PL" dirty="0">
                <a:cs typeface="Calibri"/>
              </a:rPr>
              <a:t>Kontakt do osób zajmujących się w JW zabezpieczeniem należytego</a:t>
            </a:r>
            <a:r>
              <a:rPr lang="pl-PL" dirty="0"/>
              <a:t> wykonania umowy: </a:t>
            </a:r>
            <a:endParaRPr lang="en-US" dirty="0"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endParaRPr lang="pl-PL" dirty="0"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Wingdings"/>
              <a:buChar char="Ø"/>
            </a:pPr>
            <a:r>
              <a:rPr lang="pl-PL" dirty="0">
                <a:ea typeface="Calibri" panose="020F0502020204030204" pitchFamily="34" charset="0"/>
              </a:rPr>
              <a:t>Katarzyna Janiak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KJaniak@cppc.gov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endParaRPr lang="pl-PL" dirty="0">
              <a:solidFill>
                <a:schemeClr val="accent5">
                  <a:lumMod val="75000"/>
                </a:schemeClr>
              </a:solidFill>
              <a:cs typeface="Calibri" panose="020F0502020204030204"/>
            </a:endParaRPr>
          </a:p>
          <a:p>
            <a:pPr marL="800100" lvl="1" indent="-342900">
              <a:lnSpc>
                <a:spcPct val="150000"/>
              </a:lnSpc>
              <a:buFont typeface="Wingdings"/>
              <a:buChar char="Ø"/>
            </a:pPr>
            <a:r>
              <a:rPr lang="pl-PL" dirty="0"/>
              <a:t>Alena Panasiuk </a:t>
            </a:r>
            <a:r>
              <a:rPr lang="pl-PL" dirty="0">
                <a:hlinkClick r:id="rId3"/>
              </a:rPr>
              <a:t>APanasiuk@cppc.gov.pl</a:t>
            </a:r>
            <a:endParaRPr lang="pl-PL" dirty="0">
              <a:cs typeface="Calibri" panose="020F0502020204030204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pl-PL" dirty="0">
              <a:effectLst/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70072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7B96AF41238D4DA878551213186F22" ma:contentTypeVersion="2" ma:contentTypeDescription="Utwórz nowy dokument." ma:contentTypeScope="" ma:versionID="27355ec95b59db307203cf1707f87054">
  <xsd:schema xmlns:xsd="http://www.w3.org/2001/XMLSchema" xmlns:xs="http://www.w3.org/2001/XMLSchema" xmlns:p="http://schemas.microsoft.com/office/2006/metadata/properties" xmlns:ns2="3b41daa1-6750-4b31-afda-36cb41ae05c8" targetNamespace="http://schemas.microsoft.com/office/2006/metadata/properties" ma:root="true" ma:fieldsID="3bd844ee2aa79a406ac54578ad605f9d" ns2:_="">
    <xsd:import namespace="3b41daa1-6750-4b31-afda-36cb41ae05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1daa1-6750-4b31-afda-36cb41ae05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653276-CFA8-4823-B746-6143304E0E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41daa1-6750-4b31-afda-36cb41ae0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3BCDAE-413B-41B6-9FEC-3007C03781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6DAB43-12F6-41C1-BBC6-3FBA7F8D1776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3b41daa1-6750-4b31-afda-36cb41ae05c8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4042</TotalTime>
  <Words>904</Words>
  <Application>Microsoft Office PowerPoint</Application>
  <PresentationFormat>Panoramiczny</PresentationFormat>
  <Paragraphs>80</Paragraphs>
  <Slides>10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Trebuchet MS</vt:lpstr>
      <vt:lpstr>Wingdings</vt:lpstr>
      <vt:lpstr>Motyw pakietu Office</vt:lpstr>
      <vt:lpstr>3_Projekt niestandardowy</vt:lpstr>
      <vt:lpstr>Szkolenie dla Ostatecznych Odbiorców Wsparcia​ KPO 1​</vt:lpstr>
      <vt:lpstr>Rodzaje zabezpieczeń</vt:lpstr>
      <vt:lpstr>1. Weksel (§ 14 )</vt:lpstr>
      <vt:lpstr>1.1 Zwolnienie z zabezpieczenia wekslowego</vt:lpstr>
      <vt:lpstr>2. Gwarancja bankowa lub ubezpieczeniowa </vt:lpstr>
      <vt:lpstr> 2. 1 Zabezpieczenie Umowy wynikające z braku  doświadczania  OOW </vt:lpstr>
      <vt:lpstr>Miejsce na stronie WWW</vt:lpstr>
      <vt:lpstr>Wzory i wykazy dokumentów</vt:lpstr>
      <vt:lpstr>Kontakt </vt:lpstr>
      <vt:lpstr>Dziękuję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dot. zabezpieczenia umowy KPO 1</dc:title>
  <dc:creator>Anna Czekalska</dc:creator>
  <cp:lastModifiedBy>Urszula Mostek</cp:lastModifiedBy>
  <cp:revision>108</cp:revision>
  <cp:lastPrinted>2024-01-30T11:48:19Z</cp:lastPrinted>
  <dcterms:created xsi:type="dcterms:W3CDTF">2023-03-05T08:28:36Z</dcterms:created>
  <dcterms:modified xsi:type="dcterms:W3CDTF">2024-02-20T12:24:22Z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0x010100A17B96AF41238D4DA878551213186F22</vt:lpwstr>
  </property>
</Properties>
</file>