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Dyrektora</a:t>
            </a:r>
            <a:r>
              <a:rPr lang="pl-PL" altLang="pl-PL" sz="1200" dirty="0">
                <a:latin typeface="Calibri" panose="020F0502020204030204" pitchFamily="34" charset="0"/>
              </a:rPr>
              <a:t> </a:t>
            </a:r>
            <a:r>
              <a:rPr lang="pl-PL" altLang="pl-PL" sz="800" dirty="0">
                <a:latin typeface="Calibri" panose="020F0502020204030204" pitchFamily="34" charset="0"/>
              </a:rPr>
              <a:t>Generalnego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4128538"/>
            <a:ext cx="1047318" cy="95664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800" b="1" dirty="0" smtClean="0">
                <a:latin typeface="Calibri" panose="020F0502020204030204" pitchFamily="34" charset="0"/>
              </a:rPr>
              <a:t>BIW</a:t>
            </a:r>
            <a:r>
              <a:rPr lang="pl-PL" altLang="pl-PL" sz="800" b="1" dirty="0" smtClean="0"/>
              <a:t> </a:t>
            </a:r>
            <a:endParaRPr lang="pl-PL" altLang="pl-PL" sz="800" b="1" dirty="0"/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wyłączeniem określonym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listopada 2016  r. </a:t>
            </a:r>
            <a:endParaRPr lang="pl-PL" sz="7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Krajowej Administracji Skarbowej</a:t>
            </a:r>
            <a:endParaRPr lang="pl-PL" altLang="pl-PL" sz="7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Instytucji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Płatniczej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71703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Systemu Podatkowego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SP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Budżetu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Państwa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 Gospodarczej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Podatku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Sektorowych, Lokalnych oraz Podatku od Gier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PS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Administracyjne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Finansów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i Księgowości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Współpracy Międzynarodowej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3" y="6294764"/>
            <a:ext cx="1032746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Ceł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Dyscypliny Finansów Publicznych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Bezpieczeństwa </a:t>
            </a:r>
            <a:r>
              <a:rPr lang="pl-PL" altLang="pl-PL" sz="800" dirty="0" smtClean="0">
                <a:latin typeface="Calibri" panose="020F0502020204030204" pitchFamily="34" charset="0"/>
              </a:rPr>
              <a:t/>
            </a:r>
            <a:br>
              <a:rPr lang="pl-PL" altLang="pl-PL" sz="800" dirty="0" smtClean="0">
                <a:latin typeface="Calibri" panose="020F0502020204030204" pitchFamily="34" charset="0"/>
              </a:rPr>
            </a:br>
            <a:r>
              <a:rPr lang="pl-PL" altLang="pl-PL" sz="800" dirty="0" smtClean="0">
                <a:latin typeface="Calibri" panose="020F0502020204030204" pitchFamily="34" charset="0"/>
              </a:rPr>
              <a:t>i </a:t>
            </a:r>
            <a:r>
              <a:rPr lang="pl-PL" altLang="pl-PL" sz="8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Audytu Środków Publicznych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Informacji </a:t>
            </a:r>
            <a:r>
              <a:rPr lang="pl-PL" altLang="pl-PL" sz="800" dirty="0">
                <a:latin typeface="Calibri" panose="020F0502020204030204" pitchFamily="34" charset="0"/>
              </a:rPr>
              <a:t>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Podatku  </a:t>
            </a:r>
            <a:r>
              <a:rPr lang="pl-PL" altLang="pl-PL" sz="800" dirty="0">
                <a:latin typeface="Calibri" panose="020F0502020204030204" pitchFamily="34" charset="0"/>
              </a:rPr>
              <a:t>Akcyzowego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 </a:t>
            </a:r>
            <a:r>
              <a:rPr lang="pl-PL" altLang="pl-PL" sz="800" b="1" dirty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40968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Dyrektor Generalny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400"/>
              </a:spcBef>
            </a:pPr>
            <a:r>
              <a:rPr lang="pl-PL" altLang="pl-PL" sz="800" b="1" dirty="0">
                <a:latin typeface="Calibri" panose="020F0502020204030204" pitchFamily="34" charset="0"/>
              </a:rPr>
              <a:t>S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SEBASTIAN 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SKUZA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800" i="1" dirty="0">
                <a:latin typeface="Calibri" panose="020F0502020204030204" pitchFamily="34" charset="0"/>
              </a:rPr>
              <a:t>Pełnomocnik do spraw ochrony informacji niejawnych</a:t>
            </a:r>
            <a:endParaRPr lang="pl-PL" altLang="pl-PL" sz="2400" i="1" dirty="0">
              <a:latin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Gwarancji </a:t>
            </a:r>
            <a:br>
              <a:rPr lang="pl-PL" altLang="pl-PL" sz="800" dirty="0">
                <a:latin typeface="Calibri" panose="020F0502020204030204" pitchFamily="34" charset="0"/>
              </a:rPr>
            </a:br>
            <a:r>
              <a:rPr lang="pl-PL" altLang="pl-PL" sz="800" dirty="0">
                <a:latin typeface="Calibri" panose="020F0502020204030204" pitchFamily="34" charset="0"/>
              </a:rPr>
              <a:t>i Poręczeń 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Główny Rzecznik Dyscypliny Finansów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Publicznych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PATKOWSKI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500" i="1" dirty="0" smtClean="0">
                <a:latin typeface="Calibri" panose="020F0502020204030204" pitchFamily="34" charset="0"/>
              </a:rPr>
              <a:t>z wyłączeniem </a:t>
            </a:r>
            <a:r>
              <a:rPr lang="pl-PL" sz="500" i="1" dirty="0" smtClean="0">
                <a:latin typeface="Calibri" panose="020F0502020204030204" pitchFamily="34" charset="0"/>
              </a:rPr>
              <a:t>działalności </a:t>
            </a:r>
            <a:r>
              <a:rPr lang="pl-PL" sz="500" i="1" dirty="0" err="1">
                <a:latin typeface="Calibri" panose="020F0502020204030204" pitchFamily="34" charset="0"/>
              </a:rPr>
              <a:t>informacyjno</a:t>
            </a:r>
            <a:r>
              <a:rPr lang="pl-PL" sz="500" i="1" dirty="0">
                <a:latin typeface="Calibri" panose="020F0502020204030204" pitchFamily="34" charset="0"/>
              </a:rPr>
              <a:t>–promocyjnej </a:t>
            </a:r>
            <a:r>
              <a:rPr lang="pl-PL" sz="500" i="1" dirty="0" smtClean="0">
                <a:latin typeface="Calibri" panose="020F0502020204030204" pitchFamily="34" charset="0"/>
              </a:rPr>
              <a:t>Krajowej Administracji Skarbowej</a:t>
            </a:r>
            <a:endParaRPr lang="pl-PL" altLang="pl-PL" sz="500" b="1" i="1" dirty="0">
              <a:latin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Podsekretarz Stanu  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</a:pPr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</a:t>
            </a: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 </a:t>
            </a:r>
            <a:r>
              <a:rPr lang="pl-PL" altLang="pl-PL" sz="900" b="1" dirty="0">
                <a:latin typeface="Calibri" panose="020F0502020204030204" pitchFamily="34" charset="0"/>
              </a:rPr>
              <a:t>NOWAK</a:t>
            </a: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29650" y="5131216"/>
            <a:ext cx="989811" cy="770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PM</a:t>
            </a:r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Rozwoju Rynku Finansowego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5237" y="6038780"/>
            <a:ext cx="983950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800" i="1" dirty="0" smtClean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513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r>
              <a:rPr lang="pl-PL" altLang="pl-PL" sz="800" dirty="0" smtClean="0">
                <a:latin typeface="Calibri" panose="020F0502020204030204" pitchFamily="34" charset="0"/>
              </a:rPr>
              <a:t>Efektywności Wydatków Publicznych i Rachunkowości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>
                <a:solidFill>
                  <a:schemeClr val="tx1"/>
                </a:solidFill>
              </a:rPr>
              <a:t>Biuro Ministra</a:t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 smtClean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Minister Finansów</a:t>
            </a:r>
          </a:p>
          <a:p>
            <a:pPr eaLnBrk="1" hangingPunct="1">
              <a:lnSpc>
                <a:spcPct val="80000"/>
              </a:lnSpc>
              <a:spcBef>
                <a:spcPts val="0"/>
              </a:spcBef>
            </a:pPr>
            <a:r>
              <a:rPr lang="pl-PL" altLang="pl-PL" sz="1100" b="1" dirty="0" smtClean="0"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193798" y="379277"/>
            <a:ext cx="1345069" cy="79020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dirty="0" smtClean="0">
                <a:solidFill>
                  <a:schemeClr val="tx1"/>
                </a:solidFill>
              </a:rPr>
              <a:t>Gabinet 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dirty="0" smtClean="0">
                <a:solidFill>
                  <a:schemeClr val="tx1"/>
                </a:solidFill>
              </a:rPr>
              <a:t>Polityczny</a:t>
            </a:r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513678" y="371949"/>
            <a:ext cx="1440160" cy="79753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pl-PL" altLang="pl-PL" dirty="0">
                <a:solidFill>
                  <a:schemeClr val="tx1"/>
                </a:solidFill>
              </a:rPr>
              <a:t>Samodzielne Stanowisko do Spraw </a:t>
            </a:r>
            <a:r>
              <a:rPr lang="pl-PL" altLang="pl-PL" dirty="0" smtClean="0">
                <a:solidFill>
                  <a:schemeClr val="tx1"/>
                </a:solidFill>
              </a:rPr>
              <a:t>Informatyzacji </a:t>
            </a:r>
          </a:p>
          <a:p>
            <a:r>
              <a:rPr lang="pl-PL" altLang="pl-PL" b="1" dirty="0" smtClean="0">
                <a:solidFill>
                  <a:schemeClr val="tx1"/>
                </a:solidFill>
              </a:rPr>
              <a:t>SI</a:t>
            </a:r>
          </a:p>
          <a:p>
            <a:r>
              <a:rPr lang="pl-PL" altLang="pl-PL" dirty="0" smtClean="0">
                <a:solidFill>
                  <a:schemeClr val="tx1"/>
                </a:solidFill>
              </a:rPr>
              <a:t>Pełnomocnik Ministra Finansów do Spraw Informatyzacji  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Zwalczania Przestępczości Ekonomicznej            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</a:t>
            </a:r>
            <a:r>
              <a:rPr lang="pl-PL" altLang="pl-PL" b="1" dirty="0" smtClean="0">
                <a:latin typeface="Calibri" panose="020F0502020204030204" pitchFamily="34" charset="0"/>
              </a:rPr>
              <a:t>Sekretarz </a:t>
            </a:r>
            <a:r>
              <a:rPr lang="pl-PL" altLang="pl-PL" b="1" dirty="0">
                <a:latin typeface="Calibri" panose="020F0502020204030204" pitchFamily="34" charset="0"/>
              </a:rPr>
              <a:t>Stanu </a:t>
            </a:r>
            <a:endParaRPr lang="pl-PL" altLang="pl-PL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latin typeface="Calibri" panose="020F0502020204030204" pitchFamily="34" charset="0"/>
              </a:rPr>
              <a:t>Szef Krajowej Administracji </a:t>
            </a:r>
            <a:r>
              <a:rPr lang="pl-PL" altLang="pl-PL" sz="9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Stanu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Krajowej </a:t>
            </a:r>
            <a:r>
              <a:rPr lang="pl-PL" altLang="pl-PL" sz="800" b="1" dirty="0">
                <a:latin typeface="Calibri" panose="020F0502020204030204" pitchFamily="34" charset="0"/>
              </a:rPr>
              <a:t>Administracji Skarbowej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Generalny Inspektor Informacji Finansowej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Pełnomocnik Rządu do Spraw Zwalczania Nieprawidłowości Finansowych na Szkodę Rzeczypospolitej Polskiej lub Unii Europejskiej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  </a:t>
            </a:r>
            <a:endParaRPr lang="pl-PL" altLang="pl-PL" sz="8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PIOTR DZIEDZIC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5157192"/>
            <a:ext cx="1032987" cy="104675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Komunikacji i </a:t>
            </a:r>
            <a:r>
              <a:rPr lang="pl-PL" altLang="pl-PL" sz="800" dirty="0" smtClean="0">
                <a:latin typeface="Calibri" panose="020F0502020204030204" pitchFamily="34" charset="0"/>
              </a:rPr>
              <a:t> Promocji</a:t>
            </a:r>
            <a:endParaRPr lang="pl-PL" altLang="pl-PL" sz="8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r>
              <a:rPr lang="pl-PL" altLang="pl-PL" sz="700" i="1" dirty="0" smtClean="0">
                <a:latin typeface="Calibri" panose="020F0502020204030204" pitchFamily="34" charset="0"/>
              </a:rPr>
              <a:t>w zakresie </a:t>
            </a:r>
            <a:r>
              <a:rPr lang="pl-PL" sz="700" i="1" dirty="0" smtClean="0">
                <a:latin typeface="Calibri" panose="020F0502020204030204" pitchFamily="34" charset="0"/>
              </a:rPr>
              <a:t>działalności </a:t>
            </a:r>
            <a:r>
              <a:rPr lang="pl-PL" sz="700" i="1" dirty="0" err="1">
                <a:latin typeface="Calibri" panose="020F0502020204030204" pitchFamily="34" charset="0"/>
              </a:rPr>
              <a:t>informacyjno</a:t>
            </a:r>
            <a:r>
              <a:rPr lang="pl-PL" sz="700" i="1" dirty="0">
                <a:latin typeface="Calibri" panose="020F0502020204030204" pitchFamily="34" charset="0"/>
              </a:rPr>
              <a:t>–promocyjnej Krajowej Administracji Skarbowej</a:t>
            </a:r>
            <a:r>
              <a:rPr lang="pl-PL" altLang="pl-PL" sz="700" b="1" i="1" dirty="0" smtClean="0">
                <a:latin typeface="Calibri" panose="020F0502020204030204" pitchFamily="34" charset="0"/>
              </a:rPr>
              <a:t> 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Kluczowych </a:t>
            </a:r>
            <a:r>
              <a:rPr lang="pl-PL" altLang="pl-PL" sz="800" dirty="0" smtClean="0">
                <a:latin typeface="Calibri" panose="020F0502020204030204" pitchFamily="34" charset="0"/>
              </a:rPr>
              <a:t>Podmiotów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Zarządzania Strategicznego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DZT</a:t>
            </a:r>
            <a:endParaRPr lang="pl-PL" altLang="pl-PL" sz="600" i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6337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Budżetu</a:t>
            </a:r>
            <a:r>
              <a:rPr lang="pl-PL" altLang="pl-PL" sz="800" dirty="0">
                <a:latin typeface="Calibri" panose="020F0502020204030204" pitchFamily="34" charset="0"/>
              </a:rPr>
              <a:t>, Majątku i Kadr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Biuro </a:t>
            </a:r>
            <a:r>
              <a:rPr lang="pl-PL" altLang="pl-PL" sz="800" dirty="0" smtClean="0">
                <a:latin typeface="Calibri" panose="020F0502020204030204" pitchFamily="34" charset="0"/>
              </a:rPr>
              <a:t>Kontroli i Audytu Wewnętrznego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Cen Transferowych                     i </a:t>
            </a:r>
            <a:r>
              <a:rPr lang="pl-PL" altLang="pl-PL" sz="800" dirty="0" smtClean="0">
                <a:latin typeface="Calibri" panose="020F0502020204030204" pitchFamily="34" charset="0"/>
              </a:rPr>
              <a:t>Wycen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Informatyzacji</a:t>
            </a: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DI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Analiz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BIW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zakresie  określonym  </a:t>
            </a: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art. 12 d ustawy  z  dnia                    </a:t>
            </a:r>
            <a:b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00" i="1" dirty="0">
                <a:latin typeface="Calibri" panose="020F0502020204030204" pitchFamily="34" charset="0"/>
                <a:cs typeface="Calibri" panose="020F0502020204030204" pitchFamily="34" charset="0"/>
              </a:rPr>
              <a:t>        16 listopada 2016  r. o Krajowej Administracji Skarbowej </a:t>
            </a:r>
            <a:endParaRPr lang="pl-PL" altLang="pl-PL" sz="5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 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Zastępca Szefa </a:t>
            </a:r>
            <a:r>
              <a:rPr lang="pl-PL" altLang="pl-PL" sz="800" b="1" dirty="0">
                <a:latin typeface="Calibri" panose="020F0502020204030204" pitchFamily="34" charset="0"/>
              </a:rPr>
              <a:t>Krajowej Administracji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Skarbowej</a:t>
            </a:r>
          </a:p>
          <a:p>
            <a:pPr eaLnBrk="1" hangingPunct="1"/>
            <a:endParaRPr lang="pl-PL" altLang="pl-PL" sz="9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smtClean="0">
                <a:latin typeface="Calibri" panose="020F0502020204030204" pitchFamily="34" charset="0"/>
              </a:rPr>
              <a:t>ANNA CHAŁUPA</a:t>
            </a:r>
            <a:endParaRPr lang="pl-PL" altLang="pl-PL" sz="9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32375" y="1253457"/>
            <a:ext cx="1001808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Podsekretarz </a:t>
            </a:r>
            <a:r>
              <a:rPr lang="pl-PL" altLang="pl-PL" sz="800" b="1" dirty="0">
                <a:latin typeface="Calibri" panose="020F0502020204030204" pitchFamily="34" charset="0"/>
              </a:rPr>
              <a:t>Stanu 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latin typeface="Calibri" panose="020F0502020204030204" pitchFamily="34" charset="0"/>
              </a:rPr>
              <a:t>JAN SARNOWSKI</a:t>
            </a:r>
            <a:endParaRPr lang="pl-PL" altLang="pl-PL" sz="900" b="1" dirty="0"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1556" y="6237312"/>
            <a:ext cx="1007524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Departament Analiz Podatkowych </a:t>
            </a:r>
            <a:endParaRPr lang="pl-PL" altLang="pl-PL" sz="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2623219" y="5565621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815917" y="3284984"/>
            <a:ext cx="1043767" cy="75273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Organizacji </a:t>
            </a:r>
            <a:r>
              <a:rPr lang="pl-PL" altLang="pl-PL" sz="800" dirty="0">
                <a:latin typeface="Calibri" panose="020F0502020204030204" pitchFamily="34" charset="0"/>
              </a:rPr>
              <a:t>i Współpracy Międzynarodowej Krajowej Administracji Skarbowej </a:t>
            </a:r>
            <a:endParaRPr lang="pl-PL" altLang="pl-PL" sz="8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4560737" y="4641680"/>
            <a:ext cx="1121000" cy="75045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800" dirty="0" smtClean="0">
                <a:latin typeface="Calibri" panose="020F0502020204030204" pitchFamily="34" charset="0"/>
              </a:rPr>
              <a:t>Departament Orzecznictwa </a:t>
            </a:r>
            <a:r>
              <a:rPr lang="pl-PL" altLang="pl-PL" sz="800" dirty="0">
                <a:latin typeface="Calibri" panose="020F0502020204030204" pitchFamily="34" charset="0"/>
              </a:rPr>
              <a:t>Podatkowego </a:t>
            </a:r>
            <a:r>
              <a:rPr lang="pl-PL" altLang="pl-PL" sz="800" dirty="0" smtClean="0">
                <a:latin typeface="Calibri" panose="020F0502020204030204" pitchFamily="34" charset="0"/>
              </a:rPr>
              <a:t>                               </a:t>
            </a:r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16501</TotalTime>
  <Words>354</Words>
  <Application>Microsoft Office PowerPoint</Application>
  <PresentationFormat>Slajdy 35 mm</PresentationFormat>
  <Paragraphs>175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1422</cp:revision>
  <cp:lastPrinted>2019-06-18T08:41:22Z</cp:lastPrinted>
  <dcterms:created xsi:type="dcterms:W3CDTF">2006-06-26T12:00:33Z</dcterms:created>
  <dcterms:modified xsi:type="dcterms:W3CDTF">2020-09-23T13:02:38Z</dcterms:modified>
</cp:coreProperties>
</file>