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027109" y="3663648"/>
            <a:ext cx="1122973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Dyrektora</a:t>
            </a:r>
            <a:r>
              <a:rPr lang="pl-PL" altLang="pl-PL" sz="1200" dirty="0">
                <a:latin typeface="Calibri" panose="020F0502020204030204" pitchFamily="34" charset="0"/>
              </a:rPr>
              <a:t> </a:t>
            </a:r>
            <a:r>
              <a:rPr lang="pl-PL" altLang="pl-PL" sz="800" dirty="0">
                <a:latin typeface="Calibri" panose="020F0502020204030204" pitchFamily="34" charset="0"/>
              </a:rPr>
              <a:t>Generalnego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814142" y="4128538"/>
            <a:ext cx="1047318" cy="95664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    </a:t>
            </a:r>
          </a:p>
          <a:p>
            <a:r>
              <a:rPr lang="pl-PL" altLang="pl-PL" sz="800" b="1" dirty="0" smtClean="0">
                <a:latin typeface="Calibri" panose="020F0502020204030204" pitchFamily="34" charset="0"/>
              </a:rPr>
              <a:t>BIW</a:t>
            </a:r>
            <a:r>
              <a:rPr lang="pl-PL" altLang="pl-PL" sz="800" b="1" dirty="0" smtClean="0"/>
              <a:t> </a:t>
            </a:r>
            <a:endParaRPr lang="pl-PL" altLang="pl-PL" sz="800" b="1" dirty="0"/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wyłączeniem określonym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w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16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listopada 2016  r.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Krajowej Administracji Skarbowej</a:t>
            </a:r>
            <a:endParaRPr lang="pl-PL" altLang="pl-PL" sz="7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8019271" y="5392136"/>
            <a:ext cx="868645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Instytucji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Płatniczej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372687" y="3717032"/>
            <a:ext cx="984132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Systemu Podatkowego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SP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8019271" y="2535340"/>
            <a:ext cx="86864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Budżetu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Państwa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8020568" y="3974027"/>
            <a:ext cx="86734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 Gospodarczej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8020568" y="3239584"/>
            <a:ext cx="86734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361841" y="2532356"/>
            <a:ext cx="1001722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Podatku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361841" y="4869160"/>
            <a:ext cx="1001722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Sektorowych, Lokalnych oraz Podatku od Gier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PS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9376" y="3436955"/>
            <a:ext cx="989811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027109" y="2532356"/>
            <a:ext cx="1122973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Administracyjne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026719" y="4289931"/>
            <a:ext cx="1123363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Finansów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i Księgowości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987731" y="2528704"/>
            <a:ext cx="865270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Współpracy Międzynarodowej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5814143" y="6294764"/>
            <a:ext cx="1032746" cy="5186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Ceł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4547286" y="2537553"/>
            <a:ext cx="1121000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Poboru Podatków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8574" y="4025734"/>
            <a:ext cx="1005310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Dyscypliny Finansów Publicznych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027109" y="2963737"/>
            <a:ext cx="112297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Bezpieczeństwa </a:t>
            </a:r>
            <a:r>
              <a:rPr lang="pl-PL" altLang="pl-PL" sz="800" dirty="0" smtClean="0">
                <a:latin typeface="Calibri" panose="020F0502020204030204" pitchFamily="34" charset="0"/>
              </a:rPr>
              <a:t/>
            </a:r>
            <a:br>
              <a:rPr lang="pl-PL" altLang="pl-PL" sz="800" dirty="0" smtClean="0">
                <a:latin typeface="Calibri" panose="020F0502020204030204" pitchFamily="34" charset="0"/>
              </a:rPr>
            </a:br>
            <a:r>
              <a:rPr lang="pl-PL" altLang="pl-PL" sz="800" dirty="0" smtClean="0">
                <a:latin typeface="Calibri" panose="020F0502020204030204" pitchFamily="34" charset="0"/>
              </a:rPr>
              <a:t>i </a:t>
            </a:r>
            <a:r>
              <a:rPr lang="pl-PL" altLang="pl-PL" sz="800" dirty="0">
                <a:latin typeface="Calibri" panose="020F0502020204030204" pitchFamily="34" charset="0"/>
              </a:rPr>
              <a:t>Ochrony Informacji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4547284" y="3140968"/>
            <a:ext cx="1134327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Audytu Środków Publicznych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2623219" y="4684084"/>
            <a:ext cx="1584175" cy="75426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Informacji </a:t>
            </a:r>
            <a:r>
              <a:rPr lang="pl-PL" altLang="pl-PL" sz="800" dirty="0">
                <a:latin typeface="Calibri" panose="020F0502020204030204" pitchFamily="34" charset="0"/>
              </a:rPr>
              <a:t>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8023654" y="4675144"/>
            <a:ext cx="864262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354102" y="5661248"/>
            <a:ext cx="994978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Podatku  </a:t>
            </a:r>
            <a:r>
              <a:rPr lang="pl-PL" altLang="pl-PL" sz="800" dirty="0">
                <a:latin typeface="Calibri" panose="020F0502020204030204" pitchFamily="34" charset="0"/>
              </a:rPr>
              <a:t>Akcyzowego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361841" y="3140968"/>
            <a:ext cx="100172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10" y="4565586"/>
            <a:ext cx="99262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Prawny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987731" y="3212349"/>
            <a:ext cx="86516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9028761" y="1268762"/>
            <a:ext cx="112132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Dyrektor Generalny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982536" y="1266968"/>
            <a:ext cx="905380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400"/>
              </a:spcBef>
            </a:pPr>
            <a:r>
              <a:rPr lang="pl-PL" altLang="pl-PL" sz="800" b="1" dirty="0">
                <a:latin typeface="Calibri" panose="020F0502020204030204" pitchFamily="34" charset="0"/>
              </a:rPr>
              <a:t>S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SEBASTIAN </a:t>
            </a: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SKUZA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028760" y="6104879"/>
            <a:ext cx="112132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pl-PL" altLang="pl-PL" sz="800" i="1" dirty="0">
                <a:latin typeface="Calibri" panose="020F0502020204030204" pitchFamily="34" charset="0"/>
              </a:rPr>
              <a:t>Pełnomocnik do spraw ochrony informacji niejawnych</a:t>
            </a:r>
            <a:endParaRPr lang="pl-PL" altLang="pl-PL" sz="2400" i="1" dirty="0">
              <a:latin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987731" y="3763396"/>
            <a:ext cx="89403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Gwarancji </a:t>
            </a:r>
            <a:br>
              <a:rPr lang="pl-PL" altLang="pl-PL" sz="800" dirty="0">
                <a:latin typeface="Calibri" panose="020F0502020204030204" pitchFamily="34" charset="0"/>
              </a:rPr>
            </a:br>
            <a:r>
              <a:rPr lang="pl-PL" altLang="pl-PL" sz="800" dirty="0">
                <a:latin typeface="Calibri" panose="020F0502020204030204" pitchFamily="34" charset="0"/>
              </a:rPr>
              <a:t>i Poręczeń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001808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Główny Rzecznik Dyscypliny Finansów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Publicznych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PATKOWSKI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974426" y="380272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500" i="1" dirty="0" smtClean="0">
                <a:latin typeface="Calibri" panose="020F0502020204030204" pitchFamily="34" charset="0"/>
              </a:rPr>
              <a:t>z wyłączeniem </a:t>
            </a:r>
            <a:r>
              <a:rPr lang="pl-PL" sz="500" i="1" dirty="0" smtClean="0">
                <a:latin typeface="Calibri" panose="020F0502020204030204" pitchFamily="34" charset="0"/>
              </a:rPr>
              <a:t>działalności </a:t>
            </a:r>
            <a:r>
              <a:rPr lang="pl-PL" sz="500" i="1" dirty="0" err="1">
                <a:latin typeface="Calibri" panose="020F0502020204030204" pitchFamily="34" charset="0"/>
              </a:rPr>
              <a:t>informacyjno</a:t>
            </a:r>
            <a:r>
              <a:rPr lang="pl-PL" sz="500" i="1" dirty="0">
                <a:latin typeface="Calibri" panose="020F0502020204030204" pitchFamily="34" charset="0"/>
              </a:rPr>
              <a:t>–promocyjnej </a:t>
            </a:r>
            <a:r>
              <a:rPr lang="pl-PL" sz="500" i="1" dirty="0" smtClean="0">
                <a:latin typeface="Calibri" panose="020F0502020204030204" pitchFamily="34" charset="0"/>
              </a:rPr>
              <a:t>Krajowej Administracji Skarbowej</a:t>
            </a:r>
            <a:endParaRPr lang="pl-PL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987731" y="1265990"/>
            <a:ext cx="853961" cy="11533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Podsekretarz 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</a:t>
            </a: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 </a:t>
            </a:r>
            <a:r>
              <a:rPr lang="pl-PL" altLang="pl-PL" sz="900" b="1" dirty="0">
                <a:latin typeface="Calibri" panose="020F0502020204030204" pitchFamily="34" charset="0"/>
              </a:rPr>
              <a:t>NOWAK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29650" y="5131216"/>
            <a:ext cx="989811" cy="770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PM</a:t>
            </a:r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985932" y="4414238"/>
            <a:ext cx="895832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Rozwoju Rynku Finansowego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235237" y="6038780"/>
            <a:ext cx="983950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l-PL" sz="800" i="1" dirty="0" smtClean="0"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26127" y="2557145"/>
            <a:ext cx="1007631" cy="75133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Efektywności Wydatków Publicznych i Rachunkowości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DWR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041122" y="370998"/>
            <a:ext cx="785976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dirty="0">
                <a:solidFill>
                  <a:schemeClr val="tx1"/>
                </a:solidFill>
              </a:rPr>
              <a:t>Biuro Ministra</a:t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b="1" dirty="0" smtClean="0">
                <a:solidFill>
                  <a:schemeClr val="tx1"/>
                </a:solidFill>
              </a:rPr>
              <a:t>BMI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778828" y="364187"/>
            <a:ext cx="210033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Minister Finansów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Tadeusz Kościński</a:t>
            </a: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193798" y="379277"/>
            <a:ext cx="1345069" cy="7902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 smtClean="0">
                <a:solidFill>
                  <a:schemeClr val="tx1"/>
                </a:solidFill>
              </a:rPr>
              <a:t>Gabinet </a:t>
            </a:r>
            <a:r>
              <a:rPr lang="pl-PL" altLang="pl-PL" dirty="0">
                <a:solidFill>
                  <a:schemeClr val="tx1"/>
                </a:solidFill>
              </a:rPr>
              <a:t/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dirty="0" smtClean="0">
                <a:solidFill>
                  <a:schemeClr val="tx1"/>
                </a:solidFill>
              </a:rPr>
              <a:t>Polityczny</a:t>
            </a:r>
            <a:endParaRPr lang="pl-PL" altLang="pl-PL" dirty="0">
              <a:solidFill>
                <a:schemeClr val="tx1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513678" y="371949"/>
            <a:ext cx="1440160" cy="79753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Samodzielne Stanowisko do Spraw </a:t>
            </a:r>
            <a:r>
              <a:rPr lang="pl-PL" altLang="pl-PL" dirty="0" smtClean="0">
                <a:solidFill>
                  <a:schemeClr val="tx1"/>
                </a:solidFill>
              </a:rPr>
              <a:t>Informatyzacji </a:t>
            </a:r>
          </a:p>
          <a:p>
            <a:r>
              <a:rPr lang="pl-PL" altLang="pl-PL" b="1" dirty="0" smtClean="0">
                <a:solidFill>
                  <a:schemeClr val="tx1"/>
                </a:solidFill>
              </a:rPr>
              <a:t>SI</a:t>
            </a:r>
          </a:p>
          <a:p>
            <a:r>
              <a:rPr lang="pl-PL" altLang="pl-PL" dirty="0" smtClean="0">
                <a:solidFill>
                  <a:schemeClr val="tx1"/>
                </a:solidFill>
              </a:rPr>
              <a:t>Pełnomocnik Ministra Finansów do Spraw Informatyzacji  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2623220" y="2528704"/>
            <a:ext cx="1584176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Zwalczania Przestępczości Ekonomicznej            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800663" y="1252713"/>
            <a:ext cx="1046225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</a:t>
            </a:r>
            <a:r>
              <a:rPr lang="pl-PL" altLang="pl-PL" b="1" dirty="0" smtClean="0">
                <a:latin typeface="Calibri" panose="020F0502020204030204" pitchFamily="34" charset="0"/>
              </a:rPr>
              <a:t>Sekretarz </a:t>
            </a:r>
            <a:r>
              <a:rPr lang="pl-PL" altLang="pl-PL" b="1" dirty="0">
                <a:latin typeface="Calibri" panose="020F0502020204030204" pitchFamily="34" charset="0"/>
              </a:rPr>
              <a:t>Stanu </a:t>
            </a:r>
            <a:endParaRPr lang="pl-PL" altLang="pl-PL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latin typeface="Calibri" panose="020F0502020204030204" pitchFamily="34" charset="0"/>
              </a:rPr>
              <a:t>Szef Krajowej Administracji </a:t>
            </a:r>
            <a:r>
              <a:rPr lang="pl-PL" altLang="pl-PL" sz="9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MAGDALENA RZECZKOWSKA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2468023" y="1257823"/>
            <a:ext cx="1955397" cy="116246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Stanu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Zastępca Szefa Krajowej </a:t>
            </a:r>
            <a:r>
              <a:rPr lang="pl-PL" altLang="pl-PL" sz="800" b="1" dirty="0">
                <a:latin typeface="Calibri" panose="020F0502020204030204" pitchFamily="34" charset="0"/>
              </a:rPr>
              <a:t>Administracji Skarbowej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Generalny Inspektor Informacji 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Pełnomocnik Rządu do Spraw Zwalczania Nieprawidłowości Finansowych na Szkodę Rzeczypospolitej Polskiej lub Unii Europejskiej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  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DZIEDZIC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814142" y="5157192"/>
            <a:ext cx="1032987" cy="104675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700" i="1" dirty="0" smtClean="0">
                <a:latin typeface="Calibri" panose="020F0502020204030204" pitchFamily="34" charset="0"/>
              </a:rPr>
              <a:t>w zakresie </a:t>
            </a:r>
            <a:r>
              <a:rPr lang="pl-PL" sz="700" i="1" dirty="0" smtClean="0">
                <a:latin typeface="Calibri" panose="020F0502020204030204" pitchFamily="34" charset="0"/>
              </a:rPr>
              <a:t>działalności </a:t>
            </a:r>
            <a:r>
              <a:rPr lang="pl-PL" sz="700" i="1" dirty="0" err="1">
                <a:latin typeface="Calibri" panose="020F0502020204030204" pitchFamily="34" charset="0"/>
              </a:rPr>
              <a:t>informacyjno</a:t>
            </a:r>
            <a:r>
              <a:rPr lang="pl-PL" sz="700" i="1" dirty="0">
                <a:latin typeface="Calibri" panose="020F0502020204030204" pitchFamily="34" charset="0"/>
              </a:rPr>
              <a:t>–promocyjnej Krajowej Administracji Skarbowej</a:t>
            </a:r>
            <a:r>
              <a:rPr lang="pl-PL" altLang="pl-PL" sz="700" b="1" i="1" dirty="0" smtClean="0">
                <a:latin typeface="Calibri" panose="020F0502020204030204" pitchFamily="34" charset="0"/>
              </a:rPr>
              <a:t> 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4547284" y="3808080"/>
            <a:ext cx="1130282" cy="7010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Kluczowych </a:t>
            </a:r>
            <a:r>
              <a:rPr lang="pl-PL" altLang="pl-PL" sz="800" dirty="0" smtClean="0">
                <a:latin typeface="Calibri" panose="020F0502020204030204" pitchFamily="34" charset="0"/>
              </a:rPr>
              <a:t>Podmiotów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Zarządzania Strategicznego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DZT</a:t>
            </a:r>
            <a:endParaRPr lang="pl-PL" altLang="pl-PL" sz="600" i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814142" y="2542670"/>
            <a:ext cx="1043767" cy="6337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Budżetu</a:t>
            </a:r>
            <a:r>
              <a:rPr lang="pl-PL" altLang="pl-PL" sz="800" dirty="0">
                <a:latin typeface="Calibri" panose="020F0502020204030204" pitchFamily="34" charset="0"/>
              </a:rPr>
              <a:t>, Majątku i Kadr Krajowej Administracji Skarbowej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DBM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9033268" y="4885426"/>
            <a:ext cx="1116814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Kontroli i Audytu Wewnętrznego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370339" y="4293096"/>
            <a:ext cx="986480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Cen Transferowych                     i </a:t>
            </a:r>
            <a:r>
              <a:rPr lang="pl-PL" altLang="pl-PL" sz="800" dirty="0" smtClean="0">
                <a:latin typeface="Calibri" panose="020F0502020204030204" pitchFamily="34" charset="0"/>
              </a:rPr>
              <a:t>Wycen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9033269" y="5491506"/>
            <a:ext cx="1116814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Informatyzacji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2623220" y="3256906"/>
            <a:ext cx="158417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Analiz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2623220" y="3922685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144497" y="393984"/>
            <a:ext cx="1138177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BIW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zakresie  określonym 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                   </a:t>
            </a:r>
            <a:b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        16 listopada 2016  r. o Krajowej Administracji Skarbowej </a:t>
            </a:r>
            <a:endParaRPr lang="pl-PL" altLang="pl-PL" sz="5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4547285" y="1253143"/>
            <a:ext cx="1134327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Zastępca Szefa </a:t>
            </a:r>
            <a:r>
              <a:rPr lang="pl-PL" altLang="pl-PL" sz="800" b="1" dirty="0">
                <a:latin typeface="Calibri" panose="020F0502020204030204" pitchFamily="34" charset="0"/>
              </a:rPr>
              <a:t>Krajowej Administracji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smtClean="0">
                <a:latin typeface="Calibri" panose="020F0502020204030204" pitchFamily="34" charset="0"/>
              </a:rPr>
              <a:t>ANNA CHAŁUPA</a:t>
            </a:r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1" name="Rectangle 342"/>
          <p:cNvSpPr>
            <a:spLocks noChangeArrowheads="1"/>
          </p:cNvSpPr>
          <p:nvPr/>
        </p:nvSpPr>
        <p:spPr bwMode="auto">
          <a:xfrm>
            <a:off x="1332375" y="1253457"/>
            <a:ext cx="1001808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JAN SARNOWSKI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1341556" y="6237312"/>
            <a:ext cx="1007524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Analiz Podatkowych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2623219" y="5565621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Poboru Opłat Drogowych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DPO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5815917" y="3284984"/>
            <a:ext cx="1043767" cy="75273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Organizacji </a:t>
            </a:r>
            <a:r>
              <a:rPr lang="pl-PL" altLang="pl-PL" sz="800" dirty="0">
                <a:latin typeface="Calibri" panose="020F0502020204030204" pitchFamily="34" charset="0"/>
              </a:rPr>
              <a:t>i Współpracy Międzynarodowej Krajowej Administracji Skarbowej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DOM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4560737" y="4641680"/>
            <a:ext cx="1121000" cy="75045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Orzecznictwa </a:t>
            </a:r>
            <a:r>
              <a:rPr lang="pl-PL" altLang="pl-PL" sz="800" dirty="0">
                <a:latin typeface="Calibri" panose="020F0502020204030204" pitchFamily="34" charset="0"/>
              </a:rPr>
              <a:t>Podatkowego </a:t>
            </a:r>
            <a:r>
              <a:rPr lang="pl-PL" altLang="pl-PL" sz="800" dirty="0" smtClean="0">
                <a:latin typeface="Calibri" panose="020F0502020204030204" pitchFamily="34" charset="0"/>
              </a:rPr>
              <a:t>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DOP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16501</TotalTime>
  <Words>354</Words>
  <Application>Microsoft Office PowerPoint</Application>
  <PresentationFormat>Slajdy 35 mm</PresentationFormat>
  <Paragraphs>175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1422</cp:revision>
  <cp:lastPrinted>2019-06-18T08:41:22Z</cp:lastPrinted>
  <dcterms:created xsi:type="dcterms:W3CDTF">2006-06-26T12:00:33Z</dcterms:created>
  <dcterms:modified xsi:type="dcterms:W3CDTF">2020-09-23T13:02:38Z</dcterms:modified>
</cp:coreProperties>
</file>