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  <p:sldId id="260" r:id="rId7"/>
    <p:sldId id="264" r:id="rId8"/>
    <p:sldId id="262" r:id="rId9"/>
    <p:sldId id="261" r:id="rId10"/>
    <p:sldId id="263" r:id="rId11"/>
    <p:sldId id="258" r:id="rId1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5E0C2B-4B6E-4611-8BCC-C83A54F487F5}" v="96" dt="2020-05-05T13:54:42.432"/>
    <p1510:client id="{0B5EB86F-DE86-4DA9-95B2-3F3907BA089F}" v="170" dt="2020-05-05T13:50:24.036"/>
    <p1510:client id="{6FE65F89-7346-41C6-A948-A49576AAC4BA}" v="12" dt="2020-05-05T13:50:48.212"/>
    <p1510:client id="{D632AA55-48DC-475B-B4D0-304271DA107A}" v="4" dt="2020-05-05T13:50:36.32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Styl jasny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A111915-BE36-4E01-A7E5-04B1672EAD32}" styleName="Styl jasny 2 — Ak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122" d="100"/>
          <a:sy n="122" d="100"/>
        </p:scale>
        <p:origin x="-114" y="-3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odlewski Marcin (Britenet)" userId="S::m.godlewski@mc.gov.pl::930c73a9-afe2-4d6f-a9bf-ab7250a92d83" providerId="AD" clId="Web-{D632AA55-48DC-475B-B4D0-304271DA107A}"/>
    <pc:docChg chg="modSld">
      <pc:chgData name="Godlewski Marcin (Britenet)" userId="S::m.godlewski@mc.gov.pl::930c73a9-afe2-4d6f-a9bf-ab7250a92d83" providerId="AD" clId="Web-{D632AA55-48DC-475B-B4D0-304271DA107A}" dt="2020-05-05T13:50:36.321" v="3"/>
      <pc:docMkLst>
        <pc:docMk/>
      </pc:docMkLst>
      <pc:sldChg chg="delSp modSp">
        <pc:chgData name="Godlewski Marcin (Britenet)" userId="S::m.godlewski@mc.gov.pl::930c73a9-afe2-4d6f-a9bf-ab7250a92d83" providerId="AD" clId="Web-{D632AA55-48DC-475B-B4D0-304271DA107A}" dt="2020-05-05T13:50:36.321" v="3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D632AA55-48DC-475B-B4D0-304271DA107A}" dt="2020-05-05T13:50:33.992" v="1"/>
          <ac:spMkLst>
            <pc:docMk/>
            <pc:sldMk cId="3598284323" sldId="256"/>
            <ac:spMk id="41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D632AA55-48DC-475B-B4D0-304271DA107A}" dt="2020-05-05T13:50:33.274" v="0"/>
          <ac:spMkLst>
            <pc:docMk/>
            <pc:sldMk cId="3598284323" sldId="256"/>
            <ac:spMk id="59" creationId="{00000000-0000-0000-0000-000000000000}"/>
          </ac:spMkLst>
        </pc:spChg>
        <pc:cxnChg chg="mod">
          <ac:chgData name="Godlewski Marcin (Britenet)" userId="S::m.godlewski@mc.gov.pl::930c73a9-afe2-4d6f-a9bf-ab7250a92d83" providerId="AD" clId="Web-{D632AA55-48DC-475B-B4D0-304271DA107A}" dt="2020-05-05T13:50:33.992" v="1"/>
          <ac:cxnSpMkLst>
            <pc:docMk/>
            <pc:sldMk cId="3598284323" sldId="256"/>
            <ac:cxnSpMk id="5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D632AA55-48DC-475B-B4D0-304271DA107A}" dt="2020-05-05T13:50:36.321" v="3"/>
          <ac:cxnSpMkLst>
            <pc:docMk/>
            <pc:sldMk cId="3598284323" sldId="256"/>
            <ac:cxnSpMk id="56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D632AA55-48DC-475B-B4D0-304271DA107A}" dt="2020-05-05T13:50:33.992" v="1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D632AA55-48DC-475B-B4D0-304271DA107A}" dt="2020-05-05T13:50:35.164" v="2"/>
          <ac:cxnSpMkLst>
            <pc:docMk/>
            <pc:sldMk cId="3598284323" sldId="256"/>
            <ac:cxnSpMk id="65" creationId="{00000000-0000-0000-0000-000000000000}"/>
          </ac:cxnSpMkLst>
        </pc:cxnChg>
      </pc:sldChg>
    </pc:docChg>
  </pc:docChgLst>
  <pc:docChgLst>
    <pc:chgData name="Godlewski Marcin (Britenet)" userId="S::m.godlewski@mc.gov.pl::930c73a9-afe2-4d6f-a9bf-ab7250a92d83" providerId="AD" clId="Web-{0B5EB86F-DE86-4DA9-95B2-3F3907BA089F}"/>
    <pc:docChg chg="addSld modSld">
      <pc:chgData name="Godlewski Marcin (Britenet)" userId="S::m.godlewski@mc.gov.pl::930c73a9-afe2-4d6f-a9bf-ab7250a92d83" providerId="AD" clId="Web-{0B5EB86F-DE86-4DA9-95B2-3F3907BA089F}" dt="2020-05-05T13:50:24.036" v="168"/>
      <pc:docMkLst>
        <pc:docMk/>
      </pc:docMkLst>
      <pc:sldChg chg="addSp delSp modSp mod setBg">
        <pc:chgData name="Godlewski Marcin (Britenet)" userId="S::m.godlewski@mc.gov.pl::930c73a9-afe2-4d6f-a9bf-ab7250a92d83" providerId="AD" clId="Web-{0B5EB86F-DE86-4DA9-95B2-3F3907BA089F}" dt="2020-05-05T13:50:24.036" v="168"/>
        <pc:sldMkLst>
          <pc:docMk/>
          <pc:sldMk cId="3598284323" sldId="256"/>
        </pc:sldMkLst>
        <pc:spChg chg="del mod">
          <ac:chgData name="Godlewski Marcin (Britenet)" userId="S::m.godlewski@mc.gov.pl::930c73a9-afe2-4d6f-a9bf-ab7250a92d83" providerId="AD" clId="Web-{0B5EB86F-DE86-4DA9-95B2-3F3907BA089F}" dt="2020-05-05T13:50:09.583" v="153"/>
          <ac:spMkLst>
            <pc:docMk/>
            <pc:sldMk cId="3598284323" sldId="256"/>
            <ac:spMk id="4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05.692" v="149"/>
          <ac:spMkLst>
            <pc:docMk/>
            <pc:sldMk cId="3598284323" sldId="256"/>
            <ac:spMk id="10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21.083" v="166"/>
          <ac:spMkLst>
            <pc:docMk/>
            <pc:sldMk cId="3598284323" sldId="256"/>
            <ac:spMk id="13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06.973" v="150"/>
          <ac:spMkLst>
            <pc:docMk/>
            <pc:sldMk cId="3598284323" sldId="256"/>
            <ac:spMk id="16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7.374" v="63" actId="1076"/>
          <ac:spMkLst>
            <pc:docMk/>
            <pc:sldMk cId="3598284323" sldId="256"/>
            <ac:spMk id="22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6.411" v="161"/>
          <ac:spMkLst>
            <pc:docMk/>
            <pc:sldMk cId="3598284323" sldId="256"/>
            <ac:spMk id="32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38.249" v="61" actId="1076"/>
          <ac:spMkLst>
            <pc:docMk/>
            <pc:sldMk cId="3598284323" sldId="256"/>
            <ac:spMk id="41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35.894" v="146" actId="1076"/>
          <ac:spMkLst>
            <pc:docMk/>
            <pc:sldMk cId="3598284323" sldId="256"/>
            <ac:spMk id="43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38.202" v="60" actId="1076"/>
          <ac:spMkLst>
            <pc:docMk/>
            <pc:sldMk cId="3598284323" sldId="256"/>
            <ac:spMk id="47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39:35.123" v="42" actId="1076"/>
          <ac:spMkLst>
            <pc:docMk/>
            <pc:sldMk cId="3598284323" sldId="256"/>
            <ac:spMk id="49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39:36.920" v="43" actId="1076"/>
          <ac:spMkLst>
            <pc:docMk/>
            <pc:sldMk cId="3598284323" sldId="256"/>
            <ac:spMk id="50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4.583" v="159"/>
          <ac:spMkLst>
            <pc:docMk/>
            <pc:sldMk cId="3598284323" sldId="256"/>
            <ac:spMk id="51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37:31.091" v="10"/>
          <ac:spMkLst>
            <pc:docMk/>
            <pc:sldMk cId="3598284323" sldId="256"/>
            <ac:spMk id="53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1.296" v="62" actId="1076"/>
          <ac:spMkLst>
            <pc:docMk/>
            <pc:sldMk cId="3598284323" sldId="256"/>
            <ac:spMk id="57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43.253" v="147" actId="1076"/>
          <ac:spMkLst>
            <pc:docMk/>
            <pc:sldMk cId="3598284323" sldId="256"/>
            <ac:spMk id="59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3.630" v="158"/>
          <ac:spMkLst>
            <pc:docMk/>
            <pc:sldMk cId="3598284323" sldId="256"/>
            <ac:spMk id="63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1.427" v="155"/>
          <ac:spMkLst>
            <pc:docMk/>
            <pc:sldMk cId="3598284323" sldId="256"/>
            <ac:spMk id="66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7.452" v="64" actId="1076"/>
          <ac:spMkLst>
            <pc:docMk/>
            <pc:sldMk cId="3598284323" sldId="256"/>
            <ac:spMk id="74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15.940" v="137" actId="1076"/>
          <ac:spMkLst>
            <pc:docMk/>
            <pc:sldMk cId="3598284323" sldId="256"/>
            <ac:spMk id="79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5.614" v="160"/>
          <ac:spMkLst>
            <pc:docMk/>
            <pc:sldMk cId="3598284323" sldId="256"/>
            <ac:spMk id="80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3:33.063" v="98" actId="20577"/>
          <ac:spMkLst>
            <pc:docMk/>
            <pc:sldMk cId="3598284323" sldId="256"/>
            <ac:spMk id="108" creationId="{00000000-0000-0000-0000-000000000000}"/>
          </ac:spMkLst>
        </pc:spChg>
        <pc:cxnChg chg="del mod">
          <ac:chgData name="Godlewski Marcin (Britenet)" userId="S::m.godlewski@mc.gov.pl::930c73a9-afe2-4d6f-a9bf-ab7250a92d83" providerId="AD" clId="Web-{0B5EB86F-DE86-4DA9-95B2-3F3907BA089F}" dt="2020-05-05T13:50:08.708" v="152"/>
          <ac:cxnSpMkLst>
            <pc:docMk/>
            <pc:sldMk cId="3598284323" sldId="256"/>
            <ac:cxnSpMk id="6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8.911" v="164"/>
          <ac:cxnSpMkLst>
            <pc:docMk/>
            <pc:sldMk cId="3598284323" sldId="256"/>
            <ac:cxnSpMk id="1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07.864" v="151"/>
          <ac:cxnSpMkLst>
            <pc:docMk/>
            <pc:sldMk cId="3598284323" sldId="256"/>
            <ac:cxnSpMk id="21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7.452" v="64" actId="1076"/>
          <ac:cxnSpMkLst>
            <pc:docMk/>
            <pc:sldMk cId="3598284323" sldId="256"/>
            <ac:cxnSpMk id="3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22.817" v="167"/>
          <ac:cxnSpMkLst>
            <pc:docMk/>
            <pc:sldMk cId="3598284323" sldId="256"/>
            <ac:cxnSpMk id="40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1.442" v="157"/>
          <ac:cxnSpMkLst>
            <pc:docMk/>
            <pc:sldMk cId="3598284323" sldId="256"/>
            <ac:cxnSpMk id="45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7.739" v="163"/>
          <ac:cxnSpMkLst>
            <pc:docMk/>
            <pc:sldMk cId="3598284323" sldId="256"/>
            <ac:cxnSpMk id="46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9.802" v="165"/>
          <ac:cxnSpMkLst>
            <pc:docMk/>
            <pc:sldMk cId="3598284323" sldId="256"/>
            <ac:cxnSpMk id="48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1.296" v="62" actId="1076"/>
          <ac:cxnSpMkLst>
            <pc:docMk/>
            <pc:sldMk cId="3598284323" sldId="256"/>
            <ac:cxnSpMk id="52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7.374" v="63" actId="1076"/>
          <ac:cxnSpMkLst>
            <pc:docMk/>
            <pc:sldMk cId="3598284323" sldId="256"/>
            <ac:cxnSpMk id="54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1.296" v="62" actId="1076"/>
          <ac:cxnSpMkLst>
            <pc:docMk/>
            <pc:sldMk cId="3598284323" sldId="256"/>
            <ac:cxnSpMk id="55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50:14.583" v="159"/>
          <ac:cxnSpMkLst>
            <pc:docMk/>
            <pc:sldMk cId="3598284323" sldId="256"/>
            <ac:cxnSpMk id="56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58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0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1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24.036" v="168"/>
          <ac:cxnSpMkLst>
            <pc:docMk/>
            <pc:sldMk cId="3598284323" sldId="256"/>
            <ac:cxnSpMk id="64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43.253" v="147" actId="1076"/>
          <ac:cxnSpMkLst>
            <pc:docMk/>
            <pc:sldMk cId="3598284323" sldId="256"/>
            <ac:cxnSpMk id="65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50:11.427" v="155"/>
          <ac:cxnSpMkLst>
            <pc:docMk/>
            <pc:sldMk cId="3598284323" sldId="256"/>
            <ac:cxnSpMk id="67" creationId="{00000000-0000-0000-0000-000000000000}"/>
          </ac:cxnSpMkLst>
        </pc:cxnChg>
        <pc:cxnChg chg="add del mod">
          <ac:chgData name="Godlewski Marcin (Britenet)" userId="S::m.godlewski@mc.gov.pl::930c73a9-afe2-4d6f-a9bf-ab7250a92d83" providerId="AD" clId="Web-{0B5EB86F-DE86-4DA9-95B2-3F3907BA089F}" dt="2020-05-05T13:50:11.395" v="154"/>
          <ac:cxnSpMkLst>
            <pc:docMk/>
            <pc:sldMk cId="3598284323" sldId="256"/>
            <ac:cxnSpMk id="68" creationId="{2DCAB380-FB6A-458A-A8A8-745945B92A34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81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7.052" v="162"/>
          <ac:cxnSpMkLst>
            <pc:docMk/>
            <pc:sldMk cId="3598284323" sldId="256"/>
            <ac:cxnSpMk id="107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1.442" v="156"/>
          <ac:cxnSpMkLst>
            <pc:docMk/>
            <pc:sldMk cId="3598284323" sldId="256"/>
            <ac:cxnSpMk id="140" creationId="{00000000-0000-0000-0000-000000000000}"/>
          </ac:cxnSpMkLst>
        </pc:cxnChg>
      </pc:sldChg>
      <pc:sldChg chg="add replId">
        <pc:chgData name="Godlewski Marcin (Britenet)" userId="S::m.godlewski@mc.gov.pl::930c73a9-afe2-4d6f-a9bf-ab7250a92d83" providerId="AD" clId="Web-{0B5EB86F-DE86-4DA9-95B2-3F3907BA089F}" dt="2020-05-05T13:50:02.708" v="148"/>
        <pc:sldMkLst>
          <pc:docMk/>
          <pc:sldMk cId="4234984123" sldId="257"/>
        </pc:sldMkLst>
      </pc:sldChg>
    </pc:docChg>
  </pc:docChgLst>
  <pc:docChgLst>
    <pc:chgData clId="Web-{6FE65F89-7346-41C6-A948-A49576AAC4BA}"/>
    <pc:docChg chg="modSld">
      <pc:chgData name="" userId="" providerId="" clId="Web-{6FE65F89-7346-41C6-A948-A49576AAC4BA}" dt="2020-05-05T13:50:43.899" v="0"/>
      <pc:docMkLst>
        <pc:docMk/>
      </pc:docMkLst>
      <pc:sldChg chg="delSp modSp">
        <pc:chgData name="" userId="" providerId="" clId="Web-{6FE65F89-7346-41C6-A948-A49576AAC4BA}" dt="2020-05-05T13:50:43.899" v="0"/>
        <pc:sldMkLst>
          <pc:docMk/>
          <pc:sldMk cId="3598284323" sldId="256"/>
        </pc:sldMkLst>
        <pc:spChg chg="del">
          <ac:chgData name="" userId="" providerId="" clId="Web-{6FE65F89-7346-41C6-A948-A49576AAC4BA}" dt="2020-05-05T13:50:43.899" v="0"/>
          <ac:spMkLst>
            <pc:docMk/>
            <pc:sldMk cId="3598284323" sldId="256"/>
            <ac:spMk id="22" creationId="{00000000-0000-0000-0000-000000000000}"/>
          </ac:spMkLst>
        </pc:spChg>
        <pc:cxnChg chg="mod">
          <ac:chgData name="" userId="" providerId="" clId="Web-{6FE65F89-7346-41C6-A948-A49576AAC4BA}" dt="2020-05-05T13:50:43.899" v="0"/>
          <ac:cxnSpMkLst>
            <pc:docMk/>
            <pc:sldMk cId="3598284323" sldId="256"/>
            <ac:cxnSpMk id="38" creationId="{00000000-0000-0000-0000-000000000000}"/>
          </ac:cxnSpMkLst>
        </pc:cxnChg>
        <pc:cxnChg chg="mod">
          <ac:chgData name="" userId="" providerId="" clId="Web-{6FE65F89-7346-41C6-A948-A49576AAC4BA}" dt="2020-05-05T13:50:43.899" v="0"/>
          <ac:cxnSpMkLst>
            <pc:docMk/>
            <pc:sldMk cId="3598284323" sldId="256"/>
            <ac:cxnSpMk id="54" creationId="{00000000-0000-0000-0000-000000000000}"/>
          </ac:cxnSpMkLst>
        </pc:cxnChg>
      </pc:sldChg>
    </pc:docChg>
  </pc:docChgLst>
  <pc:docChgLst>
    <pc:chgData name="Godlewski Marcin (Britenet)" userId="S::m.godlewski@mc.gov.pl::930c73a9-afe2-4d6f-a9bf-ab7250a92d83" providerId="AD" clId="Web-{6FE65F89-7346-41C6-A948-A49576AAC4BA}"/>
    <pc:docChg chg="modSld">
      <pc:chgData name="Godlewski Marcin (Britenet)" userId="S::m.godlewski@mc.gov.pl::930c73a9-afe2-4d6f-a9bf-ab7250a92d83" providerId="AD" clId="Web-{6FE65F89-7346-41C6-A948-A49576AAC4BA}" dt="2020-05-05T13:50:48.212" v="10"/>
      <pc:docMkLst>
        <pc:docMk/>
      </pc:docMkLst>
      <pc:sldChg chg="delSp modSp">
        <pc:chgData name="Godlewski Marcin (Britenet)" userId="S::m.godlewski@mc.gov.pl::930c73a9-afe2-4d6f-a9bf-ab7250a92d83" providerId="AD" clId="Web-{6FE65F89-7346-41C6-A948-A49576AAC4BA}" dt="2020-05-05T13:50:48.212" v="10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6FE65F89-7346-41C6-A948-A49576AAC4BA}" dt="2020-05-05T13:50:48.212" v="7"/>
          <ac:spMkLst>
            <pc:docMk/>
            <pc:sldMk cId="3598284323" sldId="256"/>
            <ac:spMk id="43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6FE65F89-7346-41C6-A948-A49576AAC4BA}" dt="2020-05-05T13:50:48.196" v="6"/>
          <ac:spMkLst>
            <pc:docMk/>
            <pc:sldMk cId="3598284323" sldId="256"/>
            <ac:spMk id="57" creationId="{00000000-0000-0000-0000-000000000000}"/>
          </ac:spMkLst>
        </pc:spChg>
        <pc:cxnChg chg="del mod">
          <ac:chgData name="Godlewski Marcin (Britenet)" userId="S::m.godlewski@mc.gov.pl::930c73a9-afe2-4d6f-a9bf-ab7250a92d83" providerId="AD" clId="Web-{6FE65F89-7346-41C6-A948-A49576AAC4BA}" dt="2020-05-05T13:50:45.525" v="0"/>
          <ac:cxnSpMkLst>
            <pc:docMk/>
            <pc:sldMk cId="3598284323" sldId="256"/>
            <ac:cxnSpMk id="3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4"/>
          <ac:cxnSpMkLst>
            <pc:docMk/>
            <pc:sldMk cId="3598284323" sldId="256"/>
            <ac:cxnSpMk id="5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10"/>
          <ac:cxnSpMkLst>
            <pc:docMk/>
            <pc:sldMk cId="3598284323" sldId="256"/>
            <ac:cxnSpMk id="54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3"/>
          <ac:cxnSpMkLst>
            <pc:docMk/>
            <pc:sldMk cId="3598284323" sldId="256"/>
            <ac:cxnSpMk id="55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9"/>
          <ac:cxnSpMkLst>
            <pc:docMk/>
            <pc:sldMk cId="3598284323" sldId="256"/>
            <ac:cxnSpMk id="5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8"/>
          <ac:cxnSpMkLst>
            <pc:docMk/>
            <pc:sldMk cId="3598284323" sldId="256"/>
            <ac:cxnSpMk id="60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2"/>
          <ac:cxnSpMkLst>
            <pc:docMk/>
            <pc:sldMk cId="3598284323" sldId="256"/>
            <ac:cxnSpMk id="61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1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5"/>
          <ac:cxnSpMkLst>
            <pc:docMk/>
            <pc:sldMk cId="3598284323" sldId="256"/>
            <ac:cxnSpMk id="81" creationId="{00000000-0000-0000-0000-000000000000}"/>
          </ac:cxnSpMkLst>
        </pc:cxnChg>
      </pc:sldChg>
    </pc:docChg>
  </pc:docChgLst>
  <pc:docChgLst>
    <pc:chgData name="Godlewski Marcin (Britenet)" userId="S::m.godlewski@mc.gov.pl::930c73a9-afe2-4d6f-a9bf-ab7250a92d83" providerId="AD" clId="Web-{025E0C2B-4B6E-4611-8BCC-C83A54F487F5}"/>
    <pc:docChg chg="addSld modSld sldOrd">
      <pc:chgData name="Godlewski Marcin (Britenet)" userId="S::m.godlewski@mc.gov.pl::930c73a9-afe2-4d6f-a9bf-ab7250a92d83" providerId="AD" clId="Web-{025E0C2B-4B6E-4611-8BCC-C83A54F487F5}" dt="2020-05-05T13:54:42.432" v="92" actId="1076"/>
      <pc:docMkLst>
        <pc:docMk/>
      </pc:docMkLst>
      <pc:sldChg chg="delSp modSp mod setBg">
        <pc:chgData name="Godlewski Marcin (Britenet)" userId="S::m.godlewski@mc.gov.pl::930c73a9-afe2-4d6f-a9bf-ab7250a92d83" providerId="AD" clId="Web-{025E0C2B-4B6E-4611-8BCC-C83A54F487F5}" dt="2020-05-05T13:53:27.432" v="60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025E0C2B-4B6E-4611-8BCC-C83A54F487F5}" dt="2020-05-05T13:50:56.575" v="1"/>
          <ac:spMkLst>
            <pc:docMk/>
            <pc:sldMk cId="3598284323" sldId="256"/>
            <ac:spMk id="47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9.246" v="3"/>
          <ac:spMkLst>
            <pc:docMk/>
            <pc:sldMk cId="3598284323" sldId="256"/>
            <ac:spMk id="49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7.840" v="2"/>
          <ac:spMkLst>
            <pc:docMk/>
            <pc:sldMk cId="3598284323" sldId="256"/>
            <ac:spMk id="50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5.418" v="0"/>
          <ac:spMkLst>
            <pc:docMk/>
            <pc:sldMk cId="3598284323" sldId="256"/>
            <ac:spMk id="74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1:00.137" v="4"/>
          <ac:spMkLst>
            <pc:docMk/>
            <pc:sldMk cId="3598284323" sldId="256"/>
            <ac:spMk id="79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25E0C2B-4B6E-4611-8BCC-C83A54F487F5}" dt="2020-05-05T13:52:19.589" v="59" actId="1076"/>
          <ac:spMkLst>
            <pc:docMk/>
            <pc:sldMk cId="3598284323" sldId="256"/>
            <ac:spMk id="108" creationId="{00000000-0000-0000-0000-000000000000}"/>
          </ac:spMkLst>
        </pc:spChg>
      </pc:sldChg>
      <pc:sldChg chg="modSp add ord replId">
        <pc:chgData name="Godlewski Marcin (Britenet)" userId="S::m.godlewski@mc.gov.pl::930c73a9-afe2-4d6f-a9bf-ab7250a92d83" providerId="AD" clId="Web-{025E0C2B-4B6E-4611-8BCC-C83A54F487F5}" dt="2020-05-05T13:54:42.432" v="92" actId="1076"/>
        <pc:sldMkLst>
          <pc:docMk/>
          <pc:sldMk cId="297459643" sldId="258"/>
        </pc:sldMkLst>
        <pc:spChg chg="mod">
          <ac:chgData name="Godlewski Marcin (Britenet)" userId="S::m.godlewski@mc.gov.pl::930c73a9-afe2-4d6f-a9bf-ab7250a92d83" providerId="AD" clId="Web-{025E0C2B-4B6E-4611-8BCC-C83A54F487F5}" dt="2020-05-05T13:54:42.432" v="92" actId="1076"/>
          <ac:spMkLst>
            <pc:docMk/>
            <pc:sldMk cId="297459643" sldId="258"/>
            <ac:spMk id="108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2021-04-12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2021-04-12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2021-04-12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2021-04-12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2021-04-12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2021-04-12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2021-04-12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2021-04-12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2021-04-12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2021-04-12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2021-04-12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2021-04-12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37535" y="1750443"/>
            <a:ext cx="8040291" cy="175432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 dirty="0" smtClean="0">
                <a:solidFill>
                  <a:schemeClr val="bg1"/>
                </a:solidFill>
              </a:rPr>
              <a:t>TRACKER 2.0</a:t>
            </a:r>
          </a:p>
          <a:p>
            <a:endParaRPr lang="pl-PL" sz="2000" b="1" dirty="0" smtClean="0">
              <a:solidFill>
                <a:schemeClr val="bg1"/>
              </a:solidFill>
              <a:cs typeface="Calibri"/>
            </a:endParaRPr>
          </a:p>
          <a:p>
            <a:r>
              <a:rPr lang="pl-PL" sz="2000" b="1" dirty="0" smtClean="0">
                <a:solidFill>
                  <a:schemeClr val="bg1"/>
                </a:solidFill>
                <a:cs typeface="Calibri"/>
              </a:rPr>
              <a:t>System zarządzania licencjonowaniem i ewidencjonowaniem </a:t>
            </a:r>
            <a:r>
              <a:rPr lang="pl-PL" sz="2000" b="1" dirty="0">
                <a:solidFill>
                  <a:schemeClr val="bg1"/>
                </a:solidFill>
                <a:cs typeface="Calibri"/>
              </a:rPr>
              <a:t>obrotu towarami wrażliwymi</a:t>
            </a:r>
            <a:endParaRPr lang="pl-PL" b="1" dirty="0">
              <a:solidFill>
                <a:schemeClr val="bg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tytuł 2"/>
          <p:cNvSpPr txBox="1">
            <a:spLocks/>
          </p:cNvSpPr>
          <p:nvPr/>
        </p:nvSpPr>
        <p:spPr>
          <a:xfrm>
            <a:off x="634578" y="1242232"/>
            <a:ext cx="10758351" cy="4795618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i="1" dirty="0" smtClean="0"/>
          </a:p>
          <a:p>
            <a:pPr marL="0" indent="0" algn="ctr">
              <a:spcAft>
                <a:spcPts val="1200"/>
              </a:spcAft>
              <a:buNone/>
            </a:pPr>
            <a:r>
              <a:rPr lang="pl-PL" sz="9600" b="1" i="1" dirty="0" err="1" smtClean="0">
                <a:solidFill>
                  <a:srgbClr val="002060"/>
                </a:solidFill>
                <a:cs typeface="Times New Roman" pitchFamily="18" charset="0"/>
              </a:rPr>
              <a:t>Tracker</a:t>
            </a:r>
            <a:r>
              <a:rPr lang="pl-PL" sz="9600" b="1" i="1" dirty="0" smtClean="0">
                <a:solidFill>
                  <a:srgbClr val="002060"/>
                </a:solidFill>
                <a:cs typeface="Times New Roman" pitchFamily="18" charset="0"/>
              </a:rPr>
              <a:t> 2.0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endParaRPr lang="pl-PL" sz="2500" b="1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269875" indent="-269875">
              <a:lnSpc>
                <a:spcPct val="120000"/>
              </a:lnSpc>
              <a:spcBef>
                <a:spcPts val="8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5500" b="1" i="1" dirty="0" smtClean="0">
                <a:solidFill>
                  <a:schemeClr val="accent5">
                    <a:lumMod val="75000"/>
                  </a:schemeClr>
                </a:solidFill>
              </a:rPr>
              <a:t>Wnioskodawca</a:t>
            </a:r>
            <a:r>
              <a:rPr lang="pl-PL" sz="5500" b="1" i="1" dirty="0">
                <a:solidFill>
                  <a:schemeClr val="accent5">
                    <a:lumMod val="75000"/>
                  </a:schemeClr>
                </a:solidFill>
              </a:rPr>
              <a:t>:</a:t>
            </a:r>
            <a:r>
              <a:rPr lang="pl-PL" sz="5500" i="1" dirty="0">
                <a:solidFill>
                  <a:schemeClr val="accent5">
                    <a:lumMod val="75000"/>
                  </a:schemeClr>
                </a:solidFill>
              </a:rPr>
              <a:t> Minister Rozwoju, Pracy i </a:t>
            </a:r>
            <a:r>
              <a:rPr lang="pl-PL" sz="5500" i="1" dirty="0" smtClean="0">
                <a:solidFill>
                  <a:schemeClr val="accent5">
                    <a:lumMod val="75000"/>
                  </a:schemeClr>
                </a:solidFill>
              </a:rPr>
              <a:t>Technologii</a:t>
            </a:r>
          </a:p>
          <a:p>
            <a:pPr marL="269875" indent="-269875">
              <a:lnSpc>
                <a:spcPct val="120000"/>
              </a:lnSpc>
              <a:spcBef>
                <a:spcPts val="8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5500" b="1" i="1" dirty="0" smtClean="0">
                <a:solidFill>
                  <a:schemeClr val="accent5">
                    <a:lumMod val="75000"/>
                  </a:schemeClr>
                </a:solidFill>
              </a:rPr>
              <a:t>Beneficjent</a:t>
            </a:r>
            <a:r>
              <a:rPr lang="pl-PL" sz="5500" b="1" i="1" dirty="0">
                <a:solidFill>
                  <a:schemeClr val="accent5">
                    <a:lumMod val="75000"/>
                  </a:schemeClr>
                </a:solidFill>
              </a:rPr>
              <a:t>: </a:t>
            </a:r>
            <a:r>
              <a:rPr lang="pl-PL" sz="5500" i="1" dirty="0">
                <a:solidFill>
                  <a:schemeClr val="accent5">
                    <a:lumMod val="75000"/>
                  </a:schemeClr>
                </a:solidFill>
              </a:rPr>
              <a:t>Ministerstwo Rozwoju, Pracy i Technologii</a:t>
            </a:r>
            <a:endParaRPr lang="pl-PL" sz="55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269875" indent="-269875">
              <a:lnSpc>
                <a:spcPct val="120000"/>
              </a:lnSpc>
              <a:spcBef>
                <a:spcPts val="8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5500" b="1" i="1" dirty="0" smtClean="0">
                <a:solidFill>
                  <a:schemeClr val="accent5">
                    <a:lumMod val="75000"/>
                  </a:schemeClr>
                </a:solidFill>
              </a:rPr>
              <a:t>Partnerzy: </a:t>
            </a:r>
            <a:r>
              <a:rPr lang="pl-PL" sz="5500" i="1" dirty="0" smtClean="0">
                <a:solidFill>
                  <a:schemeClr val="accent5">
                    <a:lumMod val="75000"/>
                  </a:schemeClr>
                </a:solidFill>
              </a:rPr>
              <a:t>brak</a:t>
            </a:r>
          </a:p>
          <a:p>
            <a:pPr marL="269875" indent="-269875">
              <a:lnSpc>
                <a:spcPct val="120000"/>
              </a:lnSpc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5500" b="1" i="1" dirty="0" smtClean="0">
                <a:solidFill>
                  <a:schemeClr val="accent5">
                    <a:lumMod val="75000"/>
                  </a:schemeClr>
                </a:solidFill>
              </a:rPr>
              <a:t>Źródło finansowania: </a:t>
            </a:r>
          </a:p>
          <a:p>
            <a:pPr marL="727075" lvl="1" indent="-269875">
              <a:lnSpc>
                <a:spcPct val="120000"/>
              </a:lnSpc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4900" i="1" dirty="0" smtClean="0">
                <a:solidFill>
                  <a:schemeClr val="accent5">
                    <a:lumMod val="75000"/>
                  </a:schemeClr>
                </a:solidFill>
              </a:rPr>
              <a:t>Środki </a:t>
            </a:r>
            <a:r>
              <a:rPr lang="pl-PL" sz="4900" i="1" dirty="0">
                <a:solidFill>
                  <a:schemeClr val="accent5">
                    <a:lumMod val="75000"/>
                  </a:schemeClr>
                </a:solidFill>
              </a:rPr>
              <a:t>Europejskiego Funduszu Rozwoju Regionalnego </a:t>
            </a:r>
            <a:r>
              <a:rPr lang="pl-PL" sz="4900" i="1" dirty="0" smtClean="0">
                <a:solidFill>
                  <a:schemeClr val="accent5">
                    <a:lumMod val="75000"/>
                  </a:schemeClr>
                </a:solidFill>
              </a:rPr>
              <a:t>w ramach </a:t>
            </a:r>
            <a:r>
              <a:rPr lang="pl-PL" sz="4900" i="1" dirty="0">
                <a:solidFill>
                  <a:schemeClr val="accent5">
                    <a:lumMod val="75000"/>
                  </a:schemeClr>
                </a:solidFill>
              </a:rPr>
              <a:t>II Osi priorytetowej POPC – „E-administracja i </a:t>
            </a:r>
            <a:r>
              <a:rPr lang="pl-PL" sz="4900" i="1" dirty="0" smtClean="0">
                <a:solidFill>
                  <a:schemeClr val="accent5">
                    <a:lumMod val="75000"/>
                  </a:schemeClr>
                </a:solidFill>
              </a:rPr>
              <a:t>otwarty rząd</a:t>
            </a:r>
            <a:r>
              <a:rPr lang="pl-PL" sz="4900" i="1" dirty="0">
                <a:solidFill>
                  <a:schemeClr val="accent5">
                    <a:lumMod val="75000"/>
                  </a:schemeClr>
                </a:solidFill>
              </a:rPr>
              <a:t>”, Działania 2.1 „Wysoka dostępność i jakość </a:t>
            </a:r>
            <a:r>
              <a:rPr lang="pl-PL" sz="4900" i="1" dirty="0" smtClean="0">
                <a:solidFill>
                  <a:schemeClr val="accent5">
                    <a:lumMod val="75000"/>
                  </a:schemeClr>
                </a:solidFill>
              </a:rPr>
              <a:t>e-usług publicznych</a:t>
            </a:r>
            <a:r>
              <a:rPr lang="pl-PL" sz="4900" i="1" dirty="0">
                <a:solidFill>
                  <a:schemeClr val="accent5">
                    <a:lumMod val="75000"/>
                  </a:schemeClr>
                </a:solidFill>
              </a:rPr>
              <a:t>” – 84,63%;</a:t>
            </a:r>
          </a:p>
          <a:p>
            <a:pPr marL="727075" lvl="1" indent="-269875">
              <a:lnSpc>
                <a:spcPct val="120000"/>
              </a:lnSpc>
              <a:spcBef>
                <a:spcPts val="8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4900" i="1" dirty="0" smtClean="0">
                <a:solidFill>
                  <a:schemeClr val="accent5">
                    <a:lumMod val="75000"/>
                  </a:schemeClr>
                </a:solidFill>
              </a:rPr>
              <a:t>Budżet </a:t>
            </a:r>
            <a:r>
              <a:rPr lang="pl-PL" sz="4900" i="1" dirty="0">
                <a:solidFill>
                  <a:schemeClr val="accent5">
                    <a:lumMod val="75000"/>
                  </a:schemeClr>
                </a:solidFill>
              </a:rPr>
              <a:t>Państwa, część 20 – 15,37%.</a:t>
            </a:r>
            <a:endParaRPr lang="pl-PL" sz="49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269875" indent="-269875">
              <a:lnSpc>
                <a:spcPct val="120000"/>
              </a:lnSpc>
              <a:spcBef>
                <a:spcPts val="8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5500" b="1" i="1" dirty="0" smtClean="0">
                <a:solidFill>
                  <a:schemeClr val="accent5">
                    <a:lumMod val="75000"/>
                  </a:schemeClr>
                </a:solidFill>
              </a:rPr>
              <a:t>Całkowity koszt </a:t>
            </a:r>
            <a:r>
              <a:rPr lang="pl-PL" sz="5500" b="1" i="1" dirty="0">
                <a:solidFill>
                  <a:schemeClr val="accent5">
                    <a:lumMod val="75000"/>
                  </a:schemeClr>
                </a:solidFill>
              </a:rPr>
              <a:t>projektu: </a:t>
            </a:r>
            <a:r>
              <a:rPr lang="pl-PL" sz="5500" i="1" dirty="0">
                <a:solidFill>
                  <a:schemeClr val="accent5">
                    <a:lumMod val="75000"/>
                  </a:schemeClr>
                </a:solidFill>
              </a:rPr>
              <a:t>8 425 000,00 </a:t>
            </a:r>
            <a:r>
              <a:rPr lang="pl-PL" sz="5500" i="1" dirty="0" smtClean="0">
                <a:solidFill>
                  <a:schemeClr val="accent5">
                    <a:lumMod val="75000"/>
                  </a:schemeClr>
                </a:solidFill>
              </a:rPr>
              <a:t>zł</a:t>
            </a:r>
            <a:endParaRPr lang="pl-PL" sz="55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269875" indent="-269875">
              <a:lnSpc>
                <a:spcPct val="120000"/>
              </a:lnSpc>
              <a:spcBef>
                <a:spcPts val="8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5500" b="1" i="1" dirty="0" smtClean="0">
                <a:solidFill>
                  <a:schemeClr val="accent5">
                    <a:lumMod val="75000"/>
                  </a:schemeClr>
                </a:solidFill>
              </a:rPr>
              <a:t>Planowany okres realizacji projektu</a:t>
            </a:r>
            <a:r>
              <a:rPr lang="pl-PL" sz="5500" b="1" i="1" dirty="0">
                <a:solidFill>
                  <a:schemeClr val="accent5">
                    <a:lumMod val="75000"/>
                  </a:schemeClr>
                </a:solidFill>
              </a:rPr>
              <a:t>: </a:t>
            </a:r>
            <a:r>
              <a:rPr lang="pl-PL" sz="5500" i="1" dirty="0">
                <a:solidFill>
                  <a:schemeClr val="accent5">
                    <a:lumMod val="75000"/>
                  </a:schemeClr>
                </a:solidFill>
              </a:rPr>
              <a:t>03-2021 do </a:t>
            </a:r>
            <a:r>
              <a:rPr lang="pl-PL" sz="5500" i="1" dirty="0" smtClean="0">
                <a:solidFill>
                  <a:schemeClr val="accent5">
                    <a:lumMod val="75000"/>
                  </a:schemeClr>
                </a:solidFill>
              </a:rPr>
              <a:t>08-2023</a:t>
            </a:r>
            <a:endParaRPr lang="pl-PL" sz="5500" i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56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832332" y="1244355"/>
            <a:ext cx="10038867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pl-PL" sz="2800" b="1" i="1" dirty="0">
                <a:solidFill>
                  <a:srgbClr val="002060"/>
                </a:solidFill>
                <a:cs typeface="Times New Roman" pitchFamily="18" charset="0"/>
              </a:rPr>
              <a:t>Cel projektu:</a:t>
            </a:r>
          </a:p>
          <a:p>
            <a:pPr>
              <a:spcAft>
                <a:spcPts val="600"/>
              </a:spcAft>
            </a:pPr>
            <a:r>
              <a:rPr lang="pl-PL" sz="1600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Przedmiotem </a:t>
            </a:r>
            <a:r>
              <a:rPr lang="pl-PL" sz="1600" i="1" dirty="0">
                <a:solidFill>
                  <a:srgbClr val="0070C0"/>
                </a:solidFill>
                <a:ea typeface="Times New Roman" panose="02020603050405020304" pitchFamily="18" charset="0"/>
              </a:rPr>
              <a:t>projektu jest budowa nowego systemu wydawania pozwoleń na obrót </a:t>
            </a:r>
            <a:r>
              <a:rPr lang="pl-PL" sz="1600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towarami wrażliwymi</a:t>
            </a:r>
            <a:r>
              <a:rPr lang="pl-PL" sz="1600" i="1" dirty="0">
                <a:solidFill>
                  <a:srgbClr val="0070C0"/>
                </a:solidFill>
                <a:ea typeface="Times New Roman" panose="02020603050405020304" pitchFamily="18" charset="0"/>
              </a:rPr>
              <a:t>, w ramach którego obsługiwana będzie nowa e-usługa typu A2B - Licencjonowanie </a:t>
            </a:r>
            <a:r>
              <a:rPr lang="pl-PL" sz="1600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i ewidencjonowanie </a:t>
            </a:r>
            <a:r>
              <a:rPr lang="pl-PL" sz="1600" i="1" dirty="0">
                <a:solidFill>
                  <a:srgbClr val="0070C0"/>
                </a:solidFill>
                <a:ea typeface="Times New Roman" panose="02020603050405020304" pitchFamily="18" charset="0"/>
              </a:rPr>
              <a:t>obrotu towarami </a:t>
            </a:r>
            <a:r>
              <a:rPr lang="pl-PL" sz="1600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wrażliwymi.</a:t>
            </a:r>
          </a:p>
          <a:p>
            <a:pPr>
              <a:spcAft>
                <a:spcPts val="600"/>
              </a:spcAft>
            </a:pPr>
            <a:r>
              <a:rPr lang="pl-PL" sz="1600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Celem projektu jest poprawienie </a:t>
            </a:r>
            <a:r>
              <a:rPr lang="pl-PL" sz="1600" i="1" dirty="0">
                <a:solidFill>
                  <a:srgbClr val="0070C0"/>
                </a:solidFill>
                <a:ea typeface="Times New Roman" panose="02020603050405020304" pitchFamily="18" charset="0"/>
              </a:rPr>
              <a:t>dostępności, funkcjonalności i e-dojrzałości istniejących </a:t>
            </a:r>
            <a:r>
              <a:rPr lang="pl-PL" sz="1600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usług publicznych, </a:t>
            </a:r>
            <a:r>
              <a:rPr lang="pl-PL" sz="1600" i="1" dirty="0">
                <a:solidFill>
                  <a:srgbClr val="0070C0"/>
                </a:solidFill>
                <a:ea typeface="Times New Roman" panose="02020603050405020304" pitchFamily="18" charset="0"/>
              </a:rPr>
              <a:t>zmodernizowanie rejestru </a:t>
            </a:r>
            <a:r>
              <a:rPr lang="pl-PL" sz="1400" i="1" dirty="0">
                <a:solidFill>
                  <a:srgbClr val="0070C0"/>
                </a:solidFill>
                <a:ea typeface="Times New Roman" panose="02020603050405020304" pitchFamily="18" charset="0"/>
              </a:rPr>
              <a:t>publicznego</a:t>
            </a:r>
            <a:r>
              <a:rPr lang="pl-PL" sz="1600" i="1" dirty="0">
                <a:solidFill>
                  <a:srgbClr val="0070C0"/>
                </a:solidFill>
                <a:ea typeface="Times New Roman" panose="02020603050405020304" pitchFamily="18" charset="0"/>
              </a:rPr>
              <a:t> i </a:t>
            </a:r>
            <a:r>
              <a:rPr lang="pl-PL" sz="1600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poprawienie interoperacyjności – poprzez </a:t>
            </a:r>
            <a:r>
              <a:rPr lang="pl-PL" sz="1600" i="1" dirty="0">
                <a:solidFill>
                  <a:srgbClr val="0070C0"/>
                </a:solidFill>
                <a:ea typeface="Times New Roman" panose="02020603050405020304" pitchFamily="18" charset="0"/>
              </a:rPr>
              <a:t>budowę nowego krajowego </a:t>
            </a:r>
            <a:r>
              <a:rPr lang="pl-PL" sz="1600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systemu licencjonowania </a:t>
            </a:r>
            <a:r>
              <a:rPr lang="pl-PL" sz="1600" i="1" dirty="0">
                <a:solidFill>
                  <a:srgbClr val="0070C0"/>
                </a:solidFill>
                <a:ea typeface="Times New Roman" panose="02020603050405020304" pitchFamily="18" charset="0"/>
              </a:rPr>
              <a:t>i ewidencji obrotu towarami wrażliwymi.</a:t>
            </a:r>
            <a:endParaRPr lang="pl-PL" sz="1600" i="1" dirty="0" smtClean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pl-PL" sz="1600" i="1" dirty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pl-PL" sz="2800" b="1" i="1" dirty="0">
                <a:solidFill>
                  <a:srgbClr val="002060"/>
                </a:solidFill>
                <a:cs typeface="Times New Roman" pitchFamily="18" charset="0"/>
              </a:rPr>
              <a:t>Spójność z celami strategicznymi:</a:t>
            </a:r>
          </a:p>
          <a:p>
            <a:pPr>
              <a:spcAft>
                <a:spcPts val="600"/>
              </a:spcAft>
            </a:pPr>
            <a:r>
              <a:rPr lang="pl-PL" sz="1600" i="1" dirty="0">
                <a:solidFill>
                  <a:srgbClr val="0070C0"/>
                </a:solidFill>
                <a:ea typeface="Times New Roman" panose="02020603050405020304" pitchFamily="18" charset="0"/>
              </a:rPr>
              <a:t>Projekt wpisuje się w strategiczne działania określone </a:t>
            </a:r>
            <a:r>
              <a:rPr lang="pl-PL" sz="1600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w:</a:t>
            </a:r>
          </a:p>
          <a:p>
            <a:pPr marL="342900" indent="-342900">
              <a:spcAft>
                <a:spcPts val="600"/>
              </a:spcAft>
              <a:buAutoNum type="arabicPeriod"/>
            </a:pPr>
            <a:r>
              <a:rPr lang="pl-PL" sz="1600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Strategii </a:t>
            </a:r>
            <a:r>
              <a:rPr lang="pl-PL" sz="1600" i="1" dirty="0">
                <a:solidFill>
                  <a:srgbClr val="0070C0"/>
                </a:solidFill>
                <a:ea typeface="Times New Roman" panose="02020603050405020304" pitchFamily="18" charset="0"/>
              </a:rPr>
              <a:t>na rzecz Odpowiedzialnego </a:t>
            </a:r>
            <a:r>
              <a:rPr lang="pl-PL" sz="1600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Rozwoju, cel </a:t>
            </a:r>
            <a:r>
              <a:rPr lang="pl-PL" sz="1600" i="1" dirty="0">
                <a:solidFill>
                  <a:srgbClr val="0070C0"/>
                </a:solidFill>
                <a:ea typeface="Times New Roman" panose="02020603050405020304" pitchFamily="18" charset="0"/>
              </a:rPr>
              <a:t>szczegółowy </a:t>
            </a:r>
            <a:r>
              <a:rPr lang="pl-PL" sz="1600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III, obszar</a:t>
            </a:r>
            <a:r>
              <a:rPr lang="pl-PL" sz="1600" i="1" dirty="0">
                <a:solidFill>
                  <a:srgbClr val="0070C0"/>
                </a:solidFill>
                <a:ea typeface="Times New Roman" panose="02020603050405020304" pitchFamily="18" charset="0"/>
              </a:rPr>
              <a:t>: E-państwo, Cel: Cyfrowe państwo </a:t>
            </a:r>
            <a:r>
              <a:rPr lang="pl-PL" sz="1600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usługowe</a:t>
            </a:r>
          </a:p>
          <a:p>
            <a:pPr marL="342900" indent="-342900">
              <a:spcAft>
                <a:spcPts val="600"/>
              </a:spcAft>
              <a:buAutoNum type="arabicPeriod"/>
            </a:pPr>
            <a:r>
              <a:rPr lang="pl-PL" sz="1600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Programie </a:t>
            </a:r>
            <a:r>
              <a:rPr lang="pl-PL" sz="1600" i="1" dirty="0">
                <a:solidFill>
                  <a:srgbClr val="0070C0"/>
                </a:solidFill>
                <a:ea typeface="Times New Roman" panose="02020603050405020304" pitchFamily="18" charset="0"/>
              </a:rPr>
              <a:t>Zintegrowanej Informatyzacji </a:t>
            </a:r>
            <a:r>
              <a:rPr lang="pl-PL" sz="1600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Państwa:</a:t>
            </a:r>
          </a:p>
          <a:p>
            <a:pPr lvl="1">
              <a:spcAft>
                <a:spcPts val="600"/>
              </a:spcAft>
            </a:pPr>
            <a:r>
              <a:rPr lang="pl-PL" sz="1600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4.2.1</a:t>
            </a:r>
            <a:r>
              <a:rPr lang="pl-PL" sz="1600" i="1" dirty="0">
                <a:solidFill>
                  <a:srgbClr val="0070C0"/>
                </a:solidFill>
                <a:ea typeface="Times New Roman" panose="02020603050405020304" pitchFamily="18" charset="0"/>
              </a:rPr>
              <a:t>. Zwiększenie jakości oraz zakresu komunikacji między obywatelami </a:t>
            </a:r>
            <a:r>
              <a:rPr lang="pl-PL" sz="1600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i innymi </a:t>
            </a:r>
            <a:r>
              <a:rPr lang="pl-PL" sz="1600" i="1" dirty="0">
                <a:solidFill>
                  <a:srgbClr val="0070C0"/>
                </a:solidFill>
                <a:ea typeface="Times New Roman" panose="02020603050405020304" pitchFamily="18" charset="0"/>
              </a:rPr>
              <a:t>interesariuszami a </a:t>
            </a:r>
            <a:r>
              <a:rPr lang="pl-PL" sz="1600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państwem</a:t>
            </a:r>
          </a:p>
          <a:p>
            <a:pPr lvl="1">
              <a:spcAft>
                <a:spcPts val="600"/>
              </a:spcAft>
            </a:pPr>
            <a:r>
              <a:rPr lang="pl-PL" sz="1600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4.2.2</a:t>
            </a:r>
            <a:r>
              <a:rPr lang="pl-PL" sz="1600" i="1" dirty="0">
                <a:solidFill>
                  <a:srgbClr val="0070C0"/>
                </a:solidFill>
                <a:ea typeface="Times New Roman" panose="02020603050405020304" pitchFamily="18" charset="0"/>
              </a:rPr>
              <a:t>. Wzmocnienie dojrzałości organizacyjnej jednostek </a:t>
            </a:r>
            <a:r>
              <a:rPr lang="pl-PL" sz="1600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administracji publicznej </a:t>
            </a:r>
            <a:r>
              <a:rPr lang="pl-PL" sz="1600" i="1" dirty="0">
                <a:solidFill>
                  <a:srgbClr val="0070C0"/>
                </a:solidFill>
                <a:ea typeface="Times New Roman" panose="02020603050405020304" pitchFamily="18" charset="0"/>
              </a:rPr>
              <a:t>oraz usprawnienie zaplecza elektronicznej administracji (</a:t>
            </a:r>
            <a:r>
              <a:rPr lang="pl-PL" sz="1600" i="1" dirty="0" err="1" smtClean="0">
                <a:solidFill>
                  <a:srgbClr val="0070C0"/>
                </a:solidFill>
                <a:ea typeface="Times New Roman" panose="02020603050405020304" pitchFamily="18" charset="0"/>
              </a:rPr>
              <a:t>back</a:t>
            </a:r>
            <a:r>
              <a:rPr lang="pl-PL" sz="1600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 </a:t>
            </a:r>
            <a:r>
              <a:rPr lang="pl-PL" sz="1600" i="1" dirty="0" err="1" smtClean="0">
                <a:solidFill>
                  <a:srgbClr val="0070C0"/>
                </a:solidFill>
                <a:ea typeface="Times New Roman" panose="02020603050405020304" pitchFamily="18" charset="0"/>
              </a:rPr>
              <a:t>office</a:t>
            </a:r>
            <a:r>
              <a:rPr lang="pl-PL" sz="1600" i="1" dirty="0">
                <a:solidFill>
                  <a:srgbClr val="0070C0"/>
                </a:solidFill>
                <a:ea typeface="Times New Roman" panose="02020603050405020304" pitchFamily="18" charset="0"/>
              </a:rPr>
              <a:t>)</a:t>
            </a:r>
          </a:p>
          <a:p>
            <a:pPr>
              <a:spcAft>
                <a:spcPts val="600"/>
              </a:spcAft>
            </a:pPr>
            <a:r>
              <a:rPr lang="pl-PL" sz="1600" i="1" dirty="0">
                <a:solidFill>
                  <a:srgbClr val="0070C0"/>
                </a:solidFill>
                <a:ea typeface="Times New Roman" panose="02020603050405020304" pitchFamily="18" charset="0"/>
              </a:rPr>
              <a:t>3. Planie działalności Ministerstwa Rozwoju, Pracy i Technologii na 2021 r</a:t>
            </a:r>
            <a:r>
              <a:rPr lang="pl-PL" sz="1600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.</a:t>
            </a:r>
            <a:endParaRPr lang="pl-PL" sz="1600" i="1" dirty="0"/>
          </a:p>
        </p:txBody>
      </p:sp>
    </p:spTree>
    <p:extLst>
      <p:ext uri="{BB962C8B-B14F-4D97-AF65-F5344CB8AC3E}">
        <p14:creationId xmlns:p14="http://schemas.microsoft.com/office/powerpoint/2010/main" val="361002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 txBox="1">
            <a:spLocks/>
          </p:cNvSpPr>
          <p:nvPr/>
        </p:nvSpPr>
        <p:spPr>
          <a:xfrm>
            <a:off x="634578" y="1187527"/>
            <a:ext cx="10758351" cy="52054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pl-PL" b="1" i="1" dirty="0" smtClean="0">
                <a:solidFill>
                  <a:srgbClr val="002060"/>
                </a:solidFill>
                <a:cs typeface="Times New Roman" pitchFamily="18" charset="0"/>
              </a:rPr>
              <a:t>Procesy w zakresie nowej usługi A2B:</a:t>
            </a:r>
            <a:endParaRPr lang="pl-PL" sz="700" b="1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l-PL" sz="1200" i="1" dirty="0">
                <a:solidFill>
                  <a:schemeClr val="accent5">
                    <a:lumMod val="75000"/>
                  </a:schemeClr>
                </a:solidFill>
              </a:rPr>
              <a:t>złożenie wniosku o wiążące wyjaśnienie w sprawie konieczności uzyskania zezwolenia na określony obrót oraz odebranie wyjaśnienia,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pl-PL" sz="1200" i="1" dirty="0">
                <a:solidFill>
                  <a:schemeClr val="accent5">
                    <a:lumMod val="75000"/>
                  </a:schemeClr>
                </a:solidFill>
              </a:rPr>
              <a:t>złożenie wniosku i odebranie decyzji o wydanie zezwolenia na obrót towarami wrażliwymi (rozumiane jako wypełnienie wszystkich pół wniosku oraz załączenie wymaganych dokumentów, obsługa czynności w trakcie procesu i odebranie decyzji i zezwolenia):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pl-PL" sz="1100" i="1" dirty="0">
                <a:solidFill>
                  <a:schemeClr val="accent5">
                    <a:lumMod val="75000"/>
                  </a:schemeClr>
                </a:solidFill>
              </a:rPr>
              <a:t>wniosek o wydanie zezwolenia, poświadczenie oświadczenia końcowego użytkownika,  wydanie certyfikatu importowego w związku z obrotem z zagranicą towarami o znaczeniu strategicznym,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pl-PL" sz="1100" i="1" dirty="0">
                <a:solidFill>
                  <a:schemeClr val="accent5">
                    <a:lumMod val="75000"/>
                  </a:schemeClr>
                </a:solidFill>
              </a:rPr>
              <a:t>wniosek o wydanie zezwolenia, poświadczenie oświadczenia końcowego użytkownika,  wydanie certyfikatu importowego w związku z obrotem z zagranicą bronią i amunicja do użytku cywilnego,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pl-PL" sz="1100" i="1" dirty="0">
                <a:solidFill>
                  <a:schemeClr val="accent5">
                    <a:lumMod val="75000"/>
                  </a:schemeClr>
                </a:solidFill>
              </a:rPr>
              <a:t>wniosek o wydanie pozwolenia w związku z obrotem z zagranicą towarami, które mogą zostać użyte do tortur lub wykonywania kary śmierci,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pl-PL" sz="1100" i="1" dirty="0">
                <a:solidFill>
                  <a:schemeClr val="accent5">
                    <a:lumMod val="75000"/>
                  </a:schemeClr>
                </a:solidFill>
              </a:rPr>
              <a:t>obsługa czynności w trakcie procesu rozpatrywania wniosku:</a:t>
            </a:r>
            <a:endParaRPr lang="pl-PL" sz="1200" i="1" dirty="0">
              <a:solidFill>
                <a:schemeClr val="accent5">
                  <a:lumMod val="75000"/>
                </a:schemeClr>
              </a:solidFill>
            </a:endParaRP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pl-PL" sz="900" i="1" dirty="0">
                <a:solidFill>
                  <a:schemeClr val="accent5">
                    <a:lumMod val="75000"/>
                  </a:schemeClr>
                </a:solidFill>
              </a:rPr>
              <a:t>monitorowanie statusu sprawy,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pl-PL" sz="900" i="1" dirty="0">
                <a:solidFill>
                  <a:schemeClr val="accent5">
                    <a:lumMod val="75000"/>
                  </a:schemeClr>
                </a:solidFill>
              </a:rPr>
              <a:t>wymiana korespondencji z organem w ramach prowadzonego postępowania administracyjnego (wezwania, postanowienia),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pl-PL" sz="900" i="1" dirty="0">
                <a:solidFill>
                  <a:schemeClr val="accent5">
                    <a:lumMod val="75000"/>
                  </a:schemeClr>
                </a:solidFill>
              </a:rPr>
              <a:t>uzupełnianie dokumentacji,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pl-PL" sz="900" i="1" dirty="0">
                <a:solidFill>
                  <a:schemeClr val="accent5">
                    <a:lumMod val="75000"/>
                  </a:schemeClr>
                </a:solidFill>
              </a:rPr>
              <a:t>wnioskowanie o korektę wniosku,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pl-PL" sz="900" i="1" dirty="0">
                <a:solidFill>
                  <a:schemeClr val="accent5">
                    <a:lumMod val="75000"/>
                  </a:schemeClr>
                </a:solidFill>
              </a:rPr>
              <a:t>wnioskowanie umorzenie postępowania,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pl-PL" sz="900" i="1" dirty="0">
                <a:solidFill>
                  <a:schemeClr val="accent5">
                    <a:lumMod val="75000"/>
                  </a:schemeClr>
                </a:solidFill>
              </a:rPr>
              <a:t>wnioskowanie o zawieszenie / podjęcie postępowania,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pl-PL" sz="900" i="1" dirty="0">
                <a:solidFill>
                  <a:schemeClr val="accent5">
                    <a:lumMod val="75000"/>
                  </a:schemeClr>
                </a:solidFill>
              </a:rPr>
              <a:t>wnioskowanie o zmianę zezwolenia, sprostowanie oczywistej omyłki w zezwoleniu,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pl-PL" sz="1100" i="1" dirty="0">
                <a:solidFill>
                  <a:schemeClr val="accent5">
                    <a:lumMod val="75000"/>
                  </a:schemeClr>
                </a:solidFill>
              </a:rPr>
              <a:t>odebranie decyzji organu: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pl-PL" sz="900" i="1" dirty="0">
                <a:solidFill>
                  <a:schemeClr val="accent5">
                    <a:lumMod val="75000"/>
                  </a:schemeClr>
                </a:solidFill>
              </a:rPr>
              <a:t>pobranie zezwolenia / pozwolenia / poświadczenia / certyfikatu opatrzonego podpisem elektronicznym,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l-PL" sz="900" i="1" dirty="0">
                <a:solidFill>
                  <a:schemeClr val="accent5">
                    <a:lumMod val="75000"/>
                  </a:schemeClr>
                </a:solidFill>
              </a:rPr>
              <a:t>pobranie decyzji/postanowienia opatrzonego podpisem elektronicznym,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l-PL" sz="1200" i="1" dirty="0">
                <a:solidFill>
                  <a:schemeClr val="accent5">
                    <a:lumMod val="75000"/>
                  </a:schemeClr>
                </a:solidFill>
              </a:rPr>
              <a:t>zgłoszenie zamiaru korzystania z zezwolenia generalnego na obrót  i saldowanie rocznego obrotu w ramach tych zezwoleń,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l-PL" sz="1200" i="1" dirty="0">
                <a:solidFill>
                  <a:schemeClr val="accent5">
                    <a:lumMod val="75000"/>
                  </a:schemeClr>
                </a:solidFill>
              </a:rPr>
              <a:t>saldowanie obrotu,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l-PL" sz="1200" i="1" dirty="0">
                <a:solidFill>
                  <a:schemeClr val="accent5">
                    <a:lumMod val="75000"/>
                  </a:schemeClr>
                </a:solidFill>
              </a:rPr>
              <a:t>prowadzenie ewidencji obrotu,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l-PL" sz="1200" i="1" dirty="0">
                <a:solidFill>
                  <a:schemeClr val="accent5">
                    <a:lumMod val="75000"/>
                  </a:schemeClr>
                </a:solidFill>
              </a:rPr>
              <a:t>wnioskowanie o zmianę zezwolenia,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l-PL" sz="1200" i="1" dirty="0">
                <a:solidFill>
                  <a:schemeClr val="accent5">
                    <a:lumMod val="75000"/>
                  </a:schemeClr>
                </a:solidFill>
              </a:rPr>
              <a:t>sprostowanie omyłki w zezwoleniu z urzędu i na wniosek,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pl-PL" sz="1200" i="1" dirty="0">
                <a:solidFill>
                  <a:schemeClr val="accent5">
                    <a:lumMod val="75000"/>
                  </a:schemeClr>
                </a:solidFill>
              </a:rPr>
              <a:t>obsługa </a:t>
            </a:r>
            <a:r>
              <a:rPr lang="pl-PL" sz="1200" i="1" dirty="0" err="1">
                <a:solidFill>
                  <a:schemeClr val="accent5">
                    <a:lumMod val="75000"/>
                  </a:schemeClr>
                </a:solidFill>
              </a:rPr>
              <a:t>odwołań</a:t>
            </a:r>
            <a:r>
              <a:rPr lang="pl-PL" sz="1200" i="1" dirty="0">
                <a:solidFill>
                  <a:schemeClr val="accent5">
                    <a:lumMod val="75000"/>
                  </a:schemeClr>
                </a:solidFill>
              </a:rPr>
              <a:t> i skarg: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pl-PL" sz="1100" i="1" dirty="0">
                <a:solidFill>
                  <a:schemeClr val="accent5">
                    <a:lumMod val="75000"/>
                  </a:schemeClr>
                </a:solidFill>
              </a:rPr>
              <a:t>złożenie odwołania od decyzji,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pl-PL" sz="1100" i="1" dirty="0">
                <a:solidFill>
                  <a:schemeClr val="accent5">
                    <a:lumMod val="75000"/>
                  </a:schemeClr>
                </a:solidFill>
              </a:rPr>
              <a:t>złożenie skargi na decyzję.</a:t>
            </a:r>
          </a:p>
        </p:txBody>
      </p:sp>
    </p:spTree>
    <p:extLst>
      <p:ext uri="{BB962C8B-B14F-4D97-AF65-F5344CB8AC3E}">
        <p14:creationId xmlns:p14="http://schemas.microsoft.com/office/powerpoint/2010/main" val="739941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 txBox="1">
            <a:spLocks/>
          </p:cNvSpPr>
          <p:nvPr/>
        </p:nvSpPr>
        <p:spPr>
          <a:xfrm>
            <a:off x="634578" y="1242232"/>
            <a:ext cx="10758351" cy="52054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pl-PL" b="1" i="1" dirty="0" smtClean="0">
                <a:solidFill>
                  <a:srgbClr val="002060"/>
                </a:solidFill>
                <a:cs typeface="Times New Roman" pitchFamily="18" charset="0"/>
              </a:rPr>
              <a:t>Korzyści z projektu:</a:t>
            </a:r>
            <a:endParaRPr lang="pl-PL" sz="700" b="1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1400" b="1" i="1" dirty="0" smtClean="0">
                <a:solidFill>
                  <a:schemeClr val="accent5">
                    <a:lumMod val="75000"/>
                  </a:schemeClr>
                </a:solidFill>
              </a:rPr>
              <a:t>Przedsiębiorcy (ok. 350):</a:t>
            </a:r>
            <a:endParaRPr lang="pl-PL" sz="1400" b="1" i="1" dirty="0">
              <a:solidFill>
                <a:schemeClr val="accent5">
                  <a:lumMod val="75000"/>
                </a:schemeClr>
              </a:solidFill>
            </a:endParaRPr>
          </a:p>
          <a:p>
            <a:pPr marL="727075" lvl="1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1200" i="1" dirty="0" smtClean="0">
                <a:solidFill>
                  <a:schemeClr val="accent5">
                    <a:lumMod val="75000"/>
                  </a:schemeClr>
                </a:solidFill>
              </a:rPr>
              <a:t>Nowa e-usługa typu </a:t>
            </a:r>
            <a:r>
              <a:rPr lang="pl-PL" sz="1200" i="1" dirty="0">
                <a:solidFill>
                  <a:schemeClr val="accent5">
                    <a:lumMod val="75000"/>
                  </a:schemeClr>
                </a:solidFill>
              </a:rPr>
              <a:t>A2B „Licencjonowanie </a:t>
            </a:r>
            <a:r>
              <a:rPr lang="pl-PL" sz="1200" i="1" dirty="0" smtClean="0">
                <a:solidFill>
                  <a:schemeClr val="accent5">
                    <a:lumMod val="75000"/>
                  </a:schemeClr>
                </a:solidFill>
              </a:rPr>
              <a:t>i ewidencjonowanie </a:t>
            </a:r>
            <a:r>
              <a:rPr lang="pl-PL" sz="1200" i="1" dirty="0">
                <a:solidFill>
                  <a:schemeClr val="accent5">
                    <a:lumMod val="75000"/>
                  </a:schemeClr>
                </a:solidFill>
              </a:rPr>
              <a:t>obrotu towarami wrażliwymi</a:t>
            </a:r>
            <a:r>
              <a:rPr lang="pl-PL" sz="1200" i="1" dirty="0" smtClean="0">
                <a:solidFill>
                  <a:schemeClr val="accent5">
                    <a:lumMod val="75000"/>
                  </a:schemeClr>
                </a:solidFill>
              </a:rPr>
              <a:t>” – rocznie ok 2.500 transakcji,</a:t>
            </a:r>
          </a:p>
          <a:p>
            <a:pPr marL="727075" lvl="1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1200" i="1" dirty="0" smtClean="0">
                <a:solidFill>
                  <a:schemeClr val="accent5">
                    <a:lumMod val="75000"/>
                  </a:schemeClr>
                </a:solidFill>
              </a:rPr>
              <a:t>możliwość </a:t>
            </a:r>
            <a:r>
              <a:rPr lang="pl-PL" sz="1200" i="1" dirty="0">
                <a:solidFill>
                  <a:schemeClr val="accent5">
                    <a:lumMod val="75000"/>
                  </a:schemeClr>
                </a:solidFill>
              </a:rPr>
              <a:t>złożenia wniosku o uzyskanie odpowiedniego pozwolenia </a:t>
            </a:r>
            <a:r>
              <a:rPr lang="pl-PL" sz="1200" i="1" dirty="0" smtClean="0">
                <a:solidFill>
                  <a:schemeClr val="accent5">
                    <a:lumMod val="75000"/>
                  </a:schemeClr>
                </a:solidFill>
              </a:rPr>
              <a:t>na obrót </a:t>
            </a:r>
            <a:r>
              <a:rPr lang="pl-PL" sz="1200" i="1" dirty="0">
                <a:solidFill>
                  <a:schemeClr val="accent5">
                    <a:lumMod val="75000"/>
                  </a:schemeClr>
                </a:solidFill>
              </a:rPr>
              <a:t>z zagranicą towarami wrażliwymi oraz odebranie decyzji zdalnie </a:t>
            </a:r>
            <a:r>
              <a:rPr lang="pl-PL" sz="1200" i="1" dirty="0" smtClean="0">
                <a:solidFill>
                  <a:schemeClr val="accent5">
                    <a:lumMod val="75000"/>
                  </a:schemeClr>
                </a:solidFill>
              </a:rPr>
              <a:t>przez </a:t>
            </a:r>
            <a:r>
              <a:rPr lang="pl-PL" sz="1200" i="1" dirty="0" err="1" smtClean="0">
                <a:solidFill>
                  <a:schemeClr val="accent5">
                    <a:lumMod val="75000"/>
                  </a:schemeClr>
                </a:solidFill>
              </a:rPr>
              <a:t>internet</a:t>
            </a:r>
            <a:r>
              <a:rPr lang="pl-PL" sz="1200" i="1" dirty="0">
                <a:solidFill>
                  <a:schemeClr val="accent5">
                    <a:lumMod val="75000"/>
                  </a:schemeClr>
                </a:solidFill>
              </a:rPr>
              <a:t>,</a:t>
            </a:r>
          </a:p>
          <a:p>
            <a:pPr marL="727075" lvl="1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1200" i="1" dirty="0" smtClean="0">
                <a:solidFill>
                  <a:schemeClr val="accent5">
                    <a:lumMod val="75000"/>
                  </a:schemeClr>
                </a:solidFill>
              </a:rPr>
              <a:t>edycja </a:t>
            </a:r>
            <a:r>
              <a:rPr lang="pl-PL" sz="1200" i="1" dirty="0">
                <a:solidFill>
                  <a:schemeClr val="accent5">
                    <a:lumMod val="75000"/>
                  </a:schemeClr>
                </a:solidFill>
              </a:rPr>
              <a:t>danych i wgląd do dokumentacji dzięki dostępowi przez </a:t>
            </a:r>
            <a:r>
              <a:rPr lang="pl-PL" sz="1200" i="1" dirty="0" err="1">
                <a:solidFill>
                  <a:schemeClr val="accent5">
                    <a:lumMod val="75000"/>
                  </a:schemeClr>
                </a:solidFill>
              </a:rPr>
              <a:t>internet</a:t>
            </a:r>
            <a:r>
              <a:rPr lang="pl-PL" sz="1200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pl-PL" sz="1200" i="1" dirty="0" smtClean="0">
                <a:solidFill>
                  <a:schemeClr val="accent5">
                    <a:lumMod val="75000"/>
                  </a:schemeClr>
                </a:solidFill>
              </a:rPr>
              <a:t>do indywidualnego </a:t>
            </a:r>
            <a:r>
              <a:rPr lang="pl-PL" sz="1200" i="1" dirty="0">
                <a:solidFill>
                  <a:schemeClr val="accent5">
                    <a:lumMod val="75000"/>
                  </a:schemeClr>
                </a:solidFill>
              </a:rPr>
              <a:t>konta,</a:t>
            </a:r>
          </a:p>
          <a:p>
            <a:pPr marL="727075" lvl="1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1200" i="1" dirty="0" smtClean="0">
                <a:solidFill>
                  <a:schemeClr val="accent5">
                    <a:lumMod val="75000"/>
                  </a:schemeClr>
                </a:solidFill>
              </a:rPr>
              <a:t>monitorowanie </a:t>
            </a:r>
            <a:r>
              <a:rPr lang="pl-PL" sz="1200" i="1" dirty="0">
                <a:solidFill>
                  <a:schemeClr val="accent5">
                    <a:lumMod val="75000"/>
                  </a:schemeClr>
                </a:solidFill>
              </a:rPr>
              <a:t>statusu realizacji złożonego wniosku przez </a:t>
            </a:r>
            <a:r>
              <a:rPr lang="pl-PL" sz="1200" i="1" dirty="0" err="1">
                <a:solidFill>
                  <a:schemeClr val="accent5">
                    <a:lumMod val="75000"/>
                  </a:schemeClr>
                </a:solidFill>
              </a:rPr>
              <a:t>internet</a:t>
            </a:r>
            <a:r>
              <a:rPr lang="pl-PL" sz="1200" i="1" dirty="0">
                <a:solidFill>
                  <a:schemeClr val="accent5">
                    <a:lumMod val="75000"/>
                  </a:schemeClr>
                </a:solidFill>
              </a:rPr>
              <a:t>,</a:t>
            </a:r>
          </a:p>
          <a:p>
            <a:pPr marL="727075" lvl="1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1200" i="1" dirty="0" smtClean="0">
                <a:solidFill>
                  <a:schemeClr val="accent5">
                    <a:lumMod val="75000"/>
                  </a:schemeClr>
                </a:solidFill>
              </a:rPr>
              <a:t>dostęp </a:t>
            </a:r>
            <a:r>
              <a:rPr lang="pl-PL" sz="1200" i="1" dirty="0">
                <a:solidFill>
                  <a:schemeClr val="accent5">
                    <a:lumMod val="75000"/>
                  </a:schemeClr>
                </a:solidFill>
              </a:rPr>
              <a:t>do oficjalnej informacji o realizacji pozwoleń na obrót </a:t>
            </a:r>
            <a:r>
              <a:rPr lang="pl-PL" sz="1200" i="1" dirty="0" smtClean="0">
                <a:solidFill>
                  <a:schemeClr val="accent5">
                    <a:lumMod val="75000"/>
                  </a:schemeClr>
                </a:solidFill>
              </a:rPr>
              <a:t>towarami wrażliwymi </a:t>
            </a:r>
            <a:r>
              <a:rPr lang="pl-PL" sz="1200" i="1" dirty="0">
                <a:solidFill>
                  <a:schemeClr val="accent5">
                    <a:lumMod val="75000"/>
                  </a:schemeClr>
                </a:solidFill>
              </a:rPr>
              <a:t>przez </a:t>
            </a:r>
            <a:r>
              <a:rPr lang="pl-PL" sz="1200" i="1" dirty="0" err="1">
                <a:solidFill>
                  <a:schemeClr val="accent5">
                    <a:lumMod val="75000"/>
                  </a:schemeClr>
                </a:solidFill>
              </a:rPr>
              <a:t>internet</a:t>
            </a:r>
            <a:r>
              <a:rPr lang="pl-PL" sz="1200" i="1" dirty="0">
                <a:solidFill>
                  <a:schemeClr val="accent5">
                    <a:lumMod val="75000"/>
                  </a:schemeClr>
                </a:solidFill>
              </a:rPr>
              <a:t>,</a:t>
            </a:r>
          </a:p>
          <a:p>
            <a:pPr marL="727075" lvl="1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1200" i="1" dirty="0" smtClean="0">
                <a:solidFill>
                  <a:schemeClr val="accent5">
                    <a:lumMod val="75000"/>
                  </a:schemeClr>
                </a:solidFill>
              </a:rPr>
              <a:t>saldowanie </a:t>
            </a:r>
            <a:r>
              <a:rPr lang="pl-PL" sz="1200" i="1" dirty="0">
                <a:solidFill>
                  <a:schemeClr val="accent5">
                    <a:lumMod val="75000"/>
                  </a:schemeClr>
                </a:solidFill>
              </a:rPr>
              <a:t>zezwoleń i prowadzenie ewidencji obrotu</a:t>
            </a:r>
            <a:r>
              <a:rPr lang="pl-PL" sz="1200" i="1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pPr marL="727075" lvl="1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endParaRPr lang="pl-PL" sz="800" i="1" dirty="0">
              <a:solidFill>
                <a:schemeClr val="accent5">
                  <a:lumMod val="75000"/>
                </a:schemeClr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1400" b="1" i="1" dirty="0">
                <a:solidFill>
                  <a:schemeClr val="accent5">
                    <a:lumMod val="75000"/>
                  </a:schemeClr>
                </a:solidFill>
              </a:rPr>
              <a:t>Pracownicy Ministerstwa Rozwoju, Pracy i </a:t>
            </a:r>
            <a:r>
              <a:rPr lang="pl-PL" sz="1400" b="1" i="1" dirty="0" smtClean="0">
                <a:solidFill>
                  <a:schemeClr val="accent5">
                    <a:lumMod val="75000"/>
                  </a:schemeClr>
                </a:solidFill>
              </a:rPr>
              <a:t>Technologii (ok. 25 pracowników):</a:t>
            </a:r>
            <a:endParaRPr lang="pl-PL" sz="1400" b="1" i="1" dirty="0">
              <a:solidFill>
                <a:schemeClr val="accent5">
                  <a:lumMod val="75000"/>
                </a:schemeClr>
              </a:solidFill>
            </a:endParaRPr>
          </a:p>
          <a:p>
            <a:pPr marL="727075" lvl="1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1200" i="1" dirty="0" smtClean="0">
                <a:solidFill>
                  <a:schemeClr val="accent5">
                    <a:lumMod val="75000"/>
                  </a:schemeClr>
                </a:solidFill>
              </a:rPr>
              <a:t>przyspieszenie </a:t>
            </a:r>
            <a:r>
              <a:rPr lang="pl-PL" sz="1200" i="1" dirty="0">
                <a:solidFill>
                  <a:schemeClr val="accent5">
                    <a:lumMod val="75000"/>
                  </a:schemeClr>
                </a:solidFill>
              </a:rPr>
              <a:t>załatwiania sprawy dzięki elektronicznej </a:t>
            </a:r>
            <a:r>
              <a:rPr lang="pl-PL" sz="1200" i="1" dirty="0" smtClean="0">
                <a:solidFill>
                  <a:schemeClr val="accent5">
                    <a:lumMod val="75000"/>
                  </a:schemeClr>
                </a:solidFill>
              </a:rPr>
              <a:t>obsłudze dokumentacji</a:t>
            </a:r>
            <a:r>
              <a:rPr lang="pl-PL" sz="1200" i="1" dirty="0">
                <a:solidFill>
                  <a:schemeClr val="accent5">
                    <a:lumMod val="75000"/>
                  </a:schemeClr>
                </a:solidFill>
              </a:rPr>
              <a:t>, generowanie raportów i tworzenie statystyk,</a:t>
            </a:r>
          </a:p>
          <a:p>
            <a:pPr marL="727075" lvl="1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1200" i="1" dirty="0" smtClean="0">
                <a:solidFill>
                  <a:schemeClr val="accent5">
                    <a:lumMod val="75000"/>
                  </a:schemeClr>
                </a:solidFill>
              </a:rPr>
              <a:t>elektroniczna </a:t>
            </a:r>
            <a:r>
              <a:rPr lang="pl-PL" sz="1200" i="1" dirty="0">
                <a:solidFill>
                  <a:schemeClr val="accent5">
                    <a:lumMod val="75000"/>
                  </a:schemeClr>
                </a:solidFill>
              </a:rPr>
              <a:t>zdalna obsługa </a:t>
            </a:r>
            <a:r>
              <a:rPr lang="pl-PL" sz="1200" i="1" dirty="0" smtClean="0">
                <a:solidFill>
                  <a:schemeClr val="accent5">
                    <a:lumMod val="75000"/>
                  </a:schemeClr>
                </a:solidFill>
              </a:rPr>
              <a:t>przedsiębiorców. </a:t>
            </a:r>
          </a:p>
          <a:p>
            <a:pPr marL="727075" lvl="1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endParaRPr lang="pl-PL" sz="8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1400" b="1" i="1" dirty="0" smtClean="0">
                <a:solidFill>
                  <a:schemeClr val="accent5">
                    <a:lumMod val="75000"/>
                  </a:schemeClr>
                </a:solidFill>
              </a:rPr>
              <a:t>Pracownicy </a:t>
            </a:r>
            <a:r>
              <a:rPr lang="pl-PL" sz="1400" b="1" i="1" dirty="0">
                <a:solidFill>
                  <a:schemeClr val="accent5">
                    <a:lumMod val="75000"/>
                  </a:schemeClr>
                </a:solidFill>
              </a:rPr>
              <a:t>organów opiniujących i </a:t>
            </a:r>
            <a:r>
              <a:rPr lang="pl-PL" sz="1400" b="1" i="1" dirty="0" smtClean="0">
                <a:solidFill>
                  <a:schemeClr val="accent5">
                    <a:lumMod val="75000"/>
                  </a:schemeClr>
                </a:solidFill>
              </a:rPr>
              <a:t>monitorujących (ok. 60 pracowników):</a:t>
            </a:r>
            <a:endParaRPr lang="pl-PL" sz="1400" b="1" i="1" dirty="0">
              <a:solidFill>
                <a:schemeClr val="accent5">
                  <a:lumMod val="75000"/>
                </a:schemeClr>
              </a:solidFill>
            </a:endParaRPr>
          </a:p>
          <a:p>
            <a:pPr marL="727075" lvl="1" indent="-269875">
              <a:lnSpc>
                <a:spcPct val="120000"/>
              </a:lnSpc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1200" i="1" dirty="0" smtClean="0">
                <a:solidFill>
                  <a:schemeClr val="accent5">
                    <a:lumMod val="75000"/>
                  </a:schemeClr>
                </a:solidFill>
              </a:rPr>
              <a:t>przyspieszenie </a:t>
            </a:r>
            <a:r>
              <a:rPr lang="pl-PL" sz="1200" i="1" dirty="0">
                <a:solidFill>
                  <a:schemeClr val="accent5">
                    <a:lumMod val="75000"/>
                  </a:schemeClr>
                </a:solidFill>
              </a:rPr>
              <a:t>załatwiania sprawy: usprawniony dostęp do danych </a:t>
            </a:r>
            <a:r>
              <a:rPr lang="pl-PL" sz="1200" i="1" dirty="0" smtClean="0">
                <a:solidFill>
                  <a:schemeClr val="accent5">
                    <a:lumMod val="75000"/>
                  </a:schemeClr>
                </a:solidFill>
              </a:rPr>
              <a:t>i złożonych </a:t>
            </a:r>
            <a:r>
              <a:rPr lang="pl-PL" sz="1200" i="1" dirty="0">
                <a:solidFill>
                  <a:schemeClr val="accent5">
                    <a:lumMod val="75000"/>
                  </a:schemeClr>
                </a:solidFill>
              </a:rPr>
              <a:t>wniosków, usprawniona weryfikacja danych – skrócenie </a:t>
            </a:r>
            <a:r>
              <a:rPr lang="pl-PL" sz="1200" i="1" dirty="0" smtClean="0">
                <a:solidFill>
                  <a:schemeClr val="accent5">
                    <a:lumMod val="75000"/>
                  </a:schemeClr>
                </a:solidFill>
              </a:rPr>
              <a:t>czasu wydawania </a:t>
            </a:r>
            <a:r>
              <a:rPr lang="pl-PL" sz="1200" i="1" dirty="0">
                <a:solidFill>
                  <a:schemeClr val="accent5">
                    <a:lumMod val="75000"/>
                  </a:schemeClr>
                </a:solidFill>
              </a:rPr>
              <a:t>opinii, usprawnienie procesu wydawania zezwoleń</a:t>
            </a:r>
            <a:r>
              <a:rPr lang="pl-PL" sz="1200" i="1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pPr marL="727075" lvl="1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endParaRPr lang="pl-PL" sz="800" i="1" dirty="0">
              <a:solidFill>
                <a:schemeClr val="accent5">
                  <a:lumMod val="75000"/>
                </a:schemeClr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1400" b="1" i="1" dirty="0">
                <a:solidFill>
                  <a:schemeClr val="accent5">
                    <a:lumMod val="75000"/>
                  </a:schemeClr>
                </a:solidFill>
              </a:rPr>
              <a:t>Pracownicy urzędów celno-skarbowych </a:t>
            </a:r>
            <a:r>
              <a:rPr lang="pl-PL" sz="1400" b="1" i="1" dirty="0" smtClean="0">
                <a:solidFill>
                  <a:schemeClr val="accent5">
                    <a:lumMod val="75000"/>
                  </a:schemeClr>
                </a:solidFill>
              </a:rPr>
              <a:t>(ok</a:t>
            </a:r>
            <a:r>
              <a:rPr lang="pl-PL" sz="1400" b="1" i="1" dirty="0">
                <a:solidFill>
                  <a:schemeClr val="accent5">
                    <a:lumMod val="75000"/>
                  </a:schemeClr>
                </a:solidFill>
              </a:rPr>
              <a:t>. 125 </a:t>
            </a:r>
            <a:r>
              <a:rPr lang="pl-PL" sz="1400" b="1" i="1" dirty="0" smtClean="0">
                <a:solidFill>
                  <a:schemeClr val="accent5">
                    <a:lumMod val="75000"/>
                  </a:schemeClr>
                </a:solidFill>
              </a:rPr>
              <a:t>urzędów celno-skarbowych</a:t>
            </a:r>
            <a:r>
              <a:rPr lang="pl-PL" sz="1400" b="1" i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pl-PL" sz="1400" b="1" i="1" dirty="0" smtClean="0">
                <a:solidFill>
                  <a:schemeClr val="accent5">
                    <a:lumMod val="75000"/>
                  </a:schemeClr>
                </a:solidFill>
              </a:rPr>
              <a:t>ok. 600 pracowników):</a:t>
            </a:r>
            <a:endParaRPr lang="pl-PL" sz="1400" b="1" i="1" dirty="0">
              <a:solidFill>
                <a:schemeClr val="accent5">
                  <a:lumMod val="75000"/>
                </a:schemeClr>
              </a:solidFill>
            </a:endParaRPr>
          </a:p>
          <a:p>
            <a:pPr marL="727075" lvl="1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1200" i="1" dirty="0" smtClean="0">
                <a:solidFill>
                  <a:schemeClr val="accent5">
                    <a:lumMod val="75000"/>
                  </a:schemeClr>
                </a:solidFill>
              </a:rPr>
              <a:t>bieżące </a:t>
            </a:r>
            <a:r>
              <a:rPr lang="pl-PL" sz="1200" i="1" dirty="0">
                <a:solidFill>
                  <a:schemeClr val="accent5">
                    <a:lumMod val="75000"/>
                  </a:schemeClr>
                </a:solidFill>
              </a:rPr>
              <a:t>rejestrowanie i uzyskiwanie spójnej informacji o </a:t>
            </a:r>
            <a:r>
              <a:rPr lang="pl-PL" sz="1200" i="1" dirty="0" smtClean="0">
                <a:solidFill>
                  <a:schemeClr val="accent5">
                    <a:lumMod val="75000"/>
                  </a:schemeClr>
                </a:solidFill>
              </a:rPr>
              <a:t>obrocie powiązanym </a:t>
            </a:r>
            <a:r>
              <a:rPr lang="pl-PL" sz="1200" i="1" dirty="0">
                <a:solidFill>
                  <a:schemeClr val="accent5">
                    <a:lumMod val="75000"/>
                  </a:schemeClr>
                </a:solidFill>
              </a:rPr>
              <a:t>wydanymi pozwoleniami w ramach jednego systemu.</a:t>
            </a:r>
            <a:endParaRPr lang="pl-PL" sz="1200" i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786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zawartości 2"/>
          <p:cNvSpPr txBox="1">
            <a:spLocks/>
          </p:cNvSpPr>
          <p:nvPr/>
        </p:nvSpPr>
        <p:spPr>
          <a:xfrm>
            <a:off x="699629" y="1441472"/>
            <a:ext cx="10432562" cy="8417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pl-PL" sz="3800" b="1" dirty="0">
                <a:solidFill>
                  <a:schemeClr val="accent1">
                    <a:lumMod val="50000"/>
                  </a:schemeClr>
                </a:solidFill>
              </a:rPr>
              <a:t>ARCHITEKTURA – </a:t>
            </a:r>
            <a:r>
              <a:rPr lang="pl-PL" sz="3800" b="1" dirty="0" smtClean="0">
                <a:solidFill>
                  <a:schemeClr val="accent1">
                    <a:lumMod val="50000"/>
                  </a:schemeClr>
                </a:solidFill>
              </a:rPr>
              <a:t>widok </a:t>
            </a:r>
            <a:r>
              <a:rPr lang="pl-PL" sz="3800" b="1" dirty="0">
                <a:solidFill>
                  <a:schemeClr val="accent1">
                    <a:lumMod val="50000"/>
                  </a:schemeClr>
                </a:solidFill>
              </a:rPr>
              <a:t>kooperacji aplikacji</a:t>
            </a:r>
            <a:endParaRPr lang="pl-PL" sz="2000" b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480" y="2599837"/>
            <a:ext cx="6005513" cy="314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4615" y="2599838"/>
            <a:ext cx="3928819" cy="3449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Wygięta strzałka 2"/>
          <p:cNvSpPr/>
          <p:nvPr/>
        </p:nvSpPr>
        <p:spPr>
          <a:xfrm flipV="1">
            <a:off x="3469236" y="3394549"/>
            <a:ext cx="3736549" cy="930031"/>
          </a:xfrm>
          <a:prstGeom prst="ben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29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zawartości 2"/>
          <p:cNvSpPr txBox="1">
            <a:spLocks/>
          </p:cNvSpPr>
          <p:nvPr/>
        </p:nvSpPr>
        <p:spPr>
          <a:xfrm>
            <a:off x="699629" y="1339872"/>
            <a:ext cx="10432562" cy="8417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pl-PL" sz="3200" b="1" dirty="0" smtClean="0">
                <a:solidFill>
                  <a:schemeClr val="accent1">
                    <a:lumMod val="50000"/>
                  </a:schemeClr>
                </a:solidFill>
              </a:rPr>
              <a:t>Harmonogram kamieni milowych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4568957"/>
              </p:ext>
            </p:extLst>
          </p:nvPr>
        </p:nvGraphicFramePr>
        <p:xfrm>
          <a:off x="1930401" y="2271516"/>
          <a:ext cx="8128000" cy="370332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6127261"/>
                <a:gridCol w="2000739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Kamień milowy</a:t>
                      </a:r>
                      <a:endParaRPr lang="pl-PL" dirty="0"/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Data</a:t>
                      </a:r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600" u="none" strike="noStrike" kern="1200" baseline="0" dirty="0" smtClean="0"/>
                        <a:t>Opracowany zakres zamówienia (SIWZ)</a:t>
                      </a:r>
                      <a:endParaRPr lang="pl-PL" sz="1600" dirty="0"/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u="none" strike="noStrike" kern="1200" baseline="0" dirty="0" smtClean="0"/>
                        <a:t>2021-06-30</a:t>
                      </a:r>
                      <a:endParaRPr lang="pl-PL" sz="16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600" u="none" strike="noStrike" kern="1200" baseline="0" dirty="0" smtClean="0"/>
                        <a:t>Podpisana umowa z wykonawcą</a:t>
                      </a:r>
                      <a:endParaRPr lang="pl-PL" sz="1600" dirty="0"/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u="none" strike="noStrike" kern="1200" baseline="0" dirty="0" smtClean="0"/>
                        <a:t>2021-12-31</a:t>
                      </a:r>
                      <a:endParaRPr lang="pl-PL" sz="16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600" u="none" strike="noStrike" kern="1200" baseline="0" dirty="0" smtClean="0"/>
                        <a:t>Zakończone badania potrzeb interesariuszy systemu</a:t>
                      </a:r>
                      <a:endParaRPr lang="pl-PL" sz="1600" dirty="0"/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u="none" strike="noStrike" kern="1200" baseline="0" dirty="0" smtClean="0"/>
                        <a:t>2022-03-31</a:t>
                      </a:r>
                      <a:endParaRPr lang="pl-PL" sz="16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600" u="none" strike="noStrike" kern="1200" baseline="0" dirty="0" smtClean="0"/>
                        <a:t>Wykonany projekt systemu oraz analiza prawna</a:t>
                      </a:r>
                      <a:endParaRPr lang="pl-PL" sz="1600" dirty="0"/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u="none" strike="noStrike" kern="1200" baseline="0" dirty="0" smtClean="0"/>
                        <a:t>2022-07-31</a:t>
                      </a:r>
                      <a:endParaRPr lang="pl-PL" sz="16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600" u="none" strike="noStrike" kern="1200" baseline="0" dirty="0" smtClean="0"/>
                        <a:t>Przygotowana infrastruktura techniczna do wdrożenia systemu</a:t>
                      </a:r>
                      <a:endParaRPr lang="pl-PL" sz="1600" dirty="0"/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u="none" strike="noStrike" kern="1200" baseline="0" dirty="0" smtClean="0"/>
                        <a:t>2022-09-30</a:t>
                      </a:r>
                      <a:endParaRPr lang="pl-PL" sz="16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600" u="none" strike="noStrike" kern="1200" baseline="0" dirty="0" smtClean="0"/>
                        <a:t>Koniec </a:t>
                      </a:r>
                      <a:r>
                        <a:rPr lang="pl-PL" sz="1600" u="none" strike="noStrike" kern="1200" baseline="0" dirty="0" err="1" smtClean="0"/>
                        <a:t>developmentu</a:t>
                      </a:r>
                      <a:r>
                        <a:rPr lang="pl-PL" sz="1600" u="none" strike="noStrike" kern="1200" baseline="0" dirty="0" smtClean="0"/>
                        <a:t> systemu</a:t>
                      </a:r>
                      <a:endParaRPr lang="pl-PL" sz="1600" dirty="0"/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u="none" strike="noStrike" kern="1200" baseline="0" dirty="0" smtClean="0"/>
                        <a:t>2023-04-30</a:t>
                      </a:r>
                      <a:endParaRPr lang="pl-PL" sz="16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600" u="none" strike="noStrike" kern="1200" baseline="0" dirty="0" smtClean="0"/>
                        <a:t>Produkcyjnie uruchomiony system</a:t>
                      </a:r>
                      <a:endParaRPr lang="pl-PL" sz="1600" dirty="0"/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u="none" strike="noStrike" kern="1200" baseline="0" dirty="0" smtClean="0"/>
                        <a:t>2023-06-30</a:t>
                      </a:r>
                      <a:endParaRPr lang="pl-PL" sz="16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600" u="none" strike="noStrike" kern="1200" baseline="0" dirty="0" smtClean="0"/>
                        <a:t>Przeszkoleni administratorzy i użytkownicy systemu</a:t>
                      </a:r>
                      <a:endParaRPr lang="pl-PL" sz="1600" dirty="0"/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u="none" strike="noStrike" kern="1200" baseline="0" dirty="0" smtClean="0"/>
                        <a:t>2023-08-31</a:t>
                      </a:r>
                      <a:endParaRPr lang="pl-PL" sz="16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600" u="none" strike="noStrike" kern="1200" baseline="0" dirty="0" smtClean="0"/>
                        <a:t>Zakończenie projektu</a:t>
                      </a:r>
                      <a:endParaRPr lang="pl-PL" sz="1600" dirty="0"/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u="none" strike="noStrike" kern="1200" baseline="0" smtClean="0"/>
                        <a:t>2023-08-31</a:t>
                      </a:r>
                      <a:endParaRPr lang="pl-PL" sz="16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177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01591" y="2807179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>
                <a:solidFill>
                  <a:schemeClr val="bg1"/>
                </a:solidFill>
              </a:rPr>
              <a:t>Dziękuję za uwagę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A0F86658914CB4B80809DCDA8479AE9" ma:contentTypeVersion="11" ma:contentTypeDescription="Utwórz nowy dokument." ma:contentTypeScope="" ma:versionID="c04a8f917ae432799b65c28e2f3309c1">
  <xsd:schema xmlns:xsd="http://www.w3.org/2001/XMLSchema" xmlns:xs="http://www.w3.org/2001/XMLSchema" xmlns:p="http://schemas.microsoft.com/office/2006/metadata/properties" xmlns:ns2="9affde3b-50dd-4e74-9e2c-6b9654ae514a" xmlns:ns3="5df3a10b-8748-402e-bef4-aee373db4dbb" targetNamespace="http://schemas.microsoft.com/office/2006/metadata/properties" ma:root="true" ma:fieldsID="aee99c735deaede188f95562412e745f" ns2:_="" ns3:_="">
    <xsd:import namespace="9affde3b-50dd-4e74-9e2c-6b9654ae514a"/>
    <xsd:import namespace="5df3a10b-8748-402e-bef4-aee373db4d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ffde3b-50dd-4e74-9e2c-6b9654ae51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f3a10b-8748-402e-bef4-aee373db4db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75806B2-E0D8-4DA6-91AA-1D6F1E7B486A}">
  <ds:schemaRefs>
    <ds:schemaRef ds:uri="5df3a10b-8748-402e-bef4-aee373db4dbb"/>
    <ds:schemaRef ds:uri="9affde3b-50dd-4e74-9e2c-6b9654ae514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96E28105-763F-4193-B043-C170AA0A0327}">
  <ds:schemaRefs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5df3a10b-8748-402e-bef4-aee373db4dbb"/>
    <ds:schemaRef ds:uri="9affde3b-50dd-4e74-9e2c-6b9654ae514a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755</Words>
  <Application>Microsoft Office PowerPoint</Application>
  <PresentationFormat>Niestandardowy</PresentationFormat>
  <Paragraphs>91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Szymon Klus</cp:lastModifiedBy>
  <cp:revision>19</cp:revision>
  <dcterms:created xsi:type="dcterms:W3CDTF">2017-01-27T12:50:17Z</dcterms:created>
  <dcterms:modified xsi:type="dcterms:W3CDTF">2021-04-12T11:12:12Z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0x0101002A0F86658914CB4B80809DCDA8479AE9</vt:lpwstr>
  </property>
</Properties>
</file>