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4" r:id="rId8"/>
    <p:sldId id="262" r:id="rId9"/>
    <p:sldId id="261" r:id="rId10"/>
    <p:sldId id="263" r:id="rId11"/>
    <p:sldId id="258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tyl jasny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Styl jasny 2 — Ak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-114" y="-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2021-04-12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2021-04-12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2021-04-12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2021-04-12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2021-04-12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2021-04-12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2021-04-12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2021-04-12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2021-04-12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2021-04-12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2021-04-12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2021-04-12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750443"/>
            <a:ext cx="8040291" cy="175432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 smtClean="0">
                <a:solidFill>
                  <a:schemeClr val="bg1"/>
                </a:solidFill>
              </a:rPr>
              <a:t>TRACKER 2.0</a:t>
            </a:r>
          </a:p>
          <a:p>
            <a:endParaRPr lang="pl-PL" sz="2000" b="1" dirty="0" smtClean="0">
              <a:solidFill>
                <a:schemeClr val="bg1"/>
              </a:solidFill>
              <a:cs typeface="Calibri"/>
            </a:endParaRPr>
          </a:p>
          <a:p>
            <a:r>
              <a:rPr lang="pl-PL" sz="2000" b="1" dirty="0" smtClean="0">
                <a:solidFill>
                  <a:schemeClr val="bg1"/>
                </a:solidFill>
                <a:cs typeface="Calibri"/>
              </a:rPr>
              <a:t>System zarządzania licencjonowaniem i ewidencjonowaniem </a:t>
            </a:r>
            <a:r>
              <a:rPr lang="pl-PL" sz="2000" b="1" dirty="0">
                <a:solidFill>
                  <a:schemeClr val="bg1"/>
                </a:solidFill>
                <a:cs typeface="Calibri"/>
              </a:rPr>
              <a:t>obrotu towarami wrażliwymi</a:t>
            </a:r>
            <a:endParaRPr lang="pl-PL" b="1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 smtClean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 err="1" smtClean="0">
                <a:solidFill>
                  <a:srgbClr val="002060"/>
                </a:solidFill>
                <a:cs typeface="Times New Roman" pitchFamily="18" charset="0"/>
              </a:rPr>
              <a:t>Tracker</a:t>
            </a:r>
            <a:r>
              <a:rPr lang="pl-PL" sz="9600" b="1" i="1" dirty="0" smtClean="0">
                <a:solidFill>
                  <a:srgbClr val="002060"/>
                </a:solidFill>
                <a:cs typeface="Times New Roman" pitchFamily="18" charset="0"/>
              </a:rPr>
              <a:t> 2.0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2500" b="1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lnSpc>
                <a:spcPct val="120000"/>
              </a:lnSpc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5500" b="1" i="1" dirty="0" smtClean="0">
                <a:solidFill>
                  <a:schemeClr val="accent5">
                    <a:lumMod val="75000"/>
                  </a:schemeClr>
                </a:solidFill>
              </a:rPr>
              <a:t>Wnioskodawca</a:t>
            </a:r>
            <a:r>
              <a:rPr lang="pl-PL" sz="5500" b="1" i="1" dirty="0">
                <a:solidFill>
                  <a:schemeClr val="accent5">
                    <a:lumMod val="75000"/>
                  </a:schemeClr>
                </a:solidFill>
              </a:rPr>
              <a:t>:</a:t>
            </a:r>
            <a:r>
              <a:rPr lang="pl-PL" sz="5500" i="1" dirty="0">
                <a:solidFill>
                  <a:schemeClr val="accent5">
                    <a:lumMod val="75000"/>
                  </a:schemeClr>
                </a:solidFill>
              </a:rPr>
              <a:t> Minister Rozwoju, Pracy i </a:t>
            </a:r>
            <a:r>
              <a:rPr lang="pl-PL" sz="5500" i="1" dirty="0" smtClean="0">
                <a:solidFill>
                  <a:schemeClr val="accent5">
                    <a:lumMod val="75000"/>
                  </a:schemeClr>
                </a:solidFill>
              </a:rPr>
              <a:t>Technologii</a:t>
            </a:r>
          </a:p>
          <a:p>
            <a:pPr marL="269875" indent="-269875">
              <a:lnSpc>
                <a:spcPct val="120000"/>
              </a:lnSpc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5500" b="1" i="1" dirty="0" smtClean="0">
                <a:solidFill>
                  <a:schemeClr val="accent5">
                    <a:lumMod val="75000"/>
                  </a:schemeClr>
                </a:solidFill>
              </a:rPr>
              <a:t>Beneficjent</a:t>
            </a:r>
            <a:r>
              <a:rPr lang="pl-PL" sz="5500" b="1" i="1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pl-PL" sz="5500" i="1" dirty="0">
                <a:solidFill>
                  <a:schemeClr val="accent5">
                    <a:lumMod val="75000"/>
                  </a:schemeClr>
                </a:solidFill>
              </a:rPr>
              <a:t>Ministerstwo Rozwoju, Pracy i Technologii</a:t>
            </a:r>
            <a:endParaRPr lang="pl-PL" sz="55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lnSpc>
                <a:spcPct val="120000"/>
              </a:lnSpc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5500" b="1" i="1" dirty="0" smtClean="0">
                <a:solidFill>
                  <a:schemeClr val="accent5">
                    <a:lumMod val="75000"/>
                  </a:schemeClr>
                </a:solidFill>
              </a:rPr>
              <a:t>Partnerzy: </a:t>
            </a:r>
            <a:r>
              <a:rPr lang="pl-PL" sz="5500" i="1" dirty="0" smtClean="0">
                <a:solidFill>
                  <a:schemeClr val="accent5">
                    <a:lumMod val="75000"/>
                  </a:schemeClr>
                </a:solidFill>
              </a:rPr>
              <a:t>brak</a:t>
            </a:r>
          </a:p>
          <a:p>
            <a:pPr marL="269875" indent="-269875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5500" b="1" i="1" dirty="0" smtClean="0">
                <a:solidFill>
                  <a:schemeClr val="accent5">
                    <a:lumMod val="75000"/>
                  </a:schemeClr>
                </a:solidFill>
              </a:rPr>
              <a:t>Źródło finansowania: </a:t>
            </a:r>
          </a:p>
          <a:p>
            <a:pPr marL="727075" lvl="1" indent="-269875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Środki </a:t>
            </a:r>
            <a:r>
              <a:rPr lang="pl-PL" sz="4900" i="1" dirty="0">
                <a:solidFill>
                  <a:schemeClr val="accent5">
                    <a:lumMod val="75000"/>
                  </a:schemeClr>
                </a:solidFill>
              </a:rPr>
              <a:t>Europejskiego Funduszu Rozwoju Regionalnego </a:t>
            </a: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w ramach </a:t>
            </a:r>
            <a:r>
              <a:rPr lang="pl-PL" sz="4900" i="1" dirty="0">
                <a:solidFill>
                  <a:schemeClr val="accent5">
                    <a:lumMod val="75000"/>
                  </a:schemeClr>
                </a:solidFill>
              </a:rPr>
              <a:t>II Osi priorytetowej POPC – „E-administracja i </a:t>
            </a: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otwarty rząd</a:t>
            </a:r>
            <a:r>
              <a:rPr lang="pl-PL" sz="4900" i="1" dirty="0">
                <a:solidFill>
                  <a:schemeClr val="accent5">
                    <a:lumMod val="75000"/>
                  </a:schemeClr>
                </a:solidFill>
              </a:rPr>
              <a:t>”, Działania 2.1 „Wysoka dostępność i jakość </a:t>
            </a: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e-usług publicznych</a:t>
            </a:r>
            <a:r>
              <a:rPr lang="pl-PL" sz="4900" i="1" dirty="0">
                <a:solidFill>
                  <a:schemeClr val="accent5">
                    <a:lumMod val="75000"/>
                  </a:schemeClr>
                </a:solidFill>
              </a:rPr>
              <a:t>” – 84,63%;</a:t>
            </a:r>
          </a:p>
          <a:p>
            <a:pPr marL="727075" lvl="1" indent="-269875">
              <a:lnSpc>
                <a:spcPct val="120000"/>
              </a:lnSpc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Budżet </a:t>
            </a:r>
            <a:r>
              <a:rPr lang="pl-PL" sz="4900" i="1" dirty="0">
                <a:solidFill>
                  <a:schemeClr val="accent5">
                    <a:lumMod val="75000"/>
                  </a:schemeClr>
                </a:solidFill>
              </a:rPr>
              <a:t>Państwa, część 20 – 15,37%.</a:t>
            </a:r>
            <a:endParaRPr lang="pl-PL" sz="49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lnSpc>
                <a:spcPct val="120000"/>
              </a:lnSpc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5500" b="1" i="1" dirty="0" smtClean="0">
                <a:solidFill>
                  <a:schemeClr val="accent5">
                    <a:lumMod val="75000"/>
                  </a:schemeClr>
                </a:solidFill>
              </a:rPr>
              <a:t>Całkowity koszt </a:t>
            </a:r>
            <a:r>
              <a:rPr lang="pl-PL" sz="5500" b="1" i="1" dirty="0">
                <a:solidFill>
                  <a:schemeClr val="accent5">
                    <a:lumMod val="75000"/>
                  </a:schemeClr>
                </a:solidFill>
              </a:rPr>
              <a:t>projektu: </a:t>
            </a:r>
            <a:r>
              <a:rPr lang="pl-PL" sz="5500" i="1" dirty="0">
                <a:solidFill>
                  <a:schemeClr val="accent5">
                    <a:lumMod val="75000"/>
                  </a:schemeClr>
                </a:solidFill>
              </a:rPr>
              <a:t>8 425 000,00 </a:t>
            </a:r>
            <a:r>
              <a:rPr lang="pl-PL" sz="5500" i="1" dirty="0" smtClean="0">
                <a:solidFill>
                  <a:schemeClr val="accent5">
                    <a:lumMod val="75000"/>
                  </a:schemeClr>
                </a:solidFill>
              </a:rPr>
              <a:t>zł</a:t>
            </a:r>
            <a:endParaRPr lang="pl-PL" sz="55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lnSpc>
                <a:spcPct val="120000"/>
              </a:lnSpc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5500" b="1" i="1" dirty="0" smtClean="0">
                <a:solidFill>
                  <a:schemeClr val="accent5">
                    <a:lumMod val="75000"/>
                  </a:schemeClr>
                </a:solidFill>
              </a:rPr>
              <a:t>Planowany okres realizacji projektu</a:t>
            </a:r>
            <a:r>
              <a:rPr lang="pl-PL" sz="5500" b="1" i="1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pl-PL" sz="5500" i="1" dirty="0">
                <a:solidFill>
                  <a:schemeClr val="accent5">
                    <a:lumMod val="75000"/>
                  </a:schemeClr>
                </a:solidFill>
              </a:rPr>
              <a:t>03-2021 do </a:t>
            </a:r>
            <a:r>
              <a:rPr lang="pl-PL" sz="5500" i="1" dirty="0" smtClean="0">
                <a:solidFill>
                  <a:schemeClr val="accent5">
                    <a:lumMod val="75000"/>
                  </a:schemeClr>
                </a:solidFill>
              </a:rPr>
              <a:t>08-2023</a:t>
            </a:r>
            <a:endParaRPr lang="pl-PL" sz="5500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832332" y="1244355"/>
            <a:ext cx="10038867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pl-PL" sz="2800" b="1" i="1" dirty="0">
                <a:solidFill>
                  <a:srgbClr val="002060"/>
                </a:solidFill>
                <a:cs typeface="Times New Roman" pitchFamily="18" charset="0"/>
              </a:rPr>
              <a:t>Cel projektu:</a:t>
            </a:r>
          </a:p>
          <a:p>
            <a:pPr>
              <a:spcAft>
                <a:spcPts val="600"/>
              </a:spcAft>
            </a:pP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Przedmiotem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projektu jest budowa nowego systemu wydawania pozwoleń na obrót 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towarami wrażliwymi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, w ramach którego obsługiwana będzie nowa e-usługa typu A2B - Licencjonowanie 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i ewidencjonowanie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obrotu towarami 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wrażliwymi.</a:t>
            </a:r>
          </a:p>
          <a:p>
            <a:pPr>
              <a:spcAft>
                <a:spcPts val="600"/>
              </a:spcAft>
            </a:pP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Celem projektu jest poprawienie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dostępności, funkcjonalności i e-dojrzałości istniejących 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usług publicznych,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zmodernizowanie rejestru </a:t>
            </a:r>
            <a:r>
              <a:rPr lang="pl-PL" sz="1400" i="1" dirty="0">
                <a:solidFill>
                  <a:srgbClr val="0070C0"/>
                </a:solidFill>
                <a:ea typeface="Times New Roman" panose="02020603050405020304" pitchFamily="18" charset="0"/>
              </a:rPr>
              <a:t>publicznego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 i 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poprawienie interoperacyjności – poprzez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budowę nowego krajowego 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systemu licencjonowania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i ewidencji obrotu towarami wrażliwymi.</a:t>
            </a:r>
            <a:endParaRPr lang="pl-PL" sz="1600" i="1" dirty="0" smtClean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pl-PL" sz="1600" i="1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pl-PL" sz="2800" b="1" i="1" dirty="0">
                <a:solidFill>
                  <a:srgbClr val="002060"/>
                </a:solidFill>
                <a:cs typeface="Times New Roman" pitchFamily="18" charset="0"/>
              </a:rPr>
              <a:t>Spójność z celami strategicznymi:</a:t>
            </a:r>
          </a:p>
          <a:p>
            <a:pPr>
              <a:spcAft>
                <a:spcPts val="600"/>
              </a:spcAft>
            </a:pP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Projekt wpisuje się w strategiczne działania określone 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w: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Strategii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na rzecz Odpowiedzialnego 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Rozwoju, cel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szczegółowy 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III, obszar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: E-państwo, Cel: Cyfrowe państwo 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usługowe</a:t>
            </a:r>
          </a:p>
          <a:p>
            <a:pPr marL="342900" indent="-342900">
              <a:spcAft>
                <a:spcPts val="600"/>
              </a:spcAft>
              <a:buAutoNum type="arabicPeriod"/>
            </a:pP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Programie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Zintegrowanej Informatyzacji 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Państwa:</a:t>
            </a:r>
          </a:p>
          <a:p>
            <a:pPr lvl="1">
              <a:spcAft>
                <a:spcPts val="600"/>
              </a:spcAft>
            </a:pP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4.2.1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. Zwiększenie jakości oraz zakresu komunikacji między obywatelami 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i innymi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interesariuszami a 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państwem</a:t>
            </a:r>
          </a:p>
          <a:p>
            <a:pPr lvl="1">
              <a:spcAft>
                <a:spcPts val="600"/>
              </a:spcAft>
            </a:pP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4.2.2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. Wzmocnienie dojrzałości organizacyjnej jednostek 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administracji publicznej 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oraz usprawnienie zaplecza elektronicznej administracji (</a:t>
            </a:r>
            <a:r>
              <a:rPr lang="pl-PL" sz="1600" i="1" dirty="0" err="1" smtClean="0">
                <a:solidFill>
                  <a:srgbClr val="0070C0"/>
                </a:solidFill>
                <a:ea typeface="Times New Roman" panose="02020603050405020304" pitchFamily="18" charset="0"/>
              </a:rPr>
              <a:t>back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pl-PL" sz="1600" i="1" dirty="0" err="1" smtClean="0">
                <a:solidFill>
                  <a:srgbClr val="0070C0"/>
                </a:solidFill>
                <a:ea typeface="Times New Roman" panose="02020603050405020304" pitchFamily="18" charset="0"/>
              </a:rPr>
              <a:t>office</a:t>
            </a: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)</a:t>
            </a:r>
          </a:p>
          <a:p>
            <a:pPr>
              <a:spcAft>
                <a:spcPts val="600"/>
              </a:spcAft>
            </a:pP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3. Planie działalności Ministerstwa Rozwoju, Pracy i Technologii na 2021 r</a:t>
            </a: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.</a:t>
            </a:r>
            <a:endParaRPr lang="pl-PL" sz="1600" i="1" dirty="0"/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 txBox="1">
            <a:spLocks/>
          </p:cNvSpPr>
          <p:nvPr/>
        </p:nvSpPr>
        <p:spPr>
          <a:xfrm>
            <a:off x="634578" y="1187527"/>
            <a:ext cx="10758351" cy="52054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b="1" i="1" dirty="0" smtClean="0">
                <a:solidFill>
                  <a:srgbClr val="002060"/>
                </a:solidFill>
                <a:cs typeface="Times New Roman" pitchFamily="18" charset="0"/>
              </a:rPr>
              <a:t>Procesy w zakresie nowej usługi A2B:</a:t>
            </a:r>
            <a:endParaRPr lang="pl-PL" sz="700" b="1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1200" i="1" dirty="0">
                <a:solidFill>
                  <a:schemeClr val="accent5">
                    <a:lumMod val="75000"/>
                  </a:schemeClr>
                </a:solidFill>
              </a:rPr>
              <a:t>złożenie wniosku o wiążące wyjaśnienie w sprawie konieczności uzyskania zezwolenia na określony obrót oraz odebranie wyjaśnienia,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pl-PL" sz="1200" i="1" dirty="0">
                <a:solidFill>
                  <a:schemeClr val="accent5">
                    <a:lumMod val="75000"/>
                  </a:schemeClr>
                </a:solidFill>
              </a:rPr>
              <a:t>złożenie wniosku i odebranie decyzji o wydanie zezwolenia na obrót towarami wrażliwymi (rozumiane jako wypełnienie wszystkich pół wniosku oraz załączenie wymaganych dokumentów, obsługa czynności w trakcie procesu i odebranie decyzji i zezwolenia):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pl-PL" sz="1100" i="1" dirty="0">
                <a:solidFill>
                  <a:schemeClr val="accent5">
                    <a:lumMod val="75000"/>
                  </a:schemeClr>
                </a:solidFill>
              </a:rPr>
              <a:t>wniosek o wydanie zezwolenia, poświadczenie oświadczenia końcowego użytkownika,  wydanie certyfikatu importowego w związku z obrotem z zagranicą towarami o znaczeniu strategicznym,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pl-PL" sz="1100" i="1" dirty="0">
                <a:solidFill>
                  <a:schemeClr val="accent5">
                    <a:lumMod val="75000"/>
                  </a:schemeClr>
                </a:solidFill>
              </a:rPr>
              <a:t>wniosek o wydanie zezwolenia, poświadczenie oświadczenia końcowego użytkownika,  wydanie certyfikatu importowego w związku z obrotem z zagranicą bronią i amunicja do użytku cywilnego,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pl-PL" sz="1100" i="1" dirty="0">
                <a:solidFill>
                  <a:schemeClr val="accent5">
                    <a:lumMod val="75000"/>
                  </a:schemeClr>
                </a:solidFill>
              </a:rPr>
              <a:t>wniosek o wydanie pozwolenia w związku z obrotem z zagranicą towarami, które mogą zostać użyte do tortur lub wykonywania kary śmierci,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pl-PL" sz="1100" i="1" dirty="0">
                <a:solidFill>
                  <a:schemeClr val="accent5">
                    <a:lumMod val="75000"/>
                  </a:schemeClr>
                </a:solidFill>
              </a:rPr>
              <a:t>obsługa czynności w trakcie procesu rozpatrywania wniosku:</a:t>
            </a:r>
            <a:endParaRPr lang="pl-PL" sz="1200" i="1" dirty="0">
              <a:solidFill>
                <a:schemeClr val="accent5">
                  <a:lumMod val="75000"/>
                </a:schemeClr>
              </a:solidFill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pl-PL" sz="900" i="1" dirty="0">
                <a:solidFill>
                  <a:schemeClr val="accent5">
                    <a:lumMod val="75000"/>
                  </a:schemeClr>
                </a:solidFill>
              </a:rPr>
              <a:t>monitorowanie statusu sprawy,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pl-PL" sz="900" i="1" dirty="0">
                <a:solidFill>
                  <a:schemeClr val="accent5">
                    <a:lumMod val="75000"/>
                  </a:schemeClr>
                </a:solidFill>
              </a:rPr>
              <a:t>wymiana korespondencji z organem w ramach prowadzonego postępowania administracyjnego (wezwania, postanowienia),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pl-PL" sz="900" i="1" dirty="0">
                <a:solidFill>
                  <a:schemeClr val="accent5">
                    <a:lumMod val="75000"/>
                  </a:schemeClr>
                </a:solidFill>
              </a:rPr>
              <a:t>uzupełnianie dokumentacji,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pl-PL" sz="900" i="1" dirty="0">
                <a:solidFill>
                  <a:schemeClr val="accent5">
                    <a:lumMod val="75000"/>
                  </a:schemeClr>
                </a:solidFill>
              </a:rPr>
              <a:t>wnioskowanie o korektę wniosku,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pl-PL" sz="900" i="1" dirty="0">
                <a:solidFill>
                  <a:schemeClr val="accent5">
                    <a:lumMod val="75000"/>
                  </a:schemeClr>
                </a:solidFill>
              </a:rPr>
              <a:t>wnioskowanie umorzenie postępowania,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pl-PL" sz="900" i="1" dirty="0">
                <a:solidFill>
                  <a:schemeClr val="accent5">
                    <a:lumMod val="75000"/>
                  </a:schemeClr>
                </a:solidFill>
              </a:rPr>
              <a:t>wnioskowanie o zawieszenie / podjęcie postępowania,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pl-PL" sz="900" i="1" dirty="0">
                <a:solidFill>
                  <a:schemeClr val="accent5">
                    <a:lumMod val="75000"/>
                  </a:schemeClr>
                </a:solidFill>
              </a:rPr>
              <a:t>wnioskowanie o zmianę zezwolenia, sprostowanie oczywistej omyłki w zezwoleniu,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pl-PL" sz="1100" i="1" dirty="0">
                <a:solidFill>
                  <a:schemeClr val="accent5">
                    <a:lumMod val="75000"/>
                  </a:schemeClr>
                </a:solidFill>
              </a:rPr>
              <a:t>odebranie decyzji organu: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pl-PL" sz="900" i="1" dirty="0">
                <a:solidFill>
                  <a:schemeClr val="accent5">
                    <a:lumMod val="75000"/>
                  </a:schemeClr>
                </a:solidFill>
              </a:rPr>
              <a:t>pobranie zezwolenia / pozwolenia / poświadczenia / certyfikatu opatrzonego podpisem elektronicznym,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900" i="1" dirty="0">
                <a:solidFill>
                  <a:schemeClr val="accent5">
                    <a:lumMod val="75000"/>
                  </a:schemeClr>
                </a:solidFill>
              </a:rPr>
              <a:t>pobranie decyzji/postanowienia opatrzonego podpisem elektronicznym,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1200" i="1" dirty="0">
                <a:solidFill>
                  <a:schemeClr val="accent5">
                    <a:lumMod val="75000"/>
                  </a:schemeClr>
                </a:solidFill>
              </a:rPr>
              <a:t>zgłoszenie zamiaru korzystania z zezwolenia generalnego na obrót  i saldowanie rocznego obrotu w ramach tych zezwoleń,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1200" i="1" dirty="0">
                <a:solidFill>
                  <a:schemeClr val="accent5">
                    <a:lumMod val="75000"/>
                  </a:schemeClr>
                </a:solidFill>
              </a:rPr>
              <a:t>saldowanie obrotu,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1200" i="1" dirty="0">
                <a:solidFill>
                  <a:schemeClr val="accent5">
                    <a:lumMod val="75000"/>
                  </a:schemeClr>
                </a:solidFill>
              </a:rPr>
              <a:t>prowadzenie ewidencji obrotu,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1200" i="1" dirty="0">
                <a:solidFill>
                  <a:schemeClr val="accent5">
                    <a:lumMod val="75000"/>
                  </a:schemeClr>
                </a:solidFill>
              </a:rPr>
              <a:t>wnioskowanie o zmianę zezwolenia,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1200" i="1" dirty="0">
                <a:solidFill>
                  <a:schemeClr val="accent5">
                    <a:lumMod val="75000"/>
                  </a:schemeClr>
                </a:solidFill>
              </a:rPr>
              <a:t>sprostowanie omyłki w zezwoleniu z urzędu i na wniosek,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pl-PL" sz="1200" i="1" dirty="0">
                <a:solidFill>
                  <a:schemeClr val="accent5">
                    <a:lumMod val="75000"/>
                  </a:schemeClr>
                </a:solidFill>
              </a:rPr>
              <a:t>obsługa </a:t>
            </a:r>
            <a:r>
              <a:rPr lang="pl-PL" sz="1200" i="1" dirty="0" err="1">
                <a:solidFill>
                  <a:schemeClr val="accent5">
                    <a:lumMod val="75000"/>
                  </a:schemeClr>
                </a:solidFill>
              </a:rPr>
              <a:t>odwołań</a:t>
            </a:r>
            <a:r>
              <a:rPr lang="pl-PL" sz="1200" i="1" dirty="0">
                <a:solidFill>
                  <a:schemeClr val="accent5">
                    <a:lumMod val="75000"/>
                  </a:schemeClr>
                </a:solidFill>
              </a:rPr>
              <a:t> i skarg: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pl-PL" sz="1100" i="1" dirty="0">
                <a:solidFill>
                  <a:schemeClr val="accent5">
                    <a:lumMod val="75000"/>
                  </a:schemeClr>
                </a:solidFill>
              </a:rPr>
              <a:t>złożenie odwołania od decyzji,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pl-PL" sz="1100" i="1" dirty="0">
                <a:solidFill>
                  <a:schemeClr val="accent5">
                    <a:lumMod val="75000"/>
                  </a:schemeClr>
                </a:solidFill>
              </a:rPr>
              <a:t>złożenie skargi na decyzję.</a:t>
            </a:r>
          </a:p>
        </p:txBody>
      </p:sp>
    </p:spTree>
    <p:extLst>
      <p:ext uri="{BB962C8B-B14F-4D97-AF65-F5344CB8AC3E}">
        <p14:creationId xmlns:p14="http://schemas.microsoft.com/office/powerpoint/2010/main" val="73994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 txBox="1">
            <a:spLocks/>
          </p:cNvSpPr>
          <p:nvPr/>
        </p:nvSpPr>
        <p:spPr>
          <a:xfrm>
            <a:off x="634578" y="1242232"/>
            <a:ext cx="10758351" cy="52054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b="1" i="1" dirty="0" smtClean="0">
                <a:solidFill>
                  <a:srgbClr val="002060"/>
                </a:solidFill>
                <a:cs typeface="Times New Roman" pitchFamily="18" charset="0"/>
              </a:rPr>
              <a:t>Korzyści z projektu:</a:t>
            </a:r>
            <a:endParaRPr lang="pl-PL" sz="700" b="1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400" b="1" i="1" dirty="0" smtClean="0">
                <a:solidFill>
                  <a:schemeClr val="accent5">
                    <a:lumMod val="75000"/>
                  </a:schemeClr>
                </a:solidFill>
              </a:rPr>
              <a:t>Przedsiębiorcy (ok. 350):</a:t>
            </a:r>
            <a:endParaRPr lang="pl-PL" sz="1400" b="1" i="1" dirty="0">
              <a:solidFill>
                <a:schemeClr val="accent5">
                  <a:lumMod val="75000"/>
                </a:schemeClr>
              </a:solidFill>
            </a:endParaRP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200" i="1" dirty="0" smtClean="0">
                <a:solidFill>
                  <a:schemeClr val="accent5">
                    <a:lumMod val="75000"/>
                  </a:schemeClr>
                </a:solidFill>
              </a:rPr>
              <a:t>Nowa e-usługa typu </a:t>
            </a:r>
            <a:r>
              <a:rPr lang="pl-PL" sz="1200" i="1" dirty="0">
                <a:solidFill>
                  <a:schemeClr val="accent5">
                    <a:lumMod val="75000"/>
                  </a:schemeClr>
                </a:solidFill>
              </a:rPr>
              <a:t>A2B „Licencjonowanie </a:t>
            </a:r>
            <a:r>
              <a:rPr lang="pl-PL" sz="1200" i="1" dirty="0" smtClean="0">
                <a:solidFill>
                  <a:schemeClr val="accent5">
                    <a:lumMod val="75000"/>
                  </a:schemeClr>
                </a:solidFill>
              </a:rPr>
              <a:t>i ewidencjonowanie </a:t>
            </a:r>
            <a:r>
              <a:rPr lang="pl-PL" sz="1200" i="1" dirty="0">
                <a:solidFill>
                  <a:schemeClr val="accent5">
                    <a:lumMod val="75000"/>
                  </a:schemeClr>
                </a:solidFill>
              </a:rPr>
              <a:t>obrotu towarami wrażliwymi</a:t>
            </a:r>
            <a:r>
              <a:rPr lang="pl-PL" sz="1200" i="1" dirty="0" smtClean="0">
                <a:solidFill>
                  <a:schemeClr val="accent5">
                    <a:lumMod val="75000"/>
                  </a:schemeClr>
                </a:solidFill>
              </a:rPr>
              <a:t>” – rocznie ok 2.500 transakcji,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200" i="1" dirty="0" smtClean="0">
                <a:solidFill>
                  <a:schemeClr val="accent5">
                    <a:lumMod val="75000"/>
                  </a:schemeClr>
                </a:solidFill>
              </a:rPr>
              <a:t>możliwość </a:t>
            </a:r>
            <a:r>
              <a:rPr lang="pl-PL" sz="1200" i="1" dirty="0">
                <a:solidFill>
                  <a:schemeClr val="accent5">
                    <a:lumMod val="75000"/>
                  </a:schemeClr>
                </a:solidFill>
              </a:rPr>
              <a:t>złożenia wniosku o uzyskanie odpowiedniego pozwolenia </a:t>
            </a:r>
            <a:r>
              <a:rPr lang="pl-PL" sz="1200" i="1" dirty="0" smtClean="0">
                <a:solidFill>
                  <a:schemeClr val="accent5">
                    <a:lumMod val="75000"/>
                  </a:schemeClr>
                </a:solidFill>
              </a:rPr>
              <a:t>na obrót </a:t>
            </a:r>
            <a:r>
              <a:rPr lang="pl-PL" sz="1200" i="1" dirty="0">
                <a:solidFill>
                  <a:schemeClr val="accent5">
                    <a:lumMod val="75000"/>
                  </a:schemeClr>
                </a:solidFill>
              </a:rPr>
              <a:t>z zagranicą towarami wrażliwymi oraz odebranie decyzji zdalnie </a:t>
            </a:r>
            <a:r>
              <a:rPr lang="pl-PL" sz="1200" i="1" dirty="0" smtClean="0">
                <a:solidFill>
                  <a:schemeClr val="accent5">
                    <a:lumMod val="75000"/>
                  </a:schemeClr>
                </a:solidFill>
              </a:rPr>
              <a:t>przez </a:t>
            </a:r>
            <a:r>
              <a:rPr lang="pl-PL" sz="1200" i="1" dirty="0" err="1" smtClean="0">
                <a:solidFill>
                  <a:schemeClr val="accent5">
                    <a:lumMod val="75000"/>
                  </a:schemeClr>
                </a:solidFill>
              </a:rPr>
              <a:t>internet</a:t>
            </a:r>
            <a:r>
              <a:rPr lang="pl-PL" sz="1200" i="1" dirty="0">
                <a:solidFill>
                  <a:schemeClr val="accent5">
                    <a:lumMod val="75000"/>
                  </a:schemeClr>
                </a:solidFill>
              </a:rPr>
              <a:t>,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200" i="1" dirty="0" smtClean="0">
                <a:solidFill>
                  <a:schemeClr val="accent5">
                    <a:lumMod val="75000"/>
                  </a:schemeClr>
                </a:solidFill>
              </a:rPr>
              <a:t>edycja </a:t>
            </a:r>
            <a:r>
              <a:rPr lang="pl-PL" sz="1200" i="1" dirty="0">
                <a:solidFill>
                  <a:schemeClr val="accent5">
                    <a:lumMod val="75000"/>
                  </a:schemeClr>
                </a:solidFill>
              </a:rPr>
              <a:t>danych i wgląd do dokumentacji dzięki dostępowi przez </a:t>
            </a:r>
            <a:r>
              <a:rPr lang="pl-PL" sz="1200" i="1" dirty="0" err="1">
                <a:solidFill>
                  <a:schemeClr val="accent5">
                    <a:lumMod val="75000"/>
                  </a:schemeClr>
                </a:solidFill>
              </a:rPr>
              <a:t>internet</a:t>
            </a:r>
            <a:r>
              <a:rPr lang="pl-PL" sz="1200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sz="1200" i="1" dirty="0" smtClean="0">
                <a:solidFill>
                  <a:schemeClr val="accent5">
                    <a:lumMod val="75000"/>
                  </a:schemeClr>
                </a:solidFill>
              </a:rPr>
              <a:t>do indywidualnego </a:t>
            </a:r>
            <a:r>
              <a:rPr lang="pl-PL" sz="1200" i="1" dirty="0">
                <a:solidFill>
                  <a:schemeClr val="accent5">
                    <a:lumMod val="75000"/>
                  </a:schemeClr>
                </a:solidFill>
              </a:rPr>
              <a:t>konta,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200" i="1" dirty="0" smtClean="0">
                <a:solidFill>
                  <a:schemeClr val="accent5">
                    <a:lumMod val="75000"/>
                  </a:schemeClr>
                </a:solidFill>
              </a:rPr>
              <a:t>monitorowanie </a:t>
            </a:r>
            <a:r>
              <a:rPr lang="pl-PL" sz="1200" i="1" dirty="0">
                <a:solidFill>
                  <a:schemeClr val="accent5">
                    <a:lumMod val="75000"/>
                  </a:schemeClr>
                </a:solidFill>
              </a:rPr>
              <a:t>statusu realizacji złożonego wniosku przez </a:t>
            </a:r>
            <a:r>
              <a:rPr lang="pl-PL" sz="1200" i="1" dirty="0" err="1">
                <a:solidFill>
                  <a:schemeClr val="accent5">
                    <a:lumMod val="75000"/>
                  </a:schemeClr>
                </a:solidFill>
              </a:rPr>
              <a:t>internet</a:t>
            </a:r>
            <a:r>
              <a:rPr lang="pl-PL" sz="1200" i="1" dirty="0">
                <a:solidFill>
                  <a:schemeClr val="accent5">
                    <a:lumMod val="75000"/>
                  </a:schemeClr>
                </a:solidFill>
              </a:rPr>
              <a:t>,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200" i="1" dirty="0" smtClean="0">
                <a:solidFill>
                  <a:schemeClr val="accent5">
                    <a:lumMod val="75000"/>
                  </a:schemeClr>
                </a:solidFill>
              </a:rPr>
              <a:t>dostęp </a:t>
            </a:r>
            <a:r>
              <a:rPr lang="pl-PL" sz="1200" i="1" dirty="0">
                <a:solidFill>
                  <a:schemeClr val="accent5">
                    <a:lumMod val="75000"/>
                  </a:schemeClr>
                </a:solidFill>
              </a:rPr>
              <a:t>do oficjalnej informacji o realizacji pozwoleń na obrót </a:t>
            </a:r>
            <a:r>
              <a:rPr lang="pl-PL" sz="1200" i="1" dirty="0" smtClean="0">
                <a:solidFill>
                  <a:schemeClr val="accent5">
                    <a:lumMod val="75000"/>
                  </a:schemeClr>
                </a:solidFill>
              </a:rPr>
              <a:t>towarami wrażliwymi </a:t>
            </a:r>
            <a:r>
              <a:rPr lang="pl-PL" sz="1200" i="1" dirty="0">
                <a:solidFill>
                  <a:schemeClr val="accent5">
                    <a:lumMod val="75000"/>
                  </a:schemeClr>
                </a:solidFill>
              </a:rPr>
              <a:t>przez </a:t>
            </a:r>
            <a:r>
              <a:rPr lang="pl-PL" sz="1200" i="1" dirty="0" err="1">
                <a:solidFill>
                  <a:schemeClr val="accent5">
                    <a:lumMod val="75000"/>
                  </a:schemeClr>
                </a:solidFill>
              </a:rPr>
              <a:t>internet</a:t>
            </a:r>
            <a:r>
              <a:rPr lang="pl-PL" sz="1200" i="1" dirty="0">
                <a:solidFill>
                  <a:schemeClr val="accent5">
                    <a:lumMod val="75000"/>
                  </a:schemeClr>
                </a:solidFill>
              </a:rPr>
              <a:t>,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200" i="1" dirty="0" smtClean="0">
                <a:solidFill>
                  <a:schemeClr val="accent5">
                    <a:lumMod val="75000"/>
                  </a:schemeClr>
                </a:solidFill>
              </a:rPr>
              <a:t>saldowanie </a:t>
            </a:r>
            <a:r>
              <a:rPr lang="pl-PL" sz="1200" i="1" dirty="0">
                <a:solidFill>
                  <a:schemeClr val="accent5">
                    <a:lumMod val="75000"/>
                  </a:schemeClr>
                </a:solidFill>
              </a:rPr>
              <a:t>zezwoleń i prowadzenie ewidencji obrotu</a:t>
            </a:r>
            <a:r>
              <a:rPr lang="pl-PL" sz="1200" i="1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8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400" b="1" i="1" dirty="0">
                <a:solidFill>
                  <a:schemeClr val="accent5">
                    <a:lumMod val="75000"/>
                  </a:schemeClr>
                </a:solidFill>
              </a:rPr>
              <a:t>Pracownicy Ministerstwa Rozwoju, Pracy i </a:t>
            </a:r>
            <a:r>
              <a:rPr lang="pl-PL" sz="1400" b="1" i="1" dirty="0" smtClean="0">
                <a:solidFill>
                  <a:schemeClr val="accent5">
                    <a:lumMod val="75000"/>
                  </a:schemeClr>
                </a:solidFill>
              </a:rPr>
              <a:t>Technologii (ok. 25 pracowników):</a:t>
            </a:r>
            <a:endParaRPr lang="pl-PL" sz="1400" b="1" i="1" dirty="0">
              <a:solidFill>
                <a:schemeClr val="accent5">
                  <a:lumMod val="75000"/>
                </a:schemeClr>
              </a:solidFill>
            </a:endParaRP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200" i="1" dirty="0" smtClean="0">
                <a:solidFill>
                  <a:schemeClr val="accent5">
                    <a:lumMod val="75000"/>
                  </a:schemeClr>
                </a:solidFill>
              </a:rPr>
              <a:t>przyspieszenie </a:t>
            </a:r>
            <a:r>
              <a:rPr lang="pl-PL" sz="1200" i="1" dirty="0">
                <a:solidFill>
                  <a:schemeClr val="accent5">
                    <a:lumMod val="75000"/>
                  </a:schemeClr>
                </a:solidFill>
              </a:rPr>
              <a:t>załatwiania sprawy dzięki elektronicznej </a:t>
            </a:r>
            <a:r>
              <a:rPr lang="pl-PL" sz="1200" i="1" dirty="0" smtClean="0">
                <a:solidFill>
                  <a:schemeClr val="accent5">
                    <a:lumMod val="75000"/>
                  </a:schemeClr>
                </a:solidFill>
              </a:rPr>
              <a:t>obsłudze dokumentacji</a:t>
            </a:r>
            <a:r>
              <a:rPr lang="pl-PL" sz="1200" i="1" dirty="0">
                <a:solidFill>
                  <a:schemeClr val="accent5">
                    <a:lumMod val="75000"/>
                  </a:schemeClr>
                </a:solidFill>
              </a:rPr>
              <a:t>, generowanie raportów i tworzenie statystyk,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200" i="1" dirty="0" smtClean="0">
                <a:solidFill>
                  <a:schemeClr val="accent5">
                    <a:lumMod val="75000"/>
                  </a:schemeClr>
                </a:solidFill>
              </a:rPr>
              <a:t>elektroniczna </a:t>
            </a:r>
            <a:r>
              <a:rPr lang="pl-PL" sz="1200" i="1" dirty="0">
                <a:solidFill>
                  <a:schemeClr val="accent5">
                    <a:lumMod val="75000"/>
                  </a:schemeClr>
                </a:solidFill>
              </a:rPr>
              <a:t>zdalna obsługa </a:t>
            </a:r>
            <a:r>
              <a:rPr lang="pl-PL" sz="1200" i="1" dirty="0" smtClean="0">
                <a:solidFill>
                  <a:schemeClr val="accent5">
                    <a:lumMod val="75000"/>
                  </a:schemeClr>
                </a:solidFill>
              </a:rPr>
              <a:t>przedsiębiorców. 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8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400" b="1" i="1" dirty="0" smtClean="0">
                <a:solidFill>
                  <a:schemeClr val="accent5">
                    <a:lumMod val="75000"/>
                  </a:schemeClr>
                </a:solidFill>
              </a:rPr>
              <a:t>Pracownicy </a:t>
            </a:r>
            <a:r>
              <a:rPr lang="pl-PL" sz="1400" b="1" i="1" dirty="0">
                <a:solidFill>
                  <a:schemeClr val="accent5">
                    <a:lumMod val="75000"/>
                  </a:schemeClr>
                </a:solidFill>
              </a:rPr>
              <a:t>organów opiniujących i </a:t>
            </a:r>
            <a:r>
              <a:rPr lang="pl-PL" sz="1400" b="1" i="1" dirty="0" smtClean="0">
                <a:solidFill>
                  <a:schemeClr val="accent5">
                    <a:lumMod val="75000"/>
                  </a:schemeClr>
                </a:solidFill>
              </a:rPr>
              <a:t>monitorujących (ok. 60 pracowników):</a:t>
            </a:r>
            <a:endParaRPr lang="pl-PL" sz="1400" b="1" i="1" dirty="0">
              <a:solidFill>
                <a:schemeClr val="accent5">
                  <a:lumMod val="75000"/>
                </a:schemeClr>
              </a:solidFill>
            </a:endParaRPr>
          </a:p>
          <a:p>
            <a:pPr marL="727075" lvl="1" indent="-269875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200" i="1" dirty="0" smtClean="0">
                <a:solidFill>
                  <a:schemeClr val="accent5">
                    <a:lumMod val="75000"/>
                  </a:schemeClr>
                </a:solidFill>
              </a:rPr>
              <a:t>przyspieszenie </a:t>
            </a:r>
            <a:r>
              <a:rPr lang="pl-PL" sz="1200" i="1" dirty="0">
                <a:solidFill>
                  <a:schemeClr val="accent5">
                    <a:lumMod val="75000"/>
                  </a:schemeClr>
                </a:solidFill>
              </a:rPr>
              <a:t>załatwiania sprawy: usprawniony dostęp do danych </a:t>
            </a:r>
            <a:r>
              <a:rPr lang="pl-PL" sz="1200" i="1" dirty="0" smtClean="0">
                <a:solidFill>
                  <a:schemeClr val="accent5">
                    <a:lumMod val="75000"/>
                  </a:schemeClr>
                </a:solidFill>
              </a:rPr>
              <a:t>i złożonych </a:t>
            </a:r>
            <a:r>
              <a:rPr lang="pl-PL" sz="1200" i="1" dirty="0">
                <a:solidFill>
                  <a:schemeClr val="accent5">
                    <a:lumMod val="75000"/>
                  </a:schemeClr>
                </a:solidFill>
              </a:rPr>
              <a:t>wniosków, usprawniona weryfikacja danych – skrócenie </a:t>
            </a:r>
            <a:r>
              <a:rPr lang="pl-PL" sz="1200" i="1" dirty="0" smtClean="0">
                <a:solidFill>
                  <a:schemeClr val="accent5">
                    <a:lumMod val="75000"/>
                  </a:schemeClr>
                </a:solidFill>
              </a:rPr>
              <a:t>czasu wydawania </a:t>
            </a:r>
            <a:r>
              <a:rPr lang="pl-PL" sz="1200" i="1" dirty="0">
                <a:solidFill>
                  <a:schemeClr val="accent5">
                    <a:lumMod val="75000"/>
                  </a:schemeClr>
                </a:solidFill>
              </a:rPr>
              <a:t>opinii, usprawnienie procesu wydawania zezwoleń</a:t>
            </a:r>
            <a:r>
              <a:rPr lang="pl-PL" sz="1200" i="1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8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400" b="1" i="1" dirty="0">
                <a:solidFill>
                  <a:schemeClr val="accent5">
                    <a:lumMod val="75000"/>
                  </a:schemeClr>
                </a:solidFill>
              </a:rPr>
              <a:t>Pracownicy urzędów celno-skarbowych </a:t>
            </a:r>
            <a:r>
              <a:rPr lang="pl-PL" sz="1400" b="1" i="1" dirty="0" smtClean="0">
                <a:solidFill>
                  <a:schemeClr val="accent5">
                    <a:lumMod val="75000"/>
                  </a:schemeClr>
                </a:solidFill>
              </a:rPr>
              <a:t>(ok</a:t>
            </a:r>
            <a:r>
              <a:rPr lang="pl-PL" sz="1400" b="1" i="1" dirty="0">
                <a:solidFill>
                  <a:schemeClr val="accent5">
                    <a:lumMod val="75000"/>
                  </a:schemeClr>
                </a:solidFill>
              </a:rPr>
              <a:t>. 125 </a:t>
            </a:r>
            <a:r>
              <a:rPr lang="pl-PL" sz="1400" b="1" i="1" dirty="0" smtClean="0">
                <a:solidFill>
                  <a:schemeClr val="accent5">
                    <a:lumMod val="75000"/>
                  </a:schemeClr>
                </a:solidFill>
              </a:rPr>
              <a:t>urzędów celno-skarbowych</a:t>
            </a:r>
            <a:r>
              <a:rPr lang="pl-PL" sz="1400" b="1" i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pl-PL" sz="1400" b="1" i="1" dirty="0" smtClean="0">
                <a:solidFill>
                  <a:schemeClr val="accent5">
                    <a:lumMod val="75000"/>
                  </a:schemeClr>
                </a:solidFill>
              </a:rPr>
              <a:t>ok. 600 pracowników):</a:t>
            </a:r>
            <a:endParaRPr lang="pl-PL" sz="1400" b="1" i="1" dirty="0">
              <a:solidFill>
                <a:schemeClr val="accent5">
                  <a:lumMod val="75000"/>
                </a:schemeClr>
              </a:solidFill>
            </a:endParaRP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200" i="1" dirty="0" smtClean="0">
                <a:solidFill>
                  <a:schemeClr val="accent5">
                    <a:lumMod val="75000"/>
                  </a:schemeClr>
                </a:solidFill>
              </a:rPr>
              <a:t>bieżące </a:t>
            </a:r>
            <a:r>
              <a:rPr lang="pl-PL" sz="1200" i="1" dirty="0">
                <a:solidFill>
                  <a:schemeClr val="accent5">
                    <a:lumMod val="75000"/>
                  </a:schemeClr>
                </a:solidFill>
              </a:rPr>
              <a:t>rejestrowanie i uzyskiwanie spójnej informacji o </a:t>
            </a:r>
            <a:r>
              <a:rPr lang="pl-PL" sz="1200" i="1" dirty="0" smtClean="0">
                <a:solidFill>
                  <a:schemeClr val="accent5">
                    <a:lumMod val="75000"/>
                  </a:schemeClr>
                </a:solidFill>
              </a:rPr>
              <a:t>obrocie powiązanym </a:t>
            </a:r>
            <a:r>
              <a:rPr lang="pl-PL" sz="1200" i="1" dirty="0">
                <a:solidFill>
                  <a:schemeClr val="accent5">
                    <a:lumMod val="75000"/>
                  </a:schemeClr>
                </a:solidFill>
              </a:rPr>
              <a:t>wydanymi pozwoleniami w ramach jednego systemu.</a:t>
            </a:r>
            <a:endParaRPr lang="pl-PL" sz="1200" i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86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2"/>
          <p:cNvSpPr txBox="1">
            <a:spLocks/>
          </p:cNvSpPr>
          <p:nvPr/>
        </p:nvSpPr>
        <p:spPr>
          <a:xfrm>
            <a:off x="699629" y="1441472"/>
            <a:ext cx="10432562" cy="8417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 – </a:t>
            </a: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widok </a:t>
            </a: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kooperacji aplikacji</a:t>
            </a: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80" y="2599837"/>
            <a:ext cx="6005513" cy="314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4615" y="2599838"/>
            <a:ext cx="3928819" cy="3449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ygięta strzałka 2"/>
          <p:cNvSpPr/>
          <p:nvPr/>
        </p:nvSpPr>
        <p:spPr>
          <a:xfrm flipV="1">
            <a:off x="3469236" y="3394549"/>
            <a:ext cx="3736549" cy="930031"/>
          </a:xfrm>
          <a:prstGeom prst="ben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2"/>
          <p:cNvSpPr txBox="1">
            <a:spLocks/>
          </p:cNvSpPr>
          <p:nvPr/>
        </p:nvSpPr>
        <p:spPr>
          <a:xfrm>
            <a:off x="699629" y="1339872"/>
            <a:ext cx="10432562" cy="8417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</a:rPr>
              <a:t>Harmonogram kamieni milowych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568957"/>
              </p:ext>
            </p:extLst>
          </p:nvPr>
        </p:nvGraphicFramePr>
        <p:xfrm>
          <a:off x="1930401" y="2271516"/>
          <a:ext cx="8128000" cy="370332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6127261"/>
                <a:gridCol w="2000739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Kamień milowy</a:t>
                      </a:r>
                      <a:endParaRPr lang="pl-PL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Data</a:t>
                      </a:r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u="none" strike="noStrike" kern="1200" baseline="0" dirty="0" smtClean="0"/>
                        <a:t>Opracowany zakres zamówienia (SIWZ)</a:t>
                      </a:r>
                      <a:endParaRPr lang="pl-PL" sz="1600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u="none" strike="noStrike" kern="1200" baseline="0" dirty="0" smtClean="0"/>
                        <a:t>2021-06-30</a:t>
                      </a:r>
                      <a:endParaRPr lang="pl-PL" sz="16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u="none" strike="noStrike" kern="1200" baseline="0" dirty="0" smtClean="0"/>
                        <a:t>Podpisana umowa z wykonawcą</a:t>
                      </a:r>
                      <a:endParaRPr lang="pl-PL" sz="1600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u="none" strike="noStrike" kern="1200" baseline="0" dirty="0" smtClean="0"/>
                        <a:t>2021-12-31</a:t>
                      </a:r>
                      <a:endParaRPr lang="pl-PL" sz="16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u="none" strike="noStrike" kern="1200" baseline="0" dirty="0" smtClean="0"/>
                        <a:t>Zakończone badania potrzeb interesariuszy systemu</a:t>
                      </a:r>
                      <a:endParaRPr lang="pl-PL" sz="1600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u="none" strike="noStrike" kern="1200" baseline="0" dirty="0" smtClean="0"/>
                        <a:t>2022-03-31</a:t>
                      </a:r>
                      <a:endParaRPr lang="pl-PL" sz="16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u="none" strike="noStrike" kern="1200" baseline="0" dirty="0" smtClean="0"/>
                        <a:t>Wykonany projekt systemu oraz analiza prawna</a:t>
                      </a:r>
                      <a:endParaRPr lang="pl-PL" sz="1600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u="none" strike="noStrike" kern="1200" baseline="0" dirty="0" smtClean="0"/>
                        <a:t>2022-07-31</a:t>
                      </a:r>
                      <a:endParaRPr lang="pl-PL" sz="16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u="none" strike="noStrike" kern="1200" baseline="0" dirty="0" smtClean="0"/>
                        <a:t>Przygotowana infrastruktura techniczna do wdrożenia systemu</a:t>
                      </a:r>
                      <a:endParaRPr lang="pl-PL" sz="1600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u="none" strike="noStrike" kern="1200" baseline="0" dirty="0" smtClean="0"/>
                        <a:t>2022-09-30</a:t>
                      </a:r>
                      <a:endParaRPr lang="pl-PL" sz="16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u="none" strike="noStrike" kern="1200" baseline="0" dirty="0" smtClean="0"/>
                        <a:t>Koniec </a:t>
                      </a:r>
                      <a:r>
                        <a:rPr lang="pl-PL" sz="1600" u="none" strike="noStrike" kern="1200" baseline="0" dirty="0" err="1" smtClean="0"/>
                        <a:t>developmentu</a:t>
                      </a:r>
                      <a:r>
                        <a:rPr lang="pl-PL" sz="1600" u="none" strike="noStrike" kern="1200" baseline="0" dirty="0" smtClean="0"/>
                        <a:t> systemu</a:t>
                      </a:r>
                      <a:endParaRPr lang="pl-PL" sz="1600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u="none" strike="noStrike" kern="1200" baseline="0" dirty="0" smtClean="0"/>
                        <a:t>2023-04-30</a:t>
                      </a:r>
                      <a:endParaRPr lang="pl-PL" sz="16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u="none" strike="noStrike" kern="1200" baseline="0" dirty="0" smtClean="0"/>
                        <a:t>Produkcyjnie uruchomiony system</a:t>
                      </a:r>
                      <a:endParaRPr lang="pl-PL" sz="1600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u="none" strike="noStrike" kern="1200" baseline="0" dirty="0" smtClean="0"/>
                        <a:t>2023-06-30</a:t>
                      </a:r>
                      <a:endParaRPr lang="pl-PL" sz="16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u="none" strike="noStrike" kern="1200" baseline="0" dirty="0" smtClean="0"/>
                        <a:t>Przeszkoleni administratorzy i użytkownicy systemu</a:t>
                      </a:r>
                      <a:endParaRPr lang="pl-PL" sz="1600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u="none" strike="noStrike" kern="1200" baseline="0" dirty="0" smtClean="0"/>
                        <a:t>2023-08-31</a:t>
                      </a:r>
                      <a:endParaRPr lang="pl-PL" sz="16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u="none" strike="noStrike" kern="1200" baseline="0" dirty="0" smtClean="0"/>
                        <a:t>Zakończenie projektu</a:t>
                      </a:r>
                      <a:endParaRPr lang="pl-PL" sz="1600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u="none" strike="noStrike" kern="1200" baseline="0" smtClean="0"/>
                        <a:t>2023-08-31</a:t>
                      </a:r>
                      <a:endParaRPr lang="pl-PL" sz="16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177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5df3a10b-8748-402e-bef4-aee373db4dbb"/>
    <ds:schemaRef ds:uri="9affde3b-50dd-4e74-9e2c-6b9654ae514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755</Words>
  <Application>Microsoft Office PowerPoint</Application>
  <PresentationFormat>Niestandardowy</PresentationFormat>
  <Paragraphs>91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Szymon Klus</cp:lastModifiedBy>
  <cp:revision>19</cp:revision>
  <dcterms:created xsi:type="dcterms:W3CDTF">2017-01-27T12:50:17Z</dcterms:created>
  <dcterms:modified xsi:type="dcterms:W3CDTF">2021-04-12T11:12:12Z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