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8" r:id="rId2"/>
  </p:sldMasterIdLst>
  <p:notesMasterIdLst>
    <p:notesMasterId r:id="rId10"/>
  </p:notesMasterIdLst>
  <p:handoutMasterIdLst>
    <p:handoutMasterId r:id="rId11"/>
  </p:handoutMasterIdLst>
  <p:sldIdLst>
    <p:sldId id="459" r:id="rId3"/>
    <p:sldId id="460" r:id="rId4"/>
    <p:sldId id="464" r:id="rId5"/>
    <p:sldId id="477" r:id="rId6"/>
    <p:sldId id="485" r:id="rId7"/>
    <p:sldId id="479" r:id="rId8"/>
    <p:sldId id="461" r:id="rId9"/>
  </p:sldIdLst>
  <p:sldSz cx="24384000" cy="13716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nański Robert" initials="PR" lastIdx="6" clrIdx="0">
    <p:extLst>
      <p:ext uri="{19B8F6BF-5375-455C-9EA6-DF929625EA0E}">
        <p15:presenceInfo xmlns:p15="http://schemas.microsoft.com/office/powerpoint/2012/main" userId="S-1-5-21-155989526-1258901406-1116685130-14366" providerId="AD"/>
      </p:ext>
    </p:extLst>
  </p:cmAuthor>
  <p:cmAuthor id="2" name="Weber Anna" initials="WA" lastIdx="7" clrIdx="1">
    <p:extLst>
      <p:ext uri="{19B8F6BF-5375-455C-9EA6-DF929625EA0E}">
        <p15:presenceInfo xmlns:p15="http://schemas.microsoft.com/office/powerpoint/2012/main" userId="S-1-5-21-3954371645-834304607-549911658-7858" providerId="AD"/>
      </p:ext>
    </p:extLst>
  </p:cmAuthor>
  <p:cmAuthor id="3" name="Riss Aleksandra (Britenet)" initials="AR" lastIdx="1" clrIdx="2">
    <p:extLst>
      <p:ext uri="{19B8F6BF-5375-455C-9EA6-DF929625EA0E}">
        <p15:presenceInfo xmlns:p15="http://schemas.microsoft.com/office/powerpoint/2012/main" userId="Riss Aleksandra (Britene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4" autoAdjust="0"/>
    <p:restoredTop sz="91758" autoAdjust="0"/>
  </p:normalViewPr>
  <p:slideViewPr>
    <p:cSldViewPr snapToGrid="0" snapToObjects="1">
      <p:cViewPr varScale="1">
        <p:scale>
          <a:sx n="41" d="100"/>
          <a:sy n="41" d="100"/>
        </p:scale>
        <p:origin x="2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6DFB8-DC6D-49E0-81ED-AA222D813BF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B757B98-1A39-417C-B2DE-DC591733EC1C}">
      <dgm:prSet phldrT="[Tekst]" custT="1"/>
      <dgm:spPr/>
      <dgm:t>
        <a:bodyPr/>
        <a:lstStyle/>
        <a:p>
          <a:r>
            <a:rPr lang="pl-PL" sz="4000" b="1" dirty="0" smtClean="0"/>
            <a:t>Środowisko </a:t>
          </a:r>
        </a:p>
        <a:p>
          <a:r>
            <a:rPr lang="pl-PL" sz="4000" b="1" dirty="0" smtClean="0"/>
            <a:t>SYMULATOR</a:t>
          </a:r>
          <a:endParaRPr lang="pl-PL" sz="4000" b="1" dirty="0"/>
        </a:p>
      </dgm:t>
    </dgm:pt>
    <dgm:pt modelId="{5780FB86-0AA8-4BA4-A9CA-34C1704607B0}" type="parTrans" cxnId="{07125D44-7884-418D-87E1-0553564889C7}">
      <dgm:prSet/>
      <dgm:spPr/>
      <dgm:t>
        <a:bodyPr/>
        <a:lstStyle/>
        <a:p>
          <a:endParaRPr lang="pl-PL"/>
        </a:p>
      </dgm:t>
    </dgm:pt>
    <dgm:pt modelId="{C31869E9-9894-41B8-8F73-83DEA41756A4}" type="sibTrans" cxnId="{07125D44-7884-418D-87E1-0553564889C7}">
      <dgm:prSet/>
      <dgm:spPr/>
      <dgm:t>
        <a:bodyPr/>
        <a:lstStyle/>
        <a:p>
          <a:endParaRPr lang="pl-PL"/>
        </a:p>
      </dgm:t>
    </dgm:pt>
    <dgm:pt modelId="{F4851D6E-38D3-4E1C-B231-3A9C80344B12}">
      <dgm:prSet phldrT="[Tekst]" custT="1"/>
      <dgm:spPr/>
      <dgm:t>
        <a:bodyPr/>
        <a:lstStyle/>
        <a:p>
          <a:r>
            <a:rPr lang="pl-PL" sz="3000" dirty="0" smtClean="0"/>
            <a:t> </a:t>
          </a:r>
          <a:r>
            <a:rPr lang="pl-PL" sz="3200" dirty="0" smtClean="0"/>
            <a:t>Pismo z prośbą o dostęp do środowiska symulator</a:t>
          </a:r>
          <a:endParaRPr lang="pl-PL" sz="3200" dirty="0"/>
        </a:p>
      </dgm:t>
    </dgm:pt>
    <dgm:pt modelId="{B41CF83E-3C29-4C0A-9986-763F8932EF0C}" type="parTrans" cxnId="{DE298D33-B001-4E22-A8FA-AC0C40B64BEE}">
      <dgm:prSet/>
      <dgm:spPr/>
      <dgm:t>
        <a:bodyPr/>
        <a:lstStyle/>
        <a:p>
          <a:endParaRPr lang="pl-PL"/>
        </a:p>
      </dgm:t>
    </dgm:pt>
    <dgm:pt modelId="{91919411-69A9-4DA5-AC8C-87D60EB1C872}" type="sibTrans" cxnId="{DE298D33-B001-4E22-A8FA-AC0C40B64BEE}">
      <dgm:prSet/>
      <dgm:spPr/>
      <dgm:t>
        <a:bodyPr/>
        <a:lstStyle/>
        <a:p>
          <a:endParaRPr lang="pl-PL"/>
        </a:p>
      </dgm:t>
    </dgm:pt>
    <dgm:pt modelId="{FAF8BA52-FB73-4D3F-BE28-DFEE26D9FBCE}">
      <dgm:prSet phldrT="[Tekst]" custT="1"/>
      <dgm:spPr/>
      <dgm:t>
        <a:bodyPr/>
        <a:lstStyle/>
        <a:p>
          <a:r>
            <a:rPr lang="pl-PL" sz="4000" b="1" dirty="0" smtClean="0"/>
            <a:t>Środowisko </a:t>
          </a:r>
        </a:p>
        <a:p>
          <a:r>
            <a:rPr lang="pl-PL" sz="4000" b="1" dirty="0" smtClean="0"/>
            <a:t>INTEGRACYJNE</a:t>
          </a:r>
          <a:endParaRPr lang="pl-PL" sz="4000" b="1" dirty="0"/>
        </a:p>
      </dgm:t>
    </dgm:pt>
    <dgm:pt modelId="{4BE26261-3094-41FF-BCE9-C2DAFFEE30E1}" type="parTrans" cxnId="{39D9D938-1109-4F6D-B782-1774F2830473}">
      <dgm:prSet/>
      <dgm:spPr/>
      <dgm:t>
        <a:bodyPr/>
        <a:lstStyle/>
        <a:p>
          <a:endParaRPr lang="pl-PL"/>
        </a:p>
      </dgm:t>
    </dgm:pt>
    <dgm:pt modelId="{4F13D98C-E583-48BE-ACA4-DC980AD36FE4}" type="sibTrans" cxnId="{39D9D938-1109-4F6D-B782-1774F2830473}">
      <dgm:prSet/>
      <dgm:spPr/>
      <dgm:t>
        <a:bodyPr/>
        <a:lstStyle/>
        <a:p>
          <a:endParaRPr lang="pl-PL"/>
        </a:p>
      </dgm:t>
    </dgm:pt>
    <dgm:pt modelId="{AAEC5588-CFB9-41CD-B5D1-5AD0A5B8D4B4}">
      <dgm:prSet phldrT="[Tekst]" custT="1"/>
      <dgm:spPr/>
      <dgm:t>
        <a:bodyPr/>
        <a:lstStyle/>
        <a:p>
          <a:r>
            <a:rPr lang="pl-PL" sz="3200" dirty="0" smtClean="0"/>
            <a:t>Wniosek o przyłączenie do WK</a:t>
          </a:r>
          <a:endParaRPr lang="pl-PL" sz="3200" dirty="0"/>
        </a:p>
      </dgm:t>
    </dgm:pt>
    <dgm:pt modelId="{ACC5E497-0728-4217-BF42-CCDBFBE1FE76}" type="parTrans" cxnId="{2CA7F604-B3CD-415F-AA83-0B550E81B388}">
      <dgm:prSet/>
      <dgm:spPr/>
      <dgm:t>
        <a:bodyPr/>
        <a:lstStyle/>
        <a:p>
          <a:endParaRPr lang="pl-PL"/>
        </a:p>
      </dgm:t>
    </dgm:pt>
    <dgm:pt modelId="{0263CBC0-CB1C-472A-953E-B7A27662BB74}" type="sibTrans" cxnId="{2CA7F604-B3CD-415F-AA83-0B550E81B388}">
      <dgm:prSet/>
      <dgm:spPr/>
      <dgm:t>
        <a:bodyPr/>
        <a:lstStyle/>
        <a:p>
          <a:endParaRPr lang="pl-PL"/>
        </a:p>
      </dgm:t>
    </dgm:pt>
    <dgm:pt modelId="{0C3DA81E-813B-495A-9955-B017E2F2690F}">
      <dgm:prSet phldrT="[Tekst]"/>
      <dgm:spPr/>
      <dgm:t>
        <a:bodyPr/>
        <a:lstStyle/>
        <a:p>
          <a:endParaRPr lang="pl-PL" sz="3000" dirty="0"/>
        </a:p>
      </dgm:t>
    </dgm:pt>
    <dgm:pt modelId="{0B2E08AD-C41B-439E-B1D7-4F258A0DCAD5}" type="parTrans" cxnId="{F1C30C1B-131C-404A-87A0-BDF47857DA39}">
      <dgm:prSet/>
      <dgm:spPr/>
      <dgm:t>
        <a:bodyPr/>
        <a:lstStyle/>
        <a:p>
          <a:endParaRPr lang="pl-PL"/>
        </a:p>
      </dgm:t>
    </dgm:pt>
    <dgm:pt modelId="{2A0A243B-1B85-42B1-9D52-73CE6B4FC727}" type="sibTrans" cxnId="{F1C30C1B-131C-404A-87A0-BDF47857DA39}">
      <dgm:prSet/>
      <dgm:spPr/>
      <dgm:t>
        <a:bodyPr/>
        <a:lstStyle/>
        <a:p>
          <a:endParaRPr lang="pl-PL"/>
        </a:p>
      </dgm:t>
    </dgm:pt>
    <dgm:pt modelId="{DCE93BF4-D2AC-4420-8FFB-CDAFEECCD711}" type="pres">
      <dgm:prSet presAssocID="{53B6DFB8-DC6D-49E0-81ED-AA222D813B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9B08878-A9D5-44B9-85DA-230038277DEF}" type="pres">
      <dgm:prSet presAssocID="{8B757B98-1A39-417C-B2DE-DC591733EC1C}" presName="node" presStyleLbl="node1" presStyleIdx="0" presStyleCnt="2" custScaleY="45880" custLinFactX="6009" custLinFactNeighborX="100000" custLinFactNeighborY="-116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ED087-3B5E-4931-91C4-D885EDD3C565}" type="pres">
      <dgm:prSet presAssocID="{C31869E9-9894-41B8-8F73-83DEA41756A4}" presName="sibTrans" presStyleCnt="0"/>
      <dgm:spPr/>
    </dgm:pt>
    <dgm:pt modelId="{D4C83FE3-B996-4252-B4F7-300239A26CB6}" type="pres">
      <dgm:prSet presAssocID="{FAF8BA52-FB73-4D3F-BE28-DFEE26D9FBCE}" presName="node" presStyleLbl="node1" presStyleIdx="1" presStyleCnt="2" custScaleY="41659" custLinFactX="-11717" custLinFactNeighborX="-100000" custLinFactNeighborY="194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A7F604-B3CD-415F-AA83-0B550E81B388}" srcId="{FAF8BA52-FB73-4D3F-BE28-DFEE26D9FBCE}" destId="{AAEC5588-CFB9-41CD-B5D1-5AD0A5B8D4B4}" srcOrd="0" destOrd="0" parTransId="{ACC5E497-0728-4217-BF42-CCDBFBE1FE76}" sibTransId="{0263CBC0-CB1C-472A-953E-B7A27662BB74}"/>
    <dgm:cxn modelId="{DE298D33-B001-4E22-A8FA-AC0C40B64BEE}" srcId="{8B757B98-1A39-417C-B2DE-DC591733EC1C}" destId="{F4851D6E-38D3-4E1C-B231-3A9C80344B12}" srcOrd="0" destOrd="0" parTransId="{B41CF83E-3C29-4C0A-9986-763F8932EF0C}" sibTransId="{91919411-69A9-4DA5-AC8C-87D60EB1C872}"/>
    <dgm:cxn modelId="{91E4791C-4A1A-4AAB-B386-73BEAB970657}" type="presOf" srcId="{8B757B98-1A39-417C-B2DE-DC591733EC1C}" destId="{B9B08878-A9D5-44B9-85DA-230038277DEF}" srcOrd="0" destOrd="0" presId="urn:microsoft.com/office/officeart/2005/8/layout/hList6"/>
    <dgm:cxn modelId="{F1C30C1B-131C-404A-87A0-BDF47857DA39}" srcId="{FAF8BA52-FB73-4D3F-BE28-DFEE26D9FBCE}" destId="{0C3DA81E-813B-495A-9955-B017E2F2690F}" srcOrd="1" destOrd="0" parTransId="{0B2E08AD-C41B-439E-B1D7-4F258A0DCAD5}" sibTransId="{2A0A243B-1B85-42B1-9D52-73CE6B4FC727}"/>
    <dgm:cxn modelId="{BD4E0211-F83F-4BD4-B60E-48F90EB31BFB}" type="presOf" srcId="{F4851D6E-38D3-4E1C-B231-3A9C80344B12}" destId="{B9B08878-A9D5-44B9-85DA-230038277DEF}" srcOrd="0" destOrd="1" presId="urn:microsoft.com/office/officeart/2005/8/layout/hList6"/>
    <dgm:cxn modelId="{767DB22E-D3D9-4807-BDF9-ACD09D25E324}" type="presOf" srcId="{AAEC5588-CFB9-41CD-B5D1-5AD0A5B8D4B4}" destId="{D4C83FE3-B996-4252-B4F7-300239A26CB6}" srcOrd="0" destOrd="1" presId="urn:microsoft.com/office/officeart/2005/8/layout/hList6"/>
    <dgm:cxn modelId="{7723BD8C-D174-4541-8236-D940A152F880}" type="presOf" srcId="{0C3DA81E-813B-495A-9955-B017E2F2690F}" destId="{D4C83FE3-B996-4252-B4F7-300239A26CB6}" srcOrd="0" destOrd="2" presId="urn:microsoft.com/office/officeart/2005/8/layout/hList6"/>
    <dgm:cxn modelId="{07125D44-7884-418D-87E1-0553564889C7}" srcId="{53B6DFB8-DC6D-49E0-81ED-AA222D813BFF}" destId="{8B757B98-1A39-417C-B2DE-DC591733EC1C}" srcOrd="0" destOrd="0" parTransId="{5780FB86-0AA8-4BA4-A9CA-34C1704607B0}" sibTransId="{C31869E9-9894-41B8-8F73-83DEA41756A4}"/>
    <dgm:cxn modelId="{9DF2566B-29C4-4759-8572-E453604594D2}" type="presOf" srcId="{53B6DFB8-DC6D-49E0-81ED-AA222D813BFF}" destId="{DCE93BF4-D2AC-4420-8FFB-CDAFEECCD711}" srcOrd="0" destOrd="0" presId="urn:microsoft.com/office/officeart/2005/8/layout/hList6"/>
    <dgm:cxn modelId="{39D9D938-1109-4F6D-B782-1774F2830473}" srcId="{53B6DFB8-DC6D-49E0-81ED-AA222D813BFF}" destId="{FAF8BA52-FB73-4D3F-BE28-DFEE26D9FBCE}" srcOrd="1" destOrd="0" parTransId="{4BE26261-3094-41FF-BCE9-C2DAFFEE30E1}" sibTransId="{4F13D98C-E583-48BE-ACA4-DC980AD36FE4}"/>
    <dgm:cxn modelId="{6C5930AA-DF0C-4E22-B721-9FE8BEC4E19B}" type="presOf" srcId="{FAF8BA52-FB73-4D3F-BE28-DFEE26D9FBCE}" destId="{D4C83FE3-B996-4252-B4F7-300239A26CB6}" srcOrd="0" destOrd="0" presId="urn:microsoft.com/office/officeart/2005/8/layout/hList6"/>
    <dgm:cxn modelId="{D880A009-C3A6-4B33-B6A9-5E44BD25878D}" type="presParOf" srcId="{DCE93BF4-D2AC-4420-8FFB-CDAFEECCD711}" destId="{B9B08878-A9D5-44B9-85DA-230038277DEF}" srcOrd="0" destOrd="0" presId="urn:microsoft.com/office/officeart/2005/8/layout/hList6"/>
    <dgm:cxn modelId="{24EC107B-FF36-4A74-9419-6591AC779261}" type="presParOf" srcId="{DCE93BF4-D2AC-4420-8FFB-CDAFEECCD711}" destId="{F3AED087-3B5E-4931-91C4-D885EDD3C565}" srcOrd="1" destOrd="0" presId="urn:microsoft.com/office/officeart/2005/8/layout/hList6"/>
    <dgm:cxn modelId="{08EE6F46-72DD-449B-94C7-F5F63F5FA2F9}" type="presParOf" srcId="{DCE93BF4-D2AC-4420-8FFB-CDAFEECCD711}" destId="{D4C83FE3-B996-4252-B4F7-300239A26CB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8878-A9D5-44B9-85DA-230038277DEF}">
      <dsp:nvSpPr>
        <dsp:cNvPr id="0" name=""/>
        <dsp:cNvSpPr/>
      </dsp:nvSpPr>
      <dsp:spPr>
        <a:xfrm rot="16200000">
          <a:off x="2146595" y="-17459"/>
          <a:ext cx="3763636" cy="63326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Środowisko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SYMULATOR</a:t>
          </a:r>
          <a:endParaRPr lang="pl-PL" sz="4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000" kern="1200" dirty="0" smtClean="0"/>
            <a:t> </a:t>
          </a:r>
          <a:r>
            <a:rPr lang="pl-PL" sz="3200" kern="1200" dirty="0" smtClean="0"/>
            <a:t>Pismo z prośbą o dostęp do środowiska symulator</a:t>
          </a:r>
          <a:endParaRPr lang="pl-PL" sz="3200" kern="1200" dirty="0"/>
        </a:p>
      </dsp:txBody>
      <dsp:txXfrm rot="5400000">
        <a:off x="862067" y="2019796"/>
        <a:ext cx="6332693" cy="2258182"/>
      </dsp:txXfrm>
    </dsp:sp>
    <dsp:sp modelId="{D4C83FE3-B996-4252-B4F7-300239A26CB6}">
      <dsp:nvSpPr>
        <dsp:cNvPr id="0" name=""/>
        <dsp:cNvSpPr/>
      </dsp:nvSpPr>
      <dsp:spPr>
        <a:xfrm rot="16200000">
          <a:off x="7054932" y="2530213"/>
          <a:ext cx="3417378" cy="633269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Środowisko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INTEGRACYJNE</a:t>
          </a:r>
          <a:endParaRPr lang="pl-PL" sz="40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Wniosek o przyłączenie do WK</a:t>
          </a:r>
          <a:endParaRPr lang="pl-PL" sz="32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000" kern="1200" dirty="0"/>
        </a:p>
      </dsp:txBody>
      <dsp:txXfrm rot="5400000">
        <a:off x="5597275" y="4671346"/>
        <a:ext cx="6332693" cy="205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19.12.2018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94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8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0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866A-38D3-4943-96FD-8F4DA044D347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2949" r="-32949"/>
          <a:stretch/>
        </p:blipFill>
        <p:spPr>
          <a:xfrm>
            <a:off x="0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9B3-4D0B-456C-B46E-26A55094B3C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3F1D-AFE9-4F00-8789-46E93F3B517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486F-3964-4F60-9B0E-3C719918A4A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7FC1-2C06-474B-8CD6-E3E22E31AA5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FA58-2B53-44D6-AE6E-2F77141D136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F2BA-A7AD-496E-84C0-C3F917DB298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B068-55FC-4D6F-BE68-4AE8F6FABD7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B50-7586-4036-90F0-1CFD4BC72C6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27CE-4597-4E99-AF2E-471FECDCEE6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536C-085D-4268-979B-E2A5B2BC29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01A0-9425-4666-A05C-3F7B1945584C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A910-A7C1-4708-AA8F-AE5F685E27F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684C-6ED6-43A1-832D-BD82337E49C5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4469" r="-34469"/>
          <a:stretch/>
        </p:blipFill>
        <p:spPr>
          <a:xfrm>
            <a:off x="0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F95-EB84-441F-8B1B-1028CEB60BDE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4FD-8D16-4DFF-BC52-082AD3FB1259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EB66-B572-465E-8D63-13C9C338FCE9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8AB-26DE-4495-BB4F-07BC10EB10AF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44ED-87FE-4C9C-950A-B0BF2D18AF80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8B1A8-0DB3-4D0D-B96B-1FD313A97848}" type="datetime1">
              <a:rPr lang="pl-PL" smtClean="0"/>
              <a:t>19.12.2018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EE82-DF16-49BA-A018-8202819CD12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19.12.2018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mc.bip.gov.pl/wezel-krajowy/wezel-krajowy-dokumentacja-dotyczaca-integracji-z-wezlem-krajowym.html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257800" y="7257884"/>
            <a:ext cx="14173200" cy="555840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/>
          </a:p>
          <a:p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Weber</a:t>
            </a:r>
            <a:endParaRPr lang="pl-PL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Kierownik Projektu 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WT+WK / MC</a:t>
            </a:r>
            <a:endParaRPr lang="pl-PL" sz="4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8920604" cy="4775200"/>
          </a:xfrm>
        </p:spPr>
        <p:txBody>
          <a:bodyPr/>
          <a:lstStyle/>
          <a:p>
            <a:r>
              <a:rPr lang="pl-PL" sz="7200" dirty="0">
                <a:latin typeface="+mn-lt"/>
                <a:cs typeface="Arial" panose="020B0604020202020204" pitchFamily="34" charset="0"/>
              </a:rPr>
              <a:t>Budowa Krajowy Węzeł Identyfikacji Elektronicznej </a:t>
            </a:r>
            <a:r>
              <a:rPr lang="pl-PL" sz="72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7200" dirty="0" smtClean="0">
                <a:latin typeface="+mn-lt"/>
                <a:cs typeface="Arial" panose="020B0604020202020204" pitchFamily="34" charset="0"/>
              </a:rPr>
            </a:br>
            <a:r>
              <a:rPr lang="pl-PL" sz="7200" dirty="0" smtClean="0">
                <a:latin typeface="+mn-lt"/>
                <a:cs typeface="Arial" panose="020B0604020202020204" pitchFamily="34" charset="0"/>
              </a:rPr>
              <a:t>i </a:t>
            </a:r>
            <a:r>
              <a:rPr lang="pl-PL" sz="7200" dirty="0">
                <a:latin typeface="+mn-lt"/>
                <a:cs typeface="Arial" panose="020B0604020202020204" pitchFamily="34" charset="0"/>
              </a:rPr>
              <a:t>bezpieczeństwo usług publicznych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28585" y="8692662"/>
            <a:ext cx="7602415" cy="411776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r" defTabSz="821531" hangingPunct="0">
              <a:lnSpc>
                <a:spcPct val="100000"/>
              </a:lnSpc>
              <a:spcBef>
                <a:spcPts val="0"/>
              </a:spcBef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814" y="7626333"/>
            <a:ext cx="679762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882" y="765228"/>
            <a:ext cx="22168600" cy="1080000"/>
          </a:xfrm>
        </p:spPr>
        <p:txBody>
          <a:bodyPr/>
          <a:lstStyle/>
          <a:p>
            <a:r>
              <a:rPr lang="pl-PL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564" y="2869511"/>
            <a:ext cx="21107954" cy="10006734"/>
          </a:xfrm>
        </p:spPr>
        <p:txBody>
          <a:bodyPr>
            <a:noAutofit/>
          </a:bodyPr>
          <a:lstStyle/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Co to jest Węzeł </a:t>
            </a: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Krajowy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Zrealizowane </a:t>
            </a: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przyłączania do WK i w trakcie 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Harmonogram </a:t>
            </a: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przyłączania systemów publicznych do </a:t>
            </a: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Węzła</a:t>
            </a:r>
            <a:endParaRPr lang="pl-PL" sz="4800" dirty="0">
              <a:solidFill>
                <a:srgbClr val="53585F"/>
              </a:solidFill>
              <a:latin typeface="Calibri" panose="020F0502020204030204" pitchFamily="34" charset="0"/>
              <a:ea typeface="Roboto Medium"/>
              <a:cs typeface="Roboto Medium"/>
              <a:sym typeface="Bebas Neue Bold"/>
            </a:endParaRP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Dokumentacja</a:t>
            </a:r>
            <a:endParaRPr lang="pl-PL" sz="4800" dirty="0">
              <a:solidFill>
                <a:srgbClr val="53585F"/>
              </a:solidFill>
              <a:latin typeface="Calibri" panose="020F0502020204030204" pitchFamily="34" charset="0"/>
              <a:ea typeface="Roboto Medium"/>
              <a:cs typeface="Roboto Medium"/>
              <a:sym typeface="Bebas Neue Bold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6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258" y="859932"/>
            <a:ext cx="22598742" cy="2651126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Co </a:t>
            </a:r>
            <a:r>
              <a:rPr lang="pl-PL" sz="7200" b="1" dirty="0">
                <a:latin typeface="Calibri" panose="020F0502020204030204" pitchFamily="34" charset="0"/>
              </a:rPr>
              <a:t>to jest Węzeł </a:t>
            </a:r>
            <a:r>
              <a:rPr lang="pl-PL" sz="7200" b="1" dirty="0" smtClean="0">
                <a:latin typeface="Calibri" panose="020F0502020204030204" pitchFamily="34" charset="0"/>
              </a:rPr>
              <a:t>Krajowy </a:t>
            </a:r>
            <a:br>
              <a:rPr lang="pl-PL" sz="7200" b="1" dirty="0" smtClean="0">
                <a:latin typeface="Calibri" panose="020F0502020204030204" pitchFamily="34" charset="0"/>
              </a:rPr>
            </a:br>
            <a:r>
              <a:rPr lang="pl-PL" sz="4800" dirty="0">
                <a:solidFill>
                  <a:prstClr val="black"/>
                </a:solidFill>
                <a:latin typeface="Calibri" panose="020F0502020204030204" pitchFamily="34" charset="0"/>
              </a:rPr>
              <a:t>(zob. ustawa o usługach zaufania oraz identyfikacji elektronicznej art. 21a ust. </a:t>
            </a:r>
            <a:r>
              <a:rPr lang="pl-PL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2)</a:t>
            </a:r>
            <a:endParaRPr lang="pl-PL" sz="7200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6232" y="3014405"/>
            <a:ext cx="22148168" cy="8702676"/>
          </a:xfrm>
        </p:spPr>
        <p:txBody>
          <a:bodyPr>
            <a:normAutofit lnSpcReduction="10000"/>
          </a:bodyPr>
          <a:lstStyle/>
          <a:p>
            <a:pPr marL="274638" lvl="1" indent="0" algn="just">
              <a:buNone/>
            </a:pPr>
            <a:r>
              <a:rPr lang="pl-PL" sz="5400" dirty="0" smtClean="0">
                <a:latin typeface="Calibri" panose="020F0502020204030204" pitchFamily="34" charset="0"/>
              </a:rPr>
              <a:t>Węzeł </a:t>
            </a:r>
            <a:r>
              <a:rPr lang="pl-PL" sz="5400" dirty="0">
                <a:latin typeface="Calibri" panose="020F0502020204030204" pitchFamily="34" charset="0"/>
              </a:rPr>
              <a:t>krajowy jest rozwiązaniem organizacyjno-technicznym umożliwiającym </a:t>
            </a:r>
            <a:r>
              <a:rPr lang="pl-PL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uwierzytelnianie użytkownika </a:t>
            </a:r>
            <a:r>
              <a:rPr lang="pl-PL" sz="5400" dirty="0">
                <a:latin typeface="Calibri" panose="020F0502020204030204" pitchFamily="34" charset="0"/>
              </a:rPr>
              <a:t>systemu teleinformatycznego, korzystającego </a:t>
            </a:r>
            <a:r>
              <a:rPr lang="pl-PL" sz="5400" dirty="0" smtClean="0">
                <a:latin typeface="Calibri" panose="020F0502020204030204" pitchFamily="34" charset="0"/>
              </a:rPr>
              <a:t>z  usługi online</a:t>
            </a:r>
            <a:r>
              <a:rPr lang="pl-PL" sz="5400" dirty="0">
                <a:latin typeface="Calibri" panose="020F0502020204030204" pitchFamily="34" charset="0"/>
              </a:rPr>
              <a:t>, </a:t>
            </a:r>
            <a:r>
              <a:rPr lang="pl-PL" sz="5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 </a:t>
            </a:r>
            <a:r>
              <a:rPr lang="pl-PL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wykorzystaniem środka identyfikacji elektronicznej </a:t>
            </a:r>
            <a:r>
              <a:rPr lang="pl-PL" sz="5400" dirty="0">
                <a:latin typeface="Calibri" panose="020F0502020204030204" pitchFamily="34" charset="0"/>
              </a:rPr>
              <a:t>wydanego w systemie identyfikacji elektronicznej przyłączonym do tego węzła bezpośrednio albo za pośrednictwem węzła </a:t>
            </a:r>
            <a:r>
              <a:rPr lang="pl-PL" sz="5400" dirty="0" smtClean="0">
                <a:latin typeface="Calibri" panose="020F0502020204030204" pitchFamily="34" charset="0"/>
              </a:rPr>
              <a:t>transgranicznego</a:t>
            </a:r>
          </a:p>
          <a:p>
            <a:pPr marL="0" lvl="0" indent="0">
              <a:buNone/>
            </a:pPr>
            <a:endParaRPr lang="pl-PL" sz="5400" dirty="0" smtClean="0">
              <a:latin typeface="Calibri" panose="020F0502020204030204"/>
            </a:endParaRPr>
          </a:p>
          <a:p>
            <a:pPr marL="0" lvl="0" indent="0">
              <a:buNone/>
            </a:pPr>
            <a:r>
              <a:rPr lang="pl-PL" sz="5400" dirty="0" smtClean="0">
                <a:latin typeface="Calibri" panose="020F0502020204030204"/>
              </a:rPr>
              <a:t>[</a:t>
            </a:r>
            <a:r>
              <a:rPr lang="pl-PL" sz="5400" dirty="0">
                <a:latin typeface="Calibri" panose="020F0502020204030204"/>
              </a:rPr>
              <a:t>Art. 21a ] Krajowy schemat identyfikacji elektronicznej obejmuje:</a:t>
            </a:r>
          </a:p>
          <a:p>
            <a:pPr lvl="1"/>
            <a:r>
              <a:rPr lang="pl-PL" sz="4800" dirty="0">
                <a:latin typeface="Calibri" panose="020F0502020204030204"/>
              </a:rPr>
              <a:t>węzeł krajowy identyfikacji elektronicznej i przyłączone:</a:t>
            </a:r>
          </a:p>
          <a:p>
            <a:pPr lvl="2"/>
            <a:r>
              <a:rPr lang="pl-PL" sz="4000" dirty="0">
                <a:latin typeface="Calibri" panose="020F0502020204030204"/>
              </a:rPr>
              <a:t>systemy identyfikacji elektronicznej</a:t>
            </a:r>
          </a:p>
          <a:p>
            <a:pPr lvl="2"/>
            <a:r>
              <a:rPr lang="pl-PL" sz="4000" dirty="0">
                <a:latin typeface="Calibri" panose="020F0502020204030204"/>
              </a:rPr>
              <a:t>systemy w ramach których udostępniane są usługi online</a:t>
            </a:r>
          </a:p>
          <a:p>
            <a:pPr lvl="1"/>
            <a:r>
              <a:rPr lang="pl-PL" sz="4800" dirty="0">
                <a:latin typeface="Calibri" panose="020F0502020204030204"/>
              </a:rPr>
              <a:t>węzeł transgraniczny</a:t>
            </a:r>
          </a:p>
          <a:p>
            <a:pPr lvl="2"/>
            <a:r>
              <a:rPr lang="pl-PL" sz="4000" dirty="0">
                <a:latin typeface="Calibri" panose="020F0502020204030204"/>
              </a:rPr>
              <a:t>notyfikowane w Komisji Europejskiej zagraniczne systemy identyfikacji elektronicznej </a:t>
            </a:r>
          </a:p>
          <a:p>
            <a:pPr marL="274638" lvl="1" indent="0" algn="just">
              <a:buNone/>
            </a:pPr>
            <a:endParaRPr lang="pl-PL" altLang="pl-PL" sz="5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5400" b="1" dirty="0">
              <a:solidFill>
                <a:srgbClr val="0070C0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499725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3"/>
          <p:cNvSpPr/>
          <p:nvPr/>
        </p:nvSpPr>
        <p:spPr>
          <a:xfrm>
            <a:off x="1626232" y="11255586"/>
            <a:ext cx="21810238" cy="1216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180000" bIns="90000"/>
          <a:lstStyle/>
          <a:p>
            <a:pPr defTabSz="1828800" hangingPunct="1"/>
            <a:r>
              <a:rPr lang="pl-PL" sz="6400" b="1" kern="1200" spc="-2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Publiczny schemat obejmuje dwa węzły</a:t>
            </a:r>
            <a:endParaRPr lang="en-US" sz="4800" kern="1200" spc="-2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01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293839" cy="2223964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Harmonogram przyłączania do WK</a:t>
            </a:r>
            <a:r>
              <a:rPr lang="pl-PL" b="1" dirty="0" smtClean="0">
                <a:latin typeface="Calibri" panose="020F0502020204030204" pitchFamily="34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</a:rPr>
              <a:t>(art. 60 ustawy </a:t>
            </a:r>
            <a:r>
              <a:rPr lang="pl-PL" sz="3600" dirty="0" smtClean="0">
                <a:latin typeface="Calibri" panose="020F0502020204030204" pitchFamily="34" charset="0"/>
              </a:rPr>
              <a:t>z dnia 5 lipca 2018 o </a:t>
            </a:r>
            <a:r>
              <a:rPr lang="pl-PL" sz="3600" dirty="0">
                <a:latin typeface="Calibri" panose="020F0502020204030204" pitchFamily="34" charset="0"/>
              </a:rPr>
              <a:t>zmianie ustawy o usługach zaufania oraz identyfikacji elektronicznej oraz niektórych innych </a:t>
            </a:r>
            <a:r>
              <a:rPr lang="pl-PL" sz="3600" dirty="0" smtClean="0">
                <a:latin typeface="Calibri" panose="020F0502020204030204" pitchFamily="34" charset="0"/>
              </a:rPr>
              <a:t>ustaw) </a:t>
            </a:r>
            <a:endParaRPr lang="pl-PL" sz="3600" b="1" dirty="0">
              <a:latin typeface="Calibri" panose="020F0502020204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5785"/>
              </p:ext>
            </p:extLst>
          </p:nvPr>
        </p:nvGraphicFramePr>
        <p:xfrm>
          <a:off x="910947" y="3125094"/>
          <a:ext cx="22215756" cy="78267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863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1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6853"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latin typeface="+mn-lt"/>
                        </a:rPr>
                        <a:t>System dostawcy Usług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dirty="0" smtClean="0">
                          <a:latin typeface="+mn-lt"/>
                        </a:rPr>
                        <a:t>Termin uwierzytelnienia w WK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1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1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Każdy</a:t>
                      </a: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system teleinformatyczny, w którym na dzień 31 grudnia 2017 r. uwierzytelnienie użytkowników odbywało się z wykorzystaniem profilu zaufanego ePUAP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Najpóźniej do 1 stycznia 2020 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1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Każdy</a:t>
                      </a: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system teleinformatyczny podmiotu publicznego, inny niż systemy wymienione powyżej, w którym udostępniane są usługi online, funkcjonujący w dniu wejścia w życie ustawy lub uruchomiony przed 1 stycznia 2021 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Najpóźniej do 1 stycznia 2022 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1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Każdy</a:t>
                      </a:r>
                      <a:r>
                        <a:rPr lang="pl-PL" sz="44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nowy </a:t>
                      </a: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pl-PL" sz="44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teleinformatyczny podmiotu publicznego, </a:t>
                      </a:r>
                      <a:b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 którym udostępniane są usługi online, uruchomiony po 31 grudnia 2020 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 dniem uruchomienia systemu.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2069930" y="2365513"/>
            <a:ext cx="10355997" cy="92235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6000" b="1" dirty="0" smtClean="0"/>
              <a:t>W TRAKCIE TESTÓW</a:t>
            </a:r>
          </a:p>
          <a:p>
            <a:r>
              <a:rPr lang="pl-PL" sz="4000" dirty="0"/>
              <a:t>(podłączenie w grudniu/styczniu</a:t>
            </a:r>
            <a:r>
              <a:rPr lang="pl-PL" sz="4000" dirty="0" smtClean="0"/>
              <a:t>)</a:t>
            </a:r>
            <a:endParaRPr lang="pl-PL" sz="4000" dirty="0"/>
          </a:p>
        </p:txBody>
      </p:sp>
      <p:sp>
        <p:nvSpPr>
          <p:cNvPr id="19" name="Prostokąt 18"/>
          <p:cNvSpPr/>
          <p:nvPr/>
        </p:nvSpPr>
        <p:spPr>
          <a:xfrm>
            <a:off x="1073426" y="2365513"/>
            <a:ext cx="9650189" cy="92235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6000" b="1" dirty="0" smtClean="0"/>
              <a:t>PODŁĄCZONE</a:t>
            </a:r>
            <a:endParaRPr lang="pl-PL" sz="60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293839" cy="2223964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Zrealizowane przyłączania do WK i w trakcie </a:t>
            </a:r>
            <a:br>
              <a:rPr lang="pl-PL" sz="7200" b="1" dirty="0" smtClean="0">
                <a:latin typeface="Calibri" panose="020F0502020204030204" pitchFamily="34" charset="0"/>
              </a:rPr>
            </a:br>
            <a:endParaRPr lang="pl-PL" sz="7200" b="1" dirty="0">
              <a:latin typeface="Calibri" panose="020F0502020204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96" y="3487017"/>
            <a:ext cx="3313043" cy="28804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484" y="3835556"/>
            <a:ext cx="4101040" cy="22700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96" y="7404384"/>
            <a:ext cx="3113447" cy="141302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520" y="7204683"/>
            <a:ext cx="4031136" cy="130595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015" y="9437721"/>
            <a:ext cx="3897875" cy="154956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5431" y="4910934"/>
            <a:ext cx="2498638" cy="243813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39570" y="5537344"/>
            <a:ext cx="3342622" cy="108361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05431" y="8446214"/>
            <a:ext cx="3053891" cy="198301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584960" y="11820218"/>
            <a:ext cx="18642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 wiele innych (I KW – zaplanowano kilkadziesiąt integracji</a:t>
            </a:r>
          </a:p>
          <a:p>
            <a:pPr algn="l"/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</a:rPr>
              <a:t>Dokumentacja</a:t>
            </a:r>
            <a:endParaRPr lang="pl-PL" b="1" dirty="0">
              <a:latin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440000" y="2315383"/>
            <a:ext cx="9756735" cy="10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just"/>
            <a:r>
              <a:rPr lang="pl-PL" sz="4800" kern="1200" dirty="0">
                <a:solidFill>
                  <a:srgbClr val="3F586B"/>
                </a:solidFill>
                <a:ea typeface="Calibri" charset="0"/>
                <a:cs typeface="Calibri" charset="0"/>
              </a:rPr>
              <a:t>Dokumentacja </a:t>
            </a:r>
            <a:r>
              <a:rPr lang="pl-PL" sz="4800" kern="1200" dirty="0" smtClean="0">
                <a:solidFill>
                  <a:srgbClr val="3F586B"/>
                </a:solidFill>
                <a:ea typeface="Calibri" charset="0"/>
                <a:cs typeface="Calibri" charset="0"/>
              </a:rPr>
              <a:t>dostępna jest na stronie BIP MC</a:t>
            </a:r>
          </a:p>
          <a:p>
            <a:pPr algn="just"/>
            <a:r>
              <a:rPr lang="pl-PL" sz="2800" kern="1200" dirty="0">
                <a:solidFill>
                  <a:srgbClr val="3F586B"/>
                </a:solidFill>
                <a:ea typeface="Calibri" charset="0"/>
                <a:cs typeface="Calibri" charset="0"/>
                <a:hlinkClick r:id="rId3"/>
              </a:rPr>
              <a:t>https://</a:t>
            </a:r>
            <a:r>
              <a:rPr lang="pl-PL" sz="2800" kern="1200" dirty="0" smtClean="0">
                <a:solidFill>
                  <a:srgbClr val="3F586B"/>
                </a:solidFill>
                <a:ea typeface="Calibri" charset="0"/>
                <a:cs typeface="Calibri" charset="0"/>
                <a:hlinkClick r:id="rId3"/>
              </a:rPr>
              <a:t>mc.bip.gov.pl/wezel-krajowy/wezel-krajowy-dokumentacja-dotyczaca-integracji-z-wezlem-krajowym.html</a:t>
            </a:r>
            <a:endParaRPr lang="pl-PL" sz="2800" kern="1200" dirty="0" smtClean="0">
              <a:solidFill>
                <a:srgbClr val="3F586B"/>
              </a:solidFill>
              <a:ea typeface="Calibri" charset="0"/>
              <a:cs typeface="Calibri" charset="0"/>
            </a:endParaRPr>
          </a:p>
          <a:p>
            <a:pPr algn="just"/>
            <a:r>
              <a:rPr lang="pl-PL" sz="6600" dirty="0" smtClean="0">
                <a:solidFill>
                  <a:schemeClr val="tx1"/>
                </a:solidFill>
              </a:rPr>
              <a:t> </a:t>
            </a:r>
            <a:endParaRPr lang="pl-PL" sz="66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93" y="5244676"/>
            <a:ext cx="8348870" cy="741089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1781429" y="2266419"/>
            <a:ext cx="9756735" cy="10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just"/>
            <a:r>
              <a:rPr lang="pl-PL" sz="4800" kern="1200" dirty="0" smtClean="0">
                <a:solidFill>
                  <a:srgbClr val="3F586B"/>
                </a:solidFill>
                <a:ea typeface="Calibri" charset="0"/>
                <a:cs typeface="Calibri" charset="0"/>
              </a:rPr>
              <a:t>Dokumenty wymagane do przyłączenia do Węzła</a:t>
            </a:r>
          </a:p>
          <a:p>
            <a:pPr algn="just"/>
            <a:r>
              <a:rPr lang="pl-PL" sz="6600" dirty="0" smtClean="0">
                <a:solidFill>
                  <a:schemeClr val="tx1"/>
                </a:solidFill>
              </a:rPr>
              <a:t> </a:t>
            </a:r>
            <a:endParaRPr lang="pl-PL" sz="66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45973424"/>
              </p:ext>
            </p:extLst>
          </p:nvPr>
        </p:nvGraphicFramePr>
        <p:xfrm>
          <a:off x="11196735" y="3060441"/>
          <a:ext cx="13153506" cy="820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49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602356"/>
            <a:ext cx="17711228" cy="3812598"/>
          </a:xfrm>
        </p:spPr>
        <p:txBody>
          <a:bodyPr/>
          <a:lstStyle/>
          <a:p>
            <a:r>
              <a:rPr lang="pl-PL" sz="8000" dirty="0">
                <a:solidFill>
                  <a:srgbClr val="53585F"/>
                </a:solidFill>
                <a:latin typeface="+mn-lt"/>
                <a:ea typeface="Times New Roman"/>
                <a:cs typeface="Arial" panose="020B0604020202020204" pitchFamily="34" charset="0"/>
              </a:rPr>
              <a:t>Ministerstwo Cyfryzacji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7780" y="8479886"/>
            <a:ext cx="227111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Dziękuję za uwagę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25000"/>
              </a:lnSpc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Anna Weber </a:t>
            </a:r>
          </a:p>
          <a:p>
            <a:pPr>
              <a:lnSpc>
                <a:spcPct val="125000"/>
              </a:lnSpc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anna.weber@mc.gov.pl</a:t>
            </a:r>
            <a:endParaRPr lang="en-AU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018" y="7622613"/>
            <a:ext cx="680372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14201</TotalTime>
  <Words>282</Words>
  <Application>Microsoft Office PowerPoint</Application>
  <PresentationFormat>Niestandardowy</PresentationFormat>
  <Paragraphs>54</Paragraphs>
  <Slides>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Arial</vt:lpstr>
      <vt:lpstr>Bebas Neue Bold</vt:lpstr>
      <vt:lpstr>Calibri</vt:lpstr>
      <vt:lpstr>Calibri Light</vt:lpstr>
      <vt:lpstr>DejaVu Sans</vt:lpstr>
      <vt:lpstr>Helvetica Neue</vt:lpstr>
      <vt:lpstr>Roboto Medium</vt:lpstr>
      <vt:lpstr>Times New Roman</vt:lpstr>
      <vt:lpstr>Projekt niestandardowy</vt:lpstr>
      <vt:lpstr>1_Projekt niestandardowy</vt:lpstr>
      <vt:lpstr>Budowa Krajowy Węzeł Identyfikacji Elektronicznej  i bezpieczeństwo usług publicznych</vt:lpstr>
      <vt:lpstr>Agenda</vt:lpstr>
      <vt:lpstr>Co to jest Węzeł Krajowy  (zob. ustawa o usługach zaufania oraz identyfikacji elektronicznej art. 21a ust. 2)</vt:lpstr>
      <vt:lpstr>Harmonogram przyłączania do WK (art. 60 ustawy z dnia 5 lipca 2018 o zmianie ustawy o usługach zaufania oraz identyfikacji elektronicznej oraz niektórych innych ustaw) </vt:lpstr>
      <vt:lpstr>Zrealizowane przyłączania do WK i w trakcie  </vt:lpstr>
      <vt:lpstr>Dokumentacja</vt:lpstr>
      <vt:lpstr>Ministerstwo Cyfryzacji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Żmujdzin-Rozalska Alicja</dc:creator>
  <cp:lastModifiedBy>Weber Anna</cp:lastModifiedBy>
  <cp:revision>1012</cp:revision>
  <cp:lastPrinted>2018-01-10T12:46:33Z</cp:lastPrinted>
  <dcterms:created xsi:type="dcterms:W3CDTF">2017-03-20T15:53:16Z</dcterms:created>
  <dcterms:modified xsi:type="dcterms:W3CDTF">2018-12-19T13:17:02Z</dcterms:modified>
</cp:coreProperties>
</file>