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2" r:id="rId8"/>
    <p:sldId id="261" r:id="rId9"/>
    <p:sldId id="263" r:id="rId10"/>
    <p:sldId id="258" r:id="rId1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sia Stradowska-Cholewa" initials="SK" lastIdx="5" clrIdx="0">
    <p:extLst>
      <p:ext uri="{19B8F6BF-5375-455C-9EA6-DF929625EA0E}">
        <p15:presenceInfo xmlns:p15="http://schemas.microsoft.com/office/powerpoint/2012/main" userId="Kasia Stradowska-Cholew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15.06.2021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15.06.2021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15.06.2021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15.06.2021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15.06.2021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15.06.2021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15.06.2021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15.06.2021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15.06.2021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15.06.2021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15.06.2021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15.06.2021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1092059" y="1788150"/>
            <a:ext cx="8040291" cy="14465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pl-PL" sz="4400" dirty="0">
                <a:solidFill>
                  <a:schemeClr val="bg1"/>
                </a:solidFill>
                <a:effectLst/>
                <a:ea typeface="Roboto" panose="02000000000000000000" pitchFamily="2" charset="0"/>
                <a:cs typeface="Roboto" panose="02000000000000000000" pitchFamily="2" charset="0"/>
              </a:rPr>
              <a:t>Centrum </a:t>
            </a:r>
            <a:r>
              <a:rPr lang="pl-PL" sz="4400" dirty="0" err="1">
                <a:solidFill>
                  <a:schemeClr val="bg1"/>
                </a:solidFill>
                <a:effectLst/>
                <a:ea typeface="Roboto" panose="02000000000000000000" pitchFamily="2" charset="0"/>
                <a:cs typeface="Roboto" panose="02000000000000000000" pitchFamily="2" charset="0"/>
              </a:rPr>
              <a:t>Reputacyjne</a:t>
            </a:r>
            <a:r>
              <a:rPr lang="pl-PL" sz="4400" dirty="0">
                <a:solidFill>
                  <a:schemeClr val="bg1"/>
                </a:solidFill>
                <a:effectLst/>
                <a:ea typeface="Roboto" panose="02000000000000000000" pitchFamily="2" charset="0"/>
                <a:cs typeface="Roboto" panose="02000000000000000000" pitchFamily="2" charset="0"/>
              </a:rPr>
              <a:t> Komunikacji Elektronicznej (CRKE)</a:t>
            </a:r>
            <a:endParaRPr lang="pl-PL" sz="9600" dirty="0">
              <a:solidFill>
                <a:schemeClr val="bg1"/>
              </a:solidFill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1"/>
            <a:ext cx="10758351" cy="5149043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8000" b="1" i="1" dirty="0">
                <a:solidFill>
                  <a:srgbClr val="002060"/>
                </a:solidFill>
                <a:cs typeface="Times New Roman" pitchFamily="18" charset="0"/>
              </a:rPr>
              <a:t>Projekt CRKE</a:t>
            </a:r>
          </a:p>
          <a:p>
            <a:pPr marL="0" indent="0">
              <a:spcBef>
                <a:spcPts val="800"/>
              </a:spcBef>
              <a:buNone/>
            </a:pPr>
            <a:endParaRPr lang="pl-PL" sz="49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800" i="1" dirty="0">
                <a:solidFill>
                  <a:schemeClr val="accent5">
                    <a:lumMod val="75000"/>
                  </a:schemeClr>
                </a:solidFill>
              </a:rPr>
              <a:t>Wnioskodawca: Minister Cyfryzacji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800" i="1" dirty="0">
                <a:solidFill>
                  <a:schemeClr val="accent5">
                    <a:lumMod val="75000"/>
                  </a:schemeClr>
                </a:solidFill>
              </a:rPr>
              <a:t>Beneficjent: Urząd Komunikacji Elektronicznej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800" i="1" dirty="0">
                <a:solidFill>
                  <a:schemeClr val="accent5">
                    <a:lumMod val="75000"/>
                  </a:schemeClr>
                </a:solidFill>
              </a:rPr>
              <a:t>Partnerzy: </a:t>
            </a:r>
            <a:r>
              <a:rPr lang="pl-PL" sz="4800" i="1" dirty="0" smtClean="0">
                <a:solidFill>
                  <a:schemeClr val="accent5">
                    <a:lumMod val="75000"/>
                  </a:schemeClr>
                </a:solidFill>
              </a:rPr>
              <a:t>nie dotyczy</a:t>
            </a:r>
            <a:endParaRPr lang="pl-PL" sz="48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800" i="1" dirty="0">
                <a:solidFill>
                  <a:schemeClr val="accent5">
                    <a:lumMod val="75000"/>
                  </a:schemeClr>
                </a:solidFill>
              </a:rPr>
              <a:t>Źródło finansowania:  84,63% </a:t>
            </a:r>
            <a:r>
              <a:rPr lang="pl-PL" sz="4800" i="1" dirty="0" smtClean="0">
                <a:solidFill>
                  <a:srgbClr val="FF0000"/>
                </a:solidFill>
              </a:rPr>
              <a:t>dofinansowanie </a:t>
            </a:r>
            <a:r>
              <a:rPr lang="pl-PL" sz="4800" i="1" dirty="0">
                <a:solidFill>
                  <a:schemeClr val="accent5">
                    <a:lumMod val="75000"/>
                  </a:schemeClr>
                </a:solidFill>
              </a:rPr>
              <a:t>UE (Działanie 2.1 Wysoka dostępność i jakość </a:t>
            </a:r>
            <a:r>
              <a:rPr lang="pl-PL" sz="4800" i="1" dirty="0" smtClean="0">
                <a:solidFill>
                  <a:schemeClr val="accent5">
                    <a:lumMod val="75000"/>
                  </a:schemeClr>
                </a:solidFill>
              </a:rPr>
              <a:t>e-usług</a:t>
            </a:r>
            <a:endParaRPr lang="pl-PL" sz="48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l">
              <a:buNone/>
            </a:pPr>
            <a:r>
              <a:rPr lang="pl-PL" sz="4800" i="1" dirty="0">
                <a:solidFill>
                  <a:schemeClr val="accent5">
                    <a:lumMod val="75000"/>
                  </a:schemeClr>
                </a:solidFill>
              </a:rPr>
              <a:t>      </a:t>
            </a:r>
            <a:r>
              <a:rPr lang="pl-PL" sz="4800" i="1" dirty="0" smtClean="0">
                <a:solidFill>
                  <a:schemeClr val="accent5">
                    <a:lumMod val="75000"/>
                  </a:schemeClr>
                </a:solidFill>
              </a:rPr>
              <a:t>publicznych, II oś POPC </a:t>
            </a:r>
            <a:r>
              <a:rPr lang="pl-PL" sz="4800" i="1" dirty="0" smtClean="0">
                <a:solidFill>
                  <a:srgbClr val="FF0000"/>
                </a:solidFill>
              </a:rPr>
              <a:t>E-administracja i otwarty rząd</a:t>
            </a:r>
            <a:r>
              <a:rPr lang="pl-PL" sz="4800" i="1" dirty="0" smtClean="0">
                <a:solidFill>
                  <a:schemeClr val="accent5">
                    <a:lumMod val="75000"/>
                  </a:schemeClr>
                </a:solidFill>
              </a:rPr>
              <a:t>) </a:t>
            </a:r>
            <a:endParaRPr lang="pl-PL" sz="48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l">
              <a:buNone/>
            </a:pPr>
            <a:r>
              <a:rPr lang="pl-PL" sz="4800" i="1" dirty="0" smtClean="0">
                <a:solidFill>
                  <a:schemeClr val="accent5">
                    <a:lumMod val="75000"/>
                  </a:schemeClr>
                </a:solidFill>
              </a:rPr>
              <a:t>      15,37</a:t>
            </a:r>
            <a:r>
              <a:rPr lang="pl-PL" sz="4800" i="1" dirty="0">
                <a:solidFill>
                  <a:schemeClr val="accent5">
                    <a:lumMod val="75000"/>
                  </a:schemeClr>
                </a:solidFill>
              </a:rPr>
              <a:t>% </a:t>
            </a:r>
            <a:r>
              <a:rPr lang="pl-PL" sz="4800" i="1" dirty="0" smtClean="0">
                <a:solidFill>
                  <a:srgbClr val="FF0000"/>
                </a:solidFill>
              </a:rPr>
              <a:t>dofinansowanie</a:t>
            </a:r>
            <a:r>
              <a:rPr lang="pl-PL" sz="4800" i="1" dirty="0" smtClean="0">
                <a:solidFill>
                  <a:schemeClr val="accent5">
                    <a:lumMod val="75000"/>
                  </a:schemeClr>
                </a:solidFill>
              </a:rPr>
              <a:t> z budże</a:t>
            </a:r>
            <a:r>
              <a:rPr lang="pl-PL" sz="4800" i="1" dirty="0" smtClean="0">
                <a:solidFill>
                  <a:schemeClr val="accent1">
                    <a:lumMod val="50000"/>
                  </a:schemeClr>
                </a:solidFill>
              </a:rPr>
              <a:t>tu</a:t>
            </a:r>
            <a:r>
              <a:rPr lang="pl-PL" sz="4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l-PL" sz="4800" i="1" dirty="0">
                <a:solidFill>
                  <a:schemeClr val="accent5">
                    <a:lumMod val="75000"/>
                  </a:schemeClr>
                </a:solidFill>
              </a:rPr>
              <a:t>Państwa – część </a:t>
            </a:r>
            <a:r>
              <a:rPr lang="pl-PL" sz="4800" i="1" dirty="0" smtClean="0">
                <a:solidFill>
                  <a:schemeClr val="accent5">
                    <a:lumMod val="75000"/>
                  </a:schemeClr>
                </a:solidFill>
              </a:rPr>
              <a:t>budżetowa nr 76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800" i="1" dirty="0" smtClean="0">
                <a:solidFill>
                  <a:schemeClr val="accent5">
                    <a:lumMod val="75000"/>
                  </a:schemeClr>
                </a:solidFill>
              </a:rPr>
              <a:t>Całkowity koszt projektu: 22 007 821,14 zł netto; 27 069 620,00 zł brutto.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800" i="1" dirty="0" smtClean="0">
                <a:solidFill>
                  <a:schemeClr val="accent5">
                    <a:lumMod val="75000"/>
                  </a:schemeClr>
                </a:solidFill>
              </a:rPr>
              <a:t>Planowany </a:t>
            </a:r>
            <a:r>
              <a:rPr lang="pl-PL" sz="4800" i="1" dirty="0">
                <a:solidFill>
                  <a:schemeClr val="accent5">
                    <a:lumMod val="75000"/>
                  </a:schemeClr>
                </a:solidFill>
              </a:rPr>
              <a:t>okres realizacji projektu: </a:t>
            </a:r>
            <a:r>
              <a:rPr lang="pl-PL" sz="4800" i="1" dirty="0" smtClean="0">
                <a:solidFill>
                  <a:srgbClr val="FF0000"/>
                </a:solidFill>
              </a:rPr>
              <a:t>01.07.2021</a:t>
            </a:r>
            <a:r>
              <a:rPr lang="pl-PL" sz="4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l-PL" sz="4800" i="1" dirty="0">
                <a:solidFill>
                  <a:schemeClr val="accent5">
                    <a:lumMod val="75000"/>
                  </a:schemeClr>
                </a:solidFill>
              </a:rPr>
              <a:t>r. do </a:t>
            </a:r>
            <a:r>
              <a:rPr lang="pl-PL" sz="4800" i="1" dirty="0" smtClean="0">
                <a:solidFill>
                  <a:srgbClr val="FF0000"/>
                </a:solidFill>
              </a:rPr>
              <a:t>30.06.2023</a:t>
            </a:r>
            <a:r>
              <a:rPr lang="pl-PL" sz="4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l-PL" sz="4800" i="1" dirty="0">
                <a:solidFill>
                  <a:schemeClr val="accent5">
                    <a:lumMod val="75000"/>
                  </a:schemeClr>
                </a:solidFill>
              </a:rPr>
              <a:t>r.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137161" y="1210300"/>
            <a:ext cx="11850624" cy="506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pl-PL" sz="1900" b="1" i="1" dirty="0">
                <a:solidFill>
                  <a:schemeClr val="accent5">
                    <a:lumMod val="75000"/>
                  </a:schemeClr>
                </a:solidFill>
              </a:rPr>
              <a:t>Cel projektu: </a:t>
            </a:r>
            <a:r>
              <a:rPr lang="pl-PL" sz="1900" i="1" dirty="0">
                <a:solidFill>
                  <a:schemeClr val="accent5">
                    <a:lumMod val="75000"/>
                  </a:schemeClr>
                </a:solidFill>
              </a:rPr>
              <a:t>wypracowanie, przetestowanie i wdrożenie w okresie 01.07.2021 do 30.06.2023 technicznych narzędzi wspierających CRKE oraz zbudowanie relacji między profesjonalistami z wykorzystaniem organizacyjno-proceduralnych rozwiązań skutecznej wymiany informacji o podatnościach, zagrożeniach, rekomendacjach i standardach pozwalających na osiągnięcie wysokiego poziomu bezpieczeństwa sieci oraz konsumentów, dzięki udostępnieniu istotnych informacji oraz szkoleń na platformie on-line w obszarze komunikacji elektronicznej w sektorze telekomunikacyjnym. </a:t>
            </a:r>
          </a:p>
          <a:p>
            <a:pPr algn="l"/>
            <a:endParaRPr lang="pl-PL" sz="1900" i="1" dirty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pl-PL" sz="1900" b="1" i="1" dirty="0" smtClean="0">
                <a:solidFill>
                  <a:schemeClr val="accent5">
                    <a:lumMod val="75000"/>
                  </a:schemeClr>
                </a:solidFill>
              </a:rPr>
              <a:t>Projekt </a:t>
            </a:r>
            <a:r>
              <a:rPr lang="pl-PL" sz="1900" b="1" i="1" dirty="0">
                <a:solidFill>
                  <a:schemeClr val="accent5">
                    <a:lumMod val="75000"/>
                  </a:schemeClr>
                </a:solidFill>
              </a:rPr>
              <a:t>wpisuje się </a:t>
            </a:r>
            <a:r>
              <a:rPr lang="pl-PL" sz="1900" b="1" i="1" dirty="0" smtClean="0">
                <a:solidFill>
                  <a:schemeClr val="accent5">
                    <a:lumMod val="75000"/>
                  </a:schemeClr>
                </a:solidFill>
              </a:rPr>
              <a:t>m.in. w: </a:t>
            </a:r>
          </a:p>
          <a:p>
            <a:pPr lvl="0" fontAlgn="base"/>
            <a:r>
              <a:rPr lang="pl-PL" sz="1900" i="1" dirty="0">
                <a:solidFill>
                  <a:schemeClr val="accent5">
                    <a:lumMod val="75000"/>
                  </a:schemeClr>
                </a:solidFill>
              </a:rPr>
              <a:t>- </a:t>
            </a:r>
            <a:r>
              <a:rPr lang="pl-PL" sz="1900" i="1" u="sng" dirty="0">
                <a:solidFill>
                  <a:schemeClr val="accent5">
                    <a:lumMod val="75000"/>
                  </a:schemeClr>
                </a:solidFill>
              </a:rPr>
              <a:t>Program </a:t>
            </a:r>
            <a:r>
              <a:rPr lang="pl-PL" sz="1900" i="1" u="sng" dirty="0">
                <a:solidFill>
                  <a:schemeClr val="accent5">
                    <a:lumMod val="75000"/>
                  </a:schemeClr>
                </a:solidFill>
              </a:rPr>
              <a:t>Zintegrowanej Informatyzacji </a:t>
            </a:r>
            <a:r>
              <a:rPr lang="pl-PL" sz="1900" i="1" u="sng" dirty="0">
                <a:solidFill>
                  <a:schemeClr val="accent5">
                    <a:lumMod val="75000"/>
                  </a:schemeClr>
                </a:solidFill>
              </a:rPr>
              <a:t>Państwa</a:t>
            </a:r>
            <a:r>
              <a:rPr lang="pl-PL" sz="1900" i="1" dirty="0" smtClean="0">
                <a:solidFill>
                  <a:schemeClr val="accent5">
                    <a:lumMod val="75000"/>
                  </a:schemeClr>
                </a:solidFill>
              </a:rPr>
              <a:t>, cel </a:t>
            </a:r>
            <a:r>
              <a:rPr lang="pl-PL" sz="1900" i="1" dirty="0">
                <a:solidFill>
                  <a:schemeClr val="accent5">
                    <a:lumMod val="75000"/>
                  </a:schemeClr>
                </a:solidFill>
              </a:rPr>
              <a:t>główny: modernizacja administracji publicznej i usprawnienie funkcjonowania państwa przy wykorzystaniu technologii cyfrowych cel szczegółowy: Zwiększenie jakości oraz zakresu komunikacji między obywatelami i innymi interesariuszami a państwem (o którym mowa w pkt 4.2.1 Programu)</a:t>
            </a:r>
          </a:p>
          <a:p>
            <a:r>
              <a:rPr lang="pl-PL" sz="1900" i="1" dirty="0" smtClean="0">
                <a:solidFill>
                  <a:schemeClr val="accent5">
                    <a:lumMod val="75000"/>
                  </a:schemeClr>
                </a:solidFill>
              </a:rPr>
              <a:t>- </a:t>
            </a:r>
            <a:r>
              <a:rPr lang="pl-PL" sz="1900" i="1" u="sng" dirty="0" smtClean="0">
                <a:solidFill>
                  <a:schemeClr val="accent5">
                    <a:lumMod val="75000"/>
                  </a:schemeClr>
                </a:solidFill>
              </a:rPr>
              <a:t>POPC</a:t>
            </a:r>
            <a:r>
              <a:rPr lang="pl-PL" sz="1900" i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pl-PL" sz="1900" i="1" dirty="0" smtClean="0">
                <a:solidFill>
                  <a:schemeClr val="accent5">
                    <a:lumMod val="75000"/>
                  </a:schemeClr>
                </a:solidFill>
              </a:rPr>
              <a:t>OP II, </a:t>
            </a:r>
            <a:r>
              <a:rPr lang="pl-PL" sz="1900" i="1" dirty="0" smtClean="0">
                <a:solidFill>
                  <a:schemeClr val="accent5">
                    <a:lumMod val="75000"/>
                  </a:schemeClr>
                </a:solidFill>
              </a:rPr>
              <a:t>cel </a:t>
            </a:r>
            <a:r>
              <a:rPr lang="pl-PL" sz="1900" i="1" dirty="0">
                <a:solidFill>
                  <a:schemeClr val="accent5">
                    <a:lumMod val="75000"/>
                  </a:schemeClr>
                </a:solidFill>
              </a:rPr>
              <a:t>szczegółowy nr 2 „Wysoka dostępność i jakość e usług publicznych</a:t>
            </a:r>
            <a:r>
              <a:rPr lang="pl-PL" sz="1900" i="1" dirty="0" smtClean="0">
                <a:solidFill>
                  <a:schemeClr val="accent5">
                    <a:lumMod val="75000"/>
                  </a:schemeClr>
                </a:solidFill>
              </a:rPr>
              <a:t>”</a:t>
            </a:r>
          </a:p>
          <a:p>
            <a:pPr lvl="0" fontAlgn="base"/>
            <a:r>
              <a:rPr lang="pl-PL" sz="1900" i="1" dirty="0" smtClean="0">
                <a:solidFill>
                  <a:schemeClr val="accent5">
                    <a:lumMod val="75000"/>
                  </a:schemeClr>
                </a:solidFill>
              </a:rPr>
              <a:t>- </a:t>
            </a:r>
            <a:r>
              <a:rPr lang="pl-PL" sz="1900" i="1" u="sng" dirty="0" smtClean="0">
                <a:solidFill>
                  <a:schemeClr val="accent5">
                    <a:lumMod val="75000"/>
                  </a:schemeClr>
                </a:solidFill>
              </a:rPr>
              <a:t>Strategia </a:t>
            </a:r>
            <a:r>
              <a:rPr lang="pl-PL" sz="1900" i="1" u="sng" dirty="0">
                <a:solidFill>
                  <a:schemeClr val="accent5">
                    <a:lumMod val="75000"/>
                  </a:schemeClr>
                </a:solidFill>
              </a:rPr>
              <a:t>na rzecz Odpowiedzialnego Rozwoju do roku 2020 (z perspektywą do 2030 r</a:t>
            </a:r>
            <a:r>
              <a:rPr lang="pl-PL" sz="1900" i="1" u="sng" dirty="0" smtClean="0">
                <a:solidFill>
                  <a:schemeClr val="accent5">
                    <a:lumMod val="75000"/>
                  </a:schemeClr>
                </a:solidFill>
              </a:rPr>
              <a:t>.), </a:t>
            </a:r>
            <a:r>
              <a:rPr lang="pl-PL" sz="1900" i="1" dirty="0" smtClean="0">
                <a:solidFill>
                  <a:schemeClr val="accent5">
                    <a:lumMod val="75000"/>
                  </a:schemeClr>
                </a:solidFill>
              </a:rPr>
              <a:t>Obszar</a:t>
            </a:r>
            <a:r>
              <a:rPr lang="pl-PL" sz="1900" i="1" dirty="0">
                <a:solidFill>
                  <a:schemeClr val="accent5">
                    <a:lumMod val="75000"/>
                  </a:schemeClr>
                </a:solidFill>
              </a:rPr>
              <a:t>: E-państwo / Kierunek Interwencji: Budowa i rozwój e-administracji – orientacja administracji państwa na usługi cyfrowe</a:t>
            </a:r>
          </a:p>
          <a:p>
            <a:r>
              <a:rPr lang="pl-PL" sz="1900" i="1" dirty="0" smtClean="0">
                <a:solidFill>
                  <a:schemeClr val="accent5">
                    <a:lumMod val="75000"/>
                  </a:schemeClr>
                </a:solidFill>
              </a:rPr>
              <a:t>- </a:t>
            </a:r>
            <a:r>
              <a:rPr lang="pl-PL" sz="1900" i="1" u="sng" dirty="0" smtClean="0">
                <a:solidFill>
                  <a:schemeClr val="accent5">
                    <a:lumMod val="75000"/>
                  </a:schemeClr>
                </a:solidFill>
              </a:rPr>
              <a:t>Strategia </a:t>
            </a:r>
            <a:r>
              <a:rPr lang="pl-PL" sz="1900" i="1" u="sng" dirty="0">
                <a:solidFill>
                  <a:schemeClr val="accent5">
                    <a:lumMod val="75000"/>
                  </a:schemeClr>
                </a:solidFill>
              </a:rPr>
              <a:t>Sprawne i Nowoczesne Państwo </a:t>
            </a:r>
            <a:r>
              <a:rPr lang="pl-PL" sz="1900" i="1" u="sng" dirty="0" smtClean="0">
                <a:solidFill>
                  <a:schemeClr val="accent5">
                    <a:lumMod val="75000"/>
                  </a:schemeClr>
                </a:solidFill>
              </a:rPr>
              <a:t>2030</a:t>
            </a:r>
            <a:r>
              <a:rPr lang="pl-PL" sz="1900" i="1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pl-PL" sz="1900" i="1" dirty="0">
                <a:solidFill>
                  <a:schemeClr val="accent5">
                    <a:lumMod val="75000"/>
                  </a:schemeClr>
                </a:solidFill>
              </a:rPr>
              <a:t>cel </a:t>
            </a:r>
            <a:r>
              <a:rPr lang="pl-PL" sz="1900" i="1" dirty="0">
                <a:solidFill>
                  <a:schemeClr val="accent5">
                    <a:lumMod val="75000"/>
                  </a:schemeClr>
                </a:solidFill>
              </a:rPr>
              <a:t>szczegółowy nr III </a:t>
            </a:r>
            <a:r>
              <a:rPr lang="pl-PL" sz="1900" i="1" dirty="0" smtClean="0">
                <a:solidFill>
                  <a:schemeClr val="accent5">
                    <a:lumMod val="75000"/>
                  </a:schemeClr>
                </a:solidFill>
              </a:rPr>
              <a:t>„</a:t>
            </a:r>
            <a:r>
              <a:rPr lang="pl-PL" sz="1900" i="1" dirty="0">
                <a:solidFill>
                  <a:schemeClr val="accent5">
                    <a:lumMod val="75000"/>
                  </a:schemeClr>
                </a:solidFill>
              </a:rPr>
              <a:t>Podniesienie sprawności realizacji zadań państwa poprzez wykorzystanie technologii cyfrowych </a:t>
            </a:r>
            <a:r>
              <a:rPr lang="pl-PL" sz="1900" i="1" dirty="0" smtClean="0">
                <a:solidFill>
                  <a:schemeClr val="accent5">
                    <a:lumMod val="75000"/>
                  </a:schemeClr>
                </a:solidFill>
              </a:rPr>
              <a:t>…”</a:t>
            </a:r>
            <a:endParaRPr lang="pl-PL" sz="1900" i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pl-PL" sz="1900" i="1" dirty="0">
                <a:solidFill>
                  <a:schemeClr val="accent5">
                    <a:lumMod val="75000"/>
                  </a:schemeClr>
                </a:solidFill>
              </a:rPr>
              <a:t>- </a:t>
            </a:r>
            <a:r>
              <a:rPr lang="pl-PL" sz="1900" i="1" u="sng" dirty="0" smtClean="0">
                <a:solidFill>
                  <a:schemeClr val="accent5">
                    <a:lumMod val="75000"/>
                  </a:schemeClr>
                </a:solidFill>
              </a:rPr>
              <a:t>Strategia </a:t>
            </a:r>
            <a:r>
              <a:rPr lang="pl-PL" sz="1900" i="1" u="sng" dirty="0">
                <a:solidFill>
                  <a:schemeClr val="accent5">
                    <a:lumMod val="75000"/>
                  </a:schemeClr>
                </a:solidFill>
              </a:rPr>
              <a:t>Cyberbezpieczeństwa Rzeczypospolitej Polskiej na lata </a:t>
            </a:r>
            <a:r>
              <a:rPr lang="pl-PL" sz="1900" i="1" u="sng" dirty="0" smtClean="0">
                <a:solidFill>
                  <a:schemeClr val="accent5">
                    <a:lumMod val="75000"/>
                  </a:schemeClr>
                </a:solidFill>
              </a:rPr>
              <a:t>2019-2024</a:t>
            </a:r>
            <a:r>
              <a:rPr lang="pl-PL" sz="1900" i="1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pl-PL" sz="1900" i="1" dirty="0" smtClean="0">
                <a:solidFill>
                  <a:schemeClr val="accent5">
                    <a:lumMod val="75000"/>
                  </a:schemeClr>
                </a:solidFill>
              </a:rPr>
              <a:t>cel </a:t>
            </a:r>
            <a:r>
              <a:rPr lang="pl-PL" sz="1900" i="1" dirty="0">
                <a:solidFill>
                  <a:schemeClr val="accent5">
                    <a:lumMod val="75000"/>
                  </a:schemeClr>
                </a:solidFill>
              </a:rPr>
              <a:t>szczegółowy nr 1 „Rozwój krajowego systemu cyberbezpieczeństwa</a:t>
            </a:r>
            <a:r>
              <a:rPr lang="pl-PL" sz="1900" i="1" dirty="0" smtClean="0">
                <a:solidFill>
                  <a:schemeClr val="accent5">
                    <a:lumMod val="75000"/>
                  </a:schemeClr>
                </a:solidFill>
              </a:rPr>
              <a:t>”</a:t>
            </a:r>
            <a:endParaRPr lang="pl-PL" sz="1900" i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143570" y="2923812"/>
            <a:ext cx="11844214" cy="346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pl-PL" sz="1900" b="1" i="1" dirty="0">
                <a:solidFill>
                  <a:schemeClr val="accent5">
                    <a:lumMod val="75000"/>
                  </a:schemeClr>
                </a:solidFill>
              </a:rPr>
              <a:t>E-usługa:</a:t>
            </a:r>
          </a:p>
          <a:p>
            <a:pPr algn="l"/>
            <a:endParaRPr lang="pl-PL" sz="19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457200" indent="-457200" algn="l">
              <a:buFont typeface="+mj-lt"/>
              <a:buAutoNum type="alphaLcParenR"/>
            </a:pPr>
            <a:r>
              <a:rPr lang="pl-PL" i="1" dirty="0">
                <a:solidFill>
                  <a:schemeClr val="accent5">
                    <a:lumMod val="75000"/>
                  </a:schemeClr>
                </a:solidFill>
              </a:rPr>
              <a:t>umożliwi bezpieczną wymianę informacji oraz dzielenie się wiedzą między profesjonalistami </a:t>
            </a:r>
            <a:r>
              <a:rPr lang="pl-PL" i="1" dirty="0" smtClean="0">
                <a:solidFill>
                  <a:schemeClr val="accent5">
                    <a:lumMod val="75000"/>
                  </a:schemeClr>
                </a:solidFill>
              </a:rPr>
              <a:t>(specjalistami </a:t>
            </a:r>
            <a:r>
              <a:rPr lang="pl-PL" i="1" dirty="0">
                <a:solidFill>
                  <a:schemeClr val="accent5">
                    <a:lumMod val="75000"/>
                  </a:schemeClr>
                </a:solidFill>
              </a:rPr>
              <a:t>ds. bezpieczeństwa) z </a:t>
            </a:r>
            <a:r>
              <a:rPr lang="pl-PL" i="1" dirty="0" smtClean="0">
                <a:solidFill>
                  <a:schemeClr val="accent5">
                    <a:lumMod val="75000"/>
                  </a:schemeClr>
                </a:solidFill>
              </a:rPr>
              <a:t>przedsiębiorcami telekomunikacyjnymi </a:t>
            </a:r>
            <a:r>
              <a:rPr lang="pl-PL" i="1" dirty="0">
                <a:solidFill>
                  <a:schemeClr val="accent5">
                    <a:lumMod val="75000"/>
                  </a:schemeClr>
                </a:solidFill>
              </a:rPr>
              <a:t>oraz podmiotami związanymi z sektorem </a:t>
            </a:r>
            <a:r>
              <a:rPr lang="pl-PL" i="1" dirty="0" smtClean="0">
                <a:solidFill>
                  <a:schemeClr val="accent5">
                    <a:lumMod val="75000"/>
                  </a:schemeClr>
                </a:solidFill>
              </a:rPr>
              <a:t>telekomunikacyjnym</a:t>
            </a:r>
            <a:r>
              <a:rPr lang="pl-PL" i="1" dirty="0" smtClean="0">
                <a:solidFill>
                  <a:schemeClr val="accent5">
                    <a:lumMod val="75000"/>
                  </a:schemeClr>
                </a:solidFill>
              </a:rPr>
              <a:t>,</a:t>
            </a:r>
            <a:endParaRPr lang="pl-PL" i="1" dirty="0">
              <a:solidFill>
                <a:schemeClr val="accent5">
                  <a:lumMod val="75000"/>
                </a:schemeClr>
              </a:solidFill>
            </a:endParaRPr>
          </a:p>
          <a:p>
            <a:pPr marL="457200" indent="-457200" algn="l">
              <a:buFont typeface="+mj-lt"/>
              <a:buAutoNum type="alphaLcParenR"/>
            </a:pPr>
            <a:r>
              <a:rPr lang="pl-PL" i="1" dirty="0" smtClean="0">
                <a:solidFill>
                  <a:schemeClr val="accent5">
                    <a:lumMod val="75000"/>
                  </a:schemeClr>
                </a:solidFill>
              </a:rPr>
              <a:t>sprzyjać </a:t>
            </a:r>
            <a:r>
              <a:rPr lang="pl-PL" i="1" dirty="0">
                <a:solidFill>
                  <a:schemeClr val="accent5">
                    <a:lumMod val="75000"/>
                  </a:schemeClr>
                </a:solidFill>
              </a:rPr>
              <a:t>będzie budowie kompetencji z obszaru bezpieczeństwa sieci i usług oferowanych przez </a:t>
            </a:r>
            <a:r>
              <a:rPr lang="pl-PL" i="1" dirty="0" smtClean="0">
                <a:solidFill>
                  <a:schemeClr val="accent5">
                    <a:lumMod val="75000"/>
                  </a:schemeClr>
                </a:solidFill>
              </a:rPr>
              <a:t>przedsiębiorców telekomunikacyjnych,</a:t>
            </a:r>
            <a:endParaRPr lang="pl-PL" i="1" dirty="0">
              <a:solidFill>
                <a:schemeClr val="accent5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r>
              <a:rPr lang="pl-PL" i="1" dirty="0" smtClean="0">
                <a:solidFill>
                  <a:schemeClr val="accent5">
                    <a:lumMod val="75000"/>
                  </a:schemeClr>
                </a:solidFill>
              </a:rPr>
              <a:t>umożliwi </a:t>
            </a:r>
            <a:r>
              <a:rPr lang="pl-PL" i="1" dirty="0">
                <a:solidFill>
                  <a:schemeClr val="accent5">
                    <a:lumMod val="75000"/>
                  </a:schemeClr>
                </a:solidFill>
              </a:rPr>
              <a:t>wypracowywanie i propagację rekomendacji w zakresie bezpieczeństwa usług telekomunikacyjnych w oparciu </a:t>
            </a:r>
            <a:r>
              <a:rPr lang="pl-PL" i="1" dirty="0" smtClean="0">
                <a:solidFill>
                  <a:schemeClr val="accent5">
                    <a:lumMod val="75000"/>
                  </a:schemeClr>
                </a:solidFill>
              </a:rPr>
              <a:t>  o </a:t>
            </a:r>
            <a:r>
              <a:rPr lang="pl-PL" i="1" dirty="0">
                <a:solidFill>
                  <a:schemeClr val="accent5">
                    <a:lumMod val="75000"/>
                  </a:schemeClr>
                </a:solidFill>
              </a:rPr>
              <a:t>rekomendacje CSIRT Poziomu Krajowego, rekomendacje dla </a:t>
            </a:r>
            <a:r>
              <a:rPr lang="pl-PL" i="1" dirty="0" smtClean="0">
                <a:solidFill>
                  <a:schemeClr val="accent5">
                    <a:lumMod val="75000"/>
                  </a:schemeClr>
                </a:solidFill>
              </a:rPr>
              <a:t>sektora telekomunikacyjnego </a:t>
            </a:r>
            <a:r>
              <a:rPr lang="pl-PL" i="1" dirty="0">
                <a:solidFill>
                  <a:schemeClr val="accent5">
                    <a:lumMod val="75000"/>
                  </a:schemeClr>
                </a:solidFill>
              </a:rPr>
              <a:t>oraz analogicznych źródeł,</a:t>
            </a:r>
          </a:p>
          <a:p>
            <a:pPr marL="457200" indent="-457200">
              <a:buFont typeface="+mj-lt"/>
              <a:buAutoNum type="alphaLcParenR"/>
            </a:pPr>
            <a:r>
              <a:rPr lang="pl-PL" i="1" dirty="0" smtClean="0">
                <a:solidFill>
                  <a:schemeClr val="accent5">
                    <a:lumMod val="75000"/>
                  </a:schemeClr>
                </a:solidFill>
              </a:rPr>
              <a:t>poprawi </a:t>
            </a:r>
            <a:r>
              <a:rPr lang="pl-PL" i="1" dirty="0">
                <a:solidFill>
                  <a:schemeClr val="accent5">
                    <a:lumMod val="75000"/>
                  </a:schemeClr>
                </a:solidFill>
              </a:rPr>
              <a:t>niezawodność cyfrowych usług publicznych oraz możliwość świadczenia ich bardziej zaawansowanych form,</a:t>
            </a:r>
          </a:p>
          <a:p>
            <a:pPr marL="457200" indent="-457200">
              <a:buFont typeface="+mj-lt"/>
              <a:buAutoNum type="alphaLcParenR"/>
            </a:pPr>
            <a:r>
              <a:rPr lang="pl-PL" i="1" dirty="0" smtClean="0">
                <a:solidFill>
                  <a:schemeClr val="accent5">
                    <a:lumMod val="75000"/>
                  </a:schemeClr>
                </a:solidFill>
              </a:rPr>
              <a:t>przyczyni </a:t>
            </a:r>
            <a:r>
              <a:rPr lang="pl-PL" i="1" dirty="0">
                <a:solidFill>
                  <a:schemeClr val="accent5">
                    <a:lumMod val="75000"/>
                  </a:schemeClr>
                </a:solidFill>
              </a:rPr>
              <a:t>się do poniesienia poziomu bezpieczeństwa informatycznego w sektorze </a:t>
            </a:r>
            <a:r>
              <a:rPr lang="pl-PL" i="1" dirty="0" smtClean="0">
                <a:solidFill>
                  <a:schemeClr val="accent5">
                    <a:lumMod val="75000"/>
                  </a:schemeClr>
                </a:solidFill>
              </a:rPr>
              <a:t>telekomunikacyjnym,</a:t>
            </a:r>
            <a:endParaRPr lang="pl-PL" i="1" dirty="0">
              <a:solidFill>
                <a:schemeClr val="accent5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r>
              <a:rPr lang="pl-PL" i="1" dirty="0" smtClean="0">
                <a:solidFill>
                  <a:schemeClr val="accent5">
                    <a:lumMod val="75000"/>
                  </a:schemeClr>
                </a:solidFill>
              </a:rPr>
              <a:t>przyczyni </a:t>
            </a:r>
            <a:r>
              <a:rPr lang="pl-PL" i="1" dirty="0">
                <a:solidFill>
                  <a:schemeClr val="accent5">
                    <a:lumMod val="75000"/>
                  </a:schemeClr>
                </a:solidFill>
              </a:rPr>
              <a:t>się do zmniejszenia kosztów związanych z obsługą i niwelacją skutków incydentów bezpieczeństwa.</a:t>
            </a:r>
          </a:p>
          <a:p>
            <a:endParaRPr lang="pl-PL" sz="1900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43570" y="1353973"/>
            <a:ext cx="1010685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i="1" dirty="0">
                <a:solidFill>
                  <a:schemeClr val="accent5">
                    <a:lumMod val="75000"/>
                  </a:schemeClr>
                </a:solidFill>
              </a:rPr>
              <a:t>Główni interesariusze projektu / e-usługi</a:t>
            </a:r>
            <a:r>
              <a:rPr lang="pl-PL" b="1" i="1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</a:p>
          <a:p>
            <a:endParaRPr lang="pl-PL" sz="800" b="1" i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pl-PL" i="1" dirty="0">
                <a:solidFill>
                  <a:schemeClr val="accent5">
                    <a:lumMod val="75000"/>
                  </a:schemeClr>
                </a:solidFill>
              </a:rPr>
              <a:t>1</a:t>
            </a:r>
            <a:r>
              <a:rPr lang="pl-PL" i="1" dirty="0" smtClean="0">
                <a:solidFill>
                  <a:schemeClr val="accent5">
                    <a:lumMod val="75000"/>
                  </a:schemeClr>
                </a:solidFill>
              </a:rPr>
              <a:t>/ przedsiębiorcy </a:t>
            </a:r>
            <a:r>
              <a:rPr lang="pl-PL" i="1" dirty="0">
                <a:solidFill>
                  <a:schemeClr val="accent5">
                    <a:lumMod val="75000"/>
                  </a:schemeClr>
                </a:solidFill>
              </a:rPr>
              <a:t>telekomunikacyjni (PT),</a:t>
            </a:r>
          </a:p>
          <a:p>
            <a:r>
              <a:rPr lang="pl-PL" i="1" dirty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pl-PL" i="1" dirty="0" smtClean="0">
                <a:solidFill>
                  <a:schemeClr val="accent5">
                    <a:lumMod val="75000"/>
                  </a:schemeClr>
                </a:solidFill>
              </a:rPr>
              <a:t>/ klienci </a:t>
            </a:r>
            <a:r>
              <a:rPr lang="pl-PL" i="1" dirty="0">
                <a:solidFill>
                  <a:schemeClr val="accent5">
                    <a:lumMod val="75000"/>
                  </a:schemeClr>
                </a:solidFill>
              </a:rPr>
              <a:t>(indywidualni oraz instytucjonalni) przedsiębiorców </a:t>
            </a:r>
            <a:r>
              <a:rPr lang="pl-PL" i="1" dirty="0" smtClean="0">
                <a:solidFill>
                  <a:schemeClr val="accent5">
                    <a:lumMod val="75000"/>
                  </a:schemeClr>
                </a:solidFill>
              </a:rPr>
              <a:t>telekomunikacyjnych,</a:t>
            </a:r>
            <a:endParaRPr lang="pl-PL" i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pl-PL" i="1" dirty="0">
                <a:solidFill>
                  <a:schemeClr val="accent5">
                    <a:lumMod val="75000"/>
                  </a:schemeClr>
                </a:solidFill>
              </a:rPr>
              <a:t>3</a:t>
            </a:r>
            <a:r>
              <a:rPr lang="pl-PL" i="1" dirty="0" smtClean="0">
                <a:solidFill>
                  <a:schemeClr val="accent5">
                    <a:lumMod val="75000"/>
                  </a:schemeClr>
                </a:solidFill>
              </a:rPr>
              <a:t>/ stowarzyszenia </a:t>
            </a:r>
            <a:r>
              <a:rPr lang="pl-PL" i="1" dirty="0">
                <a:solidFill>
                  <a:schemeClr val="accent5">
                    <a:lumMod val="75000"/>
                  </a:schemeClr>
                </a:solidFill>
              </a:rPr>
              <a:t>zrzeszające  przedsiębiorców telekomunikacyjnych. </a:t>
            </a:r>
            <a:endParaRPr lang="pl-PL" i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525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829559" y="983635"/>
            <a:ext cx="9426804" cy="52224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          ARCHITEKTURA </a:t>
            </a:r>
            <a:r>
              <a:rPr lang="pl-PL" sz="4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pl-PL" sz="4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KLUCZOWE KOMPONENTY</a:t>
            </a: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pl-PL" sz="29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xmlns="" id="{D6078382-488C-487E-824A-267DBA6444B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921549" y="-2055042"/>
            <a:ext cx="4194930" cy="12038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2369670" y="1001923"/>
            <a:ext cx="9426804" cy="52224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          ARCHITEKTURA </a:t>
            </a:r>
            <a:r>
              <a:rPr lang="pl-PL" sz="4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pl-PL" sz="4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Widok kooperacji aplikacji </a:t>
            </a:r>
            <a:endParaRPr lang="pl-PL" sz="29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pl-PL" sz="29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6" name="Obraz 5" descr="C:\Users\Agata Mietek\AppData\Local\Microsoft\Windows\INetCache\Content.Outlook\LJD9N3VB\7.1 DKO_II (002).b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632" y="1563624"/>
            <a:ext cx="9305387" cy="52303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37255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E28105-763F-4193-B043-C170AA0A0327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5df3a10b-8748-402e-bef4-aee373db4dbb"/>
    <ds:schemaRef ds:uri="9affde3b-50dd-4e74-9e2c-6b9654ae514a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364</Words>
  <Application>Microsoft Office PowerPoint</Application>
  <PresentationFormat>Panoramiczny</PresentationFormat>
  <Paragraphs>73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Roboto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28</cp:revision>
  <dcterms:created xsi:type="dcterms:W3CDTF">2017-01-27T12:50:17Z</dcterms:created>
  <dcterms:modified xsi:type="dcterms:W3CDTF">2021-06-15T06:26:08Z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