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79" r:id="rId1"/>
  </p:sldMasterIdLst>
  <p:notesMasterIdLst>
    <p:notesMasterId r:id="rId12"/>
  </p:notesMasterIdLst>
  <p:handoutMasterIdLst>
    <p:handoutMasterId r:id="rId13"/>
  </p:handoutMasterIdLst>
  <p:sldIdLst>
    <p:sldId id="1347" r:id="rId2"/>
    <p:sldId id="1806" r:id="rId3"/>
    <p:sldId id="1831" r:id="rId4"/>
    <p:sldId id="1799" r:id="rId5"/>
    <p:sldId id="1796" r:id="rId6"/>
    <p:sldId id="1832" r:id="rId7"/>
    <p:sldId id="1798" r:id="rId8"/>
    <p:sldId id="1786" r:id="rId9"/>
    <p:sldId id="1819" r:id="rId10"/>
    <p:sldId id="1833" r:id="rId11"/>
  </p:sldIdLst>
  <p:sldSz cx="12192000" cy="6858000"/>
  <p:notesSz cx="9994900" cy="6883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68">
          <p15:clr>
            <a:srgbClr val="A4A3A4"/>
          </p15:clr>
        </p15:guide>
        <p15:guide id="2" pos="314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55555"/>
    <a:srgbClr val="CFF1EF"/>
    <a:srgbClr val="30A19A"/>
    <a:srgbClr val="58595B"/>
    <a:srgbClr val="2DA19A"/>
    <a:srgbClr val="898989"/>
    <a:srgbClr val="FF00FF"/>
    <a:srgbClr val="35B1A8"/>
    <a:srgbClr val="34AEA5"/>
    <a:srgbClr val="48C8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39" autoAdjust="0"/>
    <p:restoredTop sz="93924" autoAdjust="0"/>
  </p:normalViewPr>
  <p:slideViewPr>
    <p:cSldViewPr>
      <p:cViewPr varScale="1">
        <p:scale>
          <a:sx n="76" d="100"/>
          <a:sy n="76" d="100"/>
        </p:scale>
        <p:origin x="120" y="606"/>
      </p:cViewPr>
      <p:guideLst>
        <p:guide orient="horz" pos="2160"/>
        <p:guide pos="3840"/>
      </p:guideLst>
    </p:cSldViewPr>
  </p:slideViewPr>
  <p:outlineViewPr>
    <p:cViewPr>
      <p:scale>
        <a:sx n="33" d="100"/>
        <a:sy n="33" d="100"/>
      </p:scale>
      <p:origin x="0" y="544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13" d="100"/>
          <a:sy n="113" d="100"/>
        </p:scale>
        <p:origin x="-1500" y="-102"/>
      </p:cViewPr>
      <p:guideLst>
        <p:guide orient="horz" pos="2168"/>
        <p:guide pos="3149"/>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ata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4.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846E40-C720-41BB-B6D8-9733C3545AEB}" type="doc">
      <dgm:prSet loTypeId="urn:microsoft.com/office/officeart/2005/8/layout/chevron1" loCatId="process" qsTypeId="urn:microsoft.com/office/officeart/2005/8/quickstyle/simple1" qsCatId="simple" csTypeId="urn:microsoft.com/office/officeart/2005/8/colors/colorful5" csCatId="colorful" phldr="1"/>
      <dgm:spPr/>
    </dgm:pt>
    <dgm:pt modelId="{73086052-957E-4869-B541-6CB97F3C09D7}">
      <dgm:prSet phldrT="[Text]" custT="1"/>
      <dgm:spPr/>
      <dgm:t>
        <a:bodyPr/>
        <a:lstStyle/>
        <a:p>
          <a:r>
            <a:rPr lang="en-US" sz="1800" dirty="0"/>
            <a:t>Feasibility</a:t>
          </a:r>
        </a:p>
      </dgm:t>
    </dgm:pt>
    <dgm:pt modelId="{03DCA15C-24E7-4EB2-AE82-8F8777C87DF3}" type="parTrans" cxnId="{48A2F071-5026-4759-A242-40E896422429}">
      <dgm:prSet/>
      <dgm:spPr/>
      <dgm:t>
        <a:bodyPr/>
        <a:lstStyle/>
        <a:p>
          <a:endParaRPr lang="en-US" sz="1600"/>
        </a:p>
      </dgm:t>
    </dgm:pt>
    <dgm:pt modelId="{05539A7F-18BB-4783-9F40-54B5FFEF9440}" type="sibTrans" cxnId="{48A2F071-5026-4759-A242-40E896422429}">
      <dgm:prSet/>
      <dgm:spPr/>
      <dgm:t>
        <a:bodyPr/>
        <a:lstStyle/>
        <a:p>
          <a:endParaRPr lang="en-US" sz="1600"/>
        </a:p>
      </dgm:t>
    </dgm:pt>
    <dgm:pt modelId="{C7208E87-A1FF-44EB-89A6-600206EDE65C}">
      <dgm:prSet phldrT="[Text]" custT="1"/>
      <dgm:spPr/>
      <dgm:t>
        <a:bodyPr/>
        <a:lstStyle/>
        <a:p>
          <a:r>
            <a:rPr lang="en-US" sz="1800" dirty="0"/>
            <a:t>Design</a:t>
          </a:r>
        </a:p>
      </dgm:t>
    </dgm:pt>
    <dgm:pt modelId="{4389E39E-7904-43D2-B7E0-5C5DCC320F73}" type="parTrans" cxnId="{4B12E023-BA6A-4CC9-A6DD-1B40EE40D79C}">
      <dgm:prSet/>
      <dgm:spPr/>
      <dgm:t>
        <a:bodyPr/>
        <a:lstStyle/>
        <a:p>
          <a:endParaRPr lang="en-US" sz="1600"/>
        </a:p>
      </dgm:t>
    </dgm:pt>
    <dgm:pt modelId="{A840D9C5-D598-410F-919E-1750B3C79F55}" type="sibTrans" cxnId="{4B12E023-BA6A-4CC9-A6DD-1B40EE40D79C}">
      <dgm:prSet/>
      <dgm:spPr/>
      <dgm:t>
        <a:bodyPr/>
        <a:lstStyle/>
        <a:p>
          <a:endParaRPr lang="en-US" sz="1600"/>
        </a:p>
      </dgm:t>
    </dgm:pt>
    <dgm:pt modelId="{4EEF6189-181B-4813-A190-0DAC7871BA0C}">
      <dgm:prSet phldrT="[Text]" custT="1"/>
      <dgm:spPr/>
      <dgm:t>
        <a:bodyPr/>
        <a:lstStyle/>
        <a:p>
          <a:r>
            <a:rPr lang="en-US" sz="1800" dirty="0"/>
            <a:t>Operation</a:t>
          </a:r>
        </a:p>
      </dgm:t>
    </dgm:pt>
    <dgm:pt modelId="{D906F57F-49E7-4B99-A9AF-79FF23E95FBD}" type="parTrans" cxnId="{FF9A6525-D940-4E40-89DF-8C8154D87FC4}">
      <dgm:prSet/>
      <dgm:spPr/>
      <dgm:t>
        <a:bodyPr/>
        <a:lstStyle/>
        <a:p>
          <a:endParaRPr lang="en-US" sz="1600"/>
        </a:p>
      </dgm:t>
    </dgm:pt>
    <dgm:pt modelId="{6294767F-0626-4020-AC30-61152AAC7517}" type="sibTrans" cxnId="{FF9A6525-D940-4E40-89DF-8C8154D87FC4}">
      <dgm:prSet/>
      <dgm:spPr/>
      <dgm:t>
        <a:bodyPr/>
        <a:lstStyle/>
        <a:p>
          <a:endParaRPr lang="en-US" sz="1600"/>
        </a:p>
      </dgm:t>
    </dgm:pt>
    <dgm:pt modelId="{571DCD15-CFF4-403C-AB7F-945E5F068C33}">
      <dgm:prSet phldrT="[Text]" custT="1"/>
      <dgm:spPr/>
      <dgm:t>
        <a:bodyPr/>
        <a:lstStyle/>
        <a:p>
          <a:r>
            <a:rPr lang="en-US" sz="1800" dirty="0"/>
            <a:t>Pre-design</a:t>
          </a:r>
        </a:p>
      </dgm:t>
    </dgm:pt>
    <dgm:pt modelId="{8D716FE3-D35B-4BBB-88E3-DE45CA45D808}" type="parTrans" cxnId="{A10F0793-86EC-4CBF-B214-9778FBD70164}">
      <dgm:prSet/>
      <dgm:spPr/>
      <dgm:t>
        <a:bodyPr/>
        <a:lstStyle/>
        <a:p>
          <a:endParaRPr lang="en-US" sz="1600"/>
        </a:p>
      </dgm:t>
    </dgm:pt>
    <dgm:pt modelId="{81E41208-14B7-40F9-A2EB-51C5C711399C}" type="sibTrans" cxnId="{A10F0793-86EC-4CBF-B214-9778FBD70164}">
      <dgm:prSet/>
      <dgm:spPr/>
      <dgm:t>
        <a:bodyPr/>
        <a:lstStyle/>
        <a:p>
          <a:endParaRPr lang="en-US" sz="1600"/>
        </a:p>
      </dgm:t>
    </dgm:pt>
    <dgm:pt modelId="{782EE918-B5C5-496D-8653-43203F72344C}" type="pres">
      <dgm:prSet presAssocID="{3E846E40-C720-41BB-B6D8-9733C3545AEB}" presName="Name0" presStyleCnt="0">
        <dgm:presLayoutVars>
          <dgm:dir/>
          <dgm:animLvl val="lvl"/>
          <dgm:resizeHandles val="exact"/>
        </dgm:presLayoutVars>
      </dgm:prSet>
      <dgm:spPr/>
    </dgm:pt>
    <dgm:pt modelId="{E387834A-D046-4918-95F6-F90300703B36}" type="pres">
      <dgm:prSet presAssocID="{73086052-957E-4869-B541-6CB97F3C09D7}" presName="parTxOnly" presStyleLbl="node1" presStyleIdx="0" presStyleCnt="4">
        <dgm:presLayoutVars>
          <dgm:chMax val="0"/>
          <dgm:chPref val="0"/>
          <dgm:bulletEnabled val="1"/>
        </dgm:presLayoutVars>
      </dgm:prSet>
      <dgm:spPr/>
    </dgm:pt>
    <dgm:pt modelId="{5250FE19-9198-490D-8F57-C30D03C3712E}" type="pres">
      <dgm:prSet presAssocID="{05539A7F-18BB-4783-9F40-54B5FFEF9440}" presName="parTxOnlySpace" presStyleCnt="0"/>
      <dgm:spPr/>
    </dgm:pt>
    <dgm:pt modelId="{82A3FA5F-04BE-444D-B985-70034EBC24C5}" type="pres">
      <dgm:prSet presAssocID="{571DCD15-CFF4-403C-AB7F-945E5F068C33}" presName="parTxOnly" presStyleLbl="node1" presStyleIdx="1" presStyleCnt="4">
        <dgm:presLayoutVars>
          <dgm:chMax val="0"/>
          <dgm:chPref val="0"/>
          <dgm:bulletEnabled val="1"/>
        </dgm:presLayoutVars>
      </dgm:prSet>
      <dgm:spPr/>
    </dgm:pt>
    <dgm:pt modelId="{AE494E01-E4CF-4291-AB0D-692009618629}" type="pres">
      <dgm:prSet presAssocID="{81E41208-14B7-40F9-A2EB-51C5C711399C}" presName="parTxOnlySpace" presStyleCnt="0"/>
      <dgm:spPr/>
    </dgm:pt>
    <dgm:pt modelId="{93BA5073-147B-4D06-A93D-B1522557F0BB}" type="pres">
      <dgm:prSet presAssocID="{C7208E87-A1FF-44EB-89A6-600206EDE65C}" presName="parTxOnly" presStyleLbl="node1" presStyleIdx="2" presStyleCnt="4">
        <dgm:presLayoutVars>
          <dgm:chMax val="0"/>
          <dgm:chPref val="0"/>
          <dgm:bulletEnabled val="1"/>
        </dgm:presLayoutVars>
      </dgm:prSet>
      <dgm:spPr/>
    </dgm:pt>
    <dgm:pt modelId="{EC6E1B4D-11DA-4C4A-9830-5514B719592E}" type="pres">
      <dgm:prSet presAssocID="{A840D9C5-D598-410F-919E-1750B3C79F55}" presName="parTxOnlySpace" presStyleCnt="0"/>
      <dgm:spPr/>
    </dgm:pt>
    <dgm:pt modelId="{959760F0-1ABC-4C5C-9441-FAFEF7037446}" type="pres">
      <dgm:prSet presAssocID="{4EEF6189-181B-4813-A190-0DAC7871BA0C}" presName="parTxOnly" presStyleLbl="node1" presStyleIdx="3" presStyleCnt="4" custLinFactNeighborX="-5154">
        <dgm:presLayoutVars>
          <dgm:chMax val="0"/>
          <dgm:chPref val="0"/>
          <dgm:bulletEnabled val="1"/>
        </dgm:presLayoutVars>
      </dgm:prSet>
      <dgm:spPr/>
    </dgm:pt>
  </dgm:ptLst>
  <dgm:cxnLst>
    <dgm:cxn modelId="{4B12E023-BA6A-4CC9-A6DD-1B40EE40D79C}" srcId="{3E846E40-C720-41BB-B6D8-9733C3545AEB}" destId="{C7208E87-A1FF-44EB-89A6-600206EDE65C}" srcOrd="2" destOrd="0" parTransId="{4389E39E-7904-43D2-B7E0-5C5DCC320F73}" sibTransId="{A840D9C5-D598-410F-919E-1750B3C79F55}"/>
    <dgm:cxn modelId="{FF9A6525-D940-4E40-89DF-8C8154D87FC4}" srcId="{3E846E40-C720-41BB-B6D8-9733C3545AEB}" destId="{4EEF6189-181B-4813-A190-0DAC7871BA0C}" srcOrd="3" destOrd="0" parTransId="{D906F57F-49E7-4B99-A9AF-79FF23E95FBD}" sibTransId="{6294767F-0626-4020-AC30-61152AAC7517}"/>
    <dgm:cxn modelId="{E7B6202D-3F97-46BB-A018-FAF0EDC4A97C}" type="presOf" srcId="{C7208E87-A1FF-44EB-89A6-600206EDE65C}" destId="{93BA5073-147B-4D06-A93D-B1522557F0BB}" srcOrd="0" destOrd="0" presId="urn:microsoft.com/office/officeart/2005/8/layout/chevron1"/>
    <dgm:cxn modelId="{F5621F40-51BE-4625-887B-FD8FFC41C1C9}" type="presOf" srcId="{73086052-957E-4869-B541-6CB97F3C09D7}" destId="{E387834A-D046-4918-95F6-F90300703B36}" srcOrd="0" destOrd="0" presId="urn:microsoft.com/office/officeart/2005/8/layout/chevron1"/>
    <dgm:cxn modelId="{48A2F071-5026-4759-A242-40E896422429}" srcId="{3E846E40-C720-41BB-B6D8-9733C3545AEB}" destId="{73086052-957E-4869-B541-6CB97F3C09D7}" srcOrd="0" destOrd="0" parTransId="{03DCA15C-24E7-4EB2-AE82-8F8777C87DF3}" sibTransId="{05539A7F-18BB-4783-9F40-54B5FFEF9440}"/>
    <dgm:cxn modelId="{F272CD55-DF86-4A10-A613-AC011F1CF9F5}" type="presOf" srcId="{571DCD15-CFF4-403C-AB7F-945E5F068C33}" destId="{82A3FA5F-04BE-444D-B985-70034EBC24C5}" srcOrd="0" destOrd="0" presId="urn:microsoft.com/office/officeart/2005/8/layout/chevron1"/>
    <dgm:cxn modelId="{62779C7A-D4EF-402C-B498-2D06BEC36D21}" type="presOf" srcId="{3E846E40-C720-41BB-B6D8-9733C3545AEB}" destId="{782EE918-B5C5-496D-8653-43203F72344C}" srcOrd="0" destOrd="0" presId="urn:microsoft.com/office/officeart/2005/8/layout/chevron1"/>
    <dgm:cxn modelId="{A10F0793-86EC-4CBF-B214-9778FBD70164}" srcId="{3E846E40-C720-41BB-B6D8-9733C3545AEB}" destId="{571DCD15-CFF4-403C-AB7F-945E5F068C33}" srcOrd="1" destOrd="0" parTransId="{8D716FE3-D35B-4BBB-88E3-DE45CA45D808}" sibTransId="{81E41208-14B7-40F9-A2EB-51C5C711399C}"/>
    <dgm:cxn modelId="{67FA81EB-3F50-4C48-87B7-60DEBF290F84}" type="presOf" srcId="{4EEF6189-181B-4813-A190-0DAC7871BA0C}" destId="{959760F0-1ABC-4C5C-9441-FAFEF7037446}" srcOrd="0" destOrd="0" presId="urn:microsoft.com/office/officeart/2005/8/layout/chevron1"/>
    <dgm:cxn modelId="{A12C3FB5-005F-4F0A-8CBA-4BFE5300C306}" type="presParOf" srcId="{782EE918-B5C5-496D-8653-43203F72344C}" destId="{E387834A-D046-4918-95F6-F90300703B36}" srcOrd="0" destOrd="0" presId="urn:microsoft.com/office/officeart/2005/8/layout/chevron1"/>
    <dgm:cxn modelId="{487CE840-1E87-406F-8C96-BDD2E76E01F2}" type="presParOf" srcId="{782EE918-B5C5-496D-8653-43203F72344C}" destId="{5250FE19-9198-490D-8F57-C30D03C3712E}" srcOrd="1" destOrd="0" presId="urn:microsoft.com/office/officeart/2005/8/layout/chevron1"/>
    <dgm:cxn modelId="{8CB1652C-9F4F-4CD0-BF73-1B3C4F5B40FD}" type="presParOf" srcId="{782EE918-B5C5-496D-8653-43203F72344C}" destId="{82A3FA5F-04BE-444D-B985-70034EBC24C5}" srcOrd="2" destOrd="0" presId="urn:microsoft.com/office/officeart/2005/8/layout/chevron1"/>
    <dgm:cxn modelId="{66684E58-5BCB-4EBC-AC54-6E35ABC12004}" type="presParOf" srcId="{782EE918-B5C5-496D-8653-43203F72344C}" destId="{AE494E01-E4CF-4291-AB0D-692009618629}" srcOrd="3" destOrd="0" presId="urn:microsoft.com/office/officeart/2005/8/layout/chevron1"/>
    <dgm:cxn modelId="{94CC99E0-2343-492B-A925-F539B95AA87A}" type="presParOf" srcId="{782EE918-B5C5-496D-8653-43203F72344C}" destId="{93BA5073-147B-4D06-A93D-B1522557F0BB}" srcOrd="4" destOrd="0" presId="urn:microsoft.com/office/officeart/2005/8/layout/chevron1"/>
    <dgm:cxn modelId="{6D262E2B-3188-42FA-918E-D42FB04984FF}" type="presParOf" srcId="{782EE918-B5C5-496D-8653-43203F72344C}" destId="{EC6E1B4D-11DA-4C4A-9830-5514B719592E}" srcOrd="5" destOrd="0" presId="urn:microsoft.com/office/officeart/2005/8/layout/chevron1"/>
    <dgm:cxn modelId="{5449B7AA-CE6E-4C31-B43A-712A4FB3601B}" type="presParOf" srcId="{782EE918-B5C5-496D-8653-43203F72344C}" destId="{959760F0-1ABC-4C5C-9441-FAFEF7037446}" srcOrd="6"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7F46B2E-A18C-4977-AE3A-3D608FE5E73A}"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FB48402-3510-4C8B-89C8-1F1D6075E16B}">
      <dgm:prSet phldrT="[Text]"/>
      <dgm:spPr/>
      <dgm:t>
        <a:bodyPr/>
        <a:lstStyle/>
        <a:p>
          <a:pPr>
            <a:lnSpc>
              <a:spcPct val="100000"/>
            </a:lnSpc>
            <a:defRPr b="1"/>
          </a:pPr>
          <a:r>
            <a:rPr lang="en-US">
              <a:solidFill>
                <a:srgbClr val="58595B"/>
              </a:solidFill>
            </a:rPr>
            <a:t>Feasibility</a:t>
          </a:r>
        </a:p>
      </dgm:t>
    </dgm:pt>
    <dgm:pt modelId="{6C74A331-B4D8-4728-8C6D-B9EAE4809FE1}" type="parTrans" cxnId="{A3B6D379-94E7-4911-8CE3-14098CD686A5}">
      <dgm:prSet/>
      <dgm:spPr/>
      <dgm:t>
        <a:bodyPr/>
        <a:lstStyle/>
        <a:p>
          <a:endParaRPr lang="en-US">
            <a:solidFill>
              <a:srgbClr val="58595B"/>
            </a:solidFill>
          </a:endParaRPr>
        </a:p>
      </dgm:t>
    </dgm:pt>
    <dgm:pt modelId="{A727631F-926A-44AC-ACD1-CA88E520B79E}" type="sibTrans" cxnId="{A3B6D379-94E7-4911-8CE3-14098CD686A5}">
      <dgm:prSet/>
      <dgm:spPr/>
      <dgm:t>
        <a:bodyPr/>
        <a:lstStyle/>
        <a:p>
          <a:endParaRPr lang="en-US">
            <a:solidFill>
              <a:srgbClr val="58595B"/>
            </a:solidFill>
          </a:endParaRPr>
        </a:p>
      </dgm:t>
    </dgm:pt>
    <dgm:pt modelId="{3D2B9A89-CEE9-4402-BB1F-B992ADFE714B}">
      <dgm:prSet phldrT="[Text]"/>
      <dgm:spPr/>
      <dgm:t>
        <a:bodyPr/>
        <a:lstStyle/>
        <a:p>
          <a:pPr>
            <a:lnSpc>
              <a:spcPct val="100000"/>
            </a:lnSpc>
            <a:spcAft>
              <a:spcPts val="1200"/>
            </a:spcAft>
          </a:pPr>
          <a:r>
            <a:rPr lang="en-US">
              <a:solidFill>
                <a:srgbClr val="58595B"/>
              </a:solidFill>
            </a:rPr>
            <a:t>Data analysis</a:t>
          </a:r>
          <a:endParaRPr lang="en-US" dirty="0">
            <a:solidFill>
              <a:srgbClr val="58595B"/>
            </a:solidFill>
          </a:endParaRPr>
        </a:p>
      </dgm:t>
    </dgm:pt>
    <dgm:pt modelId="{9730B194-7D51-42A0-9A1D-D8319AC50399}" type="parTrans" cxnId="{614AEFF6-2F7A-4907-A2C8-160ADC17E8E8}">
      <dgm:prSet/>
      <dgm:spPr/>
      <dgm:t>
        <a:bodyPr/>
        <a:lstStyle/>
        <a:p>
          <a:endParaRPr lang="en-US">
            <a:solidFill>
              <a:srgbClr val="58595B"/>
            </a:solidFill>
          </a:endParaRPr>
        </a:p>
      </dgm:t>
    </dgm:pt>
    <dgm:pt modelId="{F3A79A28-DD2D-4D11-BD15-F12BE8EBA8AF}" type="sibTrans" cxnId="{614AEFF6-2F7A-4907-A2C8-160ADC17E8E8}">
      <dgm:prSet/>
      <dgm:spPr/>
      <dgm:t>
        <a:bodyPr/>
        <a:lstStyle/>
        <a:p>
          <a:endParaRPr lang="en-US">
            <a:solidFill>
              <a:srgbClr val="58595B"/>
            </a:solidFill>
          </a:endParaRPr>
        </a:p>
      </dgm:t>
    </dgm:pt>
    <dgm:pt modelId="{D6AF0796-EF30-4DA3-9BA9-D62E1E03F740}">
      <dgm:prSet phldrT="[Text]"/>
      <dgm:spPr/>
      <dgm:t>
        <a:bodyPr/>
        <a:lstStyle/>
        <a:p>
          <a:pPr>
            <a:lnSpc>
              <a:spcPct val="100000"/>
            </a:lnSpc>
            <a:defRPr b="1"/>
          </a:pPr>
          <a:r>
            <a:rPr lang="en-US" dirty="0">
              <a:solidFill>
                <a:srgbClr val="58595B"/>
              </a:solidFill>
            </a:rPr>
            <a:t>Pre-design</a:t>
          </a:r>
        </a:p>
      </dgm:t>
    </dgm:pt>
    <dgm:pt modelId="{A99DDF2F-940C-4F40-BBB0-3582B3DEDEE4}" type="parTrans" cxnId="{2B481916-96B6-4163-99E4-7A6B63294180}">
      <dgm:prSet/>
      <dgm:spPr/>
      <dgm:t>
        <a:bodyPr/>
        <a:lstStyle/>
        <a:p>
          <a:endParaRPr lang="en-US">
            <a:solidFill>
              <a:srgbClr val="58595B"/>
            </a:solidFill>
          </a:endParaRPr>
        </a:p>
      </dgm:t>
    </dgm:pt>
    <dgm:pt modelId="{1A48FDA9-105A-4370-A3DF-EA8BF86D486D}" type="sibTrans" cxnId="{2B481916-96B6-4163-99E4-7A6B63294180}">
      <dgm:prSet/>
      <dgm:spPr/>
      <dgm:t>
        <a:bodyPr/>
        <a:lstStyle/>
        <a:p>
          <a:endParaRPr lang="en-US">
            <a:solidFill>
              <a:srgbClr val="58595B"/>
            </a:solidFill>
          </a:endParaRPr>
        </a:p>
      </dgm:t>
    </dgm:pt>
    <dgm:pt modelId="{FE644E78-95C6-4F38-89ED-7B587426D284}">
      <dgm:prSet phldrT="[Text]"/>
      <dgm:spPr/>
      <dgm:t>
        <a:bodyPr/>
        <a:lstStyle/>
        <a:p>
          <a:pPr>
            <a:lnSpc>
              <a:spcPct val="100000"/>
            </a:lnSpc>
            <a:spcAft>
              <a:spcPts val="1200"/>
            </a:spcAft>
          </a:pPr>
          <a:r>
            <a:rPr lang="en-US">
              <a:solidFill>
                <a:srgbClr val="58595B"/>
              </a:solidFill>
            </a:rPr>
            <a:t>Well test design/analysis</a:t>
          </a:r>
          <a:endParaRPr lang="en-US" dirty="0">
            <a:solidFill>
              <a:srgbClr val="58595B"/>
            </a:solidFill>
          </a:endParaRPr>
        </a:p>
      </dgm:t>
    </dgm:pt>
    <dgm:pt modelId="{A6724CD4-7AAF-4EBD-9955-B7CBEA37B45C}" type="parTrans" cxnId="{2FF426E1-6A7C-40B2-873C-15C748277C9B}">
      <dgm:prSet/>
      <dgm:spPr/>
      <dgm:t>
        <a:bodyPr/>
        <a:lstStyle/>
        <a:p>
          <a:endParaRPr lang="en-US">
            <a:solidFill>
              <a:srgbClr val="58595B"/>
            </a:solidFill>
          </a:endParaRPr>
        </a:p>
      </dgm:t>
    </dgm:pt>
    <dgm:pt modelId="{78D77448-6BFF-4084-BC1C-8CE50AD2C087}" type="sibTrans" cxnId="{2FF426E1-6A7C-40B2-873C-15C748277C9B}">
      <dgm:prSet/>
      <dgm:spPr/>
      <dgm:t>
        <a:bodyPr/>
        <a:lstStyle/>
        <a:p>
          <a:endParaRPr lang="en-US">
            <a:solidFill>
              <a:srgbClr val="58595B"/>
            </a:solidFill>
          </a:endParaRPr>
        </a:p>
      </dgm:t>
    </dgm:pt>
    <dgm:pt modelId="{10B04BC2-5B2E-4DE5-8C26-2C852492C0DF}">
      <dgm:prSet phldrT="[Text]"/>
      <dgm:spPr/>
      <dgm:t>
        <a:bodyPr/>
        <a:lstStyle/>
        <a:p>
          <a:pPr>
            <a:lnSpc>
              <a:spcPct val="100000"/>
            </a:lnSpc>
            <a:defRPr b="1"/>
          </a:pPr>
          <a:r>
            <a:rPr lang="en-US">
              <a:solidFill>
                <a:srgbClr val="58595B"/>
              </a:solidFill>
            </a:rPr>
            <a:t>Design</a:t>
          </a:r>
        </a:p>
      </dgm:t>
    </dgm:pt>
    <dgm:pt modelId="{F0AB4233-53BA-481E-92D0-A27104E27722}" type="parTrans" cxnId="{47506331-FF01-4E3D-89B8-A776AF3A7065}">
      <dgm:prSet/>
      <dgm:spPr/>
      <dgm:t>
        <a:bodyPr/>
        <a:lstStyle/>
        <a:p>
          <a:endParaRPr lang="en-US">
            <a:solidFill>
              <a:srgbClr val="58595B"/>
            </a:solidFill>
          </a:endParaRPr>
        </a:p>
      </dgm:t>
    </dgm:pt>
    <dgm:pt modelId="{942F9EC5-117A-48FB-899C-C1543BE05AB6}" type="sibTrans" cxnId="{47506331-FF01-4E3D-89B8-A776AF3A7065}">
      <dgm:prSet/>
      <dgm:spPr/>
      <dgm:t>
        <a:bodyPr/>
        <a:lstStyle/>
        <a:p>
          <a:endParaRPr lang="en-US">
            <a:solidFill>
              <a:srgbClr val="58595B"/>
            </a:solidFill>
          </a:endParaRPr>
        </a:p>
      </dgm:t>
    </dgm:pt>
    <dgm:pt modelId="{D44C9104-4CD6-47F4-9AE5-9D0FBC056685}">
      <dgm:prSet/>
      <dgm:spPr/>
      <dgm:t>
        <a:bodyPr/>
        <a:lstStyle/>
        <a:p>
          <a:pPr>
            <a:lnSpc>
              <a:spcPct val="100000"/>
            </a:lnSpc>
            <a:spcAft>
              <a:spcPts val="1200"/>
            </a:spcAft>
          </a:pPr>
          <a:r>
            <a:rPr lang="en-US" dirty="0">
              <a:solidFill>
                <a:srgbClr val="58595B"/>
              </a:solidFill>
            </a:rPr>
            <a:t>Well siting</a:t>
          </a:r>
        </a:p>
        <a:p>
          <a:pPr>
            <a:lnSpc>
              <a:spcPct val="100000"/>
            </a:lnSpc>
            <a:spcAft>
              <a:spcPts val="1200"/>
            </a:spcAft>
          </a:pPr>
          <a:r>
            <a:rPr lang="en-US" dirty="0">
              <a:solidFill>
                <a:srgbClr val="58595B"/>
              </a:solidFill>
            </a:rPr>
            <a:t>Feed-zone targeting</a:t>
          </a:r>
        </a:p>
        <a:p>
          <a:pPr>
            <a:lnSpc>
              <a:spcPct val="100000"/>
            </a:lnSpc>
            <a:spcAft>
              <a:spcPts val="1200"/>
            </a:spcAft>
          </a:pPr>
          <a:r>
            <a:rPr lang="en-US" dirty="0">
              <a:solidFill>
                <a:srgbClr val="58595B"/>
              </a:solidFill>
            </a:rPr>
            <a:t>Production/injection strategies</a:t>
          </a:r>
        </a:p>
        <a:p>
          <a:pPr>
            <a:lnSpc>
              <a:spcPct val="100000"/>
            </a:lnSpc>
            <a:spcAft>
              <a:spcPts val="1200"/>
            </a:spcAft>
          </a:pPr>
          <a:r>
            <a:rPr lang="en-US" dirty="0">
              <a:solidFill>
                <a:srgbClr val="58595B"/>
              </a:solidFill>
            </a:rPr>
            <a:t>Energy budget</a:t>
          </a:r>
        </a:p>
      </dgm:t>
    </dgm:pt>
    <dgm:pt modelId="{E8616B50-8C63-4E9F-8A12-AB856DF8D4C1}" type="parTrans" cxnId="{CF804A06-F936-4461-8DF6-7B726F4C7306}">
      <dgm:prSet/>
      <dgm:spPr/>
      <dgm:t>
        <a:bodyPr/>
        <a:lstStyle/>
        <a:p>
          <a:endParaRPr lang="en-US">
            <a:solidFill>
              <a:srgbClr val="58595B"/>
            </a:solidFill>
          </a:endParaRPr>
        </a:p>
      </dgm:t>
    </dgm:pt>
    <dgm:pt modelId="{271C4BCD-D004-41A8-886B-12AE61DF57B3}" type="sibTrans" cxnId="{CF804A06-F936-4461-8DF6-7B726F4C7306}">
      <dgm:prSet/>
      <dgm:spPr/>
      <dgm:t>
        <a:bodyPr/>
        <a:lstStyle/>
        <a:p>
          <a:endParaRPr lang="en-US">
            <a:solidFill>
              <a:srgbClr val="58595B"/>
            </a:solidFill>
          </a:endParaRPr>
        </a:p>
      </dgm:t>
    </dgm:pt>
    <dgm:pt modelId="{DE0AEC56-AD76-45F9-84C9-2FA457E43614}">
      <dgm:prSet/>
      <dgm:spPr/>
      <dgm:t>
        <a:bodyPr/>
        <a:lstStyle/>
        <a:p>
          <a:pPr>
            <a:lnSpc>
              <a:spcPct val="100000"/>
            </a:lnSpc>
            <a:defRPr b="1"/>
          </a:pPr>
          <a:r>
            <a:rPr lang="en-US">
              <a:solidFill>
                <a:srgbClr val="58595B"/>
              </a:solidFill>
            </a:rPr>
            <a:t>Operation</a:t>
          </a:r>
        </a:p>
      </dgm:t>
    </dgm:pt>
    <dgm:pt modelId="{57957F08-D093-4398-8F72-5024A206CC16}" type="parTrans" cxnId="{E8F70992-7A75-4189-BA8C-6BD963B480E3}">
      <dgm:prSet/>
      <dgm:spPr/>
      <dgm:t>
        <a:bodyPr/>
        <a:lstStyle/>
        <a:p>
          <a:endParaRPr lang="en-US">
            <a:solidFill>
              <a:srgbClr val="58595B"/>
            </a:solidFill>
          </a:endParaRPr>
        </a:p>
      </dgm:t>
    </dgm:pt>
    <dgm:pt modelId="{75B44AF5-07BC-4052-90DA-1D2B4FD57B46}" type="sibTrans" cxnId="{E8F70992-7A75-4189-BA8C-6BD963B480E3}">
      <dgm:prSet/>
      <dgm:spPr/>
      <dgm:t>
        <a:bodyPr/>
        <a:lstStyle/>
        <a:p>
          <a:endParaRPr lang="en-US">
            <a:solidFill>
              <a:srgbClr val="58595B"/>
            </a:solidFill>
          </a:endParaRPr>
        </a:p>
      </dgm:t>
    </dgm:pt>
    <dgm:pt modelId="{061AAF62-5C37-4FE2-B89B-D51DFCAEBF44}">
      <dgm:prSet/>
      <dgm:spPr/>
      <dgm:t>
        <a:bodyPr/>
        <a:lstStyle/>
        <a:p>
          <a:pPr>
            <a:lnSpc>
              <a:spcPct val="100000"/>
            </a:lnSpc>
            <a:spcAft>
              <a:spcPts val="1200"/>
            </a:spcAft>
          </a:pPr>
          <a:r>
            <a:rPr lang="en-US" noProof="0" dirty="0">
              <a:solidFill>
                <a:srgbClr val="58595B"/>
              </a:solidFill>
            </a:rPr>
            <a:t>Resource management</a:t>
          </a:r>
        </a:p>
        <a:p>
          <a:pPr>
            <a:lnSpc>
              <a:spcPct val="100000"/>
            </a:lnSpc>
            <a:spcAft>
              <a:spcPts val="1200"/>
            </a:spcAft>
          </a:pPr>
          <a:r>
            <a:rPr lang="en-US" noProof="0" dirty="0">
              <a:solidFill>
                <a:srgbClr val="58595B"/>
              </a:solidFill>
            </a:rPr>
            <a:t>Operational decision-making</a:t>
          </a:r>
        </a:p>
        <a:p>
          <a:pPr>
            <a:lnSpc>
              <a:spcPct val="100000"/>
            </a:lnSpc>
            <a:spcAft>
              <a:spcPts val="1200"/>
            </a:spcAft>
          </a:pPr>
          <a:r>
            <a:rPr lang="en-US" noProof="0" dirty="0">
              <a:solidFill>
                <a:srgbClr val="58595B"/>
              </a:solidFill>
            </a:rPr>
            <a:t>Sustainability analysis</a:t>
          </a:r>
        </a:p>
        <a:p>
          <a:pPr>
            <a:lnSpc>
              <a:spcPct val="100000"/>
            </a:lnSpc>
            <a:spcAft>
              <a:spcPts val="1200"/>
            </a:spcAft>
          </a:pPr>
          <a:r>
            <a:rPr lang="en-US" noProof="0" dirty="0">
              <a:solidFill>
                <a:srgbClr val="58595B"/>
              </a:solidFill>
            </a:rPr>
            <a:t>Robust numerical model</a:t>
          </a:r>
        </a:p>
        <a:p>
          <a:pPr>
            <a:lnSpc>
              <a:spcPct val="100000"/>
            </a:lnSpc>
            <a:spcAft>
              <a:spcPts val="1200"/>
            </a:spcAft>
          </a:pPr>
          <a:r>
            <a:rPr lang="en-US" noProof="0" dirty="0">
              <a:solidFill>
                <a:srgbClr val="58595B"/>
              </a:solidFill>
            </a:rPr>
            <a:t>Full value-chain model</a:t>
          </a:r>
        </a:p>
        <a:p>
          <a:pPr>
            <a:lnSpc>
              <a:spcPct val="100000"/>
            </a:lnSpc>
            <a:spcAft>
              <a:spcPts val="1200"/>
            </a:spcAft>
          </a:pPr>
          <a:endParaRPr lang="en-US" dirty="0">
            <a:solidFill>
              <a:srgbClr val="58595B"/>
            </a:solidFill>
          </a:endParaRPr>
        </a:p>
      </dgm:t>
    </dgm:pt>
    <dgm:pt modelId="{0423940F-17ED-4C9F-9B89-396902EF3DF9}" type="parTrans" cxnId="{85C4BC22-53DE-4759-83EF-DC044ED23008}">
      <dgm:prSet/>
      <dgm:spPr/>
      <dgm:t>
        <a:bodyPr/>
        <a:lstStyle/>
        <a:p>
          <a:endParaRPr lang="en-US">
            <a:solidFill>
              <a:srgbClr val="58595B"/>
            </a:solidFill>
          </a:endParaRPr>
        </a:p>
      </dgm:t>
    </dgm:pt>
    <dgm:pt modelId="{03E48C5C-06AD-4E24-A4E3-A3204EF952A8}" type="sibTrans" cxnId="{85C4BC22-53DE-4759-83EF-DC044ED23008}">
      <dgm:prSet/>
      <dgm:spPr/>
      <dgm:t>
        <a:bodyPr/>
        <a:lstStyle/>
        <a:p>
          <a:endParaRPr lang="en-US">
            <a:solidFill>
              <a:srgbClr val="58595B"/>
            </a:solidFill>
          </a:endParaRPr>
        </a:p>
      </dgm:t>
    </dgm:pt>
    <dgm:pt modelId="{1B31517B-0232-4959-B808-E1ACFD7D8882}">
      <dgm:prSet/>
      <dgm:spPr/>
      <dgm:t>
        <a:bodyPr/>
        <a:lstStyle/>
        <a:p>
          <a:pPr>
            <a:lnSpc>
              <a:spcPct val="100000"/>
            </a:lnSpc>
            <a:spcAft>
              <a:spcPts val="1200"/>
            </a:spcAft>
          </a:pPr>
          <a:r>
            <a:rPr lang="en-US" dirty="0">
              <a:solidFill>
                <a:srgbClr val="58595B"/>
              </a:solidFill>
            </a:rPr>
            <a:t>Wellbore modeling</a:t>
          </a:r>
        </a:p>
      </dgm:t>
    </dgm:pt>
    <dgm:pt modelId="{C5193240-12AC-4390-8A9C-3B30B654669F}" type="parTrans" cxnId="{D0FA9A39-FF1B-44B7-ADFF-62632E760AC4}">
      <dgm:prSet/>
      <dgm:spPr/>
      <dgm:t>
        <a:bodyPr/>
        <a:lstStyle/>
        <a:p>
          <a:endParaRPr lang="en-US"/>
        </a:p>
      </dgm:t>
    </dgm:pt>
    <dgm:pt modelId="{E68F39B0-D3FD-4DB5-8584-4B00709A42ED}" type="sibTrans" cxnId="{D0FA9A39-FF1B-44B7-ADFF-62632E760AC4}">
      <dgm:prSet/>
      <dgm:spPr/>
      <dgm:t>
        <a:bodyPr/>
        <a:lstStyle/>
        <a:p>
          <a:endParaRPr lang="en-US"/>
        </a:p>
      </dgm:t>
    </dgm:pt>
    <dgm:pt modelId="{EC7EB062-64AF-4AA2-A3C5-4507982E5944}">
      <dgm:prSet/>
      <dgm:spPr/>
      <dgm:t>
        <a:bodyPr/>
        <a:lstStyle/>
        <a:p>
          <a:pPr>
            <a:lnSpc>
              <a:spcPct val="100000"/>
            </a:lnSpc>
            <a:spcAft>
              <a:spcPts val="1200"/>
            </a:spcAft>
          </a:pPr>
          <a:r>
            <a:rPr lang="en-US" dirty="0">
              <a:solidFill>
                <a:srgbClr val="58595B"/>
              </a:solidFill>
            </a:rPr>
            <a:t>Preliminary numerical model</a:t>
          </a:r>
        </a:p>
      </dgm:t>
    </dgm:pt>
    <dgm:pt modelId="{EDCE4620-7201-490B-A9F3-40F5CAC98136}" type="parTrans" cxnId="{4AED8755-A57F-465C-89BA-7E15732C1FC0}">
      <dgm:prSet/>
      <dgm:spPr/>
      <dgm:t>
        <a:bodyPr/>
        <a:lstStyle/>
        <a:p>
          <a:endParaRPr lang="en-US"/>
        </a:p>
      </dgm:t>
    </dgm:pt>
    <dgm:pt modelId="{00AB10FA-8A6F-40CF-8FBB-3DBADF7E709F}" type="sibTrans" cxnId="{4AED8755-A57F-465C-89BA-7E15732C1FC0}">
      <dgm:prSet/>
      <dgm:spPr/>
      <dgm:t>
        <a:bodyPr/>
        <a:lstStyle/>
        <a:p>
          <a:endParaRPr lang="en-US"/>
        </a:p>
      </dgm:t>
    </dgm:pt>
    <dgm:pt modelId="{16F40235-31AD-44F0-84FA-1012CFDEEA4F}">
      <dgm:prSet/>
      <dgm:spPr/>
      <dgm:t>
        <a:bodyPr/>
        <a:lstStyle/>
        <a:p>
          <a:pPr>
            <a:lnSpc>
              <a:spcPct val="100000"/>
            </a:lnSpc>
            <a:spcAft>
              <a:spcPts val="1200"/>
            </a:spcAft>
          </a:pPr>
          <a:r>
            <a:rPr lang="en-US" dirty="0">
              <a:solidFill>
                <a:srgbClr val="58595B"/>
              </a:solidFill>
            </a:rPr>
            <a:t>Conceptual model design</a:t>
          </a:r>
        </a:p>
      </dgm:t>
    </dgm:pt>
    <dgm:pt modelId="{9627FF2D-0EBE-45B6-9F47-1D9F4C8457E9}" type="parTrans" cxnId="{813473BC-F6D5-4FDA-8300-C134EC50E4B2}">
      <dgm:prSet/>
      <dgm:spPr/>
      <dgm:t>
        <a:bodyPr/>
        <a:lstStyle/>
        <a:p>
          <a:endParaRPr lang="en-US"/>
        </a:p>
      </dgm:t>
    </dgm:pt>
    <dgm:pt modelId="{AD236987-CA91-4748-B785-9E5B0DE86BB2}" type="sibTrans" cxnId="{813473BC-F6D5-4FDA-8300-C134EC50E4B2}">
      <dgm:prSet/>
      <dgm:spPr/>
      <dgm:t>
        <a:bodyPr/>
        <a:lstStyle/>
        <a:p>
          <a:endParaRPr lang="en-US"/>
        </a:p>
      </dgm:t>
    </dgm:pt>
    <dgm:pt modelId="{7BFFAE60-AE6F-4B52-AF7B-9149F3B99A41}">
      <dgm:prSet/>
      <dgm:spPr/>
      <dgm:t>
        <a:bodyPr/>
        <a:lstStyle/>
        <a:p>
          <a:pPr>
            <a:lnSpc>
              <a:spcPct val="100000"/>
            </a:lnSpc>
            <a:spcAft>
              <a:spcPts val="1200"/>
            </a:spcAft>
          </a:pPr>
          <a:r>
            <a:rPr lang="en-US" dirty="0">
              <a:solidFill>
                <a:srgbClr val="58595B"/>
              </a:solidFill>
            </a:rPr>
            <a:t>Resource capacity assessment</a:t>
          </a:r>
        </a:p>
        <a:p>
          <a:pPr>
            <a:lnSpc>
              <a:spcPct val="100000"/>
            </a:lnSpc>
            <a:spcAft>
              <a:spcPts val="1200"/>
            </a:spcAft>
          </a:pPr>
          <a:r>
            <a:rPr lang="en-US" dirty="0">
              <a:solidFill>
                <a:srgbClr val="58595B"/>
              </a:solidFill>
            </a:rPr>
            <a:t>Resource classification</a:t>
          </a:r>
        </a:p>
        <a:p>
          <a:pPr>
            <a:lnSpc>
              <a:spcPct val="100000"/>
            </a:lnSpc>
            <a:spcAft>
              <a:spcPts val="1200"/>
            </a:spcAft>
          </a:pPr>
          <a:r>
            <a:rPr lang="en-US" dirty="0">
              <a:solidFill>
                <a:srgbClr val="58595B"/>
              </a:solidFill>
            </a:rPr>
            <a:t>Probability of success</a:t>
          </a:r>
        </a:p>
      </dgm:t>
    </dgm:pt>
    <dgm:pt modelId="{D51F2194-75EC-4671-B4CC-CCC00ECBDAD6}" type="parTrans" cxnId="{92EF9DCD-2E4C-4315-88EC-609A0530A711}">
      <dgm:prSet/>
      <dgm:spPr/>
      <dgm:t>
        <a:bodyPr/>
        <a:lstStyle/>
        <a:p>
          <a:endParaRPr lang="en-US"/>
        </a:p>
      </dgm:t>
    </dgm:pt>
    <dgm:pt modelId="{0E7E4BBB-21CD-4100-96A7-DAD4DF1CBD2C}" type="sibTrans" cxnId="{92EF9DCD-2E4C-4315-88EC-609A0530A711}">
      <dgm:prSet/>
      <dgm:spPr/>
      <dgm:t>
        <a:bodyPr/>
        <a:lstStyle/>
        <a:p>
          <a:endParaRPr lang="en-US"/>
        </a:p>
      </dgm:t>
    </dgm:pt>
    <dgm:pt modelId="{BF41A519-29DB-421D-A78A-16BDDAE2327F}" type="pres">
      <dgm:prSet presAssocID="{97F46B2E-A18C-4977-AE3A-3D608FE5E73A}" presName="root" presStyleCnt="0">
        <dgm:presLayoutVars>
          <dgm:dir/>
          <dgm:resizeHandles val="exact"/>
        </dgm:presLayoutVars>
      </dgm:prSet>
      <dgm:spPr/>
    </dgm:pt>
    <dgm:pt modelId="{3BCCB839-1863-46A1-81DB-9499234245C8}" type="pres">
      <dgm:prSet presAssocID="{6FB48402-3510-4C8B-89C8-1F1D6075E16B}" presName="compNode" presStyleCnt="0"/>
      <dgm:spPr/>
    </dgm:pt>
    <dgm:pt modelId="{4F2C29A2-9B9C-4D29-86AA-4A7E6B9276D7}" type="pres">
      <dgm:prSet presAssocID="{6FB48402-3510-4C8B-89C8-1F1D6075E1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385525B7-E831-4D11-A394-2C290E32D18C}" type="pres">
      <dgm:prSet presAssocID="{6FB48402-3510-4C8B-89C8-1F1D6075E16B}" presName="iconSpace" presStyleCnt="0"/>
      <dgm:spPr/>
    </dgm:pt>
    <dgm:pt modelId="{09081FCF-A131-467C-8256-8DD9810AAEA0}" type="pres">
      <dgm:prSet presAssocID="{6FB48402-3510-4C8B-89C8-1F1D6075E16B}" presName="parTx" presStyleLbl="revTx" presStyleIdx="0" presStyleCnt="8">
        <dgm:presLayoutVars>
          <dgm:chMax val="0"/>
          <dgm:chPref val="0"/>
        </dgm:presLayoutVars>
      </dgm:prSet>
      <dgm:spPr/>
    </dgm:pt>
    <dgm:pt modelId="{9AD8CA09-BB29-484A-B94E-34A1E9740359}" type="pres">
      <dgm:prSet presAssocID="{6FB48402-3510-4C8B-89C8-1F1D6075E16B}" presName="txSpace" presStyleCnt="0"/>
      <dgm:spPr/>
    </dgm:pt>
    <dgm:pt modelId="{2032F288-8523-4E8C-A867-EE177D8C313F}" type="pres">
      <dgm:prSet presAssocID="{6FB48402-3510-4C8B-89C8-1F1D6075E16B}" presName="desTx" presStyleLbl="revTx" presStyleIdx="1" presStyleCnt="8" custScaleX="113746" custLinFactNeighborY="4700">
        <dgm:presLayoutVars/>
      </dgm:prSet>
      <dgm:spPr/>
    </dgm:pt>
    <dgm:pt modelId="{CB1BDFBD-27A3-4EAD-91F2-EB58B0595D06}" type="pres">
      <dgm:prSet presAssocID="{A727631F-926A-44AC-ACD1-CA88E520B79E}" presName="sibTrans" presStyleCnt="0"/>
      <dgm:spPr/>
    </dgm:pt>
    <dgm:pt modelId="{4107DCAC-4634-4296-A12F-F651E9A70D55}" type="pres">
      <dgm:prSet presAssocID="{D6AF0796-EF30-4DA3-9BA9-D62E1E03F740}" presName="compNode" presStyleCnt="0"/>
      <dgm:spPr/>
    </dgm:pt>
    <dgm:pt modelId="{E2EDB098-C099-4B77-9E11-51C0B02DA14E}" type="pres">
      <dgm:prSet presAssocID="{D6AF0796-EF30-4DA3-9BA9-D62E1E03F7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31440E61-0924-42D4-B86E-5C6F4452B283}" type="pres">
      <dgm:prSet presAssocID="{D6AF0796-EF30-4DA3-9BA9-D62E1E03F740}" presName="iconSpace" presStyleCnt="0"/>
      <dgm:spPr/>
    </dgm:pt>
    <dgm:pt modelId="{81C992B3-BC9D-4CA4-BE4F-C6C446B48FD0}" type="pres">
      <dgm:prSet presAssocID="{D6AF0796-EF30-4DA3-9BA9-D62E1E03F740}" presName="parTx" presStyleLbl="revTx" presStyleIdx="2" presStyleCnt="8">
        <dgm:presLayoutVars>
          <dgm:chMax val="0"/>
          <dgm:chPref val="0"/>
        </dgm:presLayoutVars>
      </dgm:prSet>
      <dgm:spPr/>
    </dgm:pt>
    <dgm:pt modelId="{480F1E18-6767-4F5B-9B97-A31ED3828FD6}" type="pres">
      <dgm:prSet presAssocID="{D6AF0796-EF30-4DA3-9BA9-D62E1E03F740}" presName="txSpace" presStyleCnt="0"/>
      <dgm:spPr/>
    </dgm:pt>
    <dgm:pt modelId="{6BD1DB50-4F97-4617-9FA8-92547DD9AB7F}" type="pres">
      <dgm:prSet presAssocID="{D6AF0796-EF30-4DA3-9BA9-D62E1E03F740}" presName="desTx" presStyleLbl="revTx" presStyleIdx="3" presStyleCnt="8" custLinFactNeighborY="4700">
        <dgm:presLayoutVars/>
      </dgm:prSet>
      <dgm:spPr/>
    </dgm:pt>
    <dgm:pt modelId="{7CFAE2D6-C2BD-4851-B9A3-6D60647F7908}" type="pres">
      <dgm:prSet presAssocID="{1A48FDA9-105A-4370-A3DF-EA8BF86D486D}" presName="sibTrans" presStyleCnt="0"/>
      <dgm:spPr/>
    </dgm:pt>
    <dgm:pt modelId="{8ACAF056-E6B3-4505-9B47-4980D400CDD6}" type="pres">
      <dgm:prSet presAssocID="{10B04BC2-5B2E-4DE5-8C26-2C852492C0DF}" presName="compNode" presStyleCnt="0"/>
      <dgm:spPr/>
    </dgm:pt>
    <dgm:pt modelId="{E4A27BFA-EB80-45B2-8F58-E3C5F3639E03}" type="pres">
      <dgm:prSet presAssocID="{10B04BC2-5B2E-4DE5-8C26-2C852492C0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0CD337A6-7FF2-45B0-9C42-AB009B1680B6}" type="pres">
      <dgm:prSet presAssocID="{10B04BC2-5B2E-4DE5-8C26-2C852492C0DF}" presName="iconSpace" presStyleCnt="0"/>
      <dgm:spPr/>
    </dgm:pt>
    <dgm:pt modelId="{31333144-9956-4046-9883-3B4A4241FF00}" type="pres">
      <dgm:prSet presAssocID="{10B04BC2-5B2E-4DE5-8C26-2C852492C0DF}" presName="parTx" presStyleLbl="revTx" presStyleIdx="4" presStyleCnt="8">
        <dgm:presLayoutVars>
          <dgm:chMax val="0"/>
          <dgm:chPref val="0"/>
        </dgm:presLayoutVars>
      </dgm:prSet>
      <dgm:spPr/>
    </dgm:pt>
    <dgm:pt modelId="{8261A8A2-2C45-4814-A04C-99E7F0CD1F02}" type="pres">
      <dgm:prSet presAssocID="{10B04BC2-5B2E-4DE5-8C26-2C852492C0DF}" presName="txSpace" presStyleCnt="0"/>
      <dgm:spPr/>
    </dgm:pt>
    <dgm:pt modelId="{7931C9BD-9591-4E7B-A96A-71384266B0B8}" type="pres">
      <dgm:prSet presAssocID="{10B04BC2-5B2E-4DE5-8C26-2C852492C0DF}" presName="desTx" presStyleLbl="revTx" presStyleIdx="5" presStyleCnt="8" custLinFactNeighborY="4700">
        <dgm:presLayoutVars/>
      </dgm:prSet>
      <dgm:spPr/>
    </dgm:pt>
    <dgm:pt modelId="{800BDD62-1988-4C23-B0E5-9E136011B536}" type="pres">
      <dgm:prSet presAssocID="{942F9EC5-117A-48FB-899C-C1543BE05AB6}" presName="sibTrans" presStyleCnt="0"/>
      <dgm:spPr/>
    </dgm:pt>
    <dgm:pt modelId="{1EF9CEEB-A95B-4E1C-8BF1-4C423923F1DA}" type="pres">
      <dgm:prSet presAssocID="{DE0AEC56-AD76-45F9-84C9-2FA457E43614}" presName="compNode" presStyleCnt="0"/>
      <dgm:spPr/>
    </dgm:pt>
    <dgm:pt modelId="{A43E435E-EC67-4D54-80C6-071C6F97F6FA}" type="pres">
      <dgm:prSet presAssocID="{DE0AEC56-AD76-45F9-84C9-2FA457E436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CCEDEB59-F89F-4DB6-A705-47976273110C}" type="pres">
      <dgm:prSet presAssocID="{DE0AEC56-AD76-45F9-84C9-2FA457E43614}" presName="iconSpace" presStyleCnt="0"/>
      <dgm:spPr/>
    </dgm:pt>
    <dgm:pt modelId="{DBF02D39-0B09-4CCF-8B09-6B48A1DF9638}" type="pres">
      <dgm:prSet presAssocID="{DE0AEC56-AD76-45F9-84C9-2FA457E43614}" presName="parTx" presStyleLbl="revTx" presStyleIdx="6" presStyleCnt="8">
        <dgm:presLayoutVars>
          <dgm:chMax val="0"/>
          <dgm:chPref val="0"/>
        </dgm:presLayoutVars>
      </dgm:prSet>
      <dgm:spPr/>
    </dgm:pt>
    <dgm:pt modelId="{65A0650C-316B-410A-8EA6-118628FC8F56}" type="pres">
      <dgm:prSet presAssocID="{DE0AEC56-AD76-45F9-84C9-2FA457E43614}" presName="txSpace" presStyleCnt="0"/>
      <dgm:spPr/>
    </dgm:pt>
    <dgm:pt modelId="{81A9113B-2E57-463D-AC46-382099070D5D}" type="pres">
      <dgm:prSet presAssocID="{DE0AEC56-AD76-45F9-84C9-2FA457E43614}" presName="desTx" presStyleLbl="revTx" presStyleIdx="7" presStyleCnt="8" custLinFactNeighborY="4700">
        <dgm:presLayoutVars/>
      </dgm:prSet>
      <dgm:spPr/>
    </dgm:pt>
  </dgm:ptLst>
  <dgm:cxnLst>
    <dgm:cxn modelId="{53ADDC03-A574-4EFC-98FE-B922D1715505}" type="presOf" srcId="{10B04BC2-5B2E-4DE5-8C26-2C852492C0DF}" destId="{31333144-9956-4046-9883-3B4A4241FF00}" srcOrd="0" destOrd="0" presId="urn:microsoft.com/office/officeart/2018/5/layout/CenteredIconLabelDescriptionList"/>
    <dgm:cxn modelId="{CF804A06-F936-4461-8DF6-7B726F4C7306}" srcId="{10B04BC2-5B2E-4DE5-8C26-2C852492C0DF}" destId="{D44C9104-4CD6-47F4-9AE5-9D0FBC056685}" srcOrd="0" destOrd="0" parTransId="{E8616B50-8C63-4E9F-8A12-AB856DF8D4C1}" sibTransId="{271C4BCD-D004-41A8-886B-12AE61DF57B3}"/>
    <dgm:cxn modelId="{0F6ECF0F-AD3F-493D-BDE0-17CB27D00B8F}" type="presOf" srcId="{1B31517B-0232-4959-B808-E1ACFD7D8882}" destId="{6BD1DB50-4F97-4617-9FA8-92547DD9AB7F}" srcOrd="0" destOrd="1" presId="urn:microsoft.com/office/officeart/2018/5/layout/CenteredIconLabelDescriptionList"/>
    <dgm:cxn modelId="{2B481916-96B6-4163-99E4-7A6B63294180}" srcId="{97F46B2E-A18C-4977-AE3A-3D608FE5E73A}" destId="{D6AF0796-EF30-4DA3-9BA9-D62E1E03F740}" srcOrd="1" destOrd="0" parTransId="{A99DDF2F-940C-4F40-BBB0-3582B3DEDEE4}" sibTransId="{1A48FDA9-105A-4370-A3DF-EA8BF86D486D}"/>
    <dgm:cxn modelId="{85C4BC22-53DE-4759-83EF-DC044ED23008}" srcId="{DE0AEC56-AD76-45F9-84C9-2FA457E43614}" destId="{061AAF62-5C37-4FE2-B89B-D51DFCAEBF44}" srcOrd="0" destOrd="0" parTransId="{0423940F-17ED-4C9F-9B89-396902EF3DF9}" sibTransId="{03E48C5C-06AD-4E24-A4E3-A3204EF952A8}"/>
    <dgm:cxn modelId="{47506331-FF01-4E3D-89B8-A776AF3A7065}" srcId="{97F46B2E-A18C-4977-AE3A-3D608FE5E73A}" destId="{10B04BC2-5B2E-4DE5-8C26-2C852492C0DF}" srcOrd="2" destOrd="0" parTransId="{F0AB4233-53BA-481E-92D0-A27104E27722}" sibTransId="{942F9EC5-117A-48FB-899C-C1543BE05AB6}"/>
    <dgm:cxn modelId="{D0FA9A39-FF1B-44B7-ADFF-62632E760AC4}" srcId="{D6AF0796-EF30-4DA3-9BA9-D62E1E03F740}" destId="{1B31517B-0232-4959-B808-E1ACFD7D8882}" srcOrd="1" destOrd="0" parTransId="{C5193240-12AC-4390-8A9C-3B30B654669F}" sibTransId="{E68F39B0-D3FD-4DB5-8584-4B00709A42ED}"/>
    <dgm:cxn modelId="{5B2F9046-4A96-4EDC-8776-50D9159AA020}" type="presOf" srcId="{FE644E78-95C6-4F38-89ED-7B587426D284}" destId="{6BD1DB50-4F97-4617-9FA8-92547DD9AB7F}" srcOrd="0" destOrd="0" presId="urn:microsoft.com/office/officeart/2018/5/layout/CenteredIconLabelDescriptionList"/>
    <dgm:cxn modelId="{9902756D-4401-4FB0-85BB-D53913566697}" type="presOf" srcId="{061AAF62-5C37-4FE2-B89B-D51DFCAEBF44}" destId="{81A9113B-2E57-463D-AC46-382099070D5D}" srcOrd="0" destOrd="0" presId="urn:microsoft.com/office/officeart/2018/5/layout/CenteredIconLabelDescriptionList"/>
    <dgm:cxn modelId="{C7501473-AF99-47C8-AA78-767DB9F680EE}" type="presOf" srcId="{3D2B9A89-CEE9-4402-BB1F-B992ADFE714B}" destId="{2032F288-8523-4E8C-A867-EE177D8C313F}" srcOrd="0" destOrd="0" presId="urn:microsoft.com/office/officeart/2018/5/layout/CenteredIconLabelDescriptionList"/>
    <dgm:cxn modelId="{4AED8755-A57F-465C-89BA-7E15732C1FC0}" srcId="{D6AF0796-EF30-4DA3-9BA9-D62E1E03F740}" destId="{EC7EB062-64AF-4AA2-A3C5-4507982E5944}" srcOrd="2" destOrd="0" parTransId="{EDCE4620-7201-490B-A9F3-40F5CAC98136}" sibTransId="{00AB10FA-8A6F-40CF-8FBB-3DBADF7E709F}"/>
    <dgm:cxn modelId="{A3B6D379-94E7-4911-8CE3-14098CD686A5}" srcId="{97F46B2E-A18C-4977-AE3A-3D608FE5E73A}" destId="{6FB48402-3510-4C8B-89C8-1F1D6075E16B}" srcOrd="0" destOrd="0" parTransId="{6C74A331-B4D8-4728-8C6D-B9EAE4809FE1}" sibTransId="{A727631F-926A-44AC-ACD1-CA88E520B79E}"/>
    <dgm:cxn modelId="{E7CD697A-CDFD-4512-97AF-23B478D82923}" type="presOf" srcId="{97F46B2E-A18C-4977-AE3A-3D608FE5E73A}" destId="{BF41A519-29DB-421D-A78A-16BDDAE2327F}" srcOrd="0" destOrd="0" presId="urn:microsoft.com/office/officeart/2018/5/layout/CenteredIconLabelDescriptionList"/>
    <dgm:cxn modelId="{AD2A718D-2EA4-4A90-9211-25BFEF24DEA4}" type="presOf" srcId="{EC7EB062-64AF-4AA2-A3C5-4507982E5944}" destId="{6BD1DB50-4F97-4617-9FA8-92547DD9AB7F}" srcOrd="0" destOrd="2" presId="urn:microsoft.com/office/officeart/2018/5/layout/CenteredIconLabelDescriptionList"/>
    <dgm:cxn modelId="{E8F70992-7A75-4189-BA8C-6BD963B480E3}" srcId="{97F46B2E-A18C-4977-AE3A-3D608FE5E73A}" destId="{DE0AEC56-AD76-45F9-84C9-2FA457E43614}" srcOrd="3" destOrd="0" parTransId="{57957F08-D093-4398-8F72-5024A206CC16}" sibTransId="{75B44AF5-07BC-4052-90DA-1D2B4FD57B46}"/>
    <dgm:cxn modelId="{64BF449A-63BB-4965-83E2-E62273CF74D9}" type="presOf" srcId="{7BFFAE60-AE6F-4B52-AF7B-9149F3B99A41}" destId="{2032F288-8523-4E8C-A867-EE177D8C313F}" srcOrd="0" destOrd="2" presId="urn:microsoft.com/office/officeart/2018/5/layout/CenteredIconLabelDescriptionList"/>
    <dgm:cxn modelId="{6E2F53A6-3840-458E-8C4B-4A463ABA6A79}" type="presOf" srcId="{DE0AEC56-AD76-45F9-84C9-2FA457E43614}" destId="{DBF02D39-0B09-4CCF-8B09-6B48A1DF9638}" srcOrd="0" destOrd="0" presId="urn:microsoft.com/office/officeart/2018/5/layout/CenteredIconLabelDescriptionList"/>
    <dgm:cxn modelId="{C9B0F9B7-9CF6-48A2-A81B-9C6587DF8814}" type="presOf" srcId="{16F40235-31AD-44F0-84FA-1012CFDEEA4F}" destId="{2032F288-8523-4E8C-A867-EE177D8C313F}" srcOrd="0" destOrd="1" presId="urn:microsoft.com/office/officeart/2018/5/layout/CenteredIconLabelDescriptionList"/>
    <dgm:cxn modelId="{813473BC-F6D5-4FDA-8300-C134EC50E4B2}" srcId="{6FB48402-3510-4C8B-89C8-1F1D6075E16B}" destId="{16F40235-31AD-44F0-84FA-1012CFDEEA4F}" srcOrd="1" destOrd="0" parTransId="{9627FF2D-0EBE-45B6-9F47-1D9F4C8457E9}" sibTransId="{AD236987-CA91-4748-B785-9E5B0DE86BB2}"/>
    <dgm:cxn modelId="{92EF9DCD-2E4C-4315-88EC-609A0530A711}" srcId="{6FB48402-3510-4C8B-89C8-1F1D6075E16B}" destId="{7BFFAE60-AE6F-4B52-AF7B-9149F3B99A41}" srcOrd="2" destOrd="0" parTransId="{D51F2194-75EC-4671-B4CC-CCC00ECBDAD6}" sibTransId="{0E7E4BBB-21CD-4100-96A7-DAD4DF1CBD2C}"/>
    <dgm:cxn modelId="{2FF426E1-6A7C-40B2-873C-15C748277C9B}" srcId="{D6AF0796-EF30-4DA3-9BA9-D62E1E03F740}" destId="{FE644E78-95C6-4F38-89ED-7B587426D284}" srcOrd="0" destOrd="0" parTransId="{A6724CD4-7AAF-4EBD-9955-B7CBEA37B45C}" sibTransId="{78D77448-6BFF-4084-BC1C-8CE50AD2C087}"/>
    <dgm:cxn modelId="{C5174BE1-010B-487E-B3E2-20EC41776800}" type="presOf" srcId="{D6AF0796-EF30-4DA3-9BA9-D62E1E03F740}" destId="{81C992B3-BC9D-4CA4-BE4F-C6C446B48FD0}" srcOrd="0" destOrd="0" presId="urn:microsoft.com/office/officeart/2018/5/layout/CenteredIconLabelDescriptionList"/>
    <dgm:cxn modelId="{D799EBE3-9058-4164-8B2D-ABBCE8701B77}" type="presOf" srcId="{6FB48402-3510-4C8B-89C8-1F1D6075E16B}" destId="{09081FCF-A131-467C-8256-8DD9810AAEA0}" srcOrd="0" destOrd="0" presId="urn:microsoft.com/office/officeart/2018/5/layout/CenteredIconLabelDescriptionList"/>
    <dgm:cxn modelId="{614AEFF6-2F7A-4907-A2C8-160ADC17E8E8}" srcId="{6FB48402-3510-4C8B-89C8-1F1D6075E16B}" destId="{3D2B9A89-CEE9-4402-BB1F-B992ADFE714B}" srcOrd="0" destOrd="0" parTransId="{9730B194-7D51-42A0-9A1D-D8319AC50399}" sibTransId="{F3A79A28-DD2D-4D11-BD15-F12BE8EBA8AF}"/>
    <dgm:cxn modelId="{09D27EF9-63AA-4184-BE12-27BBE16FABCB}" type="presOf" srcId="{D44C9104-4CD6-47F4-9AE5-9D0FBC056685}" destId="{7931C9BD-9591-4E7B-A96A-71384266B0B8}" srcOrd="0" destOrd="0" presId="urn:microsoft.com/office/officeart/2018/5/layout/CenteredIconLabelDescriptionList"/>
    <dgm:cxn modelId="{30293682-8562-4E04-8FF5-CC2370064225}" type="presParOf" srcId="{BF41A519-29DB-421D-A78A-16BDDAE2327F}" destId="{3BCCB839-1863-46A1-81DB-9499234245C8}" srcOrd="0" destOrd="0" presId="urn:microsoft.com/office/officeart/2018/5/layout/CenteredIconLabelDescriptionList"/>
    <dgm:cxn modelId="{2C2B9002-DC67-49EA-815A-546E6D39A854}" type="presParOf" srcId="{3BCCB839-1863-46A1-81DB-9499234245C8}" destId="{4F2C29A2-9B9C-4D29-86AA-4A7E6B9276D7}" srcOrd="0" destOrd="0" presId="urn:microsoft.com/office/officeart/2018/5/layout/CenteredIconLabelDescriptionList"/>
    <dgm:cxn modelId="{1CBD5AF8-E7FA-443A-996C-B200E50D54F4}" type="presParOf" srcId="{3BCCB839-1863-46A1-81DB-9499234245C8}" destId="{385525B7-E831-4D11-A394-2C290E32D18C}" srcOrd="1" destOrd="0" presId="urn:microsoft.com/office/officeart/2018/5/layout/CenteredIconLabelDescriptionList"/>
    <dgm:cxn modelId="{35FFC434-7C87-4CE1-9D1F-5E15313B29BD}" type="presParOf" srcId="{3BCCB839-1863-46A1-81DB-9499234245C8}" destId="{09081FCF-A131-467C-8256-8DD9810AAEA0}" srcOrd="2" destOrd="0" presId="urn:microsoft.com/office/officeart/2018/5/layout/CenteredIconLabelDescriptionList"/>
    <dgm:cxn modelId="{485DD3ED-A772-402E-BAC1-62A12F6B1FFD}" type="presParOf" srcId="{3BCCB839-1863-46A1-81DB-9499234245C8}" destId="{9AD8CA09-BB29-484A-B94E-34A1E9740359}" srcOrd="3" destOrd="0" presId="urn:microsoft.com/office/officeart/2018/5/layout/CenteredIconLabelDescriptionList"/>
    <dgm:cxn modelId="{52F76182-88FB-43C2-B5ED-315E2EB7C6CF}" type="presParOf" srcId="{3BCCB839-1863-46A1-81DB-9499234245C8}" destId="{2032F288-8523-4E8C-A867-EE177D8C313F}" srcOrd="4" destOrd="0" presId="urn:microsoft.com/office/officeart/2018/5/layout/CenteredIconLabelDescriptionList"/>
    <dgm:cxn modelId="{2FD2823F-5854-4AB6-B7C9-A9F799E36F72}" type="presParOf" srcId="{BF41A519-29DB-421D-A78A-16BDDAE2327F}" destId="{CB1BDFBD-27A3-4EAD-91F2-EB58B0595D06}" srcOrd="1" destOrd="0" presId="urn:microsoft.com/office/officeart/2018/5/layout/CenteredIconLabelDescriptionList"/>
    <dgm:cxn modelId="{552BA496-576D-4637-9592-A28A6C782D8D}" type="presParOf" srcId="{BF41A519-29DB-421D-A78A-16BDDAE2327F}" destId="{4107DCAC-4634-4296-A12F-F651E9A70D55}" srcOrd="2" destOrd="0" presId="urn:microsoft.com/office/officeart/2018/5/layout/CenteredIconLabelDescriptionList"/>
    <dgm:cxn modelId="{B5DD4E82-0DA2-4CF0-998E-96A1643426B3}" type="presParOf" srcId="{4107DCAC-4634-4296-A12F-F651E9A70D55}" destId="{E2EDB098-C099-4B77-9E11-51C0B02DA14E}" srcOrd="0" destOrd="0" presId="urn:microsoft.com/office/officeart/2018/5/layout/CenteredIconLabelDescriptionList"/>
    <dgm:cxn modelId="{DB0D57F5-5D16-480B-9CAB-426FF000037C}" type="presParOf" srcId="{4107DCAC-4634-4296-A12F-F651E9A70D55}" destId="{31440E61-0924-42D4-B86E-5C6F4452B283}" srcOrd="1" destOrd="0" presId="urn:microsoft.com/office/officeart/2018/5/layout/CenteredIconLabelDescriptionList"/>
    <dgm:cxn modelId="{91F6CA34-9FE4-4D53-9F0C-9588EFCCB932}" type="presParOf" srcId="{4107DCAC-4634-4296-A12F-F651E9A70D55}" destId="{81C992B3-BC9D-4CA4-BE4F-C6C446B48FD0}" srcOrd="2" destOrd="0" presId="urn:microsoft.com/office/officeart/2018/5/layout/CenteredIconLabelDescriptionList"/>
    <dgm:cxn modelId="{C37A31F9-AECA-4855-8C45-9466B552BE0C}" type="presParOf" srcId="{4107DCAC-4634-4296-A12F-F651E9A70D55}" destId="{480F1E18-6767-4F5B-9B97-A31ED3828FD6}" srcOrd="3" destOrd="0" presId="urn:microsoft.com/office/officeart/2018/5/layout/CenteredIconLabelDescriptionList"/>
    <dgm:cxn modelId="{3CB363F2-F838-4D1F-A5B6-603B9A0003FB}" type="presParOf" srcId="{4107DCAC-4634-4296-A12F-F651E9A70D55}" destId="{6BD1DB50-4F97-4617-9FA8-92547DD9AB7F}" srcOrd="4" destOrd="0" presId="urn:microsoft.com/office/officeart/2018/5/layout/CenteredIconLabelDescriptionList"/>
    <dgm:cxn modelId="{ED23157C-2836-4E70-89A0-19F2DB0244DE}" type="presParOf" srcId="{BF41A519-29DB-421D-A78A-16BDDAE2327F}" destId="{7CFAE2D6-C2BD-4851-B9A3-6D60647F7908}" srcOrd="3" destOrd="0" presId="urn:microsoft.com/office/officeart/2018/5/layout/CenteredIconLabelDescriptionList"/>
    <dgm:cxn modelId="{3FEB8D4D-C9E9-4F13-ADE3-36A9CAD991BD}" type="presParOf" srcId="{BF41A519-29DB-421D-A78A-16BDDAE2327F}" destId="{8ACAF056-E6B3-4505-9B47-4980D400CDD6}" srcOrd="4" destOrd="0" presId="urn:microsoft.com/office/officeart/2018/5/layout/CenteredIconLabelDescriptionList"/>
    <dgm:cxn modelId="{9E199272-71D1-4E9C-9836-54FD192E9180}" type="presParOf" srcId="{8ACAF056-E6B3-4505-9B47-4980D400CDD6}" destId="{E4A27BFA-EB80-45B2-8F58-E3C5F3639E03}" srcOrd="0" destOrd="0" presId="urn:microsoft.com/office/officeart/2018/5/layout/CenteredIconLabelDescriptionList"/>
    <dgm:cxn modelId="{D1B2EAA3-2CC3-4BA9-B7FF-E54160DEAC38}" type="presParOf" srcId="{8ACAF056-E6B3-4505-9B47-4980D400CDD6}" destId="{0CD337A6-7FF2-45B0-9C42-AB009B1680B6}" srcOrd="1" destOrd="0" presId="urn:microsoft.com/office/officeart/2018/5/layout/CenteredIconLabelDescriptionList"/>
    <dgm:cxn modelId="{D0000410-816D-420C-B63E-DD2397D811D0}" type="presParOf" srcId="{8ACAF056-E6B3-4505-9B47-4980D400CDD6}" destId="{31333144-9956-4046-9883-3B4A4241FF00}" srcOrd="2" destOrd="0" presId="urn:microsoft.com/office/officeart/2018/5/layout/CenteredIconLabelDescriptionList"/>
    <dgm:cxn modelId="{04485C8A-2791-4E8B-AEBA-FE6B3C513459}" type="presParOf" srcId="{8ACAF056-E6B3-4505-9B47-4980D400CDD6}" destId="{8261A8A2-2C45-4814-A04C-99E7F0CD1F02}" srcOrd="3" destOrd="0" presId="urn:microsoft.com/office/officeart/2018/5/layout/CenteredIconLabelDescriptionList"/>
    <dgm:cxn modelId="{7FA1A060-BA07-4727-866A-FCF7705B1087}" type="presParOf" srcId="{8ACAF056-E6B3-4505-9B47-4980D400CDD6}" destId="{7931C9BD-9591-4E7B-A96A-71384266B0B8}" srcOrd="4" destOrd="0" presId="urn:microsoft.com/office/officeart/2018/5/layout/CenteredIconLabelDescriptionList"/>
    <dgm:cxn modelId="{A832A3D8-68CC-4045-9AF6-AB8D00115599}" type="presParOf" srcId="{BF41A519-29DB-421D-A78A-16BDDAE2327F}" destId="{800BDD62-1988-4C23-B0E5-9E136011B536}" srcOrd="5" destOrd="0" presId="urn:microsoft.com/office/officeart/2018/5/layout/CenteredIconLabelDescriptionList"/>
    <dgm:cxn modelId="{6D36878E-B562-4ED2-A488-12BF1F2989A2}" type="presParOf" srcId="{BF41A519-29DB-421D-A78A-16BDDAE2327F}" destId="{1EF9CEEB-A95B-4E1C-8BF1-4C423923F1DA}" srcOrd="6" destOrd="0" presId="urn:microsoft.com/office/officeart/2018/5/layout/CenteredIconLabelDescriptionList"/>
    <dgm:cxn modelId="{A313788D-90A1-4C93-8D93-EA72F58B6740}" type="presParOf" srcId="{1EF9CEEB-A95B-4E1C-8BF1-4C423923F1DA}" destId="{A43E435E-EC67-4D54-80C6-071C6F97F6FA}" srcOrd="0" destOrd="0" presId="urn:microsoft.com/office/officeart/2018/5/layout/CenteredIconLabelDescriptionList"/>
    <dgm:cxn modelId="{93C44134-F114-4A7A-BD54-91282FBEE31C}" type="presParOf" srcId="{1EF9CEEB-A95B-4E1C-8BF1-4C423923F1DA}" destId="{CCEDEB59-F89F-4DB6-A705-47976273110C}" srcOrd="1" destOrd="0" presId="urn:microsoft.com/office/officeart/2018/5/layout/CenteredIconLabelDescriptionList"/>
    <dgm:cxn modelId="{16F4207C-FAC1-416F-97F9-289C74E5A587}" type="presParOf" srcId="{1EF9CEEB-A95B-4E1C-8BF1-4C423923F1DA}" destId="{DBF02D39-0B09-4CCF-8B09-6B48A1DF9638}" srcOrd="2" destOrd="0" presId="urn:microsoft.com/office/officeart/2018/5/layout/CenteredIconLabelDescriptionList"/>
    <dgm:cxn modelId="{7081803E-40F0-4A4F-BBB8-5A5080035EDE}" type="presParOf" srcId="{1EF9CEEB-A95B-4E1C-8BF1-4C423923F1DA}" destId="{65A0650C-316B-410A-8EA6-118628FC8F56}" srcOrd="3" destOrd="0" presId="urn:microsoft.com/office/officeart/2018/5/layout/CenteredIconLabelDescriptionList"/>
    <dgm:cxn modelId="{62D3A6AE-B2C9-406F-96B6-440A6E0E28B9}" type="presParOf" srcId="{1EF9CEEB-A95B-4E1C-8BF1-4C423923F1DA}" destId="{81A9113B-2E57-463D-AC46-382099070D5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846E40-C720-41BB-B6D8-9733C3545AEB}" type="doc">
      <dgm:prSet loTypeId="urn:microsoft.com/office/officeart/2005/8/layout/chevron1" loCatId="process" qsTypeId="urn:microsoft.com/office/officeart/2005/8/quickstyle/simple1" qsCatId="simple" csTypeId="urn:microsoft.com/office/officeart/2005/8/colors/colorful5" csCatId="colorful" phldr="1"/>
      <dgm:spPr/>
    </dgm:pt>
    <dgm:pt modelId="{73086052-957E-4869-B541-6CB97F3C09D7}">
      <dgm:prSet phldrT="[Text]" custT="1"/>
      <dgm:spPr/>
      <dgm:t>
        <a:bodyPr/>
        <a:lstStyle/>
        <a:p>
          <a:r>
            <a:rPr lang="en-US" sz="1800" dirty="0"/>
            <a:t>Feasibility</a:t>
          </a:r>
        </a:p>
      </dgm:t>
    </dgm:pt>
    <dgm:pt modelId="{03DCA15C-24E7-4EB2-AE82-8F8777C87DF3}" type="parTrans" cxnId="{48A2F071-5026-4759-A242-40E896422429}">
      <dgm:prSet/>
      <dgm:spPr/>
      <dgm:t>
        <a:bodyPr/>
        <a:lstStyle/>
        <a:p>
          <a:endParaRPr lang="en-US" sz="1600"/>
        </a:p>
      </dgm:t>
    </dgm:pt>
    <dgm:pt modelId="{05539A7F-18BB-4783-9F40-54B5FFEF9440}" type="sibTrans" cxnId="{48A2F071-5026-4759-A242-40E896422429}">
      <dgm:prSet/>
      <dgm:spPr/>
      <dgm:t>
        <a:bodyPr/>
        <a:lstStyle/>
        <a:p>
          <a:endParaRPr lang="en-US" sz="1600"/>
        </a:p>
      </dgm:t>
    </dgm:pt>
    <dgm:pt modelId="{C7208E87-A1FF-44EB-89A6-600206EDE65C}">
      <dgm:prSet phldrT="[Text]" custT="1"/>
      <dgm:spPr/>
      <dgm:t>
        <a:bodyPr/>
        <a:lstStyle/>
        <a:p>
          <a:r>
            <a:rPr lang="en-US" sz="1800" dirty="0"/>
            <a:t>Design</a:t>
          </a:r>
        </a:p>
      </dgm:t>
    </dgm:pt>
    <dgm:pt modelId="{4389E39E-7904-43D2-B7E0-5C5DCC320F73}" type="parTrans" cxnId="{4B12E023-BA6A-4CC9-A6DD-1B40EE40D79C}">
      <dgm:prSet/>
      <dgm:spPr/>
      <dgm:t>
        <a:bodyPr/>
        <a:lstStyle/>
        <a:p>
          <a:endParaRPr lang="en-US" sz="1600"/>
        </a:p>
      </dgm:t>
    </dgm:pt>
    <dgm:pt modelId="{A840D9C5-D598-410F-919E-1750B3C79F55}" type="sibTrans" cxnId="{4B12E023-BA6A-4CC9-A6DD-1B40EE40D79C}">
      <dgm:prSet/>
      <dgm:spPr/>
      <dgm:t>
        <a:bodyPr/>
        <a:lstStyle/>
        <a:p>
          <a:endParaRPr lang="en-US" sz="1600"/>
        </a:p>
      </dgm:t>
    </dgm:pt>
    <dgm:pt modelId="{4EEF6189-181B-4813-A190-0DAC7871BA0C}">
      <dgm:prSet phldrT="[Text]" custT="1"/>
      <dgm:spPr/>
      <dgm:t>
        <a:bodyPr/>
        <a:lstStyle/>
        <a:p>
          <a:r>
            <a:rPr lang="en-US" sz="1800" dirty="0"/>
            <a:t>Operation</a:t>
          </a:r>
        </a:p>
      </dgm:t>
    </dgm:pt>
    <dgm:pt modelId="{D906F57F-49E7-4B99-A9AF-79FF23E95FBD}" type="parTrans" cxnId="{FF9A6525-D940-4E40-89DF-8C8154D87FC4}">
      <dgm:prSet/>
      <dgm:spPr/>
      <dgm:t>
        <a:bodyPr/>
        <a:lstStyle/>
        <a:p>
          <a:endParaRPr lang="en-US" sz="1600"/>
        </a:p>
      </dgm:t>
    </dgm:pt>
    <dgm:pt modelId="{6294767F-0626-4020-AC30-61152AAC7517}" type="sibTrans" cxnId="{FF9A6525-D940-4E40-89DF-8C8154D87FC4}">
      <dgm:prSet/>
      <dgm:spPr/>
      <dgm:t>
        <a:bodyPr/>
        <a:lstStyle/>
        <a:p>
          <a:endParaRPr lang="en-US" sz="1600"/>
        </a:p>
      </dgm:t>
    </dgm:pt>
    <dgm:pt modelId="{571DCD15-CFF4-403C-AB7F-945E5F068C33}">
      <dgm:prSet phldrT="[Text]" custT="1"/>
      <dgm:spPr/>
      <dgm:t>
        <a:bodyPr/>
        <a:lstStyle/>
        <a:p>
          <a:r>
            <a:rPr lang="en-US" sz="1800" dirty="0"/>
            <a:t>Pre-design</a:t>
          </a:r>
        </a:p>
      </dgm:t>
    </dgm:pt>
    <dgm:pt modelId="{8D716FE3-D35B-4BBB-88E3-DE45CA45D808}" type="parTrans" cxnId="{A10F0793-86EC-4CBF-B214-9778FBD70164}">
      <dgm:prSet/>
      <dgm:spPr/>
      <dgm:t>
        <a:bodyPr/>
        <a:lstStyle/>
        <a:p>
          <a:endParaRPr lang="en-US" sz="1600"/>
        </a:p>
      </dgm:t>
    </dgm:pt>
    <dgm:pt modelId="{81E41208-14B7-40F9-A2EB-51C5C711399C}" type="sibTrans" cxnId="{A10F0793-86EC-4CBF-B214-9778FBD70164}">
      <dgm:prSet/>
      <dgm:spPr/>
      <dgm:t>
        <a:bodyPr/>
        <a:lstStyle/>
        <a:p>
          <a:endParaRPr lang="en-US" sz="1600"/>
        </a:p>
      </dgm:t>
    </dgm:pt>
    <dgm:pt modelId="{782EE918-B5C5-496D-8653-43203F72344C}" type="pres">
      <dgm:prSet presAssocID="{3E846E40-C720-41BB-B6D8-9733C3545AEB}" presName="Name0" presStyleCnt="0">
        <dgm:presLayoutVars>
          <dgm:dir/>
          <dgm:animLvl val="lvl"/>
          <dgm:resizeHandles val="exact"/>
        </dgm:presLayoutVars>
      </dgm:prSet>
      <dgm:spPr/>
    </dgm:pt>
    <dgm:pt modelId="{E387834A-D046-4918-95F6-F90300703B36}" type="pres">
      <dgm:prSet presAssocID="{73086052-957E-4869-B541-6CB97F3C09D7}" presName="parTxOnly" presStyleLbl="node1" presStyleIdx="0" presStyleCnt="4">
        <dgm:presLayoutVars>
          <dgm:chMax val="0"/>
          <dgm:chPref val="0"/>
          <dgm:bulletEnabled val="1"/>
        </dgm:presLayoutVars>
      </dgm:prSet>
      <dgm:spPr/>
    </dgm:pt>
    <dgm:pt modelId="{5250FE19-9198-490D-8F57-C30D03C3712E}" type="pres">
      <dgm:prSet presAssocID="{05539A7F-18BB-4783-9F40-54B5FFEF9440}" presName="parTxOnlySpace" presStyleCnt="0"/>
      <dgm:spPr/>
    </dgm:pt>
    <dgm:pt modelId="{82A3FA5F-04BE-444D-B985-70034EBC24C5}" type="pres">
      <dgm:prSet presAssocID="{571DCD15-CFF4-403C-AB7F-945E5F068C33}" presName="parTxOnly" presStyleLbl="node1" presStyleIdx="1" presStyleCnt="4">
        <dgm:presLayoutVars>
          <dgm:chMax val="0"/>
          <dgm:chPref val="0"/>
          <dgm:bulletEnabled val="1"/>
        </dgm:presLayoutVars>
      </dgm:prSet>
      <dgm:spPr/>
    </dgm:pt>
    <dgm:pt modelId="{AE494E01-E4CF-4291-AB0D-692009618629}" type="pres">
      <dgm:prSet presAssocID="{81E41208-14B7-40F9-A2EB-51C5C711399C}" presName="parTxOnlySpace" presStyleCnt="0"/>
      <dgm:spPr/>
    </dgm:pt>
    <dgm:pt modelId="{93BA5073-147B-4D06-A93D-B1522557F0BB}" type="pres">
      <dgm:prSet presAssocID="{C7208E87-A1FF-44EB-89A6-600206EDE65C}" presName="parTxOnly" presStyleLbl="node1" presStyleIdx="2" presStyleCnt="4">
        <dgm:presLayoutVars>
          <dgm:chMax val="0"/>
          <dgm:chPref val="0"/>
          <dgm:bulletEnabled val="1"/>
        </dgm:presLayoutVars>
      </dgm:prSet>
      <dgm:spPr/>
    </dgm:pt>
    <dgm:pt modelId="{EC6E1B4D-11DA-4C4A-9830-5514B719592E}" type="pres">
      <dgm:prSet presAssocID="{A840D9C5-D598-410F-919E-1750B3C79F55}" presName="parTxOnlySpace" presStyleCnt="0"/>
      <dgm:spPr/>
    </dgm:pt>
    <dgm:pt modelId="{959760F0-1ABC-4C5C-9441-FAFEF7037446}" type="pres">
      <dgm:prSet presAssocID="{4EEF6189-181B-4813-A190-0DAC7871BA0C}" presName="parTxOnly" presStyleLbl="node1" presStyleIdx="3" presStyleCnt="4" custLinFactNeighborX="-5154">
        <dgm:presLayoutVars>
          <dgm:chMax val="0"/>
          <dgm:chPref val="0"/>
          <dgm:bulletEnabled val="1"/>
        </dgm:presLayoutVars>
      </dgm:prSet>
      <dgm:spPr/>
    </dgm:pt>
  </dgm:ptLst>
  <dgm:cxnLst>
    <dgm:cxn modelId="{4B12E023-BA6A-4CC9-A6DD-1B40EE40D79C}" srcId="{3E846E40-C720-41BB-B6D8-9733C3545AEB}" destId="{C7208E87-A1FF-44EB-89A6-600206EDE65C}" srcOrd="2" destOrd="0" parTransId="{4389E39E-7904-43D2-B7E0-5C5DCC320F73}" sibTransId="{A840D9C5-D598-410F-919E-1750B3C79F55}"/>
    <dgm:cxn modelId="{FF9A6525-D940-4E40-89DF-8C8154D87FC4}" srcId="{3E846E40-C720-41BB-B6D8-9733C3545AEB}" destId="{4EEF6189-181B-4813-A190-0DAC7871BA0C}" srcOrd="3" destOrd="0" parTransId="{D906F57F-49E7-4B99-A9AF-79FF23E95FBD}" sibTransId="{6294767F-0626-4020-AC30-61152AAC7517}"/>
    <dgm:cxn modelId="{E7B6202D-3F97-46BB-A018-FAF0EDC4A97C}" type="presOf" srcId="{C7208E87-A1FF-44EB-89A6-600206EDE65C}" destId="{93BA5073-147B-4D06-A93D-B1522557F0BB}" srcOrd="0" destOrd="0" presId="urn:microsoft.com/office/officeart/2005/8/layout/chevron1"/>
    <dgm:cxn modelId="{F5621F40-51BE-4625-887B-FD8FFC41C1C9}" type="presOf" srcId="{73086052-957E-4869-B541-6CB97F3C09D7}" destId="{E387834A-D046-4918-95F6-F90300703B36}" srcOrd="0" destOrd="0" presId="urn:microsoft.com/office/officeart/2005/8/layout/chevron1"/>
    <dgm:cxn modelId="{48A2F071-5026-4759-A242-40E896422429}" srcId="{3E846E40-C720-41BB-B6D8-9733C3545AEB}" destId="{73086052-957E-4869-B541-6CB97F3C09D7}" srcOrd="0" destOrd="0" parTransId="{03DCA15C-24E7-4EB2-AE82-8F8777C87DF3}" sibTransId="{05539A7F-18BB-4783-9F40-54B5FFEF9440}"/>
    <dgm:cxn modelId="{F272CD55-DF86-4A10-A613-AC011F1CF9F5}" type="presOf" srcId="{571DCD15-CFF4-403C-AB7F-945E5F068C33}" destId="{82A3FA5F-04BE-444D-B985-70034EBC24C5}" srcOrd="0" destOrd="0" presId="urn:microsoft.com/office/officeart/2005/8/layout/chevron1"/>
    <dgm:cxn modelId="{62779C7A-D4EF-402C-B498-2D06BEC36D21}" type="presOf" srcId="{3E846E40-C720-41BB-B6D8-9733C3545AEB}" destId="{782EE918-B5C5-496D-8653-43203F72344C}" srcOrd="0" destOrd="0" presId="urn:microsoft.com/office/officeart/2005/8/layout/chevron1"/>
    <dgm:cxn modelId="{A10F0793-86EC-4CBF-B214-9778FBD70164}" srcId="{3E846E40-C720-41BB-B6D8-9733C3545AEB}" destId="{571DCD15-CFF4-403C-AB7F-945E5F068C33}" srcOrd="1" destOrd="0" parTransId="{8D716FE3-D35B-4BBB-88E3-DE45CA45D808}" sibTransId="{81E41208-14B7-40F9-A2EB-51C5C711399C}"/>
    <dgm:cxn modelId="{67FA81EB-3F50-4C48-87B7-60DEBF290F84}" type="presOf" srcId="{4EEF6189-181B-4813-A190-0DAC7871BA0C}" destId="{959760F0-1ABC-4C5C-9441-FAFEF7037446}" srcOrd="0" destOrd="0" presId="urn:microsoft.com/office/officeart/2005/8/layout/chevron1"/>
    <dgm:cxn modelId="{A12C3FB5-005F-4F0A-8CBA-4BFE5300C306}" type="presParOf" srcId="{782EE918-B5C5-496D-8653-43203F72344C}" destId="{E387834A-D046-4918-95F6-F90300703B36}" srcOrd="0" destOrd="0" presId="urn:microsoft.com/office/officeart/2005/8/layout/chevron1"/>
    <dgm:cxn modelId="{487CE840-1E87-406F-8C96-BDD2E76E01F2}" type="presParOf" srcId="{782EE918-B5C5-496D-8653-43203F72344C}" destId="{5250FE19-9198-490D-8F57-C30D03C3712E}" srcOrd="1" destOrd="0" presId="urn:microsoft.com/office/officeart/2005/8/layout/chevron1"/>
    <dgm:cxn modelId="{8CB1652C-9F4F-4CD0-BF73-1B3C4F5B40FD}" type="presParOf" srcId="{782EE918-B5C5-496D-8653-43203F72344C}" destId="{82A3FA5F-04BE-444D-B985-70034EBC24C5}" srcOrd="2" destOrd="0" presId="urn:microsoft.com/office/officeart/2005/8/layout/chevron1"/>
    <dgm:cxn modelId="{66684E58-5BCB-4EBC-AC54-6E35ABC12004}" type="presParOf" srcId="{782EE918-B5C5-496D-8653-43203F72344C}" destId="{AE494E01-E4CF-4291-AB0D-692009618629}" srcOrd="3" destOrd="0" presId="urn:microsoft.com/office/officeart/2005/8/layout/chevron1"/>
    <dgm:cxn modelId="{94CC99E0-2343-492B-A925-F539B95AA87A}" type="presParOf" srcId="{782EE918-B5C5-496D-8653-43203F72344C}" destId="{93BA5073-147B-4D06-A93D-B1522557F0BB}" srcOrd="4" destOrd="0" presId="urn:microsoft.com/office/officeart/2005/8/layout/chevron1"/>
    <dgm:cxn modelId="{6D262E2B-3188-42FA-918E-D42FB04984FF}" type="presParOf" srcId="{782EE918-B5C5-496D-8653-43203F72344C}" destId="{EC6E1B4D-11DA-4C4A-9830-5514B719592E}" srcOrd="5" destOrd="0" presId="urn:microsoft.com/office/officeart/2005/8/layout/chevron1"/>
    <dgm:cxn modelId="{5449B7AA-CE6E-4C31-B43A-712A4FB3601B}" type="presParOf" srcId="{782EE918-B5C5-496D-8653-43203F72344C}" destId="{959760F0-1ABC-4C5C-9441-FAFEF7037446}"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F46B2E-A18C-4977-AE3A-3D608FE5E73A}" type="doc">
      <dgm:prSet loTypeId="urn:microsoft.com/office/officeart/2018/5/layout/CenteredIconLabelDescription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FB48402-3510-4C8B-89C8-1F1D6075E16B}">
      <dgm:prSet phldrT="[Text]"/>
      <dgm:spPr/>
      <dgm:t>
        <a:bodyPr/>
        <a:lstStyle/>
        <a:p>
          <a:pPr>
            <a:lnSpc>
              <a:spcPct val="100000"/>
            </a:lnSpc>
            <a:defRPr b="1"/>
          </a:pPr>
          <a:r>
            <a:rPr lang="en-US" dirty="0">
              <a:solidFill>
                <a:srgbClr val="58595B"/>
              </a:solidFill>
            </a:rPr>
            <a:t>Feasibility</a:t>
          </a:r>
        </a:p>
      </dgm:t>
    </dgm:pt>
    <dgm:pt modelId="{6C74A331-B4D8-4728-8C6D-B9EAE4809FE1}" type="parTrans" cxnId="{A3B6D379-94E7-4911-8CE3-14098CD686A5}">
      <dgm:prSet/>
      <dgm:spPr/>
      <dgm:t>
        <a:bodyPr/>
        <a:lstStyle/>
        <a:p>
          <a:endParaRPr lang="en-US">
            <a:solidFill>
              <a:srgbClr val="58595B"/>
            </a:solidFill>
          </a:endParaRPr>
        </a:p>
      </dgm:t>
    </dgm:pt>
    <dgm:pt modelId="{A727631F-926A-44AC-ACD1-CA88E520B79E}" type="sibTrans" cxnId="{A3B6D379-94E7-4911-8CE3-14098CD686A5}">
      <dgm:prSet/>
      <dgm:spPr/>
      <dgm:t>
        <a:bodyPr/>
        <a:lstStyle/>
        <a:p>
          <a:endParaRPr lang="en-US">
            <a:solidFill>
              <a:srgbClr val="58595B"/>
            </a:solidFill>
          </a:endParaRPr>
        </a:p>
      </dgm:t>
    </dgm:pt>
    <dgm:pt modelId="{3D2B9A89-CEE9-4402-BB1F-B992ADFE714B}">
      <dgm:prSet phldrT="[Text]"/>
      <dgm:spPr/>
      <dgm:t>
        <a:bodyPr/>
        <a:lstStyle/>
        <a:p>
          <a:pPr>
            <a:lnSpc>
              <a:spcPct val="100000"/>
            </a:lnSpc>
          </a:pPr>
          <a:r>
            <a:rPr lang="en-US" dirty="0">
              <a:solidFill>
                <a:srgbClr val="58595B"/>
              </a:solidFill>
            </a:rPr>
            <a:t>Hydro potential mapping</a:t>
          </a:r>
        </a:p>
      </dgm:t>
    </dgm:pt>
    <dgm:pt modelId="{9730B194-7D51-42A0-9A1D-D8319AC50399}" type="parTrans" cxnId="{614AEFF6-2F7A-4907-A2C8-160ADC17E8E8}">
      <dgm:prSet/>
      <dgm:spPr/>
      <dgm:t>
        <a:bodyPr/>
        <a:lstStyle/>
        <a:p>
          <a:endParaRPr lang="en-US">
            <a:solidFill>
              <a:srgbClr val="58595B"/>
            </a:solidFill>
          </a:endParaRPr>
        </a:p>
      </dgm:t>
    </dgm:pt>
    <dgm:pt modelId="{F3A79A28-DD2D-4D11-BD15-F12BE8EBA8AF}" type="sibTrans" cxnId="{614AEFF6-2F7A-4907-A2C8-160ADC17E8E8}">
      <dgm:prSet/>
      <dgm:spPr/>
      <dgm:t>
        <a:bodyPr/>
        <a:lstStyle/>
        <a:p>
          <a:endParaRPr lang="en-US">
            <a:solidFill>
              <a:srgbClr val="58595B"/>
            </a:solidFill>
          </a:endParaRPr>
        </a:p>
      </dgm:t>
    </dgm:pt>
    <dgm:pt modelId="{731913F5-C659-499B-96DC-DA7C0C4A7EBD}">
      <dgm:prSet phldrT="[Text]"/>
      <dgm:spPr/>
      <dgm:t>
        <a:bodyPr/>
        <a:lstStyle/>
        <a:p>
          <a:pPr>
            <a:lnSpc>
              <a:spcPct val="100000"/>
            </a:lnSpc>
          </a:pPr>
          <a:r>
            <a:rPr lang="en-US" dirty="0">
              <a:solidFill>
                <a:srgbClr val="58595B"/>
              </a:solidFill>
            </a:rPr>
            <a:t>Long term inflow series</a:t>
          </a:r>
        </a:p>
      </dgm:t>
    </dgm:pt>
    <dgm:pt modelId="{8F13B3E8-5DF6-46B8-A6DF-6D8754F363BC}" type="parTrans" cxnId="{34464984-56DE-4971-9B47-A2BF26B33852}">
      <dgm:prSet/>
      <dgm:spPr/>
      <dgm:t>
        <a:bodyPr/>
        <a:lstStyle/>
        <a:p>
          <a:endParaRPr lang="en-US">
            <a:solidFill>
              <a:srgbClr val="58595B"/>
            </a:solidFill>
          </a:endParaRPr>
        </a:p>
      </dgm:t>
    </dgm:pt>
    <dgm:pt modelId="{F11A9C0C-D6B6-468A-A577-C75488ABD3A8}" type="sibTrans" cxnId="{34464984-56DE-4971-9B47-A2BF26B33852}">
      <dgm:prSet/>
      <dgm:spPr/>
      <dgm:t>
        <a:bodyPr/>
        <a:lstStyle/>
        <a:p>
          <a:endParaRPr lang="en-US">
            <a:solidFill>
              <a:srgbClr val="58595B"/>
            </a:solidFill>
          </a:endParaRPr>
        </a:p>
      </dgm:t>
    </dgm:pt>
    <dgm:pt modelId="{D6AF0796-EF30-4DA3-9BA9-D62E1E03F740}">
      <dgm:prSet phldrT="[Text]"/>
      <dgm:spPr/>
      <dgm:t>
        <a:bodyPr/>
        <a:lstStyle/>
        <a:p>
          <a:pPr>
            <a:lnSpc>
              <a:spcPct val="100000"/>
            </a:lnSpc>
            <a:defRPr b="1"/>
          </a:pPr>
          <a:r>
            <a:rPr lang="en-US" dirty="0">
              <a:solidFill>
                <a:srgbClr val="58595B"/>
              </a:solidFill>
            </a:rPr>
            <a:t>Pre-design</a:t>
          </a:r>
        </a:p>
      </dgm:t>
    </dgm:pt>
    <dgm:pt modelId="{A99DDF2F-940C-4F40-BBB0-3582B3DEDEE4}" type="parTrans" cxnId="{2B481916-96B6-4163-99E4-7A6B63294180}">
      <dgm:prSet/>
      <dgm:spPr/>
      <dgm:t>
        <a:bodyPr/>
        <a:lstStyle/>
        <a:p>
          <a:endParaRPr lang="en-US">
            <a:solidFill>
              <a:srgbClr val="58595B"/>
            </a:solidFill>
          </a:endParaRPr>
        </a:p>
      </dgm:t>
    </dgm:pt>
    <dgm:pt modelId="{1A48FDA9-105A-4370-A3DF-EA8BF86D486D}" type="sibTrans" cxnId="{2B481916-96B6-4163-99E4-7A6B63294180}">
      <dgm:prSet/>
      <dgm:spPr/>
      <dgm:t>
        <a:bodyPr/>
        <a:lstStyle/>
        <a:p>
          <a:endParaRPr lang="en-US">
            <a:solidFill>
              <a:srgbClr val="58595B"/>
            </a:solidFill>
          </a:endParaRPr>
        </a:p>
      </dgm:t>
    </dgm:pt>
    <dgm:pt modelId="{FE644E78-95C6-4F38-89ED-7B587426D284}">
      <dgm:prSet phldrT="[Text]"/>
      <dgm:spPr/>
      <dgm:t>
        <a:bodyPr/>
        <a:lstStyle/>
        <a:p>
          <a:pPr>
            <a:lnSpc>
              <a:spcPct val="100000"/>
            </a:lnSpc>
          </a:pPr>
          <a:r>
            <a:rPr lang="en-US" dirty="0">
              <a:solidFill>
                <a:srgbClr val="58595B"/>
              </a:solidFill>
            </a:rPr>
            <a:t>Watershed modeling with infrastructure</a:t>
          </a:r>
        </a:p>
      </dgm:t>
    </dgm:pt>
    <dgm:pt modelId="{A6724CD4-7AAF-4EBD-9955-B7CBEA37B45C}" type="parTrans" cxnId="{2FF426E1-6A7C-40B2-873C-15C748277C9B}">
      <dgm:prSet/>
      <dgm:spPr/>
      <dgm:t>
        <a:bodyPr/>
        <a:lstStyle/>
        <a:p>
          <a:endParaRPr lang="en-US">
            <a:solidFill>
              <a:srgbClr val="58595B"/>
            </a:solidFill>
          </a:endParaRPr>
        </a:p>
      </dgm:t>
    </dgm:pt>
    <dgm:pt modelId="{78D77448-6BFF-4084-BC1C-8CE50AD2C087}" type="sibTrans" cxnId="{2FF426E1-6A7C-40B2-873C-15C748277C9B}">
      <dgm:prSet/>
      <dgm:spPr/>
      <dgm:t>
        <a:bodyPr/>
        <a:lstStyle/>
        <a:p>
          <a:endParaRPr lang="en-US">
            <a:solidFill>
              <a:srgbClr val="58595B"/>
            </a:solidFill>
          </a:endParaRPr>
        </a:p>
      </dgm:t>
    </dgm:pt>
    <dgm:pt modelId="{EC1DFB49-4CA9-42B9-A15D-6C94E165D893}">
      <dgm:prSet phldrT="[Text]"/>
      <dgm:spPr/>
      <dgm:t>
        <a:bodyPr/>
        <a:lstStyle/>
        <a:p>
          <a:pPr>
            <a:lnSpc>
              <a:spcPct val="100000"/>
            </a:lnSpc>
          </a:pPr>
          <a:r>
            <a:rPr lang="en-US" dirty="0">
              <a:solidFill>
                <a:srgbClr val="58595B"/>
              </a:solidFill>
            </a:rPr>
            <a:t>Environmental effects</a:t>
          </a:r>
        </a:p>
      </dgm:t>
    </dgm:pt>
    <dgm:pt modelId="{73DAD791-C198-42CF-8EC0-B458689013CC}" type="parTrans" cxnId="{999D8E63-0346-4702-A2C1-5E67F0615B1A}">
      <dgm:prSet/>
      <dgm:spPr/>
      <dgm:t>
        <a:bodyPr/>
        <a:lstStyle/>
        <a:p>
          <a:endParaRPr lang="en-US">
            <a:solidFill>
              <a:srgbClr val="58595B"/>
            </a:solidFill>
          </a:endParaRPr>
        </a:p>
      </dgm:t>
    </dgm:pt>
    <dgm:pt modelId="{32E6D418-0155-48E6-BCC2-02337D159EF6}" type="sibTrans" cxnId="{999D8E63-0346-4702-A2C1-5E67F0615B1A}">
      <dgm:prSet/>
      <dgm:spPr/>
      <dgm:t>
        <a:bodyPr/>
        <a:lstStyle/>
        <a:p>
          <a:endParaRPr lang="en-US">
            <a:solidFill>
              <a:srgbClr val="58595B"/>
            </a:solidFill>
          </a:endParaRPr>
        </a:p>
      </dgm:t>
    </dgm:pt>
    <dgm:pt modelId="{B937513A-764D-4CFC-9CCB-1D52FFB2A6D2}">
      <dgm:prSet/>
      <dgm:spPr/>
      <dgm:t>
        <a:bodyPr/>
        <a:lstStyle/>
        <a:p>
          <a:pPr>
            <a:lnSpc>
              <a:spcPct val="100000"/>
            </a:lnSpc>
          </a:pPr>
          <a:r>
            <a:rPr lang="en-US" dirty="0">
              <a:solidFill>
                <a:srgbClr val="58595B"/>
              </a:solidFill>
            </a:rPr>
            <a:t>Watershed research management</a:t>
          </a:r>
        </a:p>
      </dgm:t>
    </dgm:pt>
    <dgm:pt modelId="{9BA4A1BC-EC62-4605-83AD-8DF8AA6059DB}" type="parTrans" cxnId="{307D74A6-68D7-44E4-89B2-4C4E10CDE0F1}">
      <dgm:prSet/>
      <dgm:spPr/>
      <dgm:t>
        <a:bodyPr/>
        <a:lstStyle/>
        <a:p>
          <a:endParaRPr lang="en-US">
            <a:solidFill>
              <a:srgbClr val="58595B"/>
            </a:solidFill>
          </a:endParaRPr>
        </a:p>
      </dgm:t>
    </dgm:pt>
    <dgm:pt modelId="{8F3A8BBE-7C2D-400A-8441-84BF2A375A8A}" type="sibTrans" cxnId="{307D74A6-68D7-44E4-89B2-4C4E10CDE0F1}">
      <dgm:prSet/>
      <dgm:spPr/>
      <dgm:t>
        <a:bodyPr/>
        <a:lstStyle/>
        <a:p>
          <a:endParaRPr lang="en-US">
            <a:solidFill>
              <a:srgbClr val="58595B"/>
            </a:solidFill>
          </a:endParaRPr>
        </a:p>
      </dgm:t>
    </dgm:pt>
    <dgm:pt modelId="{62C60B5A-E825-44A7-94F4-51097EBEAC69}">
      <dgm:prSet phldrT="[Text]"/>
      <dgm:spPr/>
      <dgm:t>
        <a:bodyPr/>
        <a:lstStyle/>
        <a:p>
          <a:pPr>
            <a:lnSpc>
              <a:spcPct val="100000"/>
            </a:lnSpc>
          </a:pPr>
          <a:r>
            <a:rPr lang="en-US">
              <a:solidFill>
                <a:srgbClr val="58595B"/>
              </a:solidFill>
            </a:rPr>
            <a:t>Groundwater modeling</a:t>
          </a:r>
        </a:p>
      </dgm:t>
    </dgm:pt>
    <dgm:pt modelId="{4215FD31-06EE-4BA8-9ECA-1D95F52F0E6D}" type="parTrans" cxnId="{A2D18369-5225-48F3-811E-F5FDC75F64F8}">
      <dgm:prSet/>
      <dgm:spPr/>
      <dgm:t>
        <a:bodyPr/>
        <a:lstStyle/>
        <a:p>
          <a:endParaRPr lang="en-US">
            <a:solidFill>
              <a:srgbClr val="58595B"/>
            </a:solidFill>
          </a:endParaRPr>
        </a:p>
      </dgm:t>
    </dgm:pt>
    <dgm:pt modelId="{8F69F03E-7F8D-4AFD-A6BA-846E4A8FBFFC}" type="sibTrans" cxnId="{A2D18369-5225-48F3-811E-F5FDC75F64F8}">
      <dgm:prSet/>
      <dgm:spPr/>
      <dgm:t>
        <a:bodyPr/>
        <a:lstStyle/>
        <a:p>
          <a:endParaRPr lang="en-US">
            <a:solidFill>
              <a:srgbClr val="58595B"/>
            </a:solidFill>
          </a:endParaRPr>
        </a:p>
      </dgm:t>
    </dgm:pt>
    <dgm:pt modelId="{10B04BC2-5B2E-4DE5-8C26-2C852492C0DF}">
      <dgm:prSet phldrT="[Text]"/>
      <dgm:spPr/>
      <dgm:t>
        <a:bodyPr/>
        <a:lstStyle/>
        <a:p>
          <a:pPr>
            <a:lnSpc>
              <a:spcPct val="100000"/>
            </a:lnSpc>
            <a:defRPr b="1"/>
          </a:pPr>
          <a:r>
            <a:rPr lang="en-US">
              <a:solidFill>
                <a:srgbClr val="58595B"/>
              </a:solidFill>
            </a:rPr>
            <a:t>Design</a:t>
          </a:r>
        </a:p>
      </dgm:t>
    </dgm:pt>
    <dgm:pt modelId="{F0AB4233-53BA-481E-92D0-A27104E27722}" type="parTrans" cxnId="{47506331-FF01-4E3D-89B8-A776AF3A7065}">
      <dgm:prSet/>
      <dgm:spPr/>
      <dgm:t>
        <a:bodyPr/>
        <a:lstStyle/>
        <a:p>
          <a:endParaRPr lang="en-US">
            <a:solidFill>
              <a:srgbClr val="58595B"/>
            </a:solidFill>
          </a:endParaRPr>
        </a:p>
      </dgm:t>
    </dgm:pt>
    <dgm:pt modelId="{942F9EC5-117A-48FB-899C-C1543BE05AB6}" type="sibTrans" cxnId="{47506331-FF01-4E3D-89B8-A776AF3A7065}">
      <dgm:prSet/>
      <dgm:spPr/>
      <dgm:t>
        <a:bodyPr/>
        <a:lstStyle/>
        <a:p>
          <a:endParaRPr lang="en-US">
            <a:solidFill>
              <a:srgbClr val="58595B"/>
            </a:solidFill>
          </a:endParaRPr>
        </a:p>
      </dgm:t>
    </dgm:pt>
    <dgm:pt modelId="{D44C9104-4CD6-47F4-9AE5-9D0FBC056685}">
      <dgm:prSet/>
      <dgm:spPr/>
      <dgm:t>
        <a:bodyPr/>
        <a:lstStyle/>
        <a:p>
          <a:pPr>
            <a:lnSpc>
              <a:spcPct val="100000"/>
            </a:lnSpc>
          </a:pPr>
          <a:r>
            <a:rPr lang="en-US">
              <a:solidFill>
                <a:srgbClr val="58595B"/>
              </a:solidFill>
            </a:rPr>
            <a:t>Watershed modeling</a:t>
          </a:r>
        </a:p>
      </dgm:t>
    </dgm:pt>
    <dgm:pt modelId="{E8616B50-8C63-4E9F-8A12-AB856DF8D4C1}" type="parTrans" cxnId="{CF804A06-F936-4461-8DF6-7B726F4C7306}">
      <dgm:prSet/>
      <dgm:spPr/>
      <dgm:t>
        <a:bodyPr/>
        <a:lstStyle/>
        <a:p>
          <a:endParaRPr lang="en-US">
            <a:solidFill>
              <a:srgbClr val="58595B"/>
            </a:solidFill>
          </a:endParaRPr>
        </a:p>
      </dgm:t>
    </dgm:pt>
    <dgm:pt modelId="{271C4BCD-D004-41A8-886B-12AE61DF57B3}" type="sibTrans" cxnId="{CF804A06-F936-4461-8DF6-7B726F4C7306}">
      <dgm:prSet/>
      <dgm:spPr/>
      <dgm:t>
        <a:bodyPr/>
        <a:lstStyle/>
        <a:p>
          <a:endParaRPr lang="en-US">
            <a:solidFill>
              <a:srgbClr val="58595B"/>
            </a:solidFill>
          </a:endParaRPr>
        </a:p>
      </dgm:t>
    </dgm:pt>
    <dgm:pt modelId="{C2863ED7-E86F-4EBC-9DC3-6F3D67221202}">
      <dgm:prSet/>
      <dgm:spPr/>
      <dgm:t>
        <a:bodyPr/>
        <a:lstStyle/>
        <a:p>
          <a:pPr>
            <a:lnSpc>
              <a:spcPct val="100000"/>
            </a:lnSpc>
          </a:pPr>
          <a:r>
            <a:rPr lang="en-US" dirty="0">
              <a:solidFill>
                <a:srgbClr val="58595B"/>
              </a:solidFill>
            </a:rPr>
            <a:t>Hydrodynamics of structures and reservoirs</a:t>
          </a:r>
        </a:p>
      </dgm:t>
    </dgm:pt>
    <dgm:pt modelId="{30297996-6CF6-4872-B1C6-9370EE0D7936}" type="parTrans" cxnId="{F4AEC06A-C047-4788-8B51-5F7833A694CC}">
      <dgm:prSet/>
      <dgm:spPr/>
      <dgm:t>
        <a:bodyPr/>
        <a:lstStyle/>
        <a:p>
          <a:endParaRPr lang="en-US">
            <a:solidFill>
              <a:srgbClr val="58595B"/>
            </a:solidFill>
          </a:endParaRPr>
        </a:p>
      </dgm:t>
    </dgm:pt>
    <dgm:pt modelId="{C1DDDDB6-A827-49FD-87AC-A80B12BB36BE}" type="sibTrans" cxnId="{F4AEC06A-C047-4788-8B51-5F7833A694CC}">
      <dgm:prSet/>
      <dgm:spPr/>
      <dgm:t>
        <a:bodyPr/>
        <a:lstStyle/>
        <a:p>
          <a:endParaRPr lang="en-US">
            <a:solidFill>
              <a:srgbClr val="58595B"/>
            </a:solidFill>
          </a:endParaRPr>
        </a:p>
      </dgm:t>
    </dgm:pt>
    <dgm:pt modelId="{D4599338-33A2-4F7C-8243-ED5A1F754EF5}">
      <dgm:prSet/>
      <dgm:spPr/>
      <dgm:t>
        <a:bodyPr/>
        <a:lstStyle/>
        <a:p>
          <a:pPr>
            <a:lnSpc>
              <a:spcPct val="100000"/>
            </a:lnSpc>
          </a:pPr>
          <a:r>
            <a:rPr lang="en-US" dirty="0">
              <a:solidFill>
                <a:srgbClr val="58595B"/>
              </a:solidFill>
            </a:rPr>
            <a:t>Sedimentation</a:t>
          </a:r>
        </a:p>
      </dgm:t>
    </dgm:pt>
    <dgm:pt modelId="{BB8113AA-3EB1-464C-A208-5252E3EAB473}" type="parTrans" cxnId="{3652D973-F586-435C-9C30-220AF9399720}">
      <dgm:prSet/>
      <dgm:spPr/>
      <dgm:t>
        <a:bodyPr/>
        <a:lstStyle/>
        <a:p>
          <a:endParaRPr lang="en-US">
            <a:solidFill>
              <a:srgbClr val="58595B"/>
            </a:solidFill>
          </a:endParaRPr>
        </a:p>
      </dgm:t>
    </dgm:pt>
    <dgm:pt modelId="{43D24A3A-D11C-41F9-ACCB-7457B5850857}" type="sibTrans" cxnId="{3652D973-F586-435C-9C30-220AF9399720}">
      <dgm:prSet/>
      <dgm:spPr/>
      <dgm:t>
        <a:bodyPr/>
        <a:lstStyle/>
        <a:p>
          <a:endParaRPr lang="en-US">
            <a:solidFill>
              <a:srgbClr val="58595B"/>
            </a:solidFill>
          </a:endParaRPr>
        </a:p>
      </dgm:t>
    </dgm:pt>
    <dgm:pt modelId="{DE0AEC56-AD76-45F9-84C9-2FA457E43614}">
      <dgm:prSet/>
      <dgm:spPr/>
      <dgm:t>
        <a:bodyPr/>
        <a:lstStyle/>
        <a:p>
          <a:pPr>
            <a:lnSpc>
              <a:spcPct val="100000"/>
            </a:lnSpc>
            <a:defRPr b="1"/>
          </a:pPr>
          <a:r>
            <a:rPr lang="en-US">
              <a:solidFill>
                <a:srgbClr val="58595B"/>
              </a:solidFill>
            </a:rPr>
            <a:t>Operation</a:t>
          </a:r>
        </a:p>
      </dgm:t>
    </dgm:pt>
    <dgm:pt modelId="{57957F08-D093-4398-8F72-5024A206CC16}" type="parTrans" cxnId="{E8F70992-7A75-4189-BA8C-6BD963B480E3}">
      <dgm:prSet/>
      <dgm:spPr/>
      <dgm:t>
        <a:bodyPr/>
        <a:lstStyle/>
        <a:p>
          <a:endParaRPr lang="en-US">
            <a:solidFill>
              <a:srgbClr val="58595B"/>
            </a:solidFill>
          </a:endParaRPr>
        </a:p>
      </dgm:t>
    </dgm:pt>
    <dgm:pt modelId="{75B44AF5-07BC-4052-90DA-1D2B4FD57B46}" type="sibTrans" cxnId="{E8F70992-7A75-4189-BA8C-6BD963B480E3}">
      <dgm:prSet/>
      <dgm:spPr/>
      <dgm:t>
        <a:bodyPr/>
        <a:lstStyle/>
        <a:p>
          <a:endParaRPr lang="en-US">
            <a:solidFill>
              <a:srgbClr val="58595B"/>
            </a:solidFill>
          </a:endParaRPr>
        </a:p>
      </dgm:t>
    </dgm:pt>
    <dgm:pt modelId="{061AAF62-5C37-4FE2-B89B-D51DFCAEBF44}">
      <dgm:prSet/>
      <dgm:spPr/>
      <dgm:t>
        <a:bodyPr/>
        <a:lstStyle/>
        <a:p>
          <a:pPr>
            <a:lnSpc>
              <a:spcPct val="100000"/>
            </a:lnSpc>
          </a:pPr>
          <a:r>
            <a:rPr lang="en-US" dirty="0">
              <a:solidFill>
                <a:srgbClr val="58595B"/>
              </a:solidFill>
            </a:rPr>
            <a:t>Short and long term inflow forecasts</a:t>
          </a:r>
        </a:p>
      </dgm:t>
    </dgm:pt>
    <dgm:pt modelId="{0423940F-17ED-4C9F-9B89-396902EF3DF9}" type="parTrans" cxnId="{85C4BC22-53DE-4759-83EF-DC044ED23008}">
      <dgm:prSet/>
      <dgm:spPr/>
      <dgm:t>
        <a:bodyPr/>
        <a:lstStyle/>
        <a:p>
          <a:endParaRPr lang="en-US">
            <a:solidFill>
              <a:srgbClr val="58595B"/>
            </a:solidFill>
          </a:endParaRPr>
        </a:p>
      </dgm:t>
    </dgm:pt>
    <dgm:pt modelId="{03E48C5C-06AD-4E24-A4E3-A3204EF952A8}" type="sibTrans" cxnId="{85C4BC22-53DE-4759-83EF-DC044ED23008}">
      <dgm:prSet/>
      <dgm:spPr/>
      <dgm:t>
        <a:bodyPr/>
        <a:lstStyle/>
        <a:p>
          <a:endParaRPr lang="en-US">
            <a:solidFill>
              <a:srgbClr val="58595B"/>
            </a:solidFill>
          </a:endParaRPr>
        </a:p>
      </dgm:t>
    </dgm:pt>
    <dgm:pt modelId="{A422031C-CF19-40F3-8457-6124829D306D}">
      <dgm:prSet/>
      <dgm:spPr/>
      <dgm:t>
        <a:bodyPr/>
        <a:lstStyle/>
        <a:p>
          <a:pPr>
            <a:lnSpc>
              <a:spcPct val="100000"/>
            </a:lnSpc>
          </a:pPr>
          <a:r>
            <a:rPr lang="en-US" dirty="0">
              <a:solidFill>
                <a:srgbClr val="58595B"/>
              </a:solidFill>
            </a:rPr>
            <a:t>Refurbishment design parameters</a:t>
          </a:r>
        </a:p>
      </dgm:t>
    </dgm:pt>
    <dgm:pt modelId="{F54166DC-B571-461D-820D-F023761CEFDB}" type="parTrans" cxnId="{20F6B877-D69C-403A-A0D0-45B86B4FC969}">
      <dgm:prSet/>
      <dgm:spPr/>
      <dgm:t>
        <a:bodyPr/>
        <a:lstStyle/>
        <a:p>
          <a:endParaRPr lang="en-US">
            <a:solidFill>
              <a:srgbClr val="58595B"/>
            </a:solidFill>
          </a:endParaRPr>
        </a:p>
      </dgm:t>
    </dgm:pt>
    <dgm:pt modelId="{601F334A-C109-444A-A0DF-81B04C992CED}" type="sibTrans" cxnId="{20F6B877-D69C-403A-A0D0-45B86B4FC969}">
      <dgm:prSet/>
      <dgm:spPr/>
      <dgm:t>
        <a:bodyPr/>
        <a:lstStyle/>
        <a:p>
          <a:endParaRPr lang="en-US">
            <a:solidFill>
              <a:srgbClr val="58595B"/>
            </a:solidFill>
          </a:endParaRPr>
        </a:p>
      </dgm:t>
    </dgm:pt>
    <dgm:pt modelId="{D71D52B3-CDD3-4F82-B28F-623438D4E21E}">
      <dgm:prSet/>
      <dgm:spPr/>
      <dgm:t>
        <a:bodyPr/>
        <a:lstStyle/>
        <a:p>
          <a:pPr>
            <a:lnSpc>
              <a:spcPct val="100000"/>
            </a:lnSpc>
          </a:pPr>
          <a:r>
            <a:rPr lang="en-US" dirty="0">
              <a:solidFill>
                <a:srgbClr val="58595B"/>
              </a:solidFill>
            </a:rPr>
            <a:t>Operational decision-making</a:t>
          </a:r>
        </a:p>
      </dgm:t>
    </dgm:pt>
    <dgm:pt modelId="{4E52AFC7-0867-4C7C-B844-4B254A713476}" type="parTrans" cxnId="{5AC443CE-E265-4682-BE07-5B38B071F5BF}">
      <dgm:prSet/>
      <dgm:spPr/>
      <dgm:t>
        <a:bodyPr/>
        <a:lstStyle/>
        <a:p>
          <a:endParaRPr lang="en-US">
            <a:solidFill>
              <a:srgbClr val="58595B"/>
            </a:solidFill>
          </a:endParaRPr>
        </a:p>
      </dgm:t>
    </dgm:pt>
    <dgm:pt modelId="{0B219790-8D70-443E-BB8D-CF760D667B1C}" type="sibTrans" cxnId="{5AC443CE-E265-4682-BE07-5B38B071F5BF}">
      <dgm:prSet/>
      <dgm:spPr/>
      <dgm:t>
        <a:bodyPr/>
        <a:lstStyle/>
        <a:p>
          <a:endParaRPr lang="en-US">
            <a:solidFill>
              <a:srgbClr val="58595B"/>
            </a:solidFill>
          </a:endParaRPr>
        </a:p>
      </dgm:t>
    </dgm:pt>
    <dgm:pt modelId="{CF15AB3E-79E8-42CE-AA6D-A3874C5D66C2}">
      <dgm:prSet/>
      <dgm:spPr/>
      <dgm:t>
        <a:bodyPr/>
        <a:lstStyle/>
        <a:p>
          <a:pPr>
            <a:lnSpc>
              <a:spcPct val="100000"/>
            </a:lnSpc>
          </a:pPr>
          <a:r>
            <a:rPr lang="en-US" dirty="0">
              <a:solidFill>
                <a:srgbClr val="58595B"/>
              </a:solidFill>
            </a:rPr>
            <a:t>Reservoir leakage</a:t>
          </a:r>
        </a:p>
      </dgm:t>
    </dgm:pt>
    <dgm:pt modelId="{5BDB38F3-BAC5-421E-8B7C-1FB85F8C181F}" type="parTrans" cxnId="{6595DDD5-97CB-4294-B0FF-12C0AF2B1A95}">
      <dgm:prSet/>
      <dgm:spPr/>
      <dgm:t>
        <a:bodyPr/>
        <a:lstStyle/>
        <a:p>
          <a:endParaRPr lang="en-US">
            <a:solidFill>
              <a:srgbClr val="58595B"/>
            </a:solidFill>
          </a:endParaRPr>
        </a:p>
      </dgm:t>
    </dgm:pt>
    <dgm:pt modelId="{D46C825E-4CD8-4D98-8503-07BB2D5013D2}" type="sibTrans" cxnId="{6595DDD5-97CB-4294-B0FF-12C0AF2B1A95}">
      <dgm:prSet/>
      <dgm:spPr/>
      <dgm:t>
        <a:bodyPr/>
        <a:lstStyle/>
        <a:p>
          <a:endParaRPr lang="en-US">
            <a:solidFill>
              <a:srgbClr val="58595B"/>
            </a:solidFill>
          </a:endParaRPr>
        </a:p>
      </dgm:t>
    </dgm:pt>
    <dgm:pt modelId="{BF41A519-29DB-421D-A78A-16BDDAE2327F}" type="pres">
      <dgm:prSet presAssocID="{97F46B2E-A18C-4977-AE3A-3D608FE5E73A}" presName="root" presStyleCnt="0">
        <dgm:presLayoutVars>
          <dgm:dir/>
          <dgm:resizeHandles val="exact"/>
        </dgm:presLayoutVars>
      </dgm:prSet>
      <dgm:spPr/>
    </dgm:pt>
    <dgm:pt modelId="{3BCCB839-1863-46A1-81DB-9499234245C8}" type="pres">
      <dgm:prSet presAssocID="{6FB48402-3510-4C8B-89C8-1F1D6075E16B}" presName="compNode" presStyleCnt="0"/>
      <dgm:spPr/>
    </dgm:pt>
    <dgm:pt modelId="{4F2C29A2-9B9C-4D29-86AA-4A7E6B9276D7}" type="pres">
      <dgm:prSet presAssocID="{6FB48402-3510-4C8B-89C8-1F1D6075E1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gnifying glass"/>
        </a:ext>
      </dgm:extLst>
    </dgm:pt>
    <dgm:pt modelId="{385525B7-E831-4D11-A394-2C290E32D18C}" type="pres">
      <dgm:prSet presAssocID="{6FB48402-3510-4C8B-89C8-1F1D6075E16B}" presName="iconSpace" presStyleCnt="0"/>
      <dgm:spPr/>
    </dgm:pt>
    <dgm:pt modelId="{09081FCF-A131-467C-8256-8DD9810AAEA0}" type="pres">
      <dgm:prSet presAssocID="{6FB48402-3510-4C8B-89C8-1F1D6075E16B}" presName="parTx" presStyleLbl="revTx" presStyleIdx="0" presStyleCnt="8">
        <dgm:presLayoutVars>
          <dgm:chMax val="0"/>
          <dgm:chPref val="0"/>
        </dgm:presLayoutVars>
      </dgm:prSet>
      <dgm:spPr/>
    </dgm:pt>
    <dgm:pt modelId="{9AD8CA09-BB29-484A-B94E-34A1E9740359}" type="pres">
      <dgm:prSet presAssocID="{6FB48402-3510-4C8B-89C8-1F1D6075E16B}" presName="txSpace" presStyleCnt="0"/>
      <dgm:spPr/>
    </dgm:pt>
    <dgm:pt modelId="{2032F288-8523-4E8C-A867-EE177D8C313F}" type="pres">
      <dgm:prSet presAssocID="{6FB48402-3510-4C8B-89C8-1F1D6075E16B}" presName="desTx" presStyleLbl="revTx" presStyleIdx="1" presStyleCnt="8" custLinFactNeighborY="5068">
        <dgm:presLayoutVars/>
      </dgm:prSet>
      <dgm:spPr/>
    </dgm:pt>
    <dgm:pt modelId="{CB1BDFBD-27A3-4EAD-91F2-EB58B0595D06}" type="pres">
      <dgm:prSet presAssocID="{A727631F-926A-44AC-ACD1-CA88E520B79E}" presName="sibTrans" presStyleCnt="0"/>
      <dgm:spPr/>
    </dgm:pt>
    <dgm:pt modelId="{4107DCAC-4634-4296-A12F-F651E9A70D55}" type="pres">
      <dgm:prSet presAssocID="{D6AF0796-EF30-4DA3-9BA9-D62E1E03F740}" presName="compNode" presStyleCnt="0"/>
      <dgm:spPr/>
    </dgm:pt>
    <dgm:pt modelId="{E2EDB098-C099-4B77-9E11-51C0B02DA14E}" type="pres">
      <dgm:prSet presAssocID="{D6AF0796-EF30-4DA3-9BA9-D62E1E03F740}"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eciduous tree"/>
        </a:ext>
      </dgm:extLst>
    </dgm:pt>
    <dgm:pt modelId="{31440E61-0924-42D4-B86E-5C6F4452B283}" type="pres">
      <dgm:prSet presAssocID="{D6AF0796-EF30-4DA3-9BA9-D62E1E03F740}" presName="iconSpace" presStyleCnt="0"/>
      <dgm:spPr/>
    </dgm:pt>
    <dgm:pt modelId="{81C992B3-BC9D-4CA4-BE4F-C6C446B48FD0}" type="pres">
      <dgm:prSet presAssocID="{D6AF0796-EF30-4DA3-9BA9-D62E1E03F740}" presName="parTx" presStyleLbl="revTx" presStyleIdx="2" presStyleCnt="8">
        <dgm:presLayoutVars>
          <dgm:chMax val="0"/>
          <dgm:chPref val="0"/>
        </dgm:presLayoutVars>
      </dgm:prSet>
      <dgm:spPr/>
    </dgm:pt>
    <dgm:pt modelId="{480F1E18-6767-4F5B-9B97-A31ED3828FD6}" type="pres">
      <dgm:prSet presAssocID="{D6AF0796-EF30-4DA3-9BA9-D62E1E03F740}" presName="txSpace" presStyleCnt="0"/>
      <dgm:spPr/>
    </dgm:pt>
    <dgm:pt modelId="{6BD1DB50-4F97-4617-9FA8-92547DD9AB7F}" type="pres">
      <dgm:prSet presAssocID="{D6AF0796-EF30-4DA3-9BA9-D62E1E03F740}" presName="desTx" presStyleLbl="revTx" presStyleIdx="3" presStyleCnt="8" custLinFactNeighborY="5068">
        <dgm:presLayoutVars/>
      </dgm:prSet>
      <dgm:spPr/>
    </dgm:pt>
    <dgm:pt modelId="{7CFAE2D6-C2BD-4851-B9A3-6D60647F7908}" type="pres">
      <dgm:prSet presAssocID="{1A48FDA9-105A-4370-A3DF-EA8BF86D486D}" presName="sibTrans" presStyleCnt="0"/>
      <dgm:spPr/>
    </dgm:pt>
    <dgm:pt modelId="{8ACAF056-E6B3-4505-9B47-4980D400CDD6}" type="pres">
      <dgm:prSet presAssocID="{10B04BC2-5B2E-4DE5-8C26-2C852492C0DF}" presName="compNode" presStyleCnt="0"/>
      <dgm:spPr/>
    </dgm:pt>
    <dgm:pt modelId="{E4A27BFA-EB80-45B2-8F58-E3C5F3639E03}" type="pres">
      <dgm:prSet presAssocID="{10B04BC2-5B2E-4DE5-8C26-2C852492C0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ears"/>
        </a:ext>
      </dgm:extLst>
    </dgm:pt>
    <dgm:pt modelId="{0CD337A6-7FF2-45B0-9C42-AB009B1680B6}" type="pres">
      <dgm:prSet presAssocID="{10B04BC2-5B2E-4DE5-8C26-2C852492C0DF}" presName="iconSpace" presStyleCnt="0"/>
      <dgm:spPr/>
    </dgm:pt>
    <dgm:pt modelId="{31333144-9956-4046-9883-3B4A4241FF00}" type="pres">
      <dgm:prSet presAssocID="{10B04BC2-5B2E-4DE5-8C26-2C852492C0DF}" presName="parTx" presStyleLbl="revTx" presStyleIdx="4" presStyleCnt="8">
        <dgm:presLayoutVars>
          <dgm:chMax val="0"/>
          <dgm:chPref val="0"/>
        </dgm:presLayoutVars>
      </dgm:prSet>
      <dgm:spPr/>
    </dgm:pt>
    <dgm:pt modelId="{8261A8A2-2C45-4814-A04C-99E7F0CD1F02}" type="pres">
      <dgm:prSet presAssocID="{10B04BC2-5B2E-4DE5-8C26-2C852492C0DF}" presName="txSpace" presStyleCnt="0"/>
      <dgm:spPr/>
    </dgm:pt>
    <dgm:pt modelId="{7931C9BD-9591-4E7B-A96A-71384266B0B8}" type="pres">
      <dgm:prSet presAssocID="{10B04BC2-5B2E-4DE5-8C26-2C852492C0DF}" presName="desTx" presStyleLbl="revTx" presStyleIdx="5" presStyleCnt="8" custLinFactNeighborY="5068">
        <dgm:presLayoutVars/>
      </dgm:prSet>
      <dgm:spPr/>
    </dgm:pt>
    <dgm:pt modelId="{800BDD62-1988-4C23-B0E5-9E136011B536}" type="pres">
      <dgm:prSet presAssocID="{942F9EC5-117A-48FB-899C-C1543BE05AB6}" presName="sibTrans" presStyleCnt="0"/>
      <dgm:spPr/>
    </dgm:pt>
    <dgm:pt modelId="{1EF9CEEB-A95B-4E1C-8BF1-4C423923F1DA}" type="pres">
      <dgm:prSet presAssocID="{DE0AEC56-AD76-45F9-84C9-2FA457E43614}" presName="compNode" presStyleCnt="0"/>
      <dgm:spPr/>
    </dgm:pt>
    <dgm:pt modelId="{A43E435E-EC67-4D54-80C6-071C6F97F6FA}" type="pres">
      <dgm:prSet presAssocID="{DE0AEC56-AD76-45F9-84C9-2FA457E4361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pward trend"/>
        </a:ext>
      </dgm:extLst>
    </dgm:pt>
    <dgm:pt modelId="{CCEDEB59-F89F-4DB6-A705-47976273110C}" type="pres">
      <dgm:prSet presAssocID="{DE0AEC56-AD76-45F9-84C9-2FA457E43614}" presName="iconSpace" presStyleCnt="0"/>
      <dgm:spPr/>
    </dgm:pt>
    <dgm:pt modelId="{DBF02D39-0B09-4CCF-8B09-6B48A1DF9638}" type="pres">
      <dgm:prSet presAssocID="{DE0AEC56-AD76-45F9-84C9-2FA457E43614}" presName="parTx" presStyleLbl="revTx" presStyleIdx="6" presStyleCnt="8">
        <dgm:presLayoutVars>
          <dgm:chMax val="0"/>
          <dgm:chPref val="0"/>
        </dgm:presLayoutVars>
      </dgm:prSet>
      <dgm:spPr/>
    </dgm:pt>
    <dgm:pt modelId="{65A0650C-316B-410A-8EA6-118628FC8F56}" type="pres">
      <dgm:prSet presAssocID="{DE0AEC56-AD76-45F9-84C9-2FA457E43614}" presName="txSpace" presStyleCnt="0"/>
      <dgm:spPr/>
    </dgm:pt>
    <dgm:pt modelId="{81A9113B-2E57-463D-AC46-382099070D5D}" type="pres">
      <dgm:prSet presAssocID="{DE0AEC56-AD76-45F9-84C9-2FA457E43614}" presName="desTx" presStyleLbl="revTx" presStyleIdx="7" presStyleCnt="8" custLinFactNeighborY="5068">
        <dgm:presLayoutVars/>
      </dgm:prSet>
      <dgm:spPr/>
    </dgm:pt>
  </dgm:ptLst>
  <dgm:cxnLst>
    <dgm:cxn modelId="{53ADDC03-A574-4EFC-98FE-B922D1715505}" type="presOf" srcId="{10B04BC2-5B2E-4DE5-8C26-2C852492C0DF}" destId="{31333144-9956-4046-9883-3B4A4241FF00}" srcOrd="0" destOrd="0" presId="urn:microsoft.com/office/officeart/2018/5/layout/CenteredIconLabelDescriptionList"/>
    <dgm:cxn modelId="{CF804A06-F936-4461-8DF6-7B726F4C7306}" srcId="{10B04BC2-5B2E-4DE5-8C26-2C852492C0DF}" destId="{D44C9104-4CD6-47F4-9AE5-9D0FBC056685}" srcOrd="0" destOrd="0" parTransId="{E8616B50-8C63-4E9F-8A12-AB856DF8D4C1}" sibTransId="{271C4BCD-D004-41A8-886B-12AE61DF57B3}"/>
    <dgm:cxn modelId="{9CD5A213-0365-499A-AEC0-055F8178C3B0}" type="presOf" srcId="{A422031C-CF19-40F3-8457-6124829D306D}" destId="{81A9113B-2E57-463D-AC46-382099070D5D}" srcOrd="0" destOrd="1" presId="urn:microsoft.com/office/officeart/2018/5/layout/CenteredIconLabelDescriptionList"/>
    <dgm:cxn modelId="{2B481916-96B6-4163-99E4-7A6B63294180}" srcId="{97F46B2E-A18C-4977-AE3A-3D608FE5E73A}" destId="{D6AF0796-EF30-4DA3-9BA9-D62E1E03F740}" srcOrd="1" destOrd="0" parTransId="{A99DDF2F-940C-4F40-BBB0-3582B3DEDEE4}" sibTransId="{1A48FDA9-105A-4370-A3DF-EA8BF86D486D}"/>
    <dgm:cxn modelId="{70073A17-817A-4A4B-9CE1-9A2A53B76370}" type="presOf" srcId="{B937513A-764D-4CFC-9CCB-1D52FFB2A6D2}" destId="{2032F288-8523-4E8C-A867-EE177D8C313F}" srcOrd="0" destOrd="2" presId="urn:microsoft.com/office/officeart/2018/5/layout/CenteredIconLabelDescriptionList"/>
    <dgm:cxn modelId="{85C4BC22-53DE-4759-83EF-DC044ED23008}" srcId="{DE0AEC56-AD76-45F9-84C9-2FA457E43614}" destId="{061AAF62-5C37-4FE2-B89B-D51DFCAEBF44}" srcOrd="0" destOrd="0" parTransId="{0423940F-17ED-4C9F-9B89-396902EF3DF9}" sibTransId="{03E48C5C-06AD-4E24-A4E3-A3204EF952A8}"/>
    <dgm:cxn modelId="{47506331-FF01-4E3D-89B8-A776AF3A7065}" srcId="{97F46B2E-A18C-4977-AE3A-3D608FE5E73A}" destId="{10B04BC2-5B2E-4DE5-8C26-2C852492C0DF}" srcOrd="2" destOrd="0" parTransId="{F0AB4233-53BA-481E-92D0-A27104E27722}" sibTransId="{942F9EC5-117A-48FB-899C-C1543BE05AB6}"/>
    <dgm:cxn modelId="{9074313D-1F19-42EE-9737-6683269A05D7}" type="presOf" srcId="{CF15AB3E-79E8-42CE-AA6D-A3874C5D66C2}" destId="{81A9113B-2E57-463D-AC46-382099070D5D}" srcOrd="0" destOrd="3" presId="urn:microsoft.com/office/officeart/2018/5/layout/CenteredIconLabelDescriptionList"/>
    <dgm:cxn modelId="{999D8E63-0346-4702-A2C1-5E67F0615B1A}" srcId="{D6AF0796-EF30-4DA3-9BA9-D62E1E03F740}" destId="{EC1DFB49-4CA9-42B9-A15D-6C94E165D893}" srcOrd="2" destOrd="0" parTransId="{73DAD791-C198-42CF-8EC0-B458689013CC}" sibTransId="{32E6D418-0155-48E6-BCC2-02337D159EF6}"/>
    <dgm:cxn modelId="{5B2F9046-4A96-4EDC-8776-50D9159AA020}" type="presOf" srcId="{FE644E78-95C6-4F38-89ED-7B587426D284}" destId="{6BD1DB50-4F97-4617-9FA8-92547DD9AB7F}" srcOrd="0" destOrd="0" presId="urn:microsoft.com/office/officeart/2018/5/layout/CenteredIconLabelDescriptionList"/>
    <dgm:cxn modelId="{A2D18369-5225-48F3-811E-F5FDC75F64F8}" srcId="{D6AF0796-EF30-4DA3-9BA9-D62E1E03F740}" destId="{62C60B5A-E825-44A7-94F4-51097EBEAC69}" srcOrd="1" destOrd="0" parTransId="{4215FD31-06EE-4BA8-9ECA-1D95F52F0E6D}" sibTransId="{8F69F03E-7F8D-4AFD-A6BA-846E4A8FBFFC}"/>
    <dgm:cxn modelId="{F4AEC06A-C047-4788-8B51-5F7833A694CC}" srcId="{10B04BC2-5B2E-4DE5-8C26-2C852492C0DF}" destId="{C2863ED7-E86F-4EBC-9DC3-6F3D67221202}" srcOrd="1" destOrd="0" parTransId="{30297996-6CF6-4872-B1C6-9370EE0D7936}" sibTransId="{C1DDDDB6-A827-49FD-87AC-A80B12BB36BE}"/>
    <dgm:cxn modelId="{9902756D-4401-4FB0-85BB-D53913566697}" type="presOf" srcId="{061AAF62-5C37-4FE2-B89B-D51DFCAEBF44}" destId="{81A9113B-2E57-463D-AC46-382099070D5D}" srcOrd="0" destOrd="0" presId="urn:microsoft.com/office/officeart/2018/5/layout/CenteredIconLabelDescriptionList"/>
    <dgm:cxn modelId="{3133BB6D-75EF-45A0-8339-5282D92F8BE1}" type="presOf" srcId="{C2863ED7-E86F-4EBC-9DC3-6F3D67221202}" destId="{7931C9BD-9591-4E7B-A96A-71384266B0B8}" srcOrd="0" destOrd="1" presId="urn:microsoft.com/office/officeart/2018/5/layout/CenteredIconLabelDescriptionList"/>
    <dgm:cxn modelId="{C7501473-AF99-47C8-AA78-767DB9F680EE}" type="presOf" srcId="{3D2B9A89-CEE9-4402-BB1F-B992ADFE714B}" destId="{2032F288-8523-4E8C-A867-EE177D8C313F}" srcOrd="0" destOrd="0" presId="urn:microsoft.com/office/officeart/2018/5/layout/CenteredIconLabelDescriptionList"/>
    <dgm:cxn modelId="{3652D973-F586-435C-9C30-220AF9399720}" srcId="{10B04BC2-5B2E-4DE5-8C26-2C852492C0DF}" destId="{D4599338-33A2-4F7C-8243-ED5A1F754EF5}" srcOrd="2" destOrd="0" parTransId="{BB8113AA-3EB1-464C-A208-5252E3EAB473}" sibTransId="{43D24A3A-D11C-41F9-ACCB-7457B5850857}"/>
    <dgm:cxn modelId="{03797274-D252-466A-9433-D2FE598E6E83}" type="presOf" srcId="{D71D52B3-CDD3-4F82-B28F-623438D4E21E}" destId="{81A9113B-2E57-463D-AC46-382099070D5D}" srcOrd="0" destOrd="2" presId="urn:microsoft.com/office/officeart/2018/5/layout/CenteredIconLabelDescriptionList"/>
    <dgm:cxn modelId="{20F6B877-D69C-403A-A0D0-45B86B4FC969}" srcId="{DE0AEC56-AD76-45F9-84C9-2FA457E43614}" destId="{A422031C-CF19-40F3-8457-6124829D306D}" srcOrd="1" destOrd="0" parTransId="{F54166DC-B571-461D-820D-F023761CEFDB}" sibTransId="{601F334A-C109-444A-A0DF-81B04C992CED}"/>
    <dgm:cxn modelId="{A3B6D379-94E7-4911-8CE3-14098CD686A5}" srcId="{97F46B2E-A18C-4977-AE3A-3D608FE5E73A}" destId="{6FB48402-3510-4C8B-89C8-1F1D6075E16B}" srcOrd="0" destOrd="0" parTransId="{6C74A331-B4D8-4728-8C6D-B9EAE4809FE1}" sibTransId="{A727631F-926A-44AC-ACD1-CA88E520B79E}"/>
    <dgm:cxn modelId="{E7CD697A-CDFD-4512-97AF-23B478D82923}" type="presOf" srcId="{97F46B2E-A18C-4977-AE3A-3D608FE5E73A}" destId="{BF41A519-29DB-421D-A78A-16BDDAE2327F}" srcOrd="0" destOrd="0" presId="urn:microsoft.com/office/officeart/2018/5/layout/CenteredIconLabelDescriptionList"/>
    <dgm:cxn modelId="{09048D7C-5B0F-40C6-9CF6-5969EEEB2D02}" type="presOf" srcId="{EC1DFB49-4CA9-42B9-A15D-6C94E165D893}" destId="{6BD1DB50-4F97-4617-9FA8-92547DD9AB7F}" srcOrd="0" destOrd="2" presId="urn:microsoft.com/office/officeart/2018/5/layout/CenteredIconLabelDescriptionList"/>
    <dgm:cxn modelId="{34464984-56DE-4971-9B47-A2BF26B33852}" srcId="{6FB48402-3510-4C8B-89C8-1F1D6075E16B}" destId="{731913F5-C659-499B-96DC-DA7C0C4A7EBD}" srcOrd="1" destOrd="0" parTransId="{8F13B3E8-5DF6-46B8-A6DF-6D8754F363BC}" sibTransId="{F11A9C0C-D6B6-468A-A577-C75488ABD3A8}"/>
    <dgm:cxn modelId="{E8F70992-7A75-4189-BA8C-6BD963B480E3}" srcId="{97F46B2E-A18C-4977-AE3A-3D608FE5E73A}" destId="{DE0AEC56-AD76-45F9-84C9-2FA457E43614}" srcOrd="3" destOrd="0" parTransId="{57957F08-D093-4398-8F72-5024A206CC16}" sibTransId="{75B44AF5-07BC-4052-90DA-1D2B4FD57B46}"/>
    <dgm:cxn modelId="{6E2F53A6-3840-458E-8C4B-4A463ABA6A79}" type="presOf" srcId="{DE0AEC56-AD76-45F9-84C9-2FA457E43614}" destId="{DBF02D39-0B09-4CCF-8B09-6B48A1DF9638}" srcOrd="0" destOrd="0" presId="urn:microsoft.com/office/officeart/2018/5/layout/CenteredIconLabelDescriptionList"/>
    <dgm:cxn modelId="{307D74A6-68D7-44E4-89B2-4C4E10CDE0F1}" srcId="{6FB48402-3510-4C8B-89C8-1F1D6075E16B}" destId="{B937513A-764D-4CFC-9CCB-1D52FFB2A6D2}" srcOrd="2" destOrd="0" parTransId="{9BA4A1BC-EC62-4605-83AD-8DF8AA6059DB}" sibTransId="{8F3A8BBE-7C2D-400A-8441-84BF2A375A8A}"/>
    <dgm:cxn modelId="{BC8A15BD-4106-48AF-87D1-CCAA01F326F5}" type="presOf" srcId="{D4599338-33A2-4F7C-8243-ED5A1F754EF5}" destId="{7931C9BD-9591-4E7B-A96A-71384266B0B8}" srcOrd="0" destOrd="2" presId="urn:microsoft.com/office/officeart/2018/5/layout/CenteredIconLabelDescriptionList"/>
    <dgm:cxn modelId="{C423EAC2-A813-408C-B993-33E8848328FB}" type="presOf" srcId="{731913F5-C659-499B-96DC-DA7C0C4A7EBD}" destId="{2032F288-8523-4E8C-A867-EE177D8C313F}" srcOrd="0" destOrd="1" presId="urn:microsoft.com/office/officeart/2018/5/layout/CenteredIconLabelDescriptionList"/>
    <dgm:cxn modelId="{5AC443CE-E265-4682-BE07-5B38B071F5BF}" srcId="{DE0AEC56-AD76-45F9-84C9-2FA457E43614}" destId="{D71D52B3-CDD3-4F82-B28F-623438D4E21E}" srcOrd="2" destOrd="0" parTransId="{4E52AFC7-0867-4C7C-B844-4B254A713476}" sibTransId="{0B219790-8D70-443E-BB8D-CF760D667B1C}"/>
    <dgm:cxn modelId="{6595DDD5-97CB-4294-B0FF-12C0AF2B1A95}" srcId="{DE0AEC56-AD76-45F9-84C9-2FA457E43614}" destId="{CF15AB3E-79E8-42CE-AA6D-A3874C5D66C2}" srcOrd="3" destOrd="0" parTransId="{5BDB38F3-BAC5-421E-8B7C-1FB85F8C181F}" sibTransId="{D46C825E-4CD8-4D98-8503-07BB2D5013D2}"/>
    <dgm:cxn modelId="{CB492FDF-90DD-4CE1-B995-598977AA0AFC}" type="presOf" srcId="{62C60B5A-E825-44A7-94F4-51097EBEAC69}" destId="{6BD1DB50-4F97-4617-9FA8-92547DD9AB7F}" srcOrd="0" destOrd="1" presId="urn:microsoft.com/office/officeart/2018/5/layout/CenteredIconLabelDescriptionList"/>
    <dgm:cxn modelId="{2FF426E1-6A7C-40B2-873C-15C748277C9B}" srcId="{D6AF0796-EF30-4DA3-9BA9-D62E1E03F740}" destId="{FE644E78-95C6-4F38-89ED-7B587426D284}" srcOrd="0" destOrd="0" parTransId="{A6724CD4-7AAF-4EBD-9955-B7CBEA37B45C}" sibTransId="{78D77448-6BFF-4084-BC1C-8CE50AD2C087}"/>
    <dgm:cxn modelId="{C5174BE1-010B-487E-B3E2-20EC41776800}" type="presOf" srcId="{D6AF0796-EF30-4DA3-9BA9-D62E1E03F740}" destId="{81C992B3-BC9D-4CA4-BE4F-C6C446B48FD0}" srcOrd="0" destOrd="0" presId="urn:microsoft.com/office/officeart/2018/5/layout/CenteredIconLabelDescriptionList"/>
    <dgm:cxn modelId="{D799EBE3-9058-4164-8B2D-ABBCE8701B77}" type="presOf" srcId="{6FB48402-3510-4C8B-89C8-1F1D6075E16B}" destId="{09081FCF-A131-467C-8256-8DD9810AAEA0}" srcOrd="0" destOrd="0" presId="urn:microsoft.com/office/officeart/2018/5/layout/CenteredIconLabelDescriptionList"/>
    <dgm:cxn modelId="{614AEFF6-2F7A-4907-A2C8-160ADC17E8E8}" srcId="{6FB48402-3510-4C8B-89C8-1F1D6075E16B}" destId="{3D2B9A89-CEE9-4402-BB1F-B992ADFE714B}" srcOrd="0" destOrd="0" parTransId="{9730B194-7D51-42A0-9A1D-D8319AC50399}" sibTransId="{F3A79A28-DD2D-4D11-BD15-F12BE8EBA8AF}"/>
    <dgm:cxn modelId="{09D27EF9-63AA-4184-BE12-27BBE16FABCB}" type="presOf" srcId="{D44C9104-4CD6-47F4-9AE5-9D0FBC056685}" destId="{7931C9BD-9591-4E7B-A96A-71384266B0B8}" srcOrd="0" destOrd="0" presId="urn:microsoft.com/office/officeart/2018/5/layout/CenteredIconLabelDescriptionList"/>
    <dgm:cxn modelId="{30293682-8562-4E04-8FF5-CC2370064225}" type="presParOf" srcId="{BF41A519-29DB-421D-A78A-16BDDAE2327F}" destId="{3BCCB839-1863-46A1-81DB-9499234245C8}" srcOrd="0" destOrd="0" presId="urn:microsoft.com/office/officeart/2018/5/layout/CenteredIconLabelDescriptionList"/>
    <dgm:cxn modelId="{2C2B9002-DC67-49EA-815A-546E6D39A854}" type="presParOf" srcId="{3BCCB839-1863-46A1-81DB-9499234245C8}" destId="{4F2C29A2-9B9C-4D29-86AA-4A7E6B9276D7}" srcOrd="0" destOrd="0" presId="urn:microsoft.com/office/officeart/2018/5/layout/CenteredIconLabelDescriptionList"/>
    <dgm:cxn modelId="{1CBD5AF8-E7FA-443A-996C-B200E50D54F4}" type="presParOf" srcId="{3BCCB839-1863-46A1-81DB-9499234245C8}" destId="{385525B7-E831-4D11-A394-2C290E32D18C}" srcOrd="1" destOrd="0" presId="urn:microsoft.com/office/officeart/2018/5/layout/CenteredIconLabelDescriptionList"/>
    <dgm:cxn modelId="{35FFC434-7C87-4CE1-9D1F-5E15313B29BD}" type="presParOf" srcId="{3BCCB839-1863-46A1-81DB-9499234245C8}" destId="{09081FCF-A131-467C-8256-8DD9810AAEA0}" srcOrd="2" destOrd="0" presId="urn:microsoft.com/office/officeart/2018/5/layout/CenteredIconLabelDescriptionList"/>
    <dgm:cxn modelId="{485DD3ED-A772-402E-BAC1-62A12F6B1FFD}" type="presParOf" srcId="{3BCCB839-1863-46A1-81DB-9499234245C8}" destId="{9AD8CA09-BB29-484A-B94E-34A1E9740359}" srcOrd="3" destOrd="0" presId="urn:microsoft.com/office/officeart/2018/5/layout/CenteredIconLabelDescriptionList"/>
    <dgm:cxn modelId="{52F76182-88FB-43C2-B5ED-315E2EB7C6CF}" type="presParOf" srcId="{3BCCB839-1863-46A1-81DB-9499234245C8}" destId="{2032F288-8523-4E8C-A867-EE177D8C313F}" srcOrd="4" destOrd="0" presId="urn:microsoft.com/office/officeart/2018/5/layout/CenteredIconLabelDescriptionList"/>
    <dgm:cxn modelId="{2FD2823F-5854-4AB6-B7C9-A9F799E36F72}" type="presParOf" srcId="{BF41A519-29DB-421D-A78A-16BDDAE2327F}" destId="{CB1BDFBD-27A3-4EAD-91F2-EB58B0595D06}" srcOrd="1" destOrd="0" presId="urn:microsoft.com/office/officeart/2018/5/layout/CenteredIconLabelDescriptionList"/>
    <dgm:cxn modelId="{552BA496-576D-4637-9592-A28A6C782D8D}" type="presParOf" srcId="{BF41A519-29DB-421D-A78A-16BDDAE2327F}" destId="{4107DCAC-4634-4296-A12F-F651E9A70D55}" srcOrd="2" destOrd="0" presId="urn:microsoft.com/office/officeart/2018/5/layout/CenteredIconLabelDescriptionList"/>
    <dgm:cxn modelId="{B5DD4E82-0DA2-4CF0-998E-96A1643426B3}" type="presParOf" srcId="{4107DCAC-4634-4296-A12F-F651E9A70D55}" destId="{E2EDB098-C099-4B77-9E11-51C0B02DA14E}" srcOrd="0" destOrd="0" presId="urn:microsoft.com/office/officeart/2018/5/layout/CenteredIconLabelDescriptionList"/>
    <dgm:cxn modelId="{DB0D57F5-5D16-480B-9CAB-426FF000037C}" type="presParOf" srcId="{4107DCAC-4634-4296-A12F-F651E9A70D55}" destId="{31440E61-0924-42D4-B86E-5C6F4452B283}" srcOrd="1" destOrd="0" presId="urn:microsoft.com/office/officeart/2018/5/layout/CenteredIconLabelDescriptionList"/>
    <dgm:cxn modelId="{91F6CA34-9FE4-4D53-9F0C-9588EFCCB932}" type="presParOf" srcId="{4107DCAC-4634-4296-A12F-F651E9A70D55}" destId="{81C992B3-BC9D-4CA4-BE4F-C6C446B48FD0}" srcOrd="2" destOrd="0" presId="urn:microsoft.com/office/officeart/2018/5/layout/CenteredIconLabelDescriptionList"/>
    <dgm:cxn modelId="{C37A31F9-AECA-4855-8C45-9466B552BE0C}" type="presParOf" srcId="{4107DCAC-4634-4296-A12F-F651E9A70D55}" destId="{480F1E18-6767-4F5B-9B97-A31ED3828FD6}" srcOrd="3" destOrd="0" presId="urn:microsoft.com/office/officeart/2018/5/layout/CenteredIconLabelDescriptionList"/>
    <dgm:cxn modelId="{3CB363F2-F838-4D1F-A5B6-603B9A0003FB}" type="presParOf" srcId="{4107DCAC-4634-4296-A12F-F651E9A70D55}" destId="{6BD1DB50-4F97-4617-9FA8-92547DD9AB7F}" srcOrd="4" destOrd="0" presId="urn:microsoft.com/office/officeart/2018/5/layout/CenteredIconLabelDescriptionList"/>
    <dgm:cxn modelId="{ED23157C-2836-4E70-89A0-19F2DB0244DE}" type="presParOf" srcId="{BF41A519-29DB-421D-A78A-16BDDAE2327F}" destId="{7CFAE2D6-C2BD-4851-B9A3-6D60647F7908}" srcOrd="3" destOrd="0" presId="urn:microsoft.com/office/officeart/2018/5/layout/CenteredIconLabelDescriptionList"/>
    <dgm:cxn modelId="{3FEB8D4D-C9E9-4F13-ADE3-36A9CAD991BD}" type="presParOf" srcId="{BF41A519-29DB-421D-A78A-16BDDAE2327F}" destId="{8ACAF056-E6B3-4505-9B47-4980D400CDD6}" srcOrd="4" destOrd="0" presId="urn:microsoft.com/office/officeart/2018/5/layout/CenteredIconLabelDescriptionList"/>
    <dgm:cxn modelId="{9E199272-71D1-4E9C-9836-54FD192E9180}" type="presParOf" srcId="{8ACAF056-E6B3-4505-9B47-4980D400CDD6}" destId="{E4A27BFA-EB80-45B2-8F58-E3C5F3639E03}" srcOrd="0" destOrd="0" presId="urn:microsoft.com/office/officeart/2018/5/layout/CenteredIconLabelDescriptionList"/>
    <dgm:cxn modelId="{D1B2EAA3-2CC3-4BA9-B7FF-E54160DEAC38}" type="presParOf" srcId="{8ACAF056-E6B3-4505-9B47-4980D400CDD6}" destId="{0CD337A6-7FF2-45B0-9C42-AB009B1680B6}" srcOrd="1" destOrd="0" presId="urn:microsoft.com/office/officeart/2018/5/layout/CenteredIconLabelDescriptionList"/>
    <dgm:cxn modelId="{D0000410-816D-420C-B63E-DD2397D811D0}" type="presParOf" srcId="{8ACAF056-E6B3-4505-9B47-4980D400CDD6}" destId="{31333144-9956-4046-9883-3B4A4241FF00}" srcOrd="2" destOrd="0" presId="urn:microsoft.com/office/officeart/2018/5/layout/CenteredIconLabelDescriptionList"/>
    <dgm:cxn modelId="{04485C8A-2791-4E8B-AEBA-FE6B3C513459}" type="presParOf" srcId="{8ACAF056-E6B3-4505-9B47-4980D400CDD6}" destId="{8261A8A2-2C45-4814-A04C-99E7F0CD1F02}" srcOrd="3" destOrd="0" presId="urn:microsoft.com/office/officeart/2018/5/layout/CenteredIconLabelDescriptionList"/>
    <dgm:cxn modelId="{7FA1A060-BA07-4727-866A-FCF7705B1087}" type="presParOf" srcId="{8ACAF056-E6B3-4505-9B47-4980D400CDD6}" destId="{7931C9BD-9591-4E7B-A96A-71384266B0B8}" srcOrd="4" destOrd="0" presId="urn:microsoft.com/office/officeart/2018/5/layout/CenteredIconLabelDescriptionList"/>
    <dgm:cxn modelId="{A832A3D8-68CC-4045-9AF6-AB8D00115599}" type="presParOf" srcId="{BF41A519-29DB-421D-A78A-16BDDAE2327F}" destId="{800BDD62-1988-4C23-B0E5-9E136011B536}" srcOrd="5" destOrd="0" presId="urn:microsoft.com/office/officeart/2018/5/layout/CenteredIconLabelDescriptionList"/>
    <dgm:cxn modelId="{6D36878E-B562-4ED2-A488-12BF1F2989A2}" type="presParOf" srcId="{BF41A519-29DB-421D-A78A-16BDDAE2327F}" destId="{1EF9CEEB-A95B-4E1C-8BF1-4C423923F1DA}" srcOrd="6" destOrd="0" presId="urn:microsoft.com/office/officeart/2018/5/layout/CenteredIconLabelDescriptionList"/>
    <dgm:cxn modelId="{A313788D-90A1-4C93-8D93-EA72F58B6740}" type="presParOf" srcId="{1EF9CEEB-A95B-4E1C-8BF1-4C423923F1DA}" destId="{A43E435E-EC67-4D54-80C6-071C6F97F6FA}" srcOrd="0" destOrd="0" presId="urn:microsoft.com/office/officeart/2018/5/layout/CenteredIconLabelDescriptionList"/>
    <dgm:cxn modelId="{93C44134-F114-4A7A-BD54-91282FBEE31C}" type="presParOf" srcId="{1EF9CEEB-A95B-4E1C-8BF1-4C423923F1DA}" destId="{CCEDEB59-F89F-4DB6-A705-47976273110C}" srcOrd="1" destOrd="0" presId="urn:microsoft.com/office/officeart/2018/5/layout/CenteredIconLabelDescriptionList"/>
    <dgm:cxn modelId="{16F4207C-FAC1-416F-97F9-289C74E5A587}" type="presParOf" srcId="{1EF9CEEB-A95B-4E1C-8BF1-4C423923F1DA}" destId="{DBF02D39-0B09-4CCF-8B09-6B48A1DF9638}" srcOrd="2" destOrd="0" presId="urn:microsoft.com/office/officeart/2018/5/layout/CenteredIconLabelDescriptionList"/>
    <dgm:cxn modelId="{7081803E-40F0-4A4F-BBB8-5A5080035EDE}" type="presParOf" srcId="{1EF9CEEB-A95B-4E1C-8BF1-4C423923F1DA}" destId="{65A0650C-316B-410A-8EA6-118628FC8F56}" srcOrd="3" destOrd="0" presId="urn:microsoft.com/office/officeart/2018/5/layout/CenteredIconLabelDescriptionList"/>
    <dgm:cxn modelId="{62D3A6AE-B2C9-406F-96B6-440A6E0E28B9}" type="presParOf" srcId="{1EF9CEEB-A95B-4E1C-8BF1-4C423923F1DA}" destId="{81A9113B-2E57-463D-AC46-382099070D5D}"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7834A-D046-4918-95F6-F90300703B36}">
      <dsp:nvSpPr>
        <dsp:cNvPr id="0" name=""/>
        <dsp:cNvSpPr/>
      </dsp:nvSpPr>
      <dsp:spPr>
        <a:xfrm>
          <a:off x="5344" y="0"/>
          <a:ext cx="3110970" cy="316952"/>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a:off x="163820" y="0"/>
        <a:ext cx="2794018" cy="316952"/>
      </dsp:txXfrm>
    </dsp:sp>
    <dsp:sp modelId="{82A3FA5F-04BE-444D-B985-70034EBC24C5}">
      <dsp:nvSpPr>
        <dsp:cNvPr id="0" name=""/>
        <dsp:cNvSpPr/>
      </dsp:nvSpPr>
      <dsp:spPr>
        <a:xfrm>
          <a:off x="2805217" y="0"/>
          <a:ext cx="3110970" cy="316952"/>
        </a:xfrm>
        <a:prstGeom prst="chevron">
          <a:avLst/>
        </a:prstGeom>
        <a:solidFill>
          <a:schemeClr val="accent5">
            <a:hueOff val="-3311292"/>
            <a:satOff val="13270"/>
            <a:lumOff val="28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Pre-design</a:t>
          </a:r>
        </a:p>
      </dsp:txBody>
      <dsp:txXfrm>
        <a:off x="2963693" y="0"/>
        <a:ext cx="2794018" cy="316952"/>
      </dsp:txXfrm>
    </dsp:sp>
    <dsp:sp modelId="{93BA5073-147B-4D06-A93D-B1522557F0BB}">
      <dsp:nvSpPr>
        <dsp:cNvPr id="0" name=""/>
        <dsp:cNvSpPr/>
      </dsp:nvSpPr>
      <dsp:spPr>
        <a:xfrm>
          <a:off x="5605091" y="0"/>
          <a:ext cx="3110970" cy="316952"/>
        </a:xfrm>
        <a:prstGeom prst="chevron">
          <a:avLst/>
        </a:prstGeom>
        <a:solidFill>
          <a:schemeClr val="accent5">
            <a:hueOff val="-6622584"/>
            <a:satOff val="26541"/>
            <a:lumOff val="57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Design</a:t>
          </a:r>
        </a:p>
      </dsp:txBody>
      <dsp:txXfrm>
        <a:off x="5763567" y="0"/>
        <a:ext cx="2794018" cy="316952"/>
      </dsp:txXfrm>
    </dsp:sp>
    <dsp:sp modelId="{959760F0-1ABC-4C5C-9441-FAFEF7037446}">
      <dsp:nvSpPr>
        <dsp:cNvPr id="0" name=""/>
        <dsp:cNvSpPr/>
      </dsp:nvSpPr>
      <dsp:spPr>
        <a:xfrm>
          <a:off x="8388931" y="0"/>
          <a:ext cx="3110970" cy="316952"/>
        </a:xfrm>
        <a:prstGeom prst="chevron">
          <a:avLst/>
        </a:prstGeom>
        <a:solidFill>
          <a:schemeClr val="accent5">
            <a:hueOff val="-9933876"/>
            <a:satOff val="39811"/>
            <a:lumOff val="862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Operation</a:t>
          </a:r>
        </a:p>
      </dsp:txBody>
      <dsp:txXfrm>
        <a:off x="8547407" y="0"/>
        <a:ext cx="2794018" cy="3169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C29A2-9B9C-4D29-86AA-4A7E6B9276D7}">
      <dsp:nvSpPr>
        <dsp:cNvPr id="0" name=""/>
        <dsp:cNvSpPr/>
      </dsp:nvSpPr>
      <dsp:spPr>
        <a:xfrm>
          <a:off x="892975" y="341504"/>
          <a:ext cx="788484" cy="78848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081FCF-A131-467C-8256-8DD9810AAEA0}">
      <dsp:nvSpPr>
        <dsp:cNvPr id="0" name=""/>
        <dsp:cNvSpPr/>
      </dsp:nvSpPr>
      <dsp:spPr>
        <a:xfrm>
          <a:off x="160811" y="1308858"/>
          <a:ext cx="2252812" cy="33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a:solidFill>
                <a:srgbClr val="58595B"/>
              </a:solidFill>
            </a:rPr>
            <a:t>Feasibility</a:t>
          </a:r>
        </a:p>
      </dsp:txBody>
      <dsp:txXfrm>
        <a:off x="160811" y="1308858"/>
        <a:ext cx="2252812" cy="337921"/>
      </dsp:txXfrm>
    </dsp:sp>
    <dsp:sp modelId="{2032F288-8523-4E8C-A867-EE177D8C313F}">
      <dsp:nvSpPr>
        <dsp:cNvPr id="0" name=""/>
        <dsp:cNvSpPr/>
      </dsp:nvSpPr>
      <dsp:spPr>
        <a:xfrm>
          <a:off x="5975" y="1860227"/>
          <a:ext cx="2562484" cy="2771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ts val="1200"/>
            </a:spcAft>
            <a:buNone/>
          </a:pPr>
          <a:r>
            <a:rPr lang="en-US" sz="1700" kern="1200">
              <a:solidFill>
                <a:srgbClr val="58595B"/>
              </a:solidFill>
            </a:rPr>
            <a:t>Data analysis</a:t>
          </a:r>
          <a:endParaRPr lang="en-US" sz="1700" kern="1200" dirty="0">
            <a:solidFill>
              <a:srgbClr val="58595B"/>
            </a:solidFill>
          </a:endParaRPr>
        </a:p>
        <a:p>
          <a:pPr marL="0" lvl="0" indent="0" algn="ctr" defTabSz="755650">
            <a:lnSpc>
              <a:spcPct val="100000"/>
            </a:lnSpc>
            <a:spcBef>
              <a:spcPct val="0"/>
            </a:spcBef>
            <a:spcAft>
              <a:spcPts val="1200"/>
            </a:spcAft>
            <a:buNone/>
          </a:pPr>
          <a:r>
            <a:rPr lang="en-US" sz="1700" kern="1200" dirty="0">
              <a:solidFill>
                <a:srgbClr val="58595B"/>
              </a:solidFill>
            </a:rPr>
            <a:t>Conceptual model design</a:t>
          </a:r>
        </a:p>
        <a:p>
          <a:pPr marL="0" lvl="0" indent="0" algn="ctr" defTabSz="755650">
            <a:lnSpc>
              <a:spcPct val="100000"/>
            </a:lnSpc>
            <a:spcBef>
              <a:spcPct val="0"/>
            </a:spcBef>
            <a:spcAft>
              <a:spcPts val="1200"/>
            </a:spcAft>
            <a:buNone/>
          </a:pPr>
          <a:r>
            <a:rPr lang="en-US" sz="1700" kern="1200" dirty="0">
              <a:solidFill>
                <a:srgbClr val="58595B"/>
              </a:solidFill>
            </a:rPr>
            <a:t>Resource capacity assessment</a:t>
          </a:r>
        </a:p>
        <a:p>
          <a:pPr marL="0" lvl="0" indent="0" algn="ctr" defTabSz="755650">
            <a:lnSpc>
              <a:spcPct val="100000"/>
            </a:lnSpc>
            <a:spcBef>
              <a:spcPct val="0"/>
            </a:spcBef>
            <a:spcAft>
              <a:spcPts val="1200"/>
            </a:spcAft>
            <a:buNone/>
          </a:pPr>
          <a:r>
            <a:rPr lang="en-US" sz="1700" kern="1200" dirty="0">
              <a:solidFill>
                <a:srgbClr val="58595B"/>
              </a:solidFill>
            </a:rPr>
            <a:t>Resource classification</a:t>
          </a:r>
        </a:p>
        <a:p>
          <a:pPr marL="0" lvl="0" indent="0" algn="ctr" defTabSz="755650">
            <a:lnSpc>
              <a:spcPct val="100000"/>
            </a:lnSpc>
            <a:spcBef>
              <a:spcPct val="0"/>
            </a:spcBef>
            <a:spcAft>
              <a:spcPts val="1200"/>
            </a:spcAft>
            <a:buNone/>
          </a:pPr>
          <a:r>
            <a:rPr lang="en-US" sz="1700" kern="1200" dirty="0">
              <a:solidFill>
                <a:srgbClr val="58595B"/>
              </a:solidFill>
            </a:rPr>
            <a:t>Probability of success</a:t>
          </a:r>
        </a:p>
      </dsp:txBody>
      <dsp:txXfrm>
        <a:off x="5975" y="1860227"/>
        <a:ext cx="2562484" cy="2771299"/>
      </dsp:txXfrm>
    </dsp:sp>
    <dsp:sp modelId="{E2EDB098-C099-4B77-9E11-51C0B02DA14E}">
      <dsp:nvSpPr>
        <dsp:cNvPr id="0" name=""/>
        <dsp:cNvSpPr/>
      </dsp:nvSpPr>
      <dsp:spPr>
        <a:xfrm>
          <a:off x="3694866" y="341504"/>
          <a:ext cx="788484" cy="78848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992B3-BC9D-4CA4-BE4F-C6C446B48FD0}">
      <dsp:nvSpPr>
        <dsp:cNvPr id="0" name=""/>
        <dsp:cNvSpPr/>
      </dsp:nvSpPr>
      <dsp:spPr>
        <a:xfrm>
          <a:off x="2962702" y="1308858"/>
          <a:ext cx="2252812" cy="33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dirty="0">
              <a:solidFill>
                <a:srgbClr val="58595B"/>
              </a:solidFill>
            </a:rPr>
            <a:t>Pre-design</a:t>
          </a:r>
        </a:p>
      </dsp:txBody>
      <dsp:txXfrm>
        <a:off x="2962702" y="1308858"/>
        <a:ext cx="2252812" cy="337921"/>
      </dsp:txXfrm>
    </dsp:sp>
    <dsp:sp modelId="{6BD1DB50-4F97-4617-9FA8-92547DD9AB7F}">
      <dsp:nvSpPr>
        <dsp:cNvPr id="0" name=""/>
        <dsp:cNvSpPr/>
      </dsp:nvSpPr>
      <dsp:spPr>
        <a:xfrm>
          <a:off x="2962702" y="1860227"/>
          <a:ext cx="2252812" cy="2771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ts val="1200"/>
            </a:spcAft>
            <a:buNone/>
          </a:pPr>
          <a:r>
            <a:rPr lang="en-US" sz="1700" kern="1200">
              <a:solidFill>
                <a:srgbClr val="58595B"/>
              </a:solidFill>
            </a:rPr>
            <a:t>Well test design/analysis</a:t>
          </a:r>
          <a:endParaRPr lang="en-US" sz="1700" kern="1200" dirty="0">
            <a:solidFill>
              <a:srgbClr val="58595B"/>
            </a:solidFill>
          </a:endParaRPr>
        </a:p>
        <a:p>
          <a:pPr marL="0" lvl="0" indent="0" algn="ctr" defTabSz="755650">
            <a:lnSpc>
              <a:spcPct val="100000"/>
            </a:lnSpc>
            <a:spcBef>
              <a:spcPct val="0"/>
            </a:spcBef>
            <a:spcAft>
              <a:spcPts val="1200"/>
            </a:spcAft>
            <a:buNone/>
          </a:pPr>
          <a:r>
            <a:rPr lang="en-US" sz="1700" kern="1200" dirty="0">
              <a:solidFill>
                <a:srgbClr val="58595B"/>
              </a:solidFill>
            </a:rPr>
            <a:t>Wellbore modeling</a:t>
          </a:r>
        </a:p>
        <a:p>
          <a:pPr marL="0" lvl="0" indent="0" algn="ctr" defTabSz="755650">
            <a:lnSpc>
              <a:spcPct val="100000"/>
            </a:lnSpc>
            <a:spcBef>
              <a:spcPct val="0"/>
            </a:spcBef>
            <a:spcAft>
              <a:spcPts val="1200"/>
            </a:spcAft>
            <a:buNone/>
          </a:pPr>
          <a:r>
            <a:rPr lang="en-US" sz="1700" kern="1200" dirty="0">
              <a:solidFill>
                <a:srgbClr val="58595B"/>
              </a:solidFill>
            </a:rPr>
            <a:t>Preliminary numerical model</a:t>
          </a:r>
        </a:p>
      </dsp:txBody>
      <dsp:txXfrm>
        <a:off x="2962702" y="1860227"/>
        <a:ext cx="2252812" cy="2771299"/>
      </dsp:txXfrm>
    </dsp:sp>
    <dsp:sp modelId="{E4A27BFA-EB80-45B2-8F58-E3C5F3639E03}">
      <dsp:nvSpPr>
        <dsp:cNvPr id="0" name=""/>
        <dsp:cNvSpPr/>
      </dsp:nvSpPr>
      <dsp:spPr>
        <a:xfrm>
          <a:off x="6341920" y="341504"/>
          <a:ext cx="788484" cy="78848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333144-9956-4046-9883-3B4A4241FF00}">
      <dsp:nvSpPr>
        <dsp:cNvPr id="0" name=""/>
        <dsp:cNvSpPr/>
      </dsp:nvSpPr>
      <dsp:spPr>
        <a:xfrm>
          <a:off x="5609756" y="1308858"/>
          <a:ext cx="2252812" cy="33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a:solidFill>
                <a:srgbClr val="58595B"/>
              </a:solidFill>
            </a:rPr>
            <a:t>Design</a:t>
          </a:r>
        </a:p>
      </dsp:txBody>
      <dsp:txXfrm>
        <a:off x="5609756" y="1308858"/>
        <a:ext cx="2252812" cy="337921"/>
      </dsp:txXfrm>
    </dsp:sp>
    <dsp:sp modelId="{7931C9BD-9591-4E7B-A96A-71384266B0B8}">
      <dsp:nvSpPr>
        <dsp:cNvPr id="0" name=""/>
        <dsp:cNvSpPr/>
      </dsp:nvSpPr>
      <dsp:spPr>
        <a:xfrm>
          <a:off x="5609756" y="1860227"/>
          <a:ext cx="2252812" cy="2771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ts val="1200"/>
            </a:spcAft>
            <a:buNone/>
          </a:pPr>
          <a:r>
            <a:rPr lang="en-US" sz="1700" kern="1200" dirty="0">
              <a:solidFill>
                <a:srgbClr val="58595B"/>
              </a:solidFill>
            </a:rPr>
            <a:t>Well siting</a:t>
          </a:r>
        </a:p>
        <a:p>
          <a:pPr marL="0" lvl="0" indent="0" algn="ctr" defTabSz="755650">
            <a:lnSpc>
              <a:spcPct val="100000"/>
            </a:lnSpc>
            <a:spcBef>
              <a:spcPct val="0"/>
            </a:spcBef>
            <a:spcAft>
              <a:spcPts val="1200"/>
            </a:spcAft>
            <a:buNone/>
          </a:pPr>
          <a:r>
            <a:rPr lang="en-US" sz="1700" kern="1200" dirty="0">
              <a:solidFill>
                <a:srgbClr val="58595B"/>
              </a:solidFill>
            </a:rPr>
            <a:t>Feed-zone targeting</a:t>
          </a:r>
        </a:p>
        <a:p>
          <a:pPr marL="0" lvl="0" indent="0" algn="ctr" defTabSz="755650">
            <a:lnSpc>
              <a:spcPct val="100000"/>
            </a:lnSpc>
            <a:spcBef>
              <a:spcPct val="0"/>
            </a:spcBef>
            <a:spcAft>
              <a:spcPts val="1200"/>
            </a:spcAft>
            <a:buNone/>
          </a:pPr>
          <a:r>
            <a:rPr lang="en-US" sz="1700" kern="1200" dirty="0">
              <a:solidFill>
                <a:srgbClr val="58595B"/>
              </a:solidFill>
            </a:rPr>
            <a:t>Production/injection strategies</a:t>
          </a:r>
        </a:p>
        <a:p>
          <a:pPr marL="0" lvl="0" indent="0" algn="ctr" defTabSz="755650">
            <a:lnSpc>
              <a:spcPct val="100000"/>
            </a:lnSpc>
            <a:spcBef>
              <a:spcPct val="0"/>
            </a:spcBef>
            <a:spcAft>
              <a:spcPts val="1200"/>
            </a:spcAft>
            <a:buNone/>
          </a:pPr>
          <a:r>
            <a:rPr lang="en-US" sz="1700" kern="1200" dirty="0">
              <a:solidFill>
                <a:srgbClr val="58595B"/>
              </a:solidFill>
            </a:rPr>
            <a:t>Energy budget</a:t>
          </a:r>
        </a:p>
      </dsp:txBody>
      <dsp:txXfrm>
        <a:off x="5609756" y="1860227"/>
        <a:ext cx="2252812" cy="2771299"/>
      </dsp:txXfrm>
    </dsp:sp>
    <dsp:sp modelId="{A43E435E-EC67-4D54-80C6-071C6F97F6FA}">
      <dsp:nvSpPr>
        <dsp:cNvPr id="0" name=""/>
        <dsp:cNvSpPr/>
      </dsp:nvSpPr>
      <dsp:spPr>
        <a:xfrm>
          <a:off x="8988975" y="341504"/>
          <a:ext cx="788484" cy="78848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F02D39-0B09-4CCF-8B09-6B48A1DF9638}">
      <dsp:nvSpPr>
        <dsp:cNvPr id="0" name=""/>
        <dsp:cNvSpPr/>
      </dsp:nvSpPr>
      <dsp:spPr>
        <a:xfrm>
          <a:off x="8256811" y="1308858"/>
          <a:ext cx="2252812" cy="3379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a:solidFill>
                <a:srgbClr val="58595B"/>
              </a:solidFill>
            </a:rPr>
            <a:t>Operation</a:t>
          </a:r>
        </a:p>
      </dsp:txBody>
      <dsp:txXfrm>
        <a:off x="8256811" y="1308858"/>
        <a:ext cx="2252812" cy="337921"/>
      </dsp:txXfrm>
    </dsp:sp>
    <dsp:sp modelId="{81A9113B-2E57-463D-AC46-382099070D5D}">
      <dsp:nvSpPr>
        <dsp:cNvPr id="0" name=""/>
        <dsp:cNvSpPr/>
      </dsp:nvSpPr>
      <dsp:spPr>
        <a:xfrm>
          <a:off x="8256811" y="1860227"/>
          <a:ext cx="2252812" cy="2771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ts val="1200"/>
            </a:spcAft>
            <a:buNone/>
          </a:pPr>
          <a:r>
            <a:rPr lang="en-US" sz="1700" kern="1200" noProof="0" dirty="0">
              <a:solidFill>
                <a:srgbClr val="58595B"/>
              </a:solidFill>
            </a:rPr>
            <a:t>Resource management</a:t>
          </a:r>
        </a:p>
        <a:p>
          <a:pPr marL="0" lvl="0" indent="0" algn="ctr" defTabSz="755650">
            <a:lnSpc>
              <a:spcPct val="100000"/>
            </a:lnSpc>
            <a:spcBef>
              <a:spcPct val="0"/>
            </a:spcBef>
            <a:spcAft>
              <a:spcPts val="1200"/>
            </a:spcAft>
            <a:buNone/>
          </a:pPr>
          <a:r>
            <a:rPr lang="en-US" sz="1700" kern="1200" noProof="0" dirty="0">
              <a:solidFill>
                <a:srgbClr val="58595B"/>
              </a:solidFill>
            </a:rPr>
            <a:t>Operational decision-making</a:t>
          </a:r>
        </a:p>
        <a:p>
          <a:pPr marL="0" lvl="0" indent="0" algn="ctr" defTabSz="755650">
            <a:lnSpc>
              <a:spcPct val="100000"/>
            </a:lnSpc>
            <a:spcBef>
              <a:spcPct val="0"/>
            </a:spcBef>
            <a:spcAft>
              <a:spcPts val="1200"/>
            </a:spcAft>
            <a:buNone/>
          </a:pPr>
          <a:r>
            <a:rPr lang="en-US" sz="1700" kern="1200" noProof="0" dirty="0">
              <a:solidFill>
                <a:srgbClr val="58595B"/>
              </a:solidFill>
            </a:rPr>
            <a:t>Sustainability analysis</a:t>
          </a:r>
        </a:p>
        <a:p>
          <a:pPr marL="0" lvl="0" indent="0" algn="ctr" defTabSz="755650">
            <a:lnSpc>
              <a:spcPct val="100000"/>
            </a:lnSpc>
            <a:spcBef>
              <a:spcPct val="0"/>
            </a:spcBef>
            <a:spcAft>
              <a:spcPts val="1200"/>
            </a:spcAft>
            <a:buNone/>
          </a:pPr>
          <a:r>
            <a:rPr lang="en-US" sz="1700" kern="1200" noProof="0" dirty="0">
              <a:solidFill>
                <a:srgbClr val="58595B"/>
              </a:solidFill>
            </a:rPr>
            <a:t>Robust numerical model</a:t>
          </a:r>
        </a:p>
        <a:p>
          <a:pPr marL="0" lvl="0" indent="0" algn="ctr" defTabSz="755650">
            <a:lnSpc>
              <a:spcPct val="100000"/>
            </a:lnSpc>
            <a:spcBef>
              <a:spcPct val="0"/>
            </a:spcBef>
            <a:spcAft>
              <a:spcPts val="1200"/>
            </a:spcAft>
            <a:buNone/>
          </a:pPr>
          <a:r>
            <a:rPr lang="en-US" sz="1700" kern="1200" noProof="0" dirty="0">
              <a:solidFill>
                <a:srgbClr val="58595B"/>
              </a:solidFill>
            </a:rPr>
            <a:t>Full value-chain model</a:t>
          </a:r>
        </a:p>
        <a:p>
          <a:pPr marL="0" lvl="0" indent="0" algn="ctr" defTabSz="755650">
            <a:lnSpc>
              <a:spcPct val="100000"/>
            </a:lnSpc>
            <a:spcBef>
              <a:spcPct val="0"/>
            </a:spcBef>
            <a:spcAft>
              <a:spcPts val="1200"/>
            </a:spcAft>
            <a:buNone/>
          </a:pPr>
          <a:endParaRPr lang="en-US" sz="1700" kern="1200" dirty="0">
            <a:solidFill>
              <a:srgbClr val="58595B"/>
            </a:solidFill>
          </a:endParaRPr>
        </a:p>
      </dsp:txBody>
      <dsp:txXfrm>
        <a:off x="8256811" y="1860227"/>
        <a:ext cx="2252812" cy="27712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87834A-D046-4918-95F6-F90300703B36}">
      <dsp:nvSpPr>
        <dsp:cNvPr id="0" name=""/>
        <dsp:cNvSpPr/>
      </dsp:nvSpPr>
      <dsp:spPr>
        <a:xfrm>
          <a:off x="5344" y="0"/>
          <a:ext cx="3110970" cy="316952"/>
        </a:xfrm>
        <a:prstGeom prst="chevron">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Feasibility</a:t>
          </a:r>
        </a:p>
      </dsp:txBody>
      <dsp:txXfrm>
        <a:off x="163820" y="0"/>
        <a:ext cx="2794018" cy="316952"/>
      </dsp:txXfrm>
    </dsp:sp>
    <dsp:sp modelId="{82A3FA5F-04BE-444D-B985-70034EBC24C5}">
      <dsp:nvSpPr>
        <dsp:cNvPr id="0" name=""/>
        <dsp:cNvSpPr/>
      </dsp:nvSpPr>
      <dsp:spPr>
        <a:xfrm>
          <a:off x="2805217" y="0"/>
          <a:ext cx="3110970" cy="316952"/>
        </a:xfrm>
        <a:prstGeom prst="chevron">
          <a:avLst/>
        </a:prstGeom>
        <a:solidFill>
          <a:schemeClr val="accent5">
            <a:hueOff val="-3311292"/>
            <a:satOff val="13270"/>
            <a:lumOff val="28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Pre-design</a:t>
          </a:r>
        </a:p>
      </dsp:txBody>
      <dsp:txXfrm>
        <a:off x="2963693" y="0"/>
        <a:ext cx="2794018" cy="316952"/>
      </dsp:txXfrm>
    </dsp:sp>
    <dsp:sp modelId="{93BA5073-147B-4D06-A93D-B1522557F0BB}">
      <dsp:nvSpPr>
        <dsp:cNvPr id="0" name=""/>
        <dsp:cNvSpPr/>
      </dsp:nvSpPr>
      <dsp:spPr>
        <a:xfrm>
          <a:off x="5605091" y="0"/>
          <a:ext cx="3110970" cy="316952"/>
        </a:xfrm>
        <a:prstGeom prst="chevron">
          <a:avLst/>
        </a:prstGeom>
        <a:solidFill>
          <a:schemeClr val="accent5">
            <a:hueOff val="-6622584"/>
            <a:satOff val="26541"/>
            <a:lumOff val="575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Design</a:t>
          </a:r>
        </a:p>
      </dsp:txBody>
      <dsp:txXfrm>
        <a:off x="5763567" y="0"/>
        <a:ext cx="2794018" cy="316952"/>
      </dsp:txXfrm>
    </dsp:sp>
    <dsp:sp modelId="{959760F0-1ABC-4C5C-9441-FAFEF7037446}">
      <dsp:nvSpPr>
        <dsp:cNvPr id="0" name=""/>
        <dsp:cNvSpPr/>
      </dsp:nvSpPr>
      <dsp:spPr>
        <a:xfrm>
          <a:off x="8388931" y="0"/>
          <a:ext cx="3110970" cy="316952"/>
        </a:xfrm>
        <a:prstGeom prst="chevron">
          <a:avLst/>
        </a:prstGeom>
        <a:solidFill>
          <a:schemeClr val="accent5">
            <a:hueOff val="-9933876"/>
            <a:satOff val="39811"/>
            <a:lumOff val="8628"/>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Operation</a:t>
          </a:r>
        </a:p>
      </dsp:txBody>
      <dsp:txXfrm>
        <a:off x="8547407" y="0"/>
        <a:ext cx="2794018" cy="31695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2C29A2-9B9C-4D29-86AA-4A7E6B9276D7}">
      <dsp:nvSpPr>
        <dsp:cNvPr id="0" name=""/>
        <dsp:cNvSpPr/>
      </dsp:nvSpPr>
      <dsp:spPr>
        <a:xfrm>
          <a:off x="762194" y="726402"/>
          <a:ext cx="812109" cy="81210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081FCF-A131-467C-8256-8DD9810AAEA0}">
      <dsp:nvSpPr>
        <dsp:cNvPr id="0" name=""/>
        <dsp:cNvSpPr/>
      </dsp:nvSpPr>
      <dsp:spPr>
        <a:xfrm>
          <a:off x="8092" y="1684280"/>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dirty="0">
              <a:solidFill>
                <a:srgbClr val="58595B"/>
              </a:solidFill>
            </a:rPr>
            <a:t>Feasibility</a:t>
          </a:r>
        </a:p>
      </dsp:txBody>
      <dsp:txXfrm>
        <a:off x="8092" y="1684280"/>
        <a:ext cx="2320312" cy="348046"/>
      </dsp:txXfrm>
    </dsp:sp>
    <dsp:sp modelId="{2032F288-8523-4E8C-A867-EE177D8C313F}">
      <dsp:nvSpPr>
        <dsp:cNvPr id="0" name=""/>
        <dsp:cNvSpPr/>
      </dsp:nvSpPr>
      <dsp:spPr>
        <a:xfrm>
          <a:off x="8092" y="2202310"/>
          <a:ext cx="2320312" cy="20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solidFill>
                <a:srgbClr val="58595B"/>
              </a:solidFill>
            </a:rPr>
            <a:t>Hydro potential mapping</a:t>
          </a:r>
        </a:p>
        <a:p>
          <a:pPr marL="0" lvl="0" indent="0" algn="ctr" defTabSz="755650">
            <a:lnSpc>
              <a:spcPct val="100000"/>
            </a:lnSpc>
            <a:spcBef>
              <a:spcPct val="0"/>
            </a:spcBef>
            <a:spcAft>
              <a:spcPct val="35000"/>
            </a:spcAft>
            <a:buNone/>
          </a:pPr>
          <a:r>
            <a:rPr lang="en-US" sz="1700" kern="1200" dirty="0">
              <a:solidFill>
                <a:srgbClr val="58595B"/>
              </a:solidFill>
            </a:rPr>
            <a:t>Long term inflow series</a:t>
          </a:r>
        </a:p>
        <a:p>
          <a:pPr marL="0" lvl="0" indent="0" algn="ctr" defTabSz="755650">
            <a:lnSpc>
              <a:spcPct val="100000"/>
            </a:lnSpc>
            <a:spcBef>
              <a:spcPct val="0"/>
            </a:spcBef>
            <a:spcAft>
              <a:spcPct val="35000"/>
            </a:spcAft>
            <a:buNone/>
          </a:pPr>
          <a:r>
            <a:rPr lang="en-US" sz="1700" kern="1200" dirty="0">
              <a:solidFill>
                <a:srgbClr val="58595B"/>
              </a:solidFill>
            </a:rPr>
            <a:t>Watershed research management</a:t>
          </a:r>
        </a:p>
      </dsp:txBody>
      <dsp:txXfrm>
        <a:off x="8092" y="2202310"/>
        <a:ext cx="2320312" cy="2016250"/>
      </dsp:txXfrm>
    </dsp:sp>
    <dsp:sp modelId="{E2EDB098-C099-4B77-9E11-51C0B02DA14E}">
      <dsp:nvSpPr>
        <dsp:cNvPr id="0" name=""/>
        <dsp:cNvSpPr/>
      </dsp:nvSpPr>
      <dsp:spPr>
        <a:xfrm>
          <a:off x="3488561" y="726402"/>
          <a:ext cx="812109" cy="81210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C992B3-BC9D-4CA4-BE4F-C6C446B48FD0}">
      <dsp:nvSpPr>
        <dsp:cNvPr id="0" name=""/>
        <dsp:cNvSpPr/>
      </dsp:nvSpPr>
      <dsp:spPr>
        <a:xfrm>
          <a:off x="2734460" y="1684280"/>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dirty="0">
              <a:solidFill>
                <a:srgbClr val="58595B"/>
              </a:solidFill>
            </a:rPr>
            <a:t>Pre-design</a:t>
          </a:r>
        </a:p>
      </dsp:txBody>
      <dsp:txXfrm>
        <a:off x="2734460" y="1684280"/>
        <a:ext cx="2320312" cy="348046"/>
      </dsp:txXfrm>
    </dsp:sp>
    <dsp:sp modelId="{6BD1DB50-4F97-4617-9FA8-92547DD9AB7F}">
      <dsp:nvSpPr>
        <dsp:cNvPr id="0" name=""/>
        <dsp:cNvSpPr/>
      </dsp:nvSpPr>
      <dsp:spPr>
        <a:xfrm>
          <a:off x="2734460" y="2202310"/>
          <a:ext cx="2320312" cy="20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solidFill>
                <a:srgbClr val="58595B"/>
              </a:solidFill>
            </a:rPr>
            <a:t>Watershed modeling with infrastructure</a:t>
          </a:r>
        </a:p>
        <a:p>
          <a:pPr marL="0" lvl="0" indent="0" algn="ctr" defTabSz="755650">
            <a:lnSpc>
              <a:spcPct val="100000"/>
            </a:lnSpc>
            <a:spcBef>
              <a:spcPct val="0"/>
            </a:spcBef>
            <a:spcAft>
              <a:spcPct val="35000"/>
            </a:spcAft>
            <a:buNone/>
          </a:pPr>
          <a:r>
            <a:rPr lang="en-US" sz="1700" kern="1200">
              <a:solidFill>
                <a:srgbClr val="58595B"/>
              </a:solidFill>
            </a:rPr>
            <a:t>Groundwater modeling</a:t>
          </a:r>
        </a:p>
        <a:p>
          <a:pPr marL="0" lvl="0" indent="0" algn="ctr" defTabSz="755650">
            <a:lnSpc>
              <a:spcPct val="100000"/>
            </a:lnSpc>
            <a:spcBef>
              <a:spcPct val="0"/>
            </a:spcBef>
            <a:spcAft>
              <a:spcPct val="35000"/>
            </a:spcAft>
            <a:buNone/>
          </a:pPr>
          <a:r>
            <a:rPr lang="en-US" sz="1700" kern="1200" dirty="0">
              <a:solidFill>
                <a:srgbClr val="58595B"/>
              </a:solidFill>
            </a:rPr>
            <a:t>Environmental effects</a:t>
          </a:r>
        </a:p>
      </dsp:txBody>
      <dsp:txXfrm>
        <a:off x="2734460" y="2202310"/>
        <a:ext cx="2320312" cy="2016250"/>
      </dsp:txXfrm>
    </dsp:sp>
    <dsp:sp modelId="{E4A27BFA-EB80-45B2-8F58-E3C5F3639E03}">
      <dsp:nvSpPr>
        <dsp:cNvPr id="0" name=""/>
        <dsp:cNvSpPr/>
      </dsp:nvSpPr>
      <dsp:spPr>
        <a:xfrm>
          <a:off x="6214928" y="726402"/>
          <a:ext cx="812109" cy="81210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1333144-9956-4046-9883-3B4A4241FF00}">
      <dsp:nvSpPr>
        <dsp:cNvPr id="0" name=""/>
        <dsp:cNvSpPr/>
      </dsp:nvSpPr>
      <dsp:spPr>
        <a:xfrm>
          <a:off x="5460827" y="1684280"/>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a:solidFill>
                <a:srgbClr val="58595B"/>
              </a:solidFill>
            </a:rPr>
            <a:t>Design</a:t>
          </a:r>
        </a:p>
      </dsp:txBody>
      <dsp:txXfrm>
        <a:off x="5460827" y="1684280"/>
        <a:ext cx="2320312" cy="348046"/>
      </dsp:txXfrm>
    </dsp:sp>
    <dsp:sp modelId="{7931C9BD-9591-4E7B-A96A-71384266B0B8}">
      <dsp:nvSpPr>
        <dsp:cNvPr id="0" name=""/>
        <dsp:cNvSpPr/>
      </dsp:nvSpPr>
      <dsp:spPr>
        <a:xfrm>
          <a:off x="5460827" y="2202310"/>
          <a:ext cx="2320312" cy="20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a:solidFill>
                <a:srgbClr val="58595B"/>
              </a:solidFill>
            </a:rPr>
            <a:t>Watershed modeling</a:t>
          </a:r>
        </a:p>
        <a:p>
          <a:pPr marL="0" lvl="0" indent="0" algn="ctr" defTabSz="755650">
            <a:lnSpc>
              <a:spcPct val="100000"/>
            </a:lnSpc>
            <a:spcBef>
              <a:spcPct val="0"/>
            </a:spcBef>
            <a:spcAft>
              <a:spcPct val="35000"/>
            </a:spcAft>
            <a:buNone/>
          </a:pPr>
          <a:r>
            <a:rPr lang="en-US" sz="1700" kern="1200" dirty="0">
              <a:solidFill>
                <a:srgbClr val="58595B"/>
              </a:solidFill>
            </a:rPr>
            <a:t>Hydrodynamics of structures and reservoirs</a:t>
          </a:r>
        </a:p>
        <a:p>
          <a:pPr marL="0" lvl="0" indent="0" algn="ctr" defTabSz="755650">
            <a:lnSpc>
              <a:spcPct val="100000"/>
            </a:lnSpc>
            <a:spcBef>
              <a:spcPct val="0"/>
            </a:spcBef>
            <a:spcAft>
              <a:spcPct val="35000"/>
            </a:spcAft>
            <a:buNone/>
          </a:pPr>
          <a:r>
            <a:rPr lang="en-US" sz="1700" kern="1200" dirty="0">
              <a:solidFill>
                <a:srgbClr val="58595B"/>
              </a:solidFill>
            </a:rPr>
            <a:t>Sedimentation</a:t>
          </a:r>
        </a:p>
      </dsp:txBody>
      <dsp:txXfrm>
        <a:off x="5460827" y="2202310"/>
        <a:ext cx="2320312" cy="2016250"/>
      </dsp:txXfrm>
    </dsp:sp>
    <dsp:sp modelId="{A43E435E-EC67-4D54-80C6-071C6F97F6FA}">
      <dsp:nvSpPr>
        <dsp:cNvPr id="0" name=""/>
        <dsp:cNvSpPr/>
      </dsp:nvSpPr>
      <dsp:spPr>
        <a:xfrm>
          <a:off x="8941296" y="726402"/>
          <a:ext cx="812109" cy="81210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F02D39-0B09-4CCF-8B09-6B48A1DF9638}">
      <dsp:nvSpPr>
        <dsp:cNvPr id="0" name=""/>
        <dsp:cNvSpPr/>
      </dsp:nvSpPr>
      <dsp:spPr>
        <a:xfrm>
          <a:off x="8187194" y="1684280"/>
          <a:ext cx="2320312" cy="348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b="1"/>
          </a:pPr>
          <a:r>
            <a:rPr lang="en-US" sz="2300" kern="1200">
              <a:solidFill>
                <a:srgbClr val="58595B"/>
              </a:solidFill>
            </a:rPr>
            <a:t>Operation</a:t>
          </a:r>
        </a:p>
      </dsp:txBody>
      <dsp:txXfrm>
        <a:off x="8187194" y="1684280"/>
        <a:ext cx="2320312" cy="348046"/>
      </dsp:txXfrm>
    </dsp:sp>
    <dsp:sp modelId="{81A9113B-2E57-463D-AC46-382099070D5D}">
      <dsp:nvSpPr>
        <dsp:cNvPr id="0" name=""/>
        <dsp:cNvSpPr/>
      </dsp:nvSpPr>
      <dsp:spPr>
        <a:xfrm>
          <a:off x="8187194" y="2202310"/>
          <a:ext cx="2320312" cy="201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solidFill>
                <a:srgbClr val="58595B"/>
              </a:solidFill>
            </a:rPr>
            <a:t>Short and long term inflow forecasts</a:t>
          </a:r>
        </a:p>
        <a:p>
          <a:pPr marL="0" lvl="0" indent="0" algn="ctr" defTabSz="755650">
            <a:lnSpc>
              <a:spcPct val="100000"/>
            </a:lnSpc>
            <a:spcBef>
              <a:spcPct val="0"/>
            </a:spcBef>
            <a:spcAft>
              <a:spcPct val="35000"/>
            </a:spcAft>
            <a:buNone/>
          </a:pPr>
          <a:r>
            <a:rPr lang="en-US" sz="1700" kern="1200" dirty="0">
              <a:solidFill>
                <a:srgbClr val="58595B"/>
              </a:solidFill>
            </a:rPr>
            <a:t>Refurbishment design parameters</a:t>
          </a:r>
        </a:p>
        <a:p>
          <a:pPr marL="0" lvl="0" indent="0" algn="ctr" defTabSz="755650">
            <a:lnSpc>
              <a:spcPct val="100000"/>
            </a:lnSpc>
            <a:spcBef>
              <a:spcPct val="0"/>
            </a:spcBef>
            <a:spcAft>
              <a:spcPct val="35000"/>
            </a:spcAft>
            <a:buNone/>
          </a:pPr>
          <a:r>
            <a:rPr lang="en-US" sz="1700" kern="1200" dirty="0">
              <a:solidFill>
                <a:srgbClr val="58595B"/>
              </a:solidFill>
            </a:rPr>
            <a:t>Operational decision-making</a:t>
          </a:r>
        </a:p>
        <a:p>
          <a:pPr marL="0" lvl="0" indent="0" algn="ctr" defTabSz="755650">
            <a:lnSpc>
              <a:spcPct val="100000"/>
            </a:lnSpc>
            <a:spcBef>
              <a:spcPct val="0"/>
            </a:spcBef>
            <a:spcAft>
              <a:spcPct val="35000"/>
            </a:spcAft>
            <a:buNone/>
          </a:pPr>
          <a:r>
            <a:rPr lang="en-US" sz="1700" kern="1200" dirty="0">
              <a:solidFill>
                <a:srgbClr val="58595B"/>
              </a:solidFill>
            </a:rPr>
            <a:t>Reservoir leakage</a:t>
          </a:r>
        </a:p>
      </dsp:txBody>
      <dsp:txXfrm>
        <a:off x="8187194" y="2202310"/>
        <a:ext cx="2320312" cy="201625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2"/>
            <a:ext cx="4331017" cy="344009"/>
          </a:xfrm>
          <a:prstGeom prst="rect">
            <a:avLst/>
          </a:prstGeom>
          <a:noFill/>
          <a:ln w="9525">
            <a:noFill/>
            <a:miter lim="800000"/>
            <a:headEnd/>
            <a:tailEnd/>
          </a:ln>
        </p:spPr>
        <p:txBody>
          <a:bodyPr vert="horz" wrap="square" lIns="93010" tIns="46506" rIns="93010" bIns="46506" numCol="1" anchor="t" anchorCtr="0" compatLnSpc="1">
            <a:prstTxWarp prst="textNoShape">
              <a:avLst/>
            </a:prstTxWarp>
          </a:bodyPr>
          <a:lstStyle>
            <a:lvl1pPr defTabSz="929886">
              <a:defRPr sz="1200">
                <a:latin typeface="Calibri" pitchFamily="34" charset="0"/>
              </a:defRPr>
            </a:lvl1pPr>
          </a:lstStyle>
          <a:p>
            <a:pPr>
              <a:defRPr/>
            </a:pPr>
            <a:endParaRPr lang="en-US" dirty="0"/>
          </a:p>
        </p:txBody>
      </p:sp>
      <p:sp>
        <p:nvSpPr>
          <p:cNvPr id="3" name="Date Placeholder 2"/>
          <p:cNvSpPr>
            <a:spLocks noGrp="1"/>
          </p:cNvSpPr>
          <p:nvPr>
            <p:ph type="dt" sz="quarter" idx="1"/>
          </p:nvPr>
        </p:nvSpPr>
        <p:spPr bwMode="auto">
          <a:xfrm>
            <a:off x="5662288" y="2"/>
            <a:ext cx="4331017" cy="344009"/>
          </a:xfrm>
          <a:prstGeom prst="rect">
            <a:avLst/>
          </a:prstGeom>
          <a:noFill/>
          <a:ln w="9525">
            <a:noFill/>
            <a:miter lim="800000"/>
            <a:headEnd/>
            <a:tailEnd/>
          </a:ln>
        </p:spPr>
        <p:txBody>
          <a:bodyPr vert="horz" wrap="square" lIns="93010" tIns="46506" rIns="93010" bIns="46506" numCol="1" anchor="t" anchorCtr="0" compatLnSpc="1">
            <a:prstTxWarp prst="textNoShape">
              <a:avLst/>
            </a:prstTxWarp>
          </a:bodyPr>
          <a:lstStyle>
            <a:lvl1pPr algn="r" defTabSz="929886">
              <a:defRPr sz="1200">
                <a:latin typeface="Calibri" pitchFamily="34" charset="0"/>
              </a:defRPr>
            </a:lvl1pPr>
          </a:lstStyle>
          <a:p>
            <a:pPr>
              <a:defRPr/>
            </a:pPr>
            <a:fld id="{469E87CD-3E4A-410A-8C6B-2B9F54D22759}" type="datetimeFigureOut">
              <a:rPr lang="en-US"/>
              <a:pPr>
                <a:defRPr/>
              </a:pPr>
              <a:t>6/22/2020</a:t>
            </a:fld>
            <a:endParaRPr lang="en-US" dirty="0"/>
          </a:p>
        </p:txBody>
      </p:sp>
      <p:sp>
        <p:nvSpPr>
          <p:cNvPr id="4" name="Footer Placeholder 3"/>
          <p:cNvSpPr>
            <a:spLocks noGrp="1"/>
          </p:cNvSpPr>
          <p:nvPr>
            <p:ph type="ftr" sz="quarter" idx="2"/>
          </p:nvPr>
        </p:nvSpPr>
        <p:spPr bwMode="auto">
          <a:xfrm>
            <a:off x="1" y="6537786"/>
            <a:ext cx="4331017" cy="344009"/>
          </a:xfrm>
          <a:prstGeom prst="rect">
            <a:avLst/>
          </a:prstGeom>
          <a:noFill/>
          <a:ln w="9525">
            <a:noFill/>
            <a:miter lim="800000"/>
            <a:headEnd/>
            <a:tailEnd/>
          </a:ln>
        </p:spPr>
        <p:txBody>
          <a:bodyPr vert="horz" wrap="square" lIns="93010" tIns="46506" rIns="93010" bIns="46506" numCol="1" anchor="b" anchorCtr="0" compatLnSpc="1">
            <a:prstTxWarp prst="textNoShape">
              <a:avLst/>
            </a:prstTxWarp>
          </a:bodyPr>
          <a:lstStyle>
            <a:lvl1pPr defTabSz="929886">
              <a:defRPr sz="1200">
                <a:latin typeface="Calibri" pitchFamily="34" charset="0"/>
              </a:defRPr>
            </a:lvl1pPr>
          </a:lstStyle>
          <a:p>
            <a:pPr>
              <a:defRPr/>
            </a:pPr>
            <a:endParaRPr lang="en-US" dirty="0"/>
          </a:p>
        </p:txBody>
      </p:sp>
      <p:sp>
        <p:nvSpPr>
          <p:cNvPr id="5" name="Slide Number Placeholder 4"/>
          <p:cNvSpPr>
            <a:spLocks noGrp="1"/>
          </p:cNvSpPr>
          <p:nvPr>
            <p:ph type="sldNum" sz="quarter" idx="3"/>
          </p:nvPr>
        </p:nvSpPr>
        <p:spPr bwMode="auto">
          <a:xfrm>
            <a:off x="5662288" y="6537786"/>
            <a:ext cx="4331017" cy="344009"/>
          </a:xfrm>
          <a:prstGeom prst="rect">
            <a:avLst/>
          </a:prstGeom>
          <a:noFill/>
          <a:ln w="9525">
            <a:noFill/>
            <a:miter lim="800000"/>
            <a:headEnd/>
            <a:tailEnd/>
          </a:ln>
        </p:spPr>
        <p:txBody>
          <a:bodyPr vert="horz" wrap="square" lIns="93010" tIns="46506" rIns="93010" bIns="46506" numCol="1" anchor="b" anchorCtr="0" compatLnSpc="1">
            <a:prstTxWarp prst="textNoShape">
              <a:avLst/>
            </a:prstTxWarp>
          </a:bodyPr>
          <a:lstStyle>
            <a:lvl1pPr algn="r" defTabSz="929886">
              <a:defRPr sz="1200">
                <a:latin typeface="Calibri" pitchFamily="34" charset="0"/>
              </a:defRPr>
            </a:lvl1pPr>
          </a:lstStyle>
          <a:p>
            <a:pPr>
              <a:defRPr/>
            </a:pPr>
            <a:fld id="{01A4B9B6-7525-4183-901D-2F8C7AA408A5}" type="slidenum">
              <a:rPr lang="en-US"/>
              <a:pPr>
                <a:defRPr/>
              </a:pPr>
              <a:t>‹#›</a:t>
            </a:fld>
            <a:endParaRPr lang="en-US" dirty="0"/>
          </a:p>
        </p:txBody>
      </p:sp>
    </p:spTree>
    <p:extLst>
      <p:ext uri="{BB962C8B-B14F-4D97-AF65-F5344CB8AC3E}">
        <p14:creationId xmlns:p14="http://schemas.microsoft.com/office/powerpoint/2010/main" val="569293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1" y="2"/>
            <a:ext cx="4331017" cy="344009"/>
          </a:xfrm>
          <a:prstGeom prst="rect">
            <a:avLst/>
          </a:prstGeom>
          <a:noFill/>
          <a:ln w="9525">
            <a:noFill/>
            <a:miter lim="800000"/>
            <a:headEnd/>
            <a:tailEnd/>
          </a:ln>
        </p:spPr>
        <p:txBody>
          <a:bodyPr vert="horz" wrap="square" lIns="93010" tIns="46506" rIns="93010" bIns="46506" numCol="1" anchor="t" anchorCtr="0" compatLnSpc="1">
            <a:prstTxWarp prst="textNoShape">
              <a:avLst/>
            </a:prstTxWarp>
          </a:bodyPr>
          <a:lstStyle>
            <a:lvl1pPr defTabSz="929886">
              <a:defRPr sz="1200"/>
            </a:lvl1pPr>
          </a:lstStyle>
          <a:p>
            <a:pPr>
              <a:defRPr/>
            </a:pPr>
            <a:endParaRPr lang="en-US" dirty="0"/>
          </a:p>
        </p:txBody>
      </p:sp>
      <p:sp>
        <p:nvSpPr>
          <p:cNvPr id="35843" name="Rectangle 3"/>
          <p:cNvSpPr>
            <a:spLocks noGrp="1" noChangeArrowheads="1"/>
          </p:cNvSpPr>
          <p:nvPr>
            <p:ph type="dt" idx="1"/>
          </p:nvPr>
        </p:nvSpPr>
        <p:spPr bwMode="auto">
          <a:xfrm>
            <a:off x="5662288" y="2"/>
            <a:ext cx="4331017" cy="344009"/>
          </a:xfrm>
          <a:prstGeom prst="rect">
            <a:avLst/>
          </a:prstGeom>
          <a:noFill/>
          <a:ln w="9525">
            <a:noFill/>
            <a:miter lim="800000"/>
            <a:headEnd/>
            <a:tailEnd/>
          </a:ln>
        </p:spPr>
        <p:txBody>
          <a:bodyPr vert="horz" wrap="square" lIns="93010" tIns="46506" rIns="93010" bIns="46506" numCol="1" anchor="t" anchorCtr="0" compatLnSpc="1">
            <a:prstTxWarp prst="textNoShape">
              <a:avLst/>
            </a:prstTxWarp>
          </a:bodyPr>
          <a:lstStyle>
            <a:lvl1pPr algn="r" defTabSz="929886">
              <a:defRPr sz="1200"/>
            </a:lvl1pPr>
          </a:lstStyle>
          <a:p>
            <a:pPr>
              <a:defRPr/>
            </a:pPr>
            <a:fld id="{5922C73B-54EE-4C19-8DCD-71824EF96097}" type="datetimeFigureOut">
              <a:rPr lang="en-US"/>
              <a:pPr>
                <a:defRPr/>
              </a:pPr>
              <a:t>6/22/2020</a:t>
            </a:fld>
            <a:endParaRPr lang="en-US" dirty="0"/>
          </a:p>
        </p:txBody>
      </p:sp>
      <p:sp>
        <p:nvSpPr>
          <p:cNvPr id="10244" name="Rectangle 4"/>
          <p:cNvSpPr>
            <a:spLocks noGrp="1" noRot="1" noChangeAspect="1" noChangeArrowheads="1" noTextEdit="1"/>
          </p:cNvSpPr>
          <p:nvPr>
            <p:ph type="sldImg" idx="2"/>
          </p:nvPr>
        </p:nvSpPr>
        <p:spPr bwMode="auto">
          <a:xfrm>
            <a:off x="2703513" y="515938"/>
            <a:ext cx="4587875" cy="2581275"/>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1000451" y="3268088"/>
            <a:ext cx="7994003" cy="3099298"/>
          </a:xfrm>
          <a:prstGeom prst="rect">
            <a:avLst/>
          </a:prstGeom>
          <a:noFill/>
          <a:ln w="9525">
            <a:noFill/>
            <a:miter lim="800000"/>
            <a:headEnd/>
            <a:tailEnd/>
          </a:ln>
        </p:spPr>
        <p:txBody>
          <a:bodyPr vert="horz" wrap="square" lIns="93010" tIns="46506" rIns="93010" bIns="4650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846" name="Rectangle 6"/>
          <p:cNvSpPr>
            <a:spLocks noGrp="1" noChangeArrowheads="1"/>
          </p:cNvSpPr>
          <p:nvPr>
            <p:ph type="ftr" sz="quarter" idx="4"/>
          </p:nvPr>
        </p:nvSpPr>
        <p:spPr bwMode="auto">
          <a:xfrm>
            <a:off x="1" y="6537786"/>
            <a:ext cx="4331017" cy="344009"/>
          </a:xfrm>
          <a:prstGeom prst="rect">
            <a:avLst/>
          </a:prstGeom>
          <a:noFill/>
          <a:ln w="9525">
            <a:noFill/>
            <a:miter lim="800000"/>
            <a:headEnd/>
            <a:tailEnd/>
          </a:ln>
        </p:spPr>
        <p:txBody>
          <a:bodyPr vert="horz" wrap="square" lIns="93010" tIns="46506" rIns="93010" bIns="46506" numCol="1" anchor="b" anchorCtr="0" compatLnSpc="1">
            <a:prstTxWarp prst="textNoShape">
              <a:avLst/>
            </a:prstTxWarp>
          </a:bodyPr>
          <a:lstStyle>
            <a:lvl1pPr defTabSz="929886">
              <a:defRPr sz="1200"/>
            </a:lvl1pPr>
          </a:lstStyle>
          <a:p>
            <a:pPr>
              <a:defRPr/>
            </a:pPr>
            <a:endParaRPr lang="en-US" dirty="0"/>
          </a:p>
        </p:txBody>
      </p:sp>
      <p:sp>
        <p:nvSpPr>
          <p:cNvPr id="35847" name="Rectangle 7"/>
          <p:cNvSpPr>
            <a:spLocks noGrp="1" noChangeArrowheads="1"/>
          </p:cNvSpPr>
          <p:nvPr>
            <p:ph type="sldNum" sz="quarter" idx="5"/>
          </p:nvPr>
        </p:nvSpPr>
        <p:spPr bwMode="auto">
          <a:xfrm>
            <a:off x="5662288" y="6537786"/>
            <a:ext cx="4331017" cy="344009"/>
          </a:xfrm>
          <a:prstGeom prst="rect">
            <a:avLst/>
          </a:prstGeom>
          <a:noFill/>
          <a:ln w="9525">
            <a:noFill/>
            <a:miter lim="800000"/>
            <a:headEnd/>
            <a:tailEnd/>
          </a:ln>
        </p:spPr>
        <p:txBody>
          <a:bodyPr vert="horz" wrap="square" lIns="93010" tIns="46506" rIns="93010" bIns="46506" numCol="1" anchor="b" anchorCtr="0" compatLnSpc="1">
            <a:prstTxWarp prst="textNoShape">
              <a:avLst/>
            </a:prstTxWarp>
          </a:bodyPr>
          <a:lstStyle>
            <a:lvl1pPr algn="r" defTabSz="929886">
              <a:defRPr sz="1200"/>
            </a:lvl1pPr>
          </a:lstStyle>
          <a:p>
            <a:pPr>
              <a:defRPr/>
            </a:pPr>
            <a:fld id="{9C31E3F8-6B76-4308-B3A7-C02A4DD61DD4}" type="slidenum">
              <a:rPr lang="en-US"/>
              <a:pPr>
                <a:defRPr/>
              </a:pPr>
              <a:t>‹#›</a:t>
            </a:fld>
            <a:endParaRPr lang="en-US" dirty="0"/>
          </a:p>
        </p:txBody>
      </p:sp>
    </p:spTree>
    <p:extLst>
      <p:ext uri="{BB962C8B-B14F-4D97-AF65-F5344CB8AC3E}">
        <p14:creationId xmlns:p14="http://schemas.microsoft.com/office/powerpoint/2010/main" val="5878195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15938"/>
            <a:ext cx="4587875" cy="2581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9886" rtl="0" eaLnBrk="1" fontAlgn="base" latinLnBrk="0" hangingPunct="1">
              <a:lnSpc>
                <a:spcPct val="100000"/>
              </a:lnSpc>
              <a:spcBef>
                <a:spcPct val="0"/>
              </a:spcBef>
              <a:spcAft>
                <a:spcPct val="0"/>
              </a:spcAft>
              <a:buClrTx/>
              <a:buSzTx/>
              <a:buFontTx/>
              <a:buNone/>
              <a:tabLst/>
              <a:defRPr/>
            </a:pPr>
            <a:fld id="{9C31E3F8-6B76-4308-B3A7-C02A4DD61DD4}"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9886"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850443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1E3F8-6B76-4308-B3A7-C02A4DD61DD4}" type="slidenum">
              <a:rPr lang="en-US" smtClean="0"/>
              <a:pPr>
                <a:defRPr/>
              </a:pPr>
              <a:t>2</a:t>
            </a:fld>
            <a:endParaRPr lang="en-US" dirty="0"/>
          </a:p>
        </p:txBody>
      </p:sp>
    </p:spTree>
    <p:extLst>
      <p:ext uri="{BB962C8B-B14F-4D97-AF65-F5344CB8AC3E}">
        <p14:creationId xmlns:p14="http://schemas.microsoft.com/office/powerpoint/2010/main" val="3703362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1E3F8-6B76-4308-B3A7-C02A4DD61DD4}" type="slidenum">
              <a:rPr lang="en-US" smtClean="0"/>
              <a:pPr>
                <a:defRPr/>
              </a:pPr>
              <a:t>3</a:t>
            </a:fld>
            <a:endParaRPr lang="en-US" dirty="0"/>
          </a:p>
        </p:txBody>
      </p:sp>
    </p:spTree>
    <p:extLst>
      <p:ext uri="{BB962C8B-B14F-4D97-AF65-F5344CB8AC3E}">
        <p14:creationId xmlns:p14="http://schemas.microsoft.com/office/powerpoint/2010/main" val="576034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15938"/>
            <a:ext cx="4587875" cy="2581275"/>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Above diagram shows the basic setup of an integrated geothermal district heating network model consisting of three different models, a reservoir model, network model and a operational model. These models interact together, flow and heat are calculated in the reservoir model and supply input directly into the network model, which simulates distribution to the customers. The operation of the network model depends on the demand of customers and the sales and operation of the utility company, all of which are taken into account in the operational model. Changes in demand are then fed backwards to the network model from the operational model. The reservoir model takes into account these changes as well as other factors like new boreholes and reinjection schemes. </a:t>
            </a:r>
          </a:p>
        </p:txBody>
      </p:sp>
      <p:sp>
        <p:nvSpPr>
          <p:cNvPr id="4" name="Slide Number Placeholder 3"/>
          <p:cNvSpPr>
            <a:spLocks noGrp="1"/>
          </p:cNvSpPr>
          <p:nvPr>
            <p:ph type="sldNum" sz="quarter" idx="10"/>
          </p:nvPr>
        </p:nvSpPr>
        <p:spPr/>
        <p:txBody>
          <a:bodyPr/>
          <a:lstStyle/>
          <a:p>
            <a:pPr>
              <a:defRPr/>
            </a:pPr>
            <a:fld id="{9C31E3F8-6B76-4308-B3A7-C02A4DD61DD4}" type="slidenum">
              <a:rPr lang="en-US" smtClean="0"/>
              <a:pPr>
                <a:defRPr/>
              </a:pPr>
              <a:t>6</a:t>
            </a:fld>
            <a:endParaRPr lang="en-US" dirty="0"/>
          </a:p>
        </p:txBody>
      </p:sp>
    </p:spTree>
    <p:extLst>
      <p:ext uri="{BB962C8B-B14F-4D97-AF65-F5344CB8AC3E}">
        <p14:creationId xmlns:p14="http://schemas.microsoft.com/office/powerpoint/2010/main" val="38948558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3513" y="515938"/>
            <a:ext cx="4587875" cy="2581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1E3F8-6B76-4308-B3A7-C02A4DD61DD4}" type="slidenum">
              <a:rPr lang="en-US" smtClean="0"/>
              <a:pPr>
                <a:defRPr/>
              </a:pPr>
              <a:t>9</a:t>
            </a:fld>
            <a:endParaRPr lang="en-US" dirty="0"/>
          </a:p>
        </p:txBody>
      </p:sp>
    </p:spTree>
    <p:extLst>
      <p:ext uri="{BB962C8B-B14F-4D97-AF65-F5344CB8AC3E}">
        <p14:creationId xmlns:p14="http://schemas.microsoft.com/office/powerpoint/2010/main" val="302001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C31E3F8-6B76-4308-B3A7-C02A4DD61DD4}" type="slidenum">
              <a:rPr lang="en-US" smtClean="0"/>
              <a:pPr>
                <a:defRPr/>
              </a:pPr>
              <a:t>10</a:t>
            </a:fld>
            <a:endParaRPr lang="en-US" dirty="0"/>
          </a:p>
        </p:txBody>
      </p:sp>
    </p:spTree>
    <p:extLst>
      <p:ext uri="{BB962C8B-B14F-4D97-AF65-F5344CB8AC3E}">
        <p14:creationId xmlns:p14="http://schemas.microsoft.com/office/powerpoint/2010/main" val="2655714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E650ACC-F73F-442F-8842-2686EB6B485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0902"/>
          <a:stretch/>
        </p:blipFill>
        <p:spPr>
          <a:xfrm>
            <a:off x="0" y="0"/>
            <a:ext cx="12192000" cy="6885384"/>
          </a:xfrm>
          <a:prstGeom prst="rect">
            <a:avLst/>
          </a:prstGeom>
        </p:spPr>
      </p:pic>
      <p:sp>
        <p:nvSpPr>
          <p:cNvPr id="16" name="Rectangle 15">
            <a:extLst>
              <a:ext uri="{FF2B5EF4-FFF2-40B4-BE49-F238E27FC236}">
                <a16:creationId xmlns:a16="http://schemas.microsoft.com/office/drawing/2014/main" id="{21170303-3429-4AF9-A081-8B503FCF3838}"/>
              </a:ext>
            </a:extLst>
          </p:cNvPr>
          <p:cNvSpPr/>
          <p:nvPr userDrawn="1"/>
        </p:nvSpPr>
        <p:spPr>
          <a:xfrm>
            <a:off x="0" y="0"/>
            <a:ext cx="12192000" cy="6885793"/>
          </a:xfrm>
          <a:prstGeom prst="rect">
            <a:avLst/>
          </a:prstGeom>
          <a:gradFill flip="none" rotWithShape="1">
            <a:gsLst>
              <a:gs pos="0">
                <a:schemeClr val="accent3">
                  <a:lumMod val="5000"/>
                  <a:lumOff val="95000"/>
                </a:schemeClr>
              </a:gs>
              <a:gs pos="66000">
                <a:schemeClr val="bg1">
                  <a:alpha val="67000"/>
                </a:schemeClr>
              </a:gs>
              <a:gs pos="89000">
                <a:schemeClr val="bg1">
                  <a:alpha val="38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
        <p:nvSpPr>
          <p:cNvPr id="2" name="Title 1"/>
          <p:cNvSpPr>
            <a:spLocks noGrp="1"/>
          </p:cNvSpPr>
          <p:nvPr>
            <p:ph type="ctrTitle"/>
          </p:nvPr>
        </p:nvSpPr>
        <p:spPr>
          <a:xfrm>
            <a:off x="0" y="944724"/>
            <a:ext cx="12192000" cy="1224136"/>
          </a:xfrm>
          <a:noFill/>
          <a:ln>
            <a:noFill/>
          </a:ln>
          <a:effectLst/>
        </p:spPr>
        <p:style>
          <a:lnRef idx="1">
            <a:schemeClr val="accent1"/>
          </a:lnRef>
          <a:fillRef idx="3">
            <a:schemeClr val="accent1"/>
          </a:fillRef>
          <a:effectRef idx="2">
            <a:schemeClr val="accent1"/>
          </a:effectRef>
          <a:fontRef idx="none"/>
        </p:style>
        <p:txBody>
          <a:bodyPr/>
          <a:lstStyle>
            <a:lvl1pPr algn="ctr">
              <a:defRPr b="0">
                <a:ln>
                  <a:noFill/>
                </a:ln>
                <a:solidFill>
                  <a:srgbClr val="30A29A"/>
                </a:solidFill>
                <a:effectLst/>
                <a:latin typeface="Calibri" pitchFamily="34" charset="0"/>
              </a:defRPr>
            </a:lvl1pPr>
          </a:lstStyle>
          <a:p>
            <a:r>
              <a:rPr lang="en-US" dirty="0"/>
              <a:t>Click to edit Master title style</a:t>
            </a:r>
          </a:p>
        </p:txBody>
      </p:sp>
      <p:grpSp>
        <p:nvGrpSpPr>
          <p:cNvPr id="13" name="Group 2"/>
          <p:cNvGrpSpPr>
            <a:grpSpLocks/>
          </p:cNvGrpSpPr>
          <p:nvPr userDrawn="1"/>
        </p:nvGrpSpPr>
        <p:grpSpPr bwMode="auto">
          <a:xfrm>
            <a:off x="0" y="6508472"/>
            <a:ext cx="12192000" cy="215962"/>
            <a:chOff x="798" y="2499"/>
            <a:chExt cx="10352" cy="454"/>
          </a:xfrm>
        </p:grpSpPr>
        <p:sp>
          <p:nvSpPr>
            <p:cNvPr id="14"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3"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6"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7"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8"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9"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0"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1"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2" name="Date Placeholder 3"/>
          <p:cNvSpPr>
            <a:spLocks noGrp="1"/>
          </p:cNvSpPr>
          <p:nvPr>
            <p:ph type="dt" sz="half" idx="10"/>
          </p:nvPr>
        </p:nvSpPr>
        <p:spPr>
          <a:xfrm>
            <a:off x="6720069" y="6423072"/>
            <a:ext cx="2304256" cy="365125"/>
          </a:xfrm>
        </p:spPr>
        <p:txBody>
          <a:bodyPr/>
          <a:lstStyle>
            <a:lvl1pPr>
              <a:defRPr>
                <a:solidFill>
                  <a:schemeClr val="bg1">
                    <a:lumMod val="95000"/>
                  </a:schemeClr>
                </a:solidFill>
              </a:defRPr>
            </a:lvl1pPr>
          </a:lstStyle>
          <a:p>
            <a:pPr>
              <a:defRPr/>
            </a:pPr>
            <a:fld id="{6EC670C3-C57E-4F97-A716-C2825D4D3A4A}" type="datetime4">
              <a:rPr lang="is-IS" smtClean="0"/>
              <a:t>22. júní 2020</a:t>
            </a:fld>
            <a:endParaRPr lang="en-US" dirty="0"/>
          </a:p>
        </p:txBody>
      </p:sp>
      <p:sp>
        <p:nvSpPr>
          <p:cNvPr id="33"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Tree>
    <p:extLst>
      <p:ext uri="{BB962C8B-B14F-4D97-AF65-F5344CB8AC3E}">
        <p14:creationId xmlns:p14="http://schemas.microsoft.com/office/powerpoint/2010/main" val="2242017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8" name="Title 1"/>
          <p:cNvSpPr>
            <a:spLocks noGrp="1"/>
          </p:cNvSpPr>
          <p:nvPr>
            <p:ph type="title"/>
          </p:nvPr>
        </p:nvSpPr>
        <p:spPr>
          <a:xfrm>
            <a:off x="816000" y="828000"/>
            <a:ext cx="10560000" cy="1080000"/>
          </a:xfrm>
        </p:spPr>
        <p:txBody>
          <a:bodyPr/>
          <a:lstStyle>
            <a:lvl1pPr>
              <a:defRPr sz="3200">
                <a:latin typeface="Calibri" pitchFamily="34" charset="0"/>
              </a:defRPr>
            </a:lvl1pPr>
          </a:lstStyle>
          <a:p>
            <a:r>
              <a:rPr lang="en-US" dirty="0"/>
              <a:t>Click to edit Master title style</a:t>
            </a:r>
          </a:p>
        </p:txBody>
      </p:sp>
      <p:grpSp>
        <p:nvGrpSpPr>
          <p:cNvPr id="15" name="Group 2"/>
          <p:cNvGrpSpPr>
            <a:grpSpLocks/>
          </p:cNvGrpSpPr>
          <p:nvPr userDrawn="1"/>
        </p:nvGrpSpPr>
        <p:grpSpPr bwMode="auto">
          <a:xfrm>
            <a:off x="0" y="6508472"/>
            <a:ext cx="12192000" cy="215962"/>
            <a:chOff x="798" y="2499"/>
            <a:chExt cx="10352" cy="454"/>
          </a:xfrm>
        </p:grpSpPr>
        <p:sp>
          <p:nvSpPr>
            <p:cNvPr id="16"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7"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9"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0"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2"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3"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4"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5"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6"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16364EEA-4155-4627-86BB-5B2B33B75C27}" type="datetime4">
              <a:rPr lang="is-IS" smtClean="0"/>
              <a:t>22. júní 2020</a:t>
            </a:fld>
            <a:endParaRPr lang="en-US" dirty="0"/>
          </a:p>
        </p:txBody>
      </p:sp>
      <p:sp>
        <p:nvSpPr>
          <p:cNvPr id="37"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38"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2" name="Picture 21" descr="A close up of a logo&#10;&#10;Description automatically generated">
            <a:extLst>
              <a:ext uri="{FF2B5EF4-FFF2-40B4-BE49-F238E27FC236}">
                <a16:creationId xmlns:a16="http://schemas.microsoft.com/office/drawing/2014/main" id="{036B50B0-89EF-4DEE-A294-DD4EA8939E7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969" y="129429"/>
            <a:ext cx="1746655" cy="621413"/>
          </a:xfrm>
          <a:prstGeom prst="rect">
            <a:avLst/>
          </a:prstGeom>
        </p:spPr>
      </p:pic>
    </p:spTree>
    <p:extLst>
      <p:ext uri="{BB962C8B-B14F-4D97-AF65-F5344CB8AC3E}">
        <p14:creationId xmlns:p14="http://schemas.microsoft.com/office/powerpoint/2010/main" val="4103928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18" name="Title 1"/>
          <p:cNvSpPr>
            <a:spLocks noGrp="1"/>
          </p:cNvSpPr>
          <p:nvPr>
            <p:ph type="title"/>
          </p:nvPr>
        </p:nvSpPr>
        <p:spPr>
          <a:xfrm>
            <a:off x="1344000" y="1639863"/>
            <a:ext cx="9600000" cy="1440000"/>
          </a:xfrm>
          <a:solidFill>
            <a:srgbClr val="30A29A"/>
          </a:solidFill>
          <a:ln>
            <a:solidFill>
              <a:srgbClr val="30A29A"/>
            </a:solidFill>
          </a:ln>
        </p:spPr>
        <p:style>
          <a:lnRef idx="1">
            <a:schemeClr val="accent1"/>
          </a:lnRef>
          <a:fillRef idx="3">
            <a:schemeClr val="accent1"/>
          </a:fillRef>
          <a:effectRef idx="2">
            <a:schemeClr val="accent1"/>
          </a:effectRef>
          <a:fontRef idx="none"/>
        </p:style>
        <p:txBody>
          <a:bodyPr/>
          <a:lstStyle>
            <a:lvl1pPr>
              <a:defRPr sz="3600">
                <a:solidFill>
                  <a:schemeClr val="bg1"/>
                </a:solidFill>
                <a:latin typeface="Calibri" pitchFamily="34" charset="0"/>
              </a:defRPr>
            </a:lvl1pPr>
          </a:lstStyle>
          <a:p>
            <a:r>
              <a:rPr lang="en-US" dirty="0"/>
              <a:t>Click to edit Master title style</a:t>
            </a:r>
          </a:p>
        </p:txBody>
      </p:sp>
      <p:sp>
        <p:nvSpPr>
          <p:cNvPr id="14" name="Text Placeholder 3"/>
          <p:cNvSpPr>
            <a:spLocks noGrp="1"/>
          </p:cNvSpPr>
          <p:nvPr>
            <p:ph type="body" sz="half" idx="2"/>
          </p:nvPr>
        </p:nvSpPr>
        <p:spPr>
          <a:xfrm>
            <a:off x="1344000" y="3282947"/>
            <a:ext cx="9600000" cy="2340000"/>
          </a:xfrm>
          <a:ln>
            <a:solidFill>
              <a:srgbClr val="30A29A"/>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none"/>
        </p:style>
        <p:txBody>
          <a:bodyPr anchor="t" anchorCtr="0"/>
          <a:lstStyle>
            <a:lvl1pPr marL="0" indent="0">
              <a:buNone/>
              <a:defRPr sz="2000">
                <a:solidFill>
                  <a:srgbClr val="898989"/>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16" name="Group 2"/>
          <p:cNvGrpSpPr>
            <a:grpSpLocks/>
          </p:cNvGrpSpPr>
          <p:nvPr userDrawn="1"/>
        </p:nvGrpSpPr>
        <p:grpSpPr bwMode="auto">
          <a:xfrm>
            <a:off x="0" y="6508472"/>
            <a:ext cx="12192000" cy="215962"/>
            <a:chOff x="798" y="2499"/>
            <a:chExt cx="10352" cy="454"/>
          </a:xfrm>
        </p:grpSpPr>
        <p:sp>
          <p:nvSpPr>
            <p:cNvPr id="17"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9"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0"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2"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3"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4"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5"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6"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7"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FB26D648-C6C6-4E77-9062-9909BC67087A}" type="datetime4">
              <a:rPr lang="is-IS" smtClean="0"/>
              <a:t>22. júní 2020</a:t>
            </a:fld>
            <a:endParaRPr lang="en-US" dirty="0"/>
          </a:p>
        </p:txBody>
      </p:sp>
      <p:sp>
        <p:nvSpPr>
          <p:cNvPr id="38"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39"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1" name="Picture 20" descr="L:\skyrslur\skyrslagerd\Vatnaskil_logo\Vatnaskil_isl-0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9936645" y="144983"/>
            <a:ext cx="1475580" cy="523727"/>
          </a:xfrm>
          <a:prstGeom prst="rect">
            <a:avLst/>
          </a:prstGeom>
        </p:spPr>
      </p:pic>
    </p:spTree>
    <p:extLst>
      <p:ext uri="{BB962C8B-B14F-4D97-AF65-F5344CB8AC3E}">
        <p14:creationId xmlns:p14="http://schemas.microsoft.com/office/powerpoint/2010/main" val="1856036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325395"/>
            <a:ext cx="4011084" cy="1162050"/>
          </a:xfrm>
        </p:spPr>
        <p:txBody>
          <a:bodyPr anchor="b"/>
          <a:lstStyle>
            <a:lvl1pPr algn="l">
              <a:defRPr sz="2400" b="1">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4766733" y="330195"/>
            <a:ext cx="6815667" cy="5837280"/>
          </a:xfrm>
        </p:spPr>
        <p:txBody>
          <a:bodyPr/>
          <a:lstStyle>
            <a:lvl1pPr>
              <a:defRPr sz="2800">
                <a:latin typeface="Calibri" pitchFamily="34" charset="0"/>
              </a:defRPr>
            </a:lvl1pPr>
            <a:lvl2pPr>
              <a:defRPr sz="2400">
                <a:latin typeface="Calibri" pitchFamily="34" charset="0"/>
              </a:defRPr>
            </a:lvl2pPr>
            <a:lvl3pPr>
              <a:defRPr sz="2000">
                <a:latin typeface="Calibri" pitchFamily="34" charset="0"/>
              </a:defRPr>
            </a:lvl3pPr>
            <a:lvl4pPr>
              <a:defRPr sz="1800">
                <a:latin typeface="Calibri" pitchFamily="34" charset="0"/>
              </a:defRPr>
            </a:lvl4pPr>
            <a:lvl5pPr>
              <a:defRPr sz="1800">
                <a:latin typeface="Calibri"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87445"/>
            <a:ext cx="4011084" cy="4680030"/>
          </a:xfrm>
        </p:spPr>
        <p:txBody>
          <a:bodyPr/>
          <a:lstStyle>
            <a:lvl1pPr marL="0" indent="0">
              <a:buNone/>
              <a:defRPr sz="1600">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17" name="Group 2"/>
          <p:cNvGrpSpPr>
            <a:grpSpLocks/>
          </p:cNvGrpSpPr>
          <p:nvPr userDrawn="1"/>
        </p:nvGrpSpPr>
        <p:grpSpPr bwMode="auto">
          <a:xfrm>
            <a:off x="0" y="6508472"/>
            <a:ext cx="12192000" cy="215962"/>
            <a:chOff x="798" y="2499"/>
            <a:chExt cx="10352" cy="454"/>
          </a:xfrm>
        </p:grpSpPr>
        <p:sp>
          <p:nvSpPr>
            <p:cNvPr id="18"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9"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0"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1"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3"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4"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5"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6"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7"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5BFC1C6B-4DC8-4AB6-BCBA-35E88F173FD1}" type="datetime4">
              <a:rPr lang="is-IS" smtClean="0"/>
              <a:t>22. júní 2020</a:t>
            </a:fld>
            <a:endParaRPr lang="en-US" dirty="0"/>
          </a:p>
        </p:txBody>
      </p:sp>
      <p:sp>
        <p:nvSpPr>
          <p:cNvPr id="38"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39"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2" name="Picture 21" descr="L:\skyrslur\skyrslagerd\Vatnaskil_logo\Vatnaskil_isl-0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36645" y="144983"/>
            <a:ext cx="1968000" cy="524503"/>
          </a:xfrm>
          <a:prstGeom prst="rect">
            <a:avLst/>
          </a:prstGeom>
          <a:noFill/>
          <a:ln>
            <a:noFill/>
          </a:ln>
        </p:spPr>
      </p:pic>
    </p:spTree>
    <p:extLst>
      <p:ext uri="{BB962C8B-B14F-4D97-AF65-F5344CB8AC3E}">
        <p14:creationId xmlns:p14="http://schemas.microsoft.com/office/powerpoint/2010/main" val="3263065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09177" y="4795875"/>
            <a:ext cx="8324964" cy="566738"/>
          </a:xfrm>
        </p:spPr>
        <p:txBody>
          <a:bodyPr anchor="b"/>
          <a:lstStyle>
            <a:lvl1pPr algn="l">
              <a:defRPr sz="1800" b="1">
                <a:latin typeface="Calibri" pitchFamily="34" charset="0"/>
                <a:cs typeface="Calibri" pitchFamily="34" charset="0"/>
              </a:defRPr>
            </a:lvl1pPr>
          </a:lstStyle>
          <a:p>
            <a:r>
              <a:rPr lang="en-US" dirty="0"/>
              <a:t>Click to edit Master title style</a:t>
            </a:r>
          </a:p>
        </p:txBody>
      </p:sp>
      <p:sp>
        <p:nvSpPr>
          <p:cNvPr id="3" name="Picture Placeholder 2"/>
          <p:cNvSpPr>
            <a:spLocks noGrp="1"/>
          </p:cNvSpPr>
          <p:nvPr>
            <p:ph type="pic" idx="1"/>
          </p:nvPr>
        </p:nvSpPr>
        <p:spPr>
          <a:xfrm>
            <a:off x="1909177" y="434934"/>
            <a:ext cx="8344763" cy="4272021"/>
          </a:xfrm>
        </p:spPr>
        <p:txBody>
          <a:bodyPr rtlCol="0">
            <a:normAutofit/>
          </a:bodyPr>
          <a:lstStyle>
            <a:lvl1pPr marL="0" indent="0">
              <a:buNone/>
              <a:defRPr sz="2800">
                <a:latin typeface="Calibri" pitchFamily="34" charset="0"/>
                <a:cs typeface="Calibri"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909177" y="5362613"/>
            <a:ext cx="8324964" cy="804862"/>
          </a:xfrm>
        </p:spPr>
        <p:txBody>
          <a:bodyPr/>
          <a:lstStyle>
            <a:lvl1pPr marL="0" indent="0">
              <a:buNone/>
              <a:defRPr sz="1400">
                <a:latin typeface="Calibri" pitchFamily="34" charset="0"/>
                <a:cs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grpSp>
        <p:nvGrpSpPr>
          <p:cNvPr id="17" name="Group 2"/>
          <p:cNvGrpSpPr>
            <a:grpSpLocks/>
          </p:cNvGrpSpPr>
          <p:nvPr userDrawn="1"/>
        </p:nvGrpSpPr>
        <p:grpSpPr bwMode="auto">
          <a:xfrm>
            <a:off x="0" y="6508472"/>
            <a:ext cx="12192000" cy="215962"/>
            <a:chOff x="798" y="2499"/>
            <a:chExt cx="10352" cy="454"/>
          </a:xfrm>
        </p:grpSpPr>
        <p:sp>
          <p:nvSpPr>
            <p:cNvPr id="18"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9"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0"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1"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3"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4"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5"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6"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7"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C01D7240-1685-43A6-AFA3-DE6551987AC3}" type="datetime4">
              <a:rPr lang="is-IS" smtClean="0"/>
              <a:t>22. júní 2020</a:t>
            </a:fld>
            <a:endParaRPr lang="en-US" dirty="0"/>
          </a:p>
        </p:txBody>
      </p:sp>
      <p:sp>
        <p:nvSpPr>
          <p:cNvPr id="38"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39"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2" name="Picture 21" descr="L:\skyrslur\skyrslagerd\Vatnaskil_logo\Vatnaskil_isl-01.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36645" y="144983"/>
            <a:ext cx="1968000" cy="524503"/>
          </a:xfrm>
          <a:prstGeom prst="rect">
            <a:avLst/>
          </a:prstGeom>
          <a:noFill/>
          <a:ln>
            <a:noFill/>
          </a:ln>
        </p:spPr>
      </p:pic>
    </p:spTree>
    <p:extLst>
      <p:ext uri="{BB962C8B-B14F-4D97-AF65-F5344CB8AC3E}">
        <p14:creationId xmlns:p14="http://schemas.microsoft.com/office/powerpoint/2010/main" val="4274323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is-IS"/>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s-IS"/>
          </a:p>
        </p:txBody>
      </p:sp>
      <p:sp>
        <p:nvSpPr>
          <p:cNvPr id="4" name="Online Image Placeholder 3"/>
          <p:cNvSpPr>
            <a:spLocks noGrp="1"/>
          </p:cNvSpPr>
          <p:nvPr>
            <p:ph type="clipArt" sz="half" idx="2"/>
          </p:nvPr>
        </p:nvSpPr>
        <p:spPr>
          <a:xfrm>
            <a:off x="6197600" y="1981200"/>
            <a:ext cx="5080000" cy="4114800"/>
          </a:xfrm>
        </p:spPr>
        <p:txBody>
          <a:bodyPr/>
          <a:lstStyle/>
          <a:p>
            <a:endParaRPr lang="is-IS"/>
          </a:p>
        </p:txBody>
      </p:sp>
      <p:sp>
        <p:nvSpPr>
          <p:cNvPr id="5" name="Date Placeholder 4"/>
          <p:cNvSpPr>
            <a:spLocks noGrp="1"/>
          </p:cNvSpPr>
          <p:nvPr>
            <p:ph type="dt" sz="half" idx="10"/>
          </p:nvPr>
        </p:nvSpPr>
        <p:spPr>
          <a:xfrm>
            <a:off x="914400" y="6248400"/>
            <a:ext cx="2540000" cy="457200"/>
          </a:xfrm>
        </p:spPr>
        <p:txBody>
          <a:bodyPr/>
          <a:lstStyle>
            <a:lvl1pPr>
              <a:defRPr/>
            </a:lvl1pPr>
          </a:lstStyle>
          <a:p>
            <a:fld id="{0DD6265B-DE3B-4496-A702-BCED34ABB2B1}" type="datetime4">
              <a:rPr lang="is-IS" smtClean="0"/>
              <a:t>22. júní 2020</a:t>
            </a:fld>
            <a:endParaRPr lang="en-GB"/>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r>
              <a:rPr lang="en-GB"/>
              <a:t>www.vatnaskil.is</a:t>
            </a: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0409297-DFDF-4A43-AA95-6AE50C7D183E}" type="slidenum">
              <a:rPr lang="en-GB"/>
              <a:pPr/>
              <a:t>‹#›</a:t>
            </a:fld>
            <a:endParaRPr lang="en-GB"/>
          </a:p>
        </p:txBody>
      </p:sp>
    </p:spTree>
    <p:extLst>
      <p:ext uri="{BB962C8B-B14F-4D97-AF65-F5344CB8AC3E}">
        <p14:creationId xmlns:p14="http://schemas.microsoft.com/office/powerpoint/2010/main" val="830016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E650ACC-F73F-442F-8842-2686EB6B48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751" r="386" b="12651"/>
          <a:stretch/>
        </p:blipFill>
        <p:spPr>
          <a:xfrm>
            <a:off x="0" y="0"/>
            <a:ext cx="12192000" cy="6857998"/>
          </a:xfrm>
          <a:prstGeom prst="rect">
            <a:avLst/>
          </a:prstGeom>
        </p:spPr>
      </p:pic>
      <p:sp>
        <p:nvSpPr>
          <p:cNvPr id="16" name="Rectangle 15">
            <a:extLst>
              <a:ext uri="{FF2B5EF4-FFF2-40B4-BE49-F238E27FC236}">
                <a16:creationId xmlns:a16="http://schemas.microsoft.com/office/drawing/2014/main" id="{21170303-3429-4AF9-A081-8B503FCF3838}"/>
              </a:ext>
            </a:extLst>
          </p:cNvPr>
          <p:cNvSpPr/>
          <p:nvPr userDrawn="1"/>
        </p:nvSpPr>
        <p:spPr>
          <a:xfrm>
            <a:off x="0" y="0"/>
            <a:ext cx="12192000" cy="6857999"/>
          </a:xfrm>
          <a:prstGeom prst="rect">
            <a:avLst/>
          </a:prstGeom>
          <a:gradFill flip="none" rotWithShape="1">
            <a:gsLst>
              <a:gs pos="0">
                <a:schemeClr val="accent3">
                  <a:lumMod val="5000"/>
                  <a:lumOff val="95000"/>
                  <a:alpha val="80000"/>
                </a:schemeClr>
              </a:gs>
              <a:gs pos="66000">
                <a:schemeClr val="bg1">
                  <a:alpha val="67000"/>
                </a:schemeClr>
              </a:gs>
              <a:gs pos="89000">
                <a:schemeClr val="bg1">
                  <a:alpha val="60000"/>
                </a:schemeClr>
              </a:gs>
              <a:gs pos="100000">
                <a:schemeClr val="bg1">
                  <a:alpha val="4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3112079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3AA8C-02DA-434F-B651-A609AC25F3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324" b="10748"/>
          <a:stretch/>
        </p:blipFill>
        <p:spPr>
          <a:xfrm>
            <a:off x="-1" y="-2"/>
            <a:ext cx="12192000" cy="6858001"/>
          </a:xfrm>
          <a:prstGeom prst="rect">
            <a:avLst/>
          </a:prstGeom>
        </p:spPr>
      </p:pic>
      <p:sp>
        <p:nvSpPr>
          <p:cNvPr id="16" name="Rectangle 15">
            <a:extLst>
              <a:ext uri="{FF2B5EF4-FFF2-40B4-BE49-F238E27FC236}">
                <a16:creationId xmlns:a16="http://schemas.microsoft.com/office/drawing/2014/main" id="{21170303-3429-4AF9-A081-8B503FCF3838}"/>
              </a:ext>
            </a:extLst>
          </p:cNvPr>
          <p:cNvSpPr/>
          <p:nvPr userDrawn="1"/>
        </p:nvSpPr>
        <p:spPr>
          <a:xfrm>
            <a:off x="0" y="0"/>
            <a:ext cx="12192000" cy="6857999"/>
          </a:xfrm>
          <a:prstGeom prst="rect">
            <a:avLst/>
          </a:prstGeom>
          <a:gradFill flip="none" rotWithShape="1">
            <a:gsLst>
              <a:gs pos="0">
                <a:schemeClr val="accent3">
                  <a:lumMod val="5000"/>
                  <a:lumOff val="95000"/>
                  <a:alpha val="80000"/>
                </a:schemeClr>
              </a:gs>
              <a:gs pos="66000">
                <a:schemeClr val="bg1">
                  <a:alpha val="67000"/>
                </a:schemeClr>
              </a:gs>
              <a:gs pos="89000">
                <a:schemeClr val="bg1">
                  <a:alpha val="60000"/>
                </a:schemeClr>
              </a:gs>
              <a:gs pos="100000">
                <a:schemeClr val="bg1">
                  <a:alpha val="4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n-lt"/>
              <a:ea typeface="+mn-ea"/>
              <a:cs typeface="+mn-cs"/>
            </a:endParaRPr>
          </a:p>
        </p:txBody>
      </p:sp>
    </p:spTree>
    <p:extLst>
      <p:ext uri="{BB962C8B-B14F-4D97-AF65-F5344CB8AC3E}">
        <p14:creationId xmlns:p14="http://schemas.microsoft.com/office/powerpoint/2010/main" val="1527568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51A12D0-B49B-44D6-8F8F-259BD729692A}"/>
              </a:ext>
            </a:extLst>
          </p:cNvPr>
          <p:cNvPicPr>
            <a:picLocks noChangeAspect="1"/>
          </p:cNvPicPr>
          <p:nvPr userDrawn="1"/>
        </p:nvPicPr>
        <p:blipFill rotWithShape="1">
          <a:blip r:embed="rId2" cstate="print">
            <a:duotone>
              <a:prstClr val="black"/>
              <a:schemeClr val="tx2">
                <a:tint val="45000"/>
                <a:satMod val="400000"/>
              </a:schemeClr>
            </a:duotone>
            <a:extLst>
              <a:ext uri="{28A0092B-C50C-407E-A947-70E740481C1C}">
                <a14:useLocalDpi xmlns:a14="http://schemas.microsoft.com/office/drawing/2010/main" val="0"/>
              </a:ext>
            </a:extLst>
          </a:blip>
          <a:srcRect t="7714" b="7911"/>
          <a:stretch/>
        </p:blipFill>
        <p:spPr>
          <a:xfrm>
            <a:off x="0" y="0"/>
            <a:ext cx="12192000" cy="6858000"/>
          </a:xfrm>
          <a:prstGeom prst="rect">
            <a:avLst/>
          </a:prstGeom>
        </p:spPr>
      </p:pic>
      <p:grpSp>
        <p:nvGrpSpPr>
          <p:cNvPr id="1026" name="Group 2"/>
          <p:cNvGrpSpPr>
            <a:grpSpLocks/>
          </p:cNvGrpSpPr>
          <p:nvPr userDrawn="1"/>
        </p:nvGrpSpPr>
        <p:grpSpPr bwMode="auto">
          <a:xfrm>
            <a:off x="0" y="6508472"/>
            <a:ext cx="12192000" cy="215962"/>
            <a:chOff x="798" y="2499"/>
            <a:chExt cx="10352" cy="454"/>
          </a:xfrm>
        </p:grpSpPr>
        <p:sp>
          <p:nvSpPr>
            <p:cNvPr id="1027"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28"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29"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0"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1"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2"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3"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4"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2" name="Title 1"/>
          <p:cNvSpPr>
            <a:spLocks noGrp="1"/>
          </p:cNvSpPr>
          <p:nvPr>
            <p:ph type="title"/>
          </p:nvPr>
        </p:nvSpPr>
        <p:spPr>
          <a:xfrm>
            <a:off x="816000" y="828000"/>
            <a:ext cx="10560000" cy="1080000"/>
          </a:xfrm>
        </p:spPr>
        <p:txBody>
          <a:bodyPr/>
          <a:lstStyle>
            <a:lvl1pPr>
              <a:defRPr sz="3200">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1248000" y="2160000"/>
            <a:ext cx="9600000" cy="3960000"/>
          </a:xfrm>
        </p:spPr>
        <p:txBody>
          <a:bodyPr/>
          <a:lstStyle>
            <a:lvl1pPr>
              <a:buFont typeface="Arial" pitchFamily="34" charset="0"/>
              <a:buChar char="•"/>
              <a:defRPr sz="2400">
                <a:latin typeface="Calibri" pitchFamily="34" charset="0"/>
              </a:defRPr>
            </a:lvl1pPr>
            <a:lvl2pPr>
              <a:buFont typeface="Calibri" pitchFamily="34" charset="0"/>
              <a:buChar char="‒"/>
              <a:defRPr sz="2000">
                <a:latin typeface="Calibri" pitchFamily="34" charset="0"/>
              </a:defRPr>
            </a:lvl2pPr>
            <a:lvl3pPr>
              <a:buFont typeface="Arial" pitchFamily="34" charset="0"/>
              <a:buChar char="•"/>
              <a:defRPr sz="1800">
                <a:latin typeface="Calibri" pitchFamily="34" charset="0"/>
              </a:defRPr>
            </a:lvl3pPr>
            <a:lvl4pPr>
              <a:buFont typeface="Calibri" pitchFamily="34" charset="0"/>
              <a:buChar char="‒"/>
              <a:defRPr sz="1600">
                <a:latin typeface="Calibri" pitchFamily="34" charset="0"/>
              </a:defRPr>
            </a:lvl4pPr>
            <a:lvl5pPr>
              <a:buFont typeface="Calibri" pitchFamily="34" charset="0"/>
              <a:buChar cha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788F6477-2387-4BE7-9908-0BA93CE53BCE}" type="datetime4">
              <a:rPr lang="is-IS" smtClean="0"/>
              <a:t>22. júní 2020</a:t>
            </a:fld>
            <a:endParaRPr lang="en-US" dirty="0"/>
          </a:p>
        </p:txBody>
      </p:sp>
      <p:sp>
        <p:nvSpPr>
          <p:cNvPr id="14"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15"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18" name="Picture 17" descr="L:\skyrslur\skyrslagerd\Vatnaskil_logo\Vatnaskil_isl-01.png">
            <a:extLst>
              <a:ext uri="{FF2B5EF4-FFF2-40B4-BE49-F238E27FC236}">
                <a16:creationId xmlns:a16="http://schemas.microsoft.com/office/drawing/2014/main" id="{BB2BED21-4DE4-4901-84CE-A0CD683005B3}"/>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bwMode="auto">
          <a:xfrm>
            <a:off x="10286969" y="129429"/>
            <a:ext cx="1746655" cy="6199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911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51A12D0-B49B-44D6-8F8F-259BD729692A}"/>
              </a:ext>
            </a:extLst>
          </p:cNvPr>
          <p:cNvPicPr>
            <a:picLocks noChangeAspect="1"/>
          </p:cNvPicPr>
          <p:nvPr userDrawn="1"/>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b="16482"/>
          <a:stretch/>
        </p:blipFill>
        <p:spPr>
          <a:xfrm>
            <a:off x="0" y="-20537"/>
            <a:ext cx="12192000" cy="6878537"/>
          </a:xfrm>
          <a:prstGeom prst="rect">
            <a:avLst/>
          </a:prstGeom>
        </p:spPr>
      </p:pic>
      <p:grpSp>
        <p:nvGrpSpPr>
          <p:cNvPr id="1026" name="Group 2"/>
          <p:cNvGrpSpPr>
            <a:grpSpLocks/>
          </p:cNvGrpSpPr>
          <p:nvPr userDrawn="1"/>
        </p:nvGrpSpPr>
        <p:grpSpPr bwMode="auto">
          <a:xfrm>
            <a:off x="0" y="6508472"/>
            <a:ext cx="12192000" cy="215962"/>
            <a:chOff x="798" y="2499"/>
            <a:chExt cx="10352" cy="454"/>
          </a:xfrm>
        </p:grpSpPr>
        <p:sp>
          <p:nvSpPr>
            <p:cNvPr id="1027"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28"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29"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0"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1"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2"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3"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034"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2" name="Title 1"/>
          <p:cNvSpPr>
            <a:spLocks noGrp="1"/>
          </p:cNvSpPr>
          <p:nvPr>
            <p:ph type="title"/>
          </p:nvPr>
        </p:nvSpPr>
        <p:spPr>
          <a:xfrm>
            <a:off x="816000" y="828000"/>
            <a:ext cx="10560000" cy="1080000"/>
          </a:xfrm>
        </p:spPr>
        <p:txBody>
          <a:bodyPr/>
          <a:lstStyle>
            <a:lvl1pPr>
              <a:defRPr sz="3200">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1248000" y="2160000"/>
            <a:ext cx="9600000" cy="3960000"/>
          </a:xfrm>
        </p:spPr>
        <p:txBody>
          <a:bodyPr/>
          <a:lstStyle>
            <a:lvl1pPr>
              <a:buFont typeface="Arial" pitchFamily="34" charset="0"/>
              <a:buChar char="•"/>
              <a:defRPr sz="2400">
                <a:latin typeface="Calibri" pitchFamily="34" charset="0"/>
              </a:defRPr>
            </a:lvl1pPr>
            <a:lvl2pPr>
              <a:buFont typeface="Calibri" pitchFamily="34" charset="0"/>
              <a:buChar char="‒"/>
              <a:defRPr sz="2000">
                <a:latin typeface="Calibri" pitchFamily="34" charset="0"/>
              </a:defRPr>
            </a:lvl2pPr>
            <a:lvl3pPr>
              <a:buFont typeface="Arial" pitchFamily="34" charset="0"/>
              <a:buChar char="•"/>
              <a:defRPr sz="1800">
                <a:latin typeface="Calibri" pitchFamily="34" charset="0"/>
              </a:defRPr>
            </a:lvl3pPr>
            <a:lvl4pPr>
              <a:buFont typeface="Calibri" pitchFamily="34" charset="0"/>
              <a:buChar char="‒"/>
              <a:defRPr sz="1600">
                <a:latin typeface="Calibri" pitchFamily="34" charset="0"/>
              </a:defRPr>
            </a:lvl4pPr>
            <a:lvl5pPr>
              <a:buFont typeface="Calibri" pitchFamily="34" charset="0"/>
              <a:buChar cha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A90E3FB6-67D0-49B4-85F6-6D0E8E9EE5C7}" type="datetime4">
              <a:rPr lang="is-IS" smtClean="0"/>
              <a:t>22. júní 2020</a:t>
            </a:fld>
            <a:endParaRPr lang="en-US" dirty="0"/>
          </a:p>
        </p:txBody>
      </p:sp>
      <p:sp>
        <p:nvSpPr>
          <p:cNvPr id="14"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15"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18" name="Picture 17" descr="L:\skyrslur\skyrslagerd\Vatnaskil_logo\Vatnaskil_isl-01.png">
            <a:extLst>
              <a:ext uri="{FF2B5EF4-FFF2-40B4-BE49-F238E27FC236}">
                <a16:creationId xmlns:a16="http://schemas.microsoft.com/office/drawing/2014/main" id="{941D9C9C-CDFF-4F87-A170-95B1449EB707}"/>
              </a:ext>
            </a:extLst>
          </p:cNvPr>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bwMode="auto">
          <a:xfrm>
            <a:off x="238024" y="118060"/>
            <a:ext cx="1746655" cy="6199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9868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Large list">
    <p:spTree>
      <p:nvGrpSpPr>
        <p:cNvPr id="1" name=""/>
        <p:cNvGrpSpPr/>
        <p:nvPr/>
      </p:nvGrpSpPr>
      <p:grpSpPr>
        <a:xfrm>
          <a:off x="0" y="0"/>
          <a:ext cx="0" cy="0"/>
          <a:chOff x="0" y="0"/>
          <a:chExt cx="0" cy="0"/>
        </a:xfrm>
      </p:grpSpPr>
      <p:sp>
        <p:nvSpPr>
          <p:cNvPr id="2" name="Title 1"/>
          <p:cNvSpPr>
            <a:spLocks noGrp="1"/>
          </p:cNvSpPr>
          <p:nvPr>
            <p:ph type="title"/>
          </p:nvPr>
        </p:nvSpPr>
        <p:spPr>
          <a:xfrm>
            <a:off x="816000" y="296652"/>
            <a:ext cx="10560000" cy="1080000"/>
          </a:xfrm>
        </p:spPr>
        <p:txBody>
          <a:bodyPr/>
          <a:lstStyle>
            <a:lvl1pPr>
              <a:defRPr sz="3200">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1248000" y="1448780"/>
            <a:ext cx="9600000" cy="4896544"/>
          </a:xfrm>
        </p:spPr>
        <p:txBody>
          <a:bodyPr/>
          <a:lstStyle>
            <a:lvl1pPr>
              <a:buFont typeface="Arial" pitchFamily="34" charset="0"/>
              <a:buChar char="•"/>
              <a:defRPr sz="2000">
                <a:latin typeface="Calibri" pitchFamily="34" charset="0"/>
              </a:defRPr>
            </a:lvl1pPr>
            <a:lvl2pPr>
              <a:buFont typeface="Calibri" pitchFamily="34" charset="0"/>
              <a:buChar char="‒"/>
              <a:defRPr sz="1800">
                <a:latin typeface="Calibri" pitchFamily="34" charset="0"/>
              </a:defRPr>
            </a:lvl2pPr>
            <a:lvl3pPr>
              <a:buFont typeface="Arial" pitchFamily="34" charset="0"/>
              <a:buChar char="•"/>
              <a:defRPr sz="1600">
                <a:latin typeface="Calibri" pitchFamily="34" charset="0"/>
              </a:defRPr>
            </a:lvl3pPr>
            <a:lvl4pPr>
              <a:buFont typeface="Calibri" pitchFamily="34" charset="0"/>
              <a:buChar char="‒"/>
              <a:defRPr sz="1400">
                <a:latin typeface="Calibri" pitchFamily="34" charset="0"/>
              </a:defRPr>
            </a:lvl4pPr>
            <a:lvl5pPr>
              <a:buFont typeface="Calibri" pitchFamily="34" charset="0"/>
              <a:buChar char="»"/>
              <a:defRPr sz="14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9" name="Group 2"/>
          <p:cNvGrpSpPr>
            <a:grpSpLocks/>
          </p:cNvGrpSpPr>
          <p:nvPr userDrawn="1"/>
        </p:nvGrpSpPr>
        <p:grpSpPr bwMode="auto">
          <a:xfrm>
            <a:off x="0" y="6508472"/>
            <a:ext cx="12192000" cy="215962"/>
            <a:chOff x="798" y="2499"/>
            <a:chExt cx="10352" cy="454"/>
          </a:xfrm>
        </p:grpSpPr>
        <p:sp>
          <p:nvSpPr>
            <p:cNvPr id="30"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1"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2"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3"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4"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5"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6"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7"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8"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A2C95463-F70C-4E13-B44D-C60220E87CA2}" type="datetime4">
              <a:rPr lang="is-IS" smtClean="0"/>
              <a:t>22. júní 2020</a:t>
            </a:fld>
            <a:endParaRPr lang="en-US" dirty="0"/>
          </a:p>
        </p:txBody>
      </p:sp>
      <p:sp>
        <p:nvSpPr>
          <p:cNvPr id="39"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40"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19" name="Picture 18" descr="A close up of a logo&#10;&#10;Description automatically generated">
            <a:extLst>
              <a:ext uri="{FF2B5EF4-FFF2-40B4-BE49-F238E27FC236}">
                <a16:creationId xmlns:a16="http://schemas.microsoft.com/office/drawing/2014/main" id="{542E309A-7BDF-4007-8145-9EEFE4BCB9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969" y="129429"/>
            <a:ext cx="1746655" cy="621413"/>
          </a:xfrm>
          <a:prstGeom prst="rect">
            <a:avLst/>
          </a:prstGeom>
        </p:spPr>
      </p:pic>
    </p:spTree>
    <p:extLst>
      <p:ext uri="{BB962C8B-B14F-4D97-AF65-F5344CB8AC3E}">
        <p14:creationId xmlns:p14="http://schemas.microsoft.com/office/powerpoint/2010/main" val="157663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ictures on right">
    <p:spTree>
      <p:nvGrpSpPr>
        <p:cNvPr id="1" name=""/>
        <p:cNvGrpSpPr/>
        <p:nvPr/>
      </p:nvGrpSpPr>
      <p:grpSpPr>
        <a:xfrm>
          <a:off x="0" y="0"/>
          <a:ext cx="0" cy="0"/>
          <a:chOff x="0" y="0"/>
          <a:chExt cx="0" cy="0"/>
        </a:xfrm>
      </p:grpSpPr>
      <p:sp>
        <p:nvSpPr>
          <p:cNvPr id="2" name="Title 1"/>
          <p:cNvSpPr>
            <a:spLocks noGrp="1"/>
          </p:cNvSpPr>
          <p:nvPr>
            <p:ph type="title"/>
          </p:nvPr>
        </p:nvSpPr>
        <p:spPr>
          <a:xfrm>
            <a:off x="816000" y="828000"/>
            <a:ext cx="10560000" cy="1080000"/>
          </a:xfrm>
        </p:spPr>
        <p:txBody>
          <a:bodyPr/>
          <a:lstStyle>
            <a:lvl1pPr>
              <a:defRPr sz="3200">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1248000" y="2160000"/>
            <a:ext cx="7680000" cy="3960000"/>
          </a:xfrm>
        </p:spPr>
        <p:txBody>
          <a:bodyPr/>
          <a:lstStyle>
            <a:lvl1pPr>
              <a:buFont typeface="Arial" pitchFamily="34" charset="0"/>
              <a:buChar char="•"/>
              <a:defRPr sz="2400">
                <a:latin typeface="Calibri" pitchFamily="34" charset="0"/>
              </a:defRPr>
            </a:lvl1pPr>
            <a:lvl2pPr>
              <a:buFont typeface="Calibri" pitchFamily="34" charset="0"/>
              <a:buChar char="‒"/>
              <a:defRPr sz="2000">
                <a:latin typeface="Calibri" pitchFamily="34" charset="0"/>
              </a:defRPr>
            </a:lvl2pPr>
            <a:lvl3pPr>
              <a:buFont typeface="Arial" pitchFamily="34" charset="0"/>
              <a:buChar char="•"/>
              <a:defRPr sz="1800">
                <a:latin typeface="Calibri" pitchFamily="34" charset="0"/>
              </a:defRPr>
            </a:lvl3pPr>
            <a:lvl4pPr>
              <a:buFont typeface="Calibri" pitchFamily="34" charset="0"/>
              <a:buChar char="‒"/>
              <a:defRPr sz="1600">
                <a:latin typeface="Calibri" pitchFamily="34" charset="0"/>
              </a:defRPr>
            </a:lvl4pPr>
            <a:lvl5pPr>
              <a:buFont typeface="Calibri" pitchFamily="34" charset="0"/>
              <a:buChar cha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29" name="Group 2"/>
          <p:cNvGrpSpPr>
            <a:grpSpLocks/>
          </p:cNvGrpSpPr>
          <p:nvPr userDrawn="1"/>
        </p:nvGrpSpPr>
        <p:grpSpPr bwMode="auto">
          <a:xfrm>
            <a:off x="0" y="6508472"/>
            <a:ext cx="12192000" cy="215962"/>
            <a:chOff x="798" y="2499"/>
            <a:chExt cx="10352" cy="454"/>
          </a:xfrm>
        </p:grpSpPr>
        <p:sp>
          <p:nvSpPr>
            <p:cNvPr id="30"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1"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2"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3"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4"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5"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6"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7"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8"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6D15BB5C-F7DC-4CEC-B7B1-B1D9E0CD8E89}" type="datetime4">
              <a:rPr lang="is-IS" smtClean="0"/>
              <a:t>22. júní 2020</a:t>
            </a:fld>
            <a:endParaRPr lang="en-US" dirty="0"/>
          </a:p>
        </p:txBody>
      </p:sp>
      <p:sp>
        <p:nvSpPr>
          <p:cNvPr id="39"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40"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18" name="Picture 17" descr="A close up of a logo&#10;&#10;Description automatically generated">
            <a:extLst>
              <a:ext uri="{FF2B5EF4-FFF2-40B4-BE49-F238E27FC236}">
                <a16:creationId xmlns:a16="http://schemas.microsoft.com/office/drawing/2014/main" id="{3FC11778-00AE-4A8E-AE3E-DE4EB7282A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969" y="129429"/>
            <a:ext cx="1746655" cy="621413"/>
          </a:xfrm>
          <a:prstGeom prst="rect">
            <a:avLst/>
          </a:prstGeom>
        </p:spPr>
      </p:pic>
    </p:spTree>
    <p:extLst>
      <p:ext uri="{BB962C8B-B14F-4D97-AF65-F5344CB8AC3E}">
        <p14:creationId xmlns:p14="http://schemas.microsoft.com/office/powerpoint/2010/main" val="1952896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pictures on right (Large)">
    <p:spTree>
      <p:nvGrpSpPr>
        <p:cNvPr id="1" name=""/>
        <p:cNvGrpSpPr/>
        <p:nvPr/>
      </p:nvGrpSpPr>
      <p:grpSpPr>
        <a:xfrm>
          <a:off x="0" y="0"/>
          <a:ext cx="0" cy="0"/>
          <a:chOff x="0" y="0"/>
          <a:chExt cx="0" cy="0"/>
        </a:xfrm>
      </p:grpSpPr>
      <p:sp>
        <p:nvSpPr>
          <p:cNvPr id="2" name="Title 1"/>
          <p:cNvSpPr>
            <a:spLocks noGrp="1"/>
          </p:cNvSpPr>
          <p:nvPr>
            <p:ph type="title"/>
          </p:nvPr>
        </p:nvSpPr>
        <p:spPr>
          <a:xfrm>
            <a:off x="816000" y="828000"/>
            <a:ext cx="10560000" cy="1080000"/>
          </a:xfrm>
        </p:spPr>
        <p:txBody>
          <a:bodyPr/>
          <a:lstStyle>
            <a:lvl1pPr>
              <a:defRPr sz="3200">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1248000" y="2160000"/>
            <a:ext cx="6240000" cy="3960000"/>
          </a:xfrm>
        </p:spPr>
        <p:txBody>
          <a:bodyPr/>
          <a:lstStyle>
            <a:lvl1pPr>
              <a:buFont typeface="Arial" pitchFamily="34" charset="0"/>
              <a:buChar char="•"/>
              <a:defRPr sz="2400">
                <a:latin typeface="Calibri" pitchFamily="34" charset="0"/>
              </a:defRPr>
            </a:lvl1pPr>
            <a:lvl2pPr>
              <a:buFont typeface="Calibri" pitchFamily="34" charset="0"/>
              <a:buChar char="‒"/>
              <a:defRPr sz="2000">
                <a:latin typeface="Calibri" pitchFamily="34" charset="0"/>
              </a:defRPr>
            </a:lvl2pPr>
            <a:lvl3pPr>
              <a:buFont typeface="Arial" pitchFamily="34" charset="0"/>
              <a:buChar char="•"/>
              <a:defRPr sz="1800">
                <a:latin typeface="Calibri" pitchFamily="34" charset="0"/>
              </a:defRPr>
            </a:lvl3pPr>
            <a:lvl4pPr>
              <a:buFont typeface="Calibri" pitchFamily="34" charset="0"/>
              <a:buChar char="‒"/>
              <a:defRPr sz="1600">
                <a:latin typeface="Calibri" pitchFamily="34" charset="0"/>
              </a:defRPr>
            </a:lvl4pPr>
            <a:lvl5pPr>
              <a:buFont typeface="Calibri" pitchFamily="34" charset="0"/>
              <a:buChar char="»"/>
              <a:defRPr sz="1600">
                <a:latin typeface="Calibri"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7" name="Group 2"/>
          <p:cNvGrpSpPr>
            <a:grpSpLocks/>
          </p:cNvGrpSpPr>
          <p:nvPr userDrawn="1"/>
        </p:nvGrpSpPr>
        <p:grpSpPr bwMode="auto">
          <a:xfrm>
            <a:off x="0" y="6508472"/>
            <a:ext cx="12192000" cy="215962"/>
            <a:chOff x="798" y="2499"/>
            <a:chExt cx="10352" cy="454"/>
          </a:xfrm>
        </p:grpSpPr>
        <p:sp>
          <p:nvSpPr>
            <p:cNvPr id="18"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9"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0"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1"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2"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3"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4"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5"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26"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992115D4-689C-413E-9DB2-F2440EEA29D7}" type="datetime4">
              <a:rPr lang="is-IS" smtClean="0"/>
              <a:t>22. júní 2020</a:t>
            </a:fld>
            <a:endParaRPr lang="en-US" dirty="0"/>
          </a:p>
        </p:txBody>
      </p:sp>
      <p:sp>
        <p:nvSpPr>
          <p:cNvPr id="27"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28"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9" name="Picture 28" descr="A close up of a logo&#10;&#10;Description automatically generated">
            <a:extLst>
              <a:ext uri="{FF2B5EF4-FFF2-40B4-BE49-F238E27FC236}">
                <a16:creationId xmlns:a16="http://schemas.microsoft.com/office/drawing/2014/main" id="{74FC9C40-D38C-4791-83F8-209BA50A43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969" y="129429"/>
            <a:ext cx="1746655" cy="621413"/>
          </a:xfrm>
          <a:prstGeom prst="rect">
            <a:avLst/>
          </a:prstGeom>
        </p:spPr>
      </p:pic>
    </p:spTree>
    <p:extLst>
      <p:ext uri="{BB962C8B-B14F-4D97-AF65-F5344CB8AC3E}">
        <p14:creationId xmlns:p14="http://schemas.microsoft.com/office/powerpoint/2010/main" val="2592970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14" name="Group 2"/>
          <p:cNvGrpSpPr>
            <a:grpSpLocks/>
          </p:cNvGrpSpPr>
          <p:nvPr userDrawn="1"/>
        </p:nvGrpSpPr>
        <p:grpSpPr bwMode="auto">
          <a:xfrm>
            <a:off x="0" y="6508472"/>
            <a:ext cx="12192000" cy="215962"/>
            <a:chOff x="798" y="2499"/>
            <a:chExt cx="10352" cy="454"/>
          </a:xfrm>
        </p:grpSpPr>
        <p:sp>
          <p:nvSpPr>
            <p:cNvPr id="15"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6"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7"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8"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19"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0"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1"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2"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23"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2BA61CF8-E018-493A-853A-EC6271288A3C}" type="datetime4">
              <a:rPr lang="is-IS" smtClean="0"/>
              <a:t>22. júní 2020</a:t>
            </a:fld>
            <a:endParaRPr lang="en-US" dirty="0"/>
          </a:p>
        </p:txBody>
      </p:sp>
      <p:sp>
        <p:nvSpPr>
          <p:cNvPr id="24"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25"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6" name="Picture 25" descr="A close up of a logo&#10;&#10;Description automatically generated">
            <a:extLst>
              <a:ext uri="{FF2B5EF4-FFF2-40B4-BE49-F238E27FC236}">
                <a16:creationId xmlns:a16="http://schemas.microsoft.com/office/drawing/2014/main" id="{BB0C7CB1-3D6E-4D44-BFAD-E9CEFA201A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969" y="129429"/>
            <a:ext cx="1746655" cy="621413"/>
          </a:xfrm>
          <a:prstGeom prst="rect">
            <a:avLst/>
          </a:prstGeom>
        </p:spPr>
      </p:pic>
    </p:spTree>
    <p:extLst>
      <p:ext uri="{BB962C8B-B14F-4D97-AF65-F5344CB8AC3E}">
        <p14:creationId xmlns:p14="http://schemas.microsoft.com/office/powerpoint/2010/main" val="3536179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48000" y="2160000"/>
            <a:ext cx="4320000" cy="39600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80000" y="2160000"/>
            <a:ext cx="4320000" cy="3960000"/>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1"/>
          <p:cNvSpPr>
            <a:spLocks noGrp="1"/>
          </p:cNvSpPr>
          <p:nvPr>
            <p:ph type="title"/>
          </p:nvPr>
        </p:nvSpPr>
        <p:spPr>
          <a:xfrm>
            <a:off x="816000" y="828000"/>
            <a:ext cx="10560000" cy="1080000"/>
          </a:xfrm>
        </p:spPr>
        <p:txBody>
          <a:bodyPr/>
          <a:lstStyle>
            <a:lvl1pPr>
              <a:defRPr sz="3200">
                <a:latin typeface="Calibri" pitchFamily="34" charset="0"/>
              </a:defRPr>
            </a:lvl1pPr>
          </a:lstStyle>
          <a:p>
            <a:r>
              <a:rPr lang="en-US" dirty="0"/>
              <a:t>Click to edit Master title style</a:t>
            </a:r>
          </a:p>
        </p:txBody>
      </p:sp>
      <p:grpSp>
        <p:nvGrpSpPr>
          <p:cNvPr id="19" name="Group 2"/>
          <p:cNvGrpSpPr>
            <a:grpSpLocks/>
          </p:cNvGrpSpPr>
          <p:nvPr userDrawn="1"/>
        </p:nvGrpSpPr>
        <p:grpSpPr bwMode="auto">
          <a:xfrm>
            <a:off x="0" y="6508472"/>
            <a:ext cx="12192000" cy="215962"/>
            <a:chOff x="798" y="2499"/>
            <a:chExt cx="10352" cy="454"/>
          </a:xfrm>
        </p:grpSpPr>
        <p:sp>
          <p:nvSpPr>
            <p:cNvPr id="20"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1"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2"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3"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4"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5"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6"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7"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38" name="Date Placeholder 3"/>
          <p:cNvSpPr>
            <a:spLocks noGrp="1"/>
          </p:cNvSpPr>
          <p:nvPr>
            <p:ph type="dt" sz="half" idx="10"/>
          </p:nvPr>
        </p:nvSpPr>
        <p:spPr>
          <a:xfrm>
            <a:off x="7296133" y="6423072"/>
            <a:ext cx="1824203" cy="365125"/>
          </a:xfrm>
        </p:spPr>
        <p:txBody>
          <a:bodyPr/>
          <a:lstStyle>
            <a:lvl1pPr>
              <a:defRPr>
                <a:solidFill>
                  <a:schemeClr val="bg1">
                    <a:lumMod val="95000"/>
                  </a:schemeClr>
                </a:solidFill>
              </a:defRPr>
            </a:lvl1pPr>
          </a:lstStyle>
          <a:p>
            <a:pPr>
              <a:defRPr/>
            </a:pPr>
            <a:fld id="{2D827FDD-C7CA-4F90-865C-0E9C5A260258}" type="datetime4">
              <a:rPr lang="is-IS" smtClean="0"/>
              <a:t>22. júní 2020</a:t>
            </a:fld>
            <a:endParaRPr lang="en-US" dirty="0"/>
          </a:p>
        </p:txBody>
      </p:sp>
      <p:sp>
        <p:nvSpPr>
          <p:cNvPr id="39"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40"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4" name="Picture 23" descr="A close up of a logo&#10;&#10;Description automatically generated">
            <a:extLst>
              <a:ext uri="{FF2B5EF4-FFF2-40B4-BE49-F238E27FC236}">
                <a16:creationId xmlns:a16="http://schemas.microsoft.com/office/drawing/2014/main" id="{0A79E24D-0DBC-4E02-B0D3-32AD5860CA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969" y="129429"/>
            <a:ext cx="1746655" cy="621413"/>
          </a:xfrm>
          <a:prstGeom prst="rect">
            <a:avLst/>
          </a:prstGeom>
        </p:spPr>
      </p:pic>
    </p:spTree>
    <p:extLst>
      <p:ext uri="{BB962C8B-B14F-4D97-AF65-F5344CB8AC3E}">
        <p14:creationId xmlns:p14="http://schemas.microsoft.com/office/powerpoint/2010/main" val="3006675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47759"/>
            <a:ext cx="5386917"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4" name="Content Placeholder 3"/>
          <p:cNvSpPr>
            <a:spLocks noGrp="1"/>
          </p:cNvSpPr>
          <p:nvPr>
            <p:ph sz="half" idx="2"/>
          </p:nvPr>
        </p:nvSpPr>
        <p:spPr>
          <a:xfrm>
            <a:off x="609600" y="1987520"/>
            <a:ext cx="5386917" cy="4070416"/>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347759"/>
            <a:ext cx="5389033" cy="639762"/>
          </a:xfrm>
        </p:spPr>
        <p:txBody>
          <a:bodyPr anchor="b"/>
          <a:lstStyle>
            <a:lvl1pPr marL="0" indent="0">
              <a:buNone/>
              <a:defRPr sz="2400" b="1">
                <a:latin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6" name="Content Placeholder 5"/>
          <p:cNvSpPr>
            <a:spLocks noGrp="1"/>
          </p:cNvSpPr>
          <p:nvPr>
            <p:ph sz="quarter" idx="4"/>
          </p:nvPr>
        </p:nvSpPr>
        <p:spPr>
          <a:xfrm>
            <a:off x="6193368" y="1987520"/>
            <a:ext cx="5389033" cy="4070416"/>
          </a:xfrm>
        </p:spPr>
        <p:txBody>
          <a:bodyPr/>
          <a:lstStyle>
            <a:lvl1pPr>
              <a:defRPr sz="2400">
                <a:latin typeface="Calibri" pitchFamily="34" charset="0"/>
              </a:defRPr>
            </a:lvl1pPr>
            <a:lvl2pPr>
              <a:defRPr sz="2000">
                <a:latin typeface="Calibri" pitchFamily="34" charset="0"/>
              </a:defRPr>
            </a:lvl2pPr>
            <a:lvl3pPr>
              <a:defRPr sz="1800">
                <a:latin typeface="Calibri" pitchFamily="34" charset="0"/>
              </a:defRPr>
            </a:lvl3pPr>
            <a:lvl4pPr>
              <a:defRPr sz="1600">
                <a:latin typeface="Calibri" pitchFamily="34" charset="0"/>
              </a:defRPr>
            </a:lvl4pPr>
            <a:lvl5pPr>
              <a:defRPr sz="1600">
                <a:latin typeface="Calibri"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1"/>
          <p:cNvSpPr>
            <a:spLocks noGrp="1"/>
          </p:cNvSpPr>
          <p:nvPr>
            <p:ph type="title"/>
          </p:nvPr>
        </p:nvSpPr>
        <p:spPr>
          <a:xfrm>
            <a:off x="546025" y="142831"/>
            <a:ext cx="11021560" cy="1058839"/>
          </a:xfrm>
        </p:spPr>
        <p:txBody>
          <a:bodyPr/>
          <a:lstStyle>
            <a:lvl1pPr>
              <a:defRPr sz="3200">
                <a:latin typeface="Calibri" pitchFamily="34" charset="0"/>
              </a:defRPr>
            </a:lvl1pPr>
          </a:lstStyle>
          <a:p>
            <a:r>
              <a:rPr lang="en-US" dirty="0"/>
              <a:t>Click to edit Master title style</a:t>
            </a:r>
          </a:p>
        </p:txBody>
      </p:sp>
      <p:grpSp>
        <p:nvGrpSpPr>
          <p:cNvPr id="19" name="Group 2"/>
          <p:cNvGrpSpPr>
            <a:grpSpLocks/>
          </p:cNvGrpSpPr>
          <p:nvPr userDrawn="1"/>
        </p:nvGrpSpPr>
        <p:grpSpPr bwMode="auto">
          <a:xfrm>
            <a:off x="0" y="6508472"/>
            <a:ext cx="12192000" cy="215962"/>
            <a:chOff x="798" y="2499"/>
            <a:chExt cx="10352" cy="454"/>
          </a:xfrm>
        </p:grpSpPr>
        <p:sp>
          <p:nvSpPr>
            <p:cNvPr id="20" name="Rectangle 3"/>
            <p:cNvSpPr>
              <a:spLocks noChangeArrowheads="1"/>
            </p:cNvSpPr>
            <p:nvPr/>
          </p:nvSpPr>
          <p:spPr bwMode="auto">
            <a:xfrm>
              <a:off x="798" y="2499"/>
              <a:ext cx="5102" cy="454"/>
            </a:xfrm>
            <a:prstGeom prst="rect">
              <a:avLst/>
            </a:prstGeom>
            <a:solidFill>
              <a:srgbClr val="379F98"/>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2" name="Rectangle 4"/>
            <p:cNvSpPr>
              <a:spLocks noChangeArrowheads="1"/>
            </p:cNvSpPr>
            <p:nvPr/>
          </p:nvSpPr>
          <p:spPr bwMode="auto">
            <a:xfrm>
              <a:off x="6219" y="2499"/>
              <a:ext cx="2551" cy="454"/>
            </a:xfrm>
            <a:prstGeom prst="rect">
              <a:avLst/>
            </a:prstGeom>
            <a:solidFill>
              <a:srgbClr val="59C7BF"/>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3" name="Rectangle 5"/>
            <p:cNvSpPr>
              <a:spLocks noChangeArrowheads="1"/>
            </p:cNvSpPr>
            <p:nvPr/>
          </p:nvSpPr>
          <p:spPr bwMode="auto">
            <a:xfrm>
              <a:off x="8998" y="2499"/>
              <a:ext cx="1276" cy="454"/>
            </a:xfrm>
            <a:prstGeom prst="rect">
              <a:avLst/>
            </a:prstGeom>
            <a:solidFill>
              <a:srgbClr val="7FD3CD"/>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24" name="Rectangle 6"/>
            <p:cNvSpPr>
              <a:spLocks noChangeArrowheads="1"/>
            </p:cNvSpPr>
            <p:nvPr/>
          </p:nvSpPr>
          <p:spPr bwMode="auto">
            <a:xfrm>
              <a:off x="10455" y="2499"/>
              <a:ext cx="635" cy="454"/>
            </a:xfrm>
            <a:prstGeom prst="rect">
              <a:avLst/>
            </a:prstGeom>
            <a:solidFill>
              <a:srgbClr val="A1DFDB"/>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6" name="Rectangle 7"/>
            <p:cNvSpPr>
              <a:spLocks noChangeArrowheads="1"/>
            </p:cNvSpPr>
            <p:nvPr/>
          </p:nvSpPr>
          <p:spPr bwMode="auto">
            <a:xfrm>
              <a:off x="957" y="2499"/>
              <a:ext cx="5102" cy="454"/>
            </a:xfrm>
            <a:prstGeom prst="rect">
              <a:avLst/>
            </a:prstGeom>
            <a:solidFill>
              <a:srgbClr val="379F98">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7" name="Rectangle 8"/>
            <p:cNvSpPr>
              <a:spLocks noChangeArrowheads="1"/>
            </p:cNvSpPr>
            <p:nvPr/>
          </p:nvSpPr>
          <p:spPr bwMode="auto">
            <a:xfrm>
              <a:off x="6342" y="2499"/>
              <a:ext cx="2551" cy="454"/>
            </a:xfrm>
            <a:prstGeom prst="rect">
              <a:avLst/>
            </a:prstGeom>
            <a:solidFill>
              <a:srgbClr val="59C7BF">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8" name="Rectangle 9"/>
            <p:cNvSpPr>
              <a:spLocks noChangeArrowheads="1"/>
            </p:cNvSpPr>
            <p:nvPr/>
          </p:nvSpPr>
          <p:spPr bwMode="auto">
            <a:xfrm>
              <a:off x="9094" y="2499"/>
              <a:ext cx="1276" cy="454"/>
            </a:xfrm>
            <a:prstGeom prst="rect">
              <a:avLst/>
            </a:prstGeom>
            <a:solidFill>
              <a:srgbClr val="7FD3CD">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sp>
          <p:nvSpPr>
            <p:cNvPr id="39" name="Rectangle 10"/>
            <p:cNvSpPr>
              <a:spLocks noChangeArrowheads="1"/>
            </p:cNvSpPr>
            <p:nvPr/>
          </p:nvSpPr>
          <p:spPr bwMode="auto">
            <a:xfrm>
              <a:off x="10515" y="2499"/>
              <a:ext cx="635" cy="454"/>
            </a:xfrm>
            <a:prstGeom prst="rect">
              <a:avLst/>
            </a:prstGeom>
            <a:solidFill>
              <a:srgbClr val="A1DFDB">
                <a:alpha val="69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is-IS"/>
            </a:p>
          </p:txBody>
        </p:sp>
      </p:grpSp>
      <p:sp>
        <p:nvSpPr>
          <p:cNvPr id="40" name="Date Placeholder 3"/>
          <p:cNvSpPr>
            <a:spLocks noGrp="1"/>
          </p:cNvSpPr>
          <p:nvPr>
            <p:ph type="dt" sz="half" idx="10"/>
          </p:nvPr>
        </p:nvSpPr>
        <p:spPr>
          <a:xfrm>
            <a:off x="7296133" y="6423072"/>
            <a:ext cx="1728192" cy="365125"/>
          </a:xfrm>
        </p:spPr>
        <p:txBody>
          <a:bodyPr/>
          <a:lstStyle>
            <a:lvl1pPr>
              <a:defRPr>
                <a:solidFill>
                  <a:schemeClr val="bg1">
                    <a:lumMod val="95000"/>
                  </a:schemeClr>
                </a:solidFill>
              </a:defRPr>
            </a:lvl1pPr>
          </a:lstStyle>
          <a:p>
            <a:pPr>
              <a:defRPr/>
            </a:pPr>
            <a:fld id="{713F1F8A-7B18-4BE0-ADCA-6FEFB1096529}" type="datetime4">
              <a:rPr lang="is-IS" smtClean="0"/>
              <a:t>22. júní 2020</a:t>
            </a:fld>
            <a:endParaRPr lang="en-US" dirty="0"/>
          </a:p>
        </p:txBody>
      </p:sp>
      <p:sp>
        <p:nvSpPr>
          <p:cNvPr id="41" name="Footer Placeholder 4"/>
          <p:cNvSpPr>
            <a:spLocks noGrp="1"/>
          </p:cNvSpPr>
          <p:nvPr>
            <p:ph type="ftr" sz="quarter" idx="11"/>
          </p:nvPr>
        </p:nvSpPr>
        <p:spPr>
          <a:xfrm>
            <a:off x="287355" y="6423072"/>
            <a:ext cx="5424603" cy="365125"/>
          </a:xfrm>
        </p:spPr>
        <p:txBody>
          <a:bodyPr/>
          <a:lstStyle>
            <a:lvl1pPr>
              <a:defRPr>
                <a:solidFill>
                  <a:schemeClr val="bg1">
                    <a:lumMod val="95000"/>
                  </a:schemeClr>
                </a:solidFill>
              </a:defRPr>
            </a:lvl1pPr>
          </a:lstStyle>
          <a:p>
            <a:pPr>
              <a:defRPr/>
            </a:pPr>
            <a:r>
              <a:rPr lang="en-US"/>
              <a:t>www.vatnaskil.is</a:t>
            </a:r>
            <a:endParaRPr lang="en-US" dirty="0"/>
          </a:p>
        </p:txBody>
      </p:sp>
      <p:sp>
        <p:nvSpPr>
          <p:cNvPr id="42" name="Slide Number Placeholder 5"/>
          <p:cNvSpPr>
            <a:spLocks noGrp="1"/>
          </p:cNvSpPr>
          <p:nvPr>
            <p:ph type="sldNum" sz="quarter" idx="12"/>
          </p:nvPr>
        </p:nvSpPr>
        <p:spPr>
          <a:xfrm>
            <a:off x="11026757" y="6423072"/>
            <a:ext cx="973899" cy="365125"/>
          </a:xfrm>
        </p:spPr>
        <p:txBody>
          <a:bodyPr/>
          <a:lstStyle>
            <a:lvl1pPr>
              <a:defRPr>
                <a:solidFill>
                  <a:schemeClr val="tx1">
                    <a:lumMod val="85000"/>
                    <a:lumOff val="15000"/>
                  </a:schemeClr>
                </a:solidFill>
              </a:defRPr>
            </a:lvl1pPr>
          </a:lstStyle>
          <a:p>
            <a:pPr>
              <a:defRPr/>
            </a:pPr>
            <a:fld id="{49E99A14-30D0-4C4D-9356-BEF7ED096DC4}" type="slidenum">
              <a:rPr lang="en-US" smtClean="0"/>
              <a:pPr>
                <a:defRPr/>
              </a:pPr>
              <a:t>‹#›</a:t>
            </a:fld>
            <a:endParaRPr lang="en-US" dirty="0"/>
          </a:p>
        </p:txBody>
      </p:sp>
      <p:pic>
        <p:nvPicPr>
          <p:cNvPr id="26" name="Picture 25" descr="A close up of a logo&#10;&#10;Description automatically generated">
            <a:extLst>
              <a:ext uri="{FF2B5EF4-FFF2-40B4-BE49-F238E27FC236}">
                <a16:creationId xmlns:a16="http://schemas.microsoft.com/office/drawing/2014/main" id="{5E050371-B05E-4729-A48C-B869AF44D3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6969" y="129429"/>
            <a:ext cx="1746655" cy="621413"/>
          </a:xfrm>
          <a:prstGeom prst="rect">
            <a:avLst/>
          </a:prstGeom>
        </p:spPr>
      </p:pic>
    </p:spTree>
    <p:extLst>
      <p:ext uri="{BB962C8B-B14F-4D97-AF65-F5344CB8AC3E}">
        <p14:creationId xmlns:p14="http://schemas.microsoft.com/office/powerpoint/2010/main" val="2590654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471085" y="690563"/>
            <a:ext cx="100965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noProof="0" dirty="0"/>
              <a:t>Click to edit Master title style</a:t>
            </a:r>
          </a:p>
        </p:txBody>
      </p:sp>
      <p:sp>
        <p:nvSpPr>
          <p:cNvPr id="1027" name="Text Placeholder 2"/>
          <p:cNvSpPr>
            <a:spLocks noGrp="1"/>
          </p:cNvSpPr>
          <p:nvPr>
            <p:ph type="body" idx="1"/>
          </p:nvPr>
        </p:nvSpPr>
        <p:spPr bwMode="auto">
          <a:xfrm>
            <a:off x="1471085" y="2005013"/>
            <a:ext cx="10111316" cy="412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4" name="Date Placeholder 4"/>
          <p:cNvSpPr>
            <a:spLocks noGrp="1"/>
          </p:cNvSpPr>
          <p:nvPr>
            <p:ph type="dt" sz="half" idx="2"/>
          </p:nvPr>
        </p:nvSpPr>
        <p:spPr>
          <a:xfrm>
            <a:off x="7296000" y="6423072"/>
            <a:ext cx="1920347" cy="365125"/>
          </a:xfrm>
          <a:prstGeom prst="rect">
            <a:avLst/>
          </a:prstGeom>
        </p:spPr>
        <p:txBody>
          <a:bodyPr vert="horz" lIns="91440" tIns="45720" rIns="91440" bIns="45720" rtlCol="0" anchor="ctr"/>
          <a:lstStyle>
            <a:lvl1pPr fontAlgn="auto">
              <a:spcBef>
                <a:spcPts val="0"/>
              </a:spcBef>
              <a:spcAft>
                <a:spcPts val="0"/>
              </a:spcAft>
              <a:defRPr sz="1100">
                <a:solidFill>
                  <a:schemeClr val="tx1">
                    <a:tint val="75000"/>
                  </a:schemeClr>
                </a:solidFill>
                <a:latin typeface="Calibri" pitchFamily="34" charset="0"/>
                <a:cs typeface="Calibri" pitchFamily="34" charset="0"/>
              </a:defRPr>
            </a:lvl1pPr>
          </a:lstStyle>
          <a:p>
            <a:pPr>
              <a:defRPr/>
            </a:pPr>
            <a:fld id="{BE5EA286-09ED-44B7-A39A-1DB143337839}" type="datetime4">
              <a:rPr lang="is-IS" noProof="0" smtClean="0"/>
              <a:t>22. júní 2020</a:t>
            </a:fld>
            <a:endParaRPr lang="en-US" noProof="0" dirty="0"/>
          </a:p>
        </p:txBody>
      </p:sp>
      <p:sp>
        <p:nvSpPr>
          <p:cNvPr id="25" name="Footer Placeholder 5"/>
          <p:cNvSpPr>
            <a:spLocks noGrp="1"/>
          </p:cNvSpPr>
          <p:nvPr>
            <p:ph type="ftr" sz="quarter" idx="3"/>
          </p:nvPr>
        </p:nvSpPr>
        <p:spPr>
          <a:xfrm>
            <a:off x="288000" y="6423072"/>
            <a:ext cx="5424000" cy="365125"/>
          </a:xfrm>
          <a:prstGeom prst="rect">
            <a:avLst/>
          </a:prstGeom>
        </p:spPr>
        <p:txBody>
          <a:bodyPr vert="horz" lIns="91440" tIns="45720" rIns="91440" bIns="45720" rtlCol="0" anchor="ctr"/>
          <a:lstStyle>
            <a:lvl1pPr algn="ctr" fontAlgn="auto">
              <a:spcBef>
                <a:spcPts val="0"/>
              </a:spcBef>
              <a:spcAft>
                <a:spcPts val="0"/>
              </a:spcAft>
              <a:defRPr sz="1100">
                <a:solidFill>
                  <a:schemeClr val="tx1">
                    <a:tint val="75000"/>
                  </a:schemeClr>
                </a:solidFill>
                <a:latin typeface="Calibri" pitchFamily="34" charset="0"/>
                <a:cs typeface="Calibri" pitchFamily="34" charset="0"/>
              </a:defRPr>
            </a:lvl1pPr>
          </a:lstStyle>
          <a:p>
            <a:pPr>
              <a:defRPr/>
            </a:pPr>
            <a:r>
              <a:rPr lang="en-US" noProof="0"/>
              <a:t>www.vatnaskil.is</a:t>
            </a:r>
            <a:endParaRPr lang="en-US" noProof="0" dirty="0"/>
          </a:p>
        </p:txBody>
      </p:sp>
      <p:sp>
        <p:nvSpPr>
          <p:cNvPr id="26" name="Slide Number Placeholder 6"/>
          <p:cNvSpPr>
            <a:spLocks noGrp="1"/>
          </p:cNvSpPr>
          <p:nvPr>
            <p:ph type="sldNum" sz="quarter" idx="4"/>
          </p:nvPr>
        </p:nvSpPr>
        <p:spPr>
          <a:xfrm>
            <a:off x="11025600" y="6423072"/>
            <a:ext cx="974400" cy="365125"/>
          </a:xfrm>
          <a:prstGeom prst="rect">
            <a:avLst/>
          </a:prstGeom>
        </p:spPr>
        <p:txBody>
          <a:bodyPr vert="horz" lIns="91440" tIns="45720" rIns="91440" bIns="45720" rtlCol="0" anchor="ctr"/>
          <a:lstStyle>
            <a:lvl1pPr algn="r" fontAlgn="auto">
              <a:spcBef>
                <a:spcPts val="0"/>
              </a:spcBef>
              <a:spcAft>
                <a:spcPts val="0"/>
              </a:spcAft>
              <a:defRPr sz="1100">
                <a:solidFill>
                  <a:schemeClr val="tx1">
                    <a:tint val="75000"/>
                  </a:schemeClr>
                </a:solidFill>
                <a:latin typeface="Calibri" pitchFamily="34" charset="0"/>
                <a:cs typeface="Calibri" pitchFamily="34" charset="0"/>
              </a:defRPr>
            </a:lvl1pPr>
          </a:lstStyle>
          <a:p>
            <a:pPr>
              <a:defRPr/>
            </a:pPr>
            <a:fld id="{FAAF4EDA-3D66-43FB-8680-17872CA1665B}" type="slidenum">
              <a:rPr lang="en-US" noProof="0" smtClean="0"/>
              <a:pPr>
                <a:defRPr/>
              </a:pPr>
              <a:t>‹#›</a:t>
            </a:fld>
            <a:endParaRPr lang="en-US" noProof="0" dirty="0"/>
          </a:p>
        </p:txBody>
      </p:sp>
    </p:spTree>
    <p:extLst>
      <p:ext uri="{BB962C8B-B14F-4D97-AF65-F5344CB8AC3E}">
        <p14:creationId xmlns:p14="http://schemas.microsoft.com/office/powerpoint/2010/main" val="206110046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708" r:id="rId15"/>
    <p:sldLayoutId id="2147483709" r:id="rId16"/>
  </p:sldLayoutIdLst>
  <p:hf sldNum="0" hdr="0" dt="0"/>
  <p:txStyles>
    <p:titleStyle>
      <a:lvl1pPr algn="l" rtl="0" eaLnBrk="0" fontAlgn="base" hangingPunct="0">
        <a:spcBef>
          <a:spcPct val="0"/>
        </a:spcBef>
        <a:spcAft>
          <a:spcPct val="0"/>
        </a:spcAft>
        <a:defRPr sz="4800" kern="1200">
          <a:solidFill>
            <a:srgbClr val="4D4D4D"/>
          </a:solidFill>
          <a:latin typeface="Arial"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1.png"/><Relationship Id="rId7" Type="http://schemas.openxmlformats.org/officeDocument/2006/relationships/diagramData" Target="../diagrams/data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microsoft.com/office/2007/relationships/diagramDrawing" Target="../diagrams/drawing1.xml"/><Relationship Id="rId5" Type="http://schemas.openxmlformats.org/officeDocument/2006/relationships/image" Target="../media/image13.png"/><Relationship Id="rId10" Type="http://schemas.openxmlformats.org/officeDocument/2006/relationships/diagramColors" Target="../diagrams/colors1.xml"/><Relationship Id="rId4" Type="http://schemas.openxmlformats.org/officeDocument/2006/relationships/image" Target="../media/image12.png"/><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jpeg"/><Relationship Id="rId7" Type="http://schemas.openxmlformats.org/officeDocument/2006/relationships/diagramColors" Target="../diagrams/colors3.xml"/><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diagramQuickStyle" Target="../diagrams/quickStyle3.xml"/><Relationship Id="rId11" Type="http://schemas.openxmlformats.org/officeDocument/2006/relationships/image" Target="../media/image27.png"/><Relationship Id="rId5" Type="http://schemas.openxmlformats.org/officeDocument/2006/relationships/diagramLayout" Target="../diagrams/layout3.xml"/><Relationship Id="rId10" Type="http://schemas.openxmlformats.org/officeDocument/2006/relationships/image" Target="../media/image26.jpeg"/><Relationship Id="rId4" Type="http://schemas.openxmlformats.org/officeDocument/2006/relationships/diagramData" Target="../diagrams/data3.xml"/><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E827C1-7016-4CD0-93AA-C602764E382D}"/>
              </a:ext>
            </a:extLst>
          </p:cNvPr>
          <p:cNvSpPr/>
          <p:nvPr/>
        </p:nvSpPr>
        <p:spPr>
          <a:xfrm>
            <a:off x="1524000" y="1160748"/>
            <a:ext cx="9144000" cy="13681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n-lt"/>
              <a:ea typeface="+mn-ea"/>
              <a:cs typeface="+mn-cs"/>
            </a:endParaRPr>
          </a:p>
        </p:txBody>
      </p:sp>
      <p:sp>
        <p:nvSpPr>
          <p:cNvPr id="7" name="Title 1">
            <a:extLst>
              <a:ext uri="{FF2B5EF4-FFF2-40B4-BE49-F238E27FC236}">
                <a16:creationId xmlns:a16="http://schemas.microsoft.com/office/drawing/2014/main" id="{8D3F3B50-29A1-4FCD-9796-6734F56F7678}"/>
              </a:ext>
            </a:extLst>
          </p:cNvPr>
          <p:cNvSpPr txBox="1">
            <a:spLocks/>
          </p:cNvSpPr>
          <p:nvPr/>
        </p:nvSpPr>
        <p:spPr bwMode="auto">
          <a:xfrm>
            <a:off x="1001434" y="1844824"/>
            <a:ext cx="10189132" cy="1188132"/>
          </a:xfrm>
          <a:prstGeom prst="rect">
            <a:avLst/>
          </a:prstGeom>
          <a:noFill/>
          <a:ln w="9525" cap="flat" cmpd="sng" algn="ctr">
            <a:noFill/>
            <a:prstDash val="solid"/>
            <a:miter lim="800000"/>
            <a:headEnd/>
            <a:tailEnd/>
          </a:ln>
          <a:effectLst/>
          <a:scene3d>
            <a:camera prst="orthographicFront" fov="0">
              <a:rot lat="0" lon="0" rev="0"/>
            </a:camera>
            <a:lightRig rig="balanced" dir="t">
              <a:rot lat="0" lon="0" rev="0"/>
            </a:lightRig>
          </a:scene3d>
          <a:sp3d prstMaterial="matte">
            <a:bevelT w="0" h="0"/>
            <a:contourClr>
              <a:schemeClr val="accent1">
                <a:tint val="100000"/>
                <a:shade val="100000"/>
                <a:hueMod val="100000"/>
                <a:satMod val="100000"/>
              </a:schemeClr>
            </a:contourClr>
          </a:sp3d>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0" kern="1200">
                <a:ln>
                  <a:noFill/>
                </a:ln>
                <a:solidFill>
                  <a:srgbClr val="30A29A"/>
                </a:solidFill>
                <a:effectLst/>
                <a:latin typeface="Calibri" pitchFamily="34"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3600" dirty="0">
                <a:solidFill>
                  <a:srgbClr val="555555"/>
                </a:solidFill>
              </a:rPr>
              <a:t>Specialized consulting on development and operation of </a:t>
            </a:r>
            <a:r>
              <a:rPr lang="en-US" sz="3600" b="1" dirty="0">
                <a:solidFill>
                  <a:srgbClr val="555555"/>
                </a:solidFill>
              </a:rPr>
              <a:t>renewable energy resources</a:t>
            </a:r>
            <a:endParaRPr kumimoji="0" lang="en-US" sz="3200" b="1" i="0" u="none" strike="noStrike" kern="1200" cap="none" spc="0" normalizeH="0" baseline="0" noProof="0" dirty="0">
              <a:ln>
                <a:noFill/>
              </a:ln>
              <a:solidFill>
                <a:srgbClr val="555555"/>
              </a:solidFill>
              <a:effectLst/>
              <a:uLnTx/>
              <a:uFillTx/>
            </a:endParaRPr>
          </a:p>
        </p:txBody>
      </p:sp>
      <p:pic>
        <p:nvPicPr>
          <p:cNvPr id="8" name="Picture 7">
            <a:extLst>
              <a:ext uri="{FF2B5EF4-FFF2-40B4-BE49-F238E27FC236}">
                <a16:creationId xmlns:a16="http://schemas.microsoft.com/office/drawing/2014/main" id="{40979670-69D1-47CF-9B6C-C94D07A809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0438" y="267655"/>
            <a:ext cx="2507124" cy="892502"/>
          </a:xfrm>
          <a:prstGeom prst="rect">
            <a:avLst/>
          </a:prstGeom>
        </p:spPr>
      </p:pic>
      <p:pic>
        <p:nvPicPr>
          <p:cNvPr id="9" name="Picture 8">
            <a:extLst>
              <a:ext uri="{FF2B5EF4-FFF2-40B4-BE49-F238E27FC236}">
                <a16:creationId xmlns:a16="http://schemas.microsoft.com/office/drawing/2014/main" id="{1BF14421-8823-474A-917A-888A094EDC30}"/>
              </a:ext>
            </a:extLst>
          </p:cNvPr>
          <p:cNvPicPr>
            <a:picLocks noChangeAspect="1"/>
          </p:cNvPicPr>
          <p:nvPr/>
        </p:nvPicPr>
        <p:blipFill>
          <a:blip r:embed="rId4">
            <a:clrChange>
              <a:clrFrom>
                <a:srgbClr val="000000"/>
              </a:clrFrom>
              <a:clrTo>
                <a:srgbClr val="000000">
                  <a:alpha val="0"/>
                </a:srgbClr>
              </a:clrTo>
            </a:clrChange>
            <a:duotone>
              <a:prstClr val="black"/>
              <a:schemeClr val="tx2">
                <a:lumMod val="75000"/>
                <a:tint val="45000"/>
                <a:satMod val="400000"/>
              </a:schemeClr>
            </a:duotone>
            <a:extLst>
              <a:ext uri="{BEBA8EAE-BF5A-486C-A8C5-ECC9F3942E4B}">
                <a14:imgProps xmlns:a14="http://schemas.microsoft.com/office/drawing/2010/main">
                  <a14:imgLayer r:embed="rId5">
                    <a14:imgEffect>
                      <a14:sharpenSoften amount="1000"/>
                    </a14:imgEffect>
                  </a14:imgLayer>
                </a14:imgProps>
              </a:ext>
            </a:extLst>
          </a:blip>
          <a:stretch>
            <a:fillRect/>
          </a:stretch>
        </p:blipFill>
        <p:spPr>
          <a:xfrm>
            <a:off x="10225968" y="153244"/>
            <a:ext cx="1695594" cy="118813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3CE3281-FD51-4CCA-9958-97AA407C896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06332" y="224644"/>
            <a:ext cx="2058320" cy="732733"/>
          </a:xfrm>
          <a:prstGeom prst="rect">
            <a:avLst/>
          </a:prstGeom>
        </p:spPr>
      </p:pic>
      <p:pic>
        <p:nvPicPr>
          <p:cNvPr id="10" name="Picture 9" descr="A person wearing a suit and tie looking at the camera&#10;&#10;Description automatically generated">
            <a:extLst>
              <a:ext uri="{FF2B5EF4-FFF2-40B4-BE49-F238E27FC236}">
                <a16:creationId xmlns:a16="http://schemas.microsoft.com/office/drawing/2014/main" id="{30D0A4DA-0AC3-4A73-A9AB-44E2B0F5A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269" r="4315"/>
          <a:stretch/>
        </p:blipFill>
        <p:spPr>
          <a:xfrm>
            <a:off x="0" y="4977172"/>
            <a:ext cx="1455896" cy="1880827"/>
          </a:xfrm>
          <a:prstGeom prst="rect">
            <a:avLst/>
          </a:prstGeom>
        </p:spPr>
      </p:pic>
      <p:sp>
        <p:nvSpPr>
          <p:cNvPr id="12" name="Title 1">
            <a:extLst>
              <a:ext uri="{FF2B5EF4-FFF2-40B4-BE49-F238E27FC236}">
                <a16:creationId xmlns:a16="http://schemas.microsoft.com/office/drawing/2014/main" id="{0A1F65CD-5421-4FB6-ABAF-9A842D27D726}"/>
              </a:ext>
            </a:extLst>
          </p:cNvPr>
          <p:cNvSpPr txBox="1">
            <a:spLocks/>
          </p:cNvSpPr>
          <p:nvPr/>
        </p:nvSpPr>
        <p:spPr bwMode="auto">
          <a:xfrm>
            <a:off x="1550105" y="4971432"/>
            <a:ext cx="3100208" cy="1883615"/>
          </a:xfrm>
          <a:prstGeom prst="rect">
            <a:avLst/>
          </a:prstGeom>
          <a:noFill/>
          <a:ln w="9525" cap="flat" cmpd="sng" algn="ctr">
            <a:noFill/>
            <a:prstDash val="solid"/>
            <a:miter lim="800000"/>
            <a:headEnd/>
            <a:tailEnd/>
          </a:ln>
          <a:effectLst/>
          <a:scene3d>
            <a:camera prst="orthographicFront" fov="0">
              <a:rot lat="0" lon="0" rev="0"/>
            </a:camera>
            <a:lightRig rig="balanced" dir="t">
              <a:rot lat="0" lon="0" rev="0"/>
            </a:lightRig>
          </a:scene3d>
          <a:sp3d prstMaterial="matte">
            <a:bevelT w="0" h="0"/>
            <a:contourClr>
              <a:schemeClr val="accent1">
                <a:tint val="100000"/>
                <a:shade val="100000"/>
                <a:hueMod val="100000"/>
                <a:satMod val="100000"/>
              </a:schemeClr>
            </a:contourClr>
          </a:sp3d>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0" kern="1200">
                <a:ln>
                  <a:noFill/>
                </a:ln>
                <a:solidFill>
                  <a:srgbClr val="30A29A"/>
                </a:solidFill>
                <a:effectLst/>
                <a:latin typeface="Calibri" pitchFamily="34"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pPr algn="l"/>
            <a:r>
              <a:rPr lang="en-US" sz="2000" b="1" u="sng" dirty="0">
                <a:solidFill>
                  <a:srgbClr val="58595B"/>
                </a:solidFill>
                <a:cs typeface="Calibri" panose="020F0502020204030204" pitchFamily="34" charset="0"/>
              </a:rPr>
              <a:t>Contact information</a:t>
            </a:r>
            <a:r>
              <a:rPr lang="en-US" sz="2000" b="1" dirty="0">
                <a:solidFill>
                  <a:srgbClr val="58595B"/>
                </a:solidFill>
                <a:cs typeface="Calibri" panose="020F0502020204030204" pitchFamily="34" charset="0"/>
              </a:rPr>
              <a:t>:</a:t>
            </a:r>
          </a:p>
          <a:p>
            <a:pPr algn="l"/>
            <a:r>
              <a:rPr lang="en-US" sz="2000" b="1" dirty="0">
                <a:solidFill>
                  <a:srgbClr val="58595B"/>
                </a:solidFill>
                <a:cs typeface="Calibri" panose="020F0502020204030204" pitchFamily="34" charset="0"/>
              </a:rPr>
              <a:t>Eric M. Myer, M.Sc.</a:t>
            </a:r>
          </a:p>
          <a:p>
            <a:pPr algn="l"/>
            <a:r>
              <a:rPr lang="en-US" sz="2000" b="1" dirty="0">
                <a:solidFill>
                  <a:srgbClr val="58595B"/>
                </a:solidFill>
                <a:cs typeface="Calibri" panose="020F0502020204030204" pitchFamily="34" charset="0"/>
              </a:rPr>
              <a:t>Marketing manager</a:t>
            </a:r>
          </a:p>
          <a:p>
            <a:pPr algn="l"/>
            <a:r>
              <a:rPr lang="en-US" sz="2000" b="1" dirty="0">
                <a:solidFill>
                  <a:srgbClr val="58595B"/>
                </a:solidFill>
                <a:cs typeface="Calibri" panose="020F0502020204030204" pitchFamily="34" charset="0"/>
              </a:rPr>
              <a:t>Senior Hydrogeologist</a:t>
            </a:r>
          </a:p>
          <a:p>
            <a:pPr algn="l"/>
            <a:r>
              <a:rPr lang="en-US" sz="2000" b="1" dirty="0">
                <a:solidFill>
                  <a:srgbClr val="58595B"/>
                </a:solidFill>
                <a:cs typeface="Calibri" panose="020F0502020204030204" pitchFamily="34" charset="0"/>
              </a:rPr>
              <a:t>eric@vatnaskil.is</a:t>
            </a:r>
          </a:p>
        </p:txBody>
      </p:sp>
      <p:pic>
        <p:nvPicPr>
          <p:cNvPr id="2" name="Picture 1">
            <a:extLst>
              <a:ext uri="{FF2B5EF4-FFF2-40B4-BE49-F238E27FC236}">
                <a16:creationId xmlns:a16="http://schemas.microsoft.com/office/drawing/2014/main" id="{C8FCB983-380A-42AD-BF8A-64EFD0DBDA8E}"/>
              </a:ext>
            </a:extLst>
          </p:cNvPr>
          <p:cNvPicPr>
            <a:picLocks noChangeAspect="1"/>
          </p:cNvPicPr>
          <p:nvPr/>
        </p:nvPicPr>
        <p:blipFill>
          <a:blip r:embed="rId5">
            <a:clrChange>
              <a:clrFrom>
                <a:srgbClr val="000000"/>
              </a:clrFrom>
              <a:clrTo>
                <a:srgbClr val="000000">
                  <a:alpha val="0"/>
                </a:srgbClr>
              </a:clrTo>
            </a:clrChange>
            <a:duotone>
              <a:prstClr val="black"/>
              <a:schemeClr val="tx2">
                <a:lumMod val="75000"/>
                <a:tint val="45000"/>
                <a:satMod val="400000"/>
              </a:schemeClr>
            </a:duotone>
            <a:extLst>
              <a:ext uri="{BEBA8EAE-BF5A-486C-A8C5-ECC9F3942E4B}">
                <a14:imgProps xmlns:a14="http://schemas.microsoft.com/office/drawing/2010/main">
                  <a14:imgLayer r:embed="rId6">
                    <a14:imgEffect>
                      <a14:sharpenSoften amount="1000"/>
                    </a14:imgEffect>
                  </a14:imgLayer>
                </a14:imgProps>
              </a:ext>
            </a:extLst>
          </a:blip>
          <a:stretch>
            <a:fillRect/>
          </a:stretch>
        </p:blipFill>
        <p:spPr>
          <a:xfrm>
            <a:off x="227348" y="224644"/>
            <a:ext cx="1901121" cy="1332148"/>
          </a:xfrm>
          <a:prstGeom prst="rect">
            <a:avLst/>
          </a:prstGeom>
        </p:spPr>
      </p:pic>
      <p:sp>
        <p:nvSpPr>
          <p:cNvPr id="8" name="Title 1">
            <a:extLst>
              <a:ext uri="{FF2B5EF4-FFF2-40B4-BE49-F238E27FC236}">
                <a16:creationId xmlns:a16="http://schemas.microsoft.com/office/drawing/2014/main" id="{B590EBFC-9A5A-4C7A-A8B5-9289100CD99E}"/>
              </a:ext>
            </a:extLst>
          </p:cNvPr>
          <p:cNvSpPr txBox="1">
            <a:spLocks/>
          </p:cNvSpPr>
          <p:nvPr/>
        </p:nvSpPr>
        <p:spPr bwMode="auto">
          <a:xfrm>
            <a:off x="2902878" y="722556"/>
            <a:ext cx="3494869" cy="834236"/>
          </a:xfrm>
          <a:prstGeom prst="rect">
            <a:avLst/>
          </a:prstGeom>
          <a:noFill/>
          <a:ln w="9525" cap="flat" cmpd="sng" algn="ctr">
            <a:noFill/>
            <a:prstDash val="solid"/>
            <a:miter lim="800000"/>
            <a:headEnd/>
            <a:tailEnd/>
          </a:ln>
          <a:effectLst/>
          <a:scene3d>
            <a:camera prst="orthographicFront" fov="0">
              <a:rot lat="0" lon="0" rev="0"/>
            </a:camera>
            <a:lightRig rig="balanced" dir="t">
              <a:rot lat="0" lon="0" rev="0"/>
            </a:lightRig>
          </a:scene3d>
          <a:sp3d prstMaterial="matte">
            <a:bevelT w="0" h="0"/>
            <a:contourClr>
              <a:schemeClr val="accent1">
                <a:tint val="100000"/>
                <a:shade val="100000"/>
                <a:hueMod val="100000"/>
                <a:satMod val="100000"/>
              </a:schemeClr>
            </a:contourClr>
          </a:sp3d>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0" kern="1200">
                <a:ln>
                  <a:noFill/>
                </a:ln>
                <a:solidFill>
                  <a:srgbClr val="30A29A"/>
                </a:solidFill>
                <a:effectLst/>
                <a:latin typeface="Calibri" pitchFamily="34"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2400" b="1" dirty="0" err="1">
                <a:solidFill>
                  <a:srgbClr val="58595B"/>
                </a:solidFill>
                <a:cs typeface="Calibri" panose="020F0502020204030204" pitchFamily="34" charset="0"/>
              </a:rPr>
              <a:t>Programme</a:t>
            </a:r>
            <a:r>
              <a:rPr lang="en-US" sz="2400" b="1" dirty="0">
                <a:solidFill>
                  <a:srgbClr val="58595B"/>
                </a:solidFill>
                <a:cs typeface="Calibri" panose="020F0502020204030204" pitchFamily="34" charset="0"/>
              </a:rPr>
              <a:t> Area: ENERGY</a:t>
            </a:r>
          </a:p>
        </p:txBody>
      </p:sp>
      <p:sp>
        <p:nvSpPr>
          <p:cNvPr id="9" name="Title 1">
            <a:extLst>
              <a:ext uri="{FF2B5EF4-FFF2-40B4-BE49-F238E27FC236}">
                <a16:creationId xmlns:a16="http://schemas.microsoft.com/office/drawing/2014/main" id="{083FA2E2-B705-4FCC-98A5-84EF318EBDDA}"/>
              </a:ext>
            </a:extLst>
          </p:cNvPr>
          <p:cNvSpPr txBox="1">
            <a:spLocks/>
          </p:cNvSpPr>
          <p:nvPr/>
        </p:nvSpPr>
        <p:spPr bwMode="auto">
          <a:xfrm>
            <a:off x="2902878" y="1176986"/>
            <a:ext cx="7020780" cy="3656170"/>
          </a:xfrm>
          <a:prstGeom prst="rect">
            <a:avLst/>
          </a:prstGeom>
          <a:noFill/>
          <a:ln w="9525" cap="flat" cmpd="sng" algn="ctr">
            <a:noFill/>
            <a:prstDash val="solid"/>
            <a:miter lim="800000"/>
            <a:headEnd/>
            <a:tailEnd/>
          </a:ln>
          <a:effectLst/>
          <a:scene3d>
            <a:camera prst="orthographicFront" fov="0">
              <a:rot lat="0" lon="0" rev="0"/>
            </a:camera>
            <a:lightRig rig="balanced" dir="t">
              <a:rot lat="0" lon="0" rev="0"/>
            </a:lightRig>
          </a:scene3d>
          <a:sp3d prstMaterial="matte">
            <a:bevelT w="0" h="0"/>
            <a:contourClr>
              <a:schemeClr val="accent1">
                <a:tint val="100000"/>
                <a:shade val="100000"/>
                <a:hueMod val="100000"/>
                <a:satMod val="100000"/>
              </a:schemeClr>
            </a:contourClr>
          </a:sp3d>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0" kern="1200">
                <a:ln>
                  <a:noFill/>
                </a:ln>
                <a:solidFill>
                  <a:srgbClr val="30A29A"/>
                </a:solidFill>
                <a:effectLst/>
                <a:latin typeface="Calibri" pitchFamily="34"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pPr algn="l">
              <a:lnSpc>
                <a:spcPct val="150000"/>
              </a:lnSpc>
              <a:spcAft>
                <a:spcPts val="600"/>
              </a:spcAft>
            </a:pPr>
            <a:r>
              <a:rPr lang="en-US" sz="2200" b="1" dirty="0">
                <a:solidFill>
                  <a:srgbClr val="58595B"/>
                </a:solidFill>
                <a:cs typeface="Calibri" panose="020F0502020204030204" pitchFamily="34" charset="0"/>
              </a:rPr>
              <a:t>Renewable energy, energy efficiency, energy security</a:t>
            </a:r>
          </a:p>
          <a:p>
            <a:pPr marL="742950" lvl="1" indent="-285750">
              <a:spcAft>
                <a:spcPts val="1200"/>
              </a:spcAft>
              <a:buFont typeface="Courier New" panose="02070309020205020404" pitchFamily="49" charset="0"/>
              <a:buChar char="o"/>
            </a:pPr>
            <a:r>
              <a:rPr lang="en-US" sz="1800" b="1" dirty="0">
                <a:solidFill>
                  <a:schemeClr val="tx2"/>
                </a:solidFill>
                <a:latin typeface="Calibri" panose="020F0502020204030204" pitchFamily="34" charset="0"/>
                <a:cs typeface="Calibri" panose="020F0502020204030204" pitchFamily="34" charset="0"/>
              </a:rPr>
              <a:t>Improved energy efficiency in school buildings </a:t>
            </a:r>
          </a:p>
          <a:p>
            <a:pPr marL="742950" lvl="1" indent="-285750">
              <a:spcAft>
                <a:spcPts val="1200"/>
              </a:spcAft>
              <a:buFont typeface="Courier New" panose="02070309020205020404" pitchFamily="49" charset="0"/>
              <a:buChar char="o"/>
            </a:pPr>
            <a:r>
              <a:rPr lang="en-US" sz="1800" b="1" dirty="0">
                <a:solidFill>
                  <a:schemeClr val="tx2"/>
                </a:solidFill>
                <a:latin typeface="Calibri" panose="020F0502020204030204" pitchFamily="34" charset="0"/>
                <a:cs typeface="Calibri" panose="020F0502020204030204" pitchFamily="34" charset="0"/>
              </a:rPr>
              <a:t>Development of high-efficiency industrial and professional cogeneration </a:t>
            </a:r>
          </a:p>
          <a:p>
            <a:pPr marL="742950" lvl="1" indent="-285750">
              <a:spcAft>
                <a:spcPts val="1200"/>
              </a:spcAft>
              <a:buFont typeface="Courier New" panose="02070309020205020404" pitchFamily="49" charset="0"/>
              <a:buChar char="o"/>
            </a:pPr>
            <a:r>
              <a:rPr lang="en-US" sz="1800" b="1" dirty="0">
                <a:solidFill>
                  <a:schemeClr val="tx2"/>
                </a:solidFill>
                <a:latin typeface="Calibri" panose="020F0502020204030204" pitchFamily="34" charset="0"/>
                <a:cs typeface="Calibri" panose="020F0502020204030204" pitchFamily="34" charset="0"/>
              </a:rPr>
              <a:t>Construction/modernization of municipal heating systems and elimination of individual heat sources </a:t>
            </a:r>
          </a:p>
          <a:p>
            <a:pPr marL="742950" lvl="1" indent="-285750">
              <a:spcAft>
                <a:spcPts val="1200"/>
              </a:spcAft>
              <a:buFont typeface="Wingdings" panose="05000000000000000000" pitchFamily="2" charset="2"/>
              <a:buChar char="Ø"/>
            </a:pPr>
            <a:r>
              <a:rPr lang="en-US" sz="1800" b="1" dirty="0">
                <a:solidFill>
                  <a:schemeClr val="tx2"/>
                </a:solidFill>
                <a:latin typeface="Calibri" panose="020F0502020204030204" pitchFamily="34" charset="0"/>
                <a:cs typeface="Calibri" panose="020F0502020204030204" pitchFamily="34" charset="0"/>
              </a:rPr>
              <a:t>Geothermal energy production </a:t>
            </a:r>
          </a:p>
          <a:p>
            <a:pPr marL="742950" lvl="1" indent="-285750">
              <a:spcAft>
                <a:spcPts val="1200"/>
              </a:spcAft>
              <a:buFont typeface="Wingdings" panose="05000000000000000000" pitchFamily="2" charset="2"/>
              <a:buChar char="Ø"/>
            </a:pPr>
            <a:r>
              <a:rPr lang="en-US" sz="1800" b="1" dirty="0">
                <a:solidFill>
                  <a:schemeClr val="tx2"/>
                </a:solidFill>
                <a:latin typeface="Calibri" panose="020F0502020204030204" pitchFamily="34" charset="0"/>
                <a:cs typeface="Calibri" panose="020F0502020204030204" pitchFamily="34" charset="0"/>
              </a:rPr>
              <a:t>Increasing the efficiency of energy generation in existing small hydropower plants (up to 2MW)</a:t>
            </a:r>
          </a:p>
        </p:txBody>
      </p:sp>
      <p:sp>
        <p:nvSpPr>
          <p:cNvPr id="11" name="Title 1">
            <a:extLst>
              <a:ext uri="{FF2B5EF4-FFF2-40B4-BE49-F238E27FC236}">
                <a16:creationId xmlns:a16="http://schemas.microsoft.com/office/drawing/2014/main" id="{07A4EC5C-20A2-499C-AC19-1A5BFB715951}"/>
              </a:ext>
            </a:extLst>
          </p:cNvPr>
          <p:cNvSpPr txBox="1">
            <a:spLocks/>
          </p:cNvSpPr>
          <p:nvPr/>
        </p:nvSpPr>
        <p:spPr bwMode="auto">
          <a:xfrm>
            <a:off x="4650313" y="5917101"/>
            <a:ext cx="6643457" cy="440094"/>
          </a:xfrm>
          <a:prstGeom prst="rect">
            <a:avLst/>
          </a:prstGeom>
          <a:noFill/>
          <a:ln w="9525" cap="flat" cmpd="sng" algn="ctr">
            <a:noFill/>
            <a:prstDash val="solid"/>
            <a:miter lim="800000"/>
            <a:headEnd/>
            <a:tailEnd/>
          </a:ln>
          <a:effectLst/>
          <a:scene3d>
            <a:camera prst="orthographicFront" fov="0">
              <a:rot lat="0" lon="0" rev="0"/>
            </a:camera>
            <a:lightRig rig="balanced" dir="t">
              <a:rot lat="0" lon="0" rev="0"/>
            </a:lightRig>
          </a:scene3d>
          <a:sp3d prstMaterial="matte">
            <a:bevelT w="0" h="0"/>
            <a:contourClr>
              <a:schemeClr val="accent1">
                <a:tint val="100000"/>
                <a:shade val="100000"/>
                <a:hueMod val="100000"/>
                <a:satMod val="100000"/>
              </a:schemeClr>
            </a:contourClr>
          </a:sp3d>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0" kern="1200">
                <a:ln>
                  <a:noFill/>
                </a:ln>
                <a:solidFill>
                  <a:srgbClr val="30A29A"/>
                </a:solidFill>
                <a:effectLst/>
                <a:latin typeface="Calibri" pitchFamily="34"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2200" dirty="0">
                <a:solidFill>
                  <a:srgbClr val="58595B"/>
                </a:solidFill>
                <a:cs typeface="Calibri" panose="020F0502020204030204" pitchFamily="34" charset="0"/>
              </a:rPr>
              <a:t>Further information at our website:  </a:t>
            </a:r>
            <a:r>
              <a:rPr lang="en-US" sz="2400" b="1" dirty="0">
                <a:solidFill>
                  <a:srgbClr val="58595B"/>
                </a:solidFill>
                <a:cs typeface="Calibri" panose="020F0502020204030204" pitchFamily="34" charset="0"/>
              </a:rPr>
              <a:t>www.vatnaskil.is</a:t>
            </a:r>
            <a:endParaRPr lang="en-US" sz="2200" b="1" dirty="0">
              <a:solidFill>
                <a:srgbClr val="58595B"/>
              </a:solidFill>
              <a:cs typeface="Calibri" panose="020F0502020204030204" pitchFamily="34" charset="0"/>
            </a:endParaRPr>
          </a:p>
        </p:txBody>
      </p:sp>
      <p:sp>
        <p:nvSpPr>
          <p:cNvPr id="3" name="TextBox 2">
            <a:extLst>
              <a:ext uri="{FF2B5EF4-FFF2-40B4-BE49-F238E27FC236}">
                <a16:creationId xmlns:a16="http://schemas.microsoft.com/office/drawing/2014/main" id="{FA772519-C53F-427D-9707-C973F4101890}"/>
              </a:ext>
            </a:extLst>
          </p:cNvPr>
          <p:cNvSpPr txBox="1"/>
          <p:nvPr/>
        </p:nvSpPr>
        <p:spPr>
          <a:xfrm>
            <a:off x="1455896" y="3717032"/>
            <a:ext cx="1901121" cy="707886"/>
          </a:xfrm>
          <a:prstGeom prst="rect">
            <a:avLst/>
          </a:prstGeom>
          <a:noFill/>
        </p:spPr>
        <p:txBody>
          <a:bodyPr wrap="square" rtlCol="0">
            <a:spAutoFit/>
          </a:bodyPr>
          <a:lstStyle/>
          <a:p>
            <a:pPr algn="r"/>
            <a:r>
              <a:rPr lang="en-US" sz="2000" dirty="0">
                <a:solidFill>
                  <a:srgbClr val="555555"/>
                </a:solidFill>
                <a:latin typeface="Calibri" panose="020F0502020204030204" pitchFamily="34" charset="0"/>
                <a:cs typeface="Calibri" panose="020F0502020204030204" pitchFamily="34" charset="0"/>
              </a:rPr>
              <a:t>Current call </a:t>
            </a:r>
          </a:p>
          <a:p>
            <a:pPr algn="r"/>
            <a:r>
              <a:rPr lang="en-US" sz="2000" dirty="0">
                <a:solidFill>
                  <a:srgbClr val="555555"/>
                </a:solidFill>
                <a:latin typeface="Calibri" panose="020F0502020204030204" pitchFamily="34" charset="0"/>
                <a:cs typeface="Calibri" panose="020F0502020204030204" pitchFamily="34" charset="0"/>
              </a:rPr>
              <a:t>for proposals</a:t>
            </a:r>
          </a:p>
        </p:txBody>
      </p:sp>
    </p:spTree>
    <p:extLst>
      <p:ext uri="{BB962C8B-B14F-4D97-AF65-F5344CB8AC3E}">
        <p14:creationId xmlns:p14="http://schemas.microsoft.com/office/powerpoint/2010/main" val="1824863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50">
            <a:extLst>
              <a:ext uri="{FF2B5EF4-FFF2-40B4-BE49-F238E27FC236}">
                <a16:creationId xmlns:a16="http://schemas.microsoft.com/office/drawing/2014/main" id="{53085CCD-FD39-4FB0-AB9C-A3DE3C49E2CA}"/>
              </a:ext>
            </a:extLst>
          </p:cNvPr>
          <p:cNvSpPr txBox="1">
            <a:spLocks/>
          </p:cNvSpPr>
          <p:nvPr/>
        </p:nvSpPr>
        <p:spPr>
          <a:xfrm>
            <a:off x="5698604" y="1571479"/>
            <a:ext cx="6348028" cy="1669455"/>
          </a:xfrm>
          <a:prstGeom prst="rect">
            <a:avLst/>
          </a:prstGeom>
        </p:spPr>
        <p:txBody>
          <a:bodyPr anchor="t">
            <a:noAutofit/>
          </a:bodyPr>
          <a:lst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rgbClr val="58595B"/>
                </a:solidFill>
                <a:latin typeface="Calibri" panose="020F0502020204030204" pitchFamily="34" charset="0"/>
                <a:cs typeface="Calibri" panose="020F0502020204030204" pitchFamily="34" charset="0"/>
              </a:rPr>
              <a:t>Diverse team of 12 specialists </a:t>
            </a:r>
          </a:p>
          <a:p>
            <a:pP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5 PhD, 7 MSc </a:t>
            </a:r>
          </a:p>
          <a:p>
            <a:pP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Wide range of academic backgrounds within physical and environmental sciences, engineering and computer programming</a:t>
            </a:r>
          </a:p>
          <a:p>
            <a:pPr marL="0" indent="0">
              <a:buFont typeface="Arial" charset="0"/>
              <a:buNone/>
            </a:pPr>
            <a:endParaRPr lang="en-US" sz="2000" b="1" dirty="0">
              <a:solidFill>
                <a:srgbClr val="58595B"/>
              </a:solidFill>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738633BB-B974-4333-A87C-A23AC888491B}"/>
              </a:ext>
            </a:extLst>
          </p:cNvPr>
          <p:cNvSpPr txBox="1">
            <a:spLocks/>
          </p:cNvSpPr>
          <p:nvPr/>
        </p:nvSpPr>
        <p:spPr bwMode="auto">
          <a:xfrm>
            <a:off x="420852" y="1574597"/>
            <a:ext cx="4857436" cy="1403324"/>
          </a:xfrm>
          <a:prstGeom prst="rect">
            <a:avLst/>
          </a:prstGeom>
          <a:noFill/>
          <a:ln w="9525" cap="flat" cmpd="sng" algn="ctr">
            <a:noFill/>
            <a:prstDash val="solid"/>
            <a:miter lim="800000"/>
            <a:headEnd/>
            <a:tailEnd/>
          </a:ln>
          <a:effectLst/>
          <a:scene3d>
            <a:camera prst="orthographicFront" fov="0">
              <a:rot lat="0" lon="0" rev="0"/>
            </a:camera>
            <a:lightRig rig="balanced" dir="t">
              <a:rot lat="0" lon="0" rev="0"/>
            </a:lightRig>
          </a:scene3d>
          <a:sp3d prstMaterial="matte">
            <a:bevelT w="0" h="0"/>
            <a:contourClr>
              <a:schemeClr val="accent1">
                <a:tint val="100000"/>
                <a:shade val="100000"/>
                <a:hueMod val="100000"/>
                <a:satMod val="100000"/>
              </a:schemeClr>
            </a:contourClr>
          </a:sp3d>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0" kern="1200">
                <a:ln>
                  <a:noFill/>
                </a:ln>
                <a:solidFill>
                  <a:srgbClr val="30A29A"/>
                </a:solidFill>
                <a:effectLst/>
                <a:latin typeface="Calibri" pitchFamily="34"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pPr algn="l"/>
            <a:r>
              <a:rPr lang="en-US" sz="2000" b="1" dirty="0">
                <a:solidFill>
                  <a:srgbClr val="58595B"/>
                </a:solidFill>
                <a:cs typeface="Calibri" panose="020F0502020204030204" pitchFamily="34" charset="0"/>
              </a:rPr>
              <a:t>Private Icelandic consulting firm</a:t>
            </a:r>
          </a:p>
          <a:p>
            <a:pPr marL="342900" indent="-342900" algn="l">
              <a:buFont typeface="Wingdings" panose="05000000000000000000" pitchFamily="2" charset="2"/>
              <a:buChar char="§"/>
            </a:pPr>
            <a:r>
              <a:rPr lang="en-US" sz="1800" b="1" dirty="0">
                <a:solidFill>
                  <a:schemeClr val="accent2">
                    <a:lumMod val="50000"/>
                  </a:schemeClr>
                </a:solidFill>
                <a:cs typeface="Calibri" panose="020F0502020204030204" pitchFamily="34" charset="0"/>
              </a:rPr>
              <a:t>Founded in 1982</a:t>
            </a:r>
          </a:p>
          <a:p>
            <a:pPr marL="342900" indent="-342900" algn="l">
              <a:buFont typeface="Wingdings" panose="05000000000000000000" pitchFamily="2" charset="2"/>
              <a:buChar char="§"/>
            </a:pPr>
            <a:r>
              <a:rPr lang="en-US" sz="1800" b="1" dirty="0">
                <a:solidFill>
                  <a:schemeClr val="accent2">
                    <a:lumMod val="50000"/>
                  </a:schemeClr>
                </a:solidFill>
                <a:cs typeface="Calibri" panose="020F0502020204030204" pitchFamily="34" charset="0"/>
              </a:rPr>
              <a:t>Nearly 40 years experience in Iceland and around the globe</a:t>
            </a:r>
          </a:p>
        </p:txBody>
      </p:sp>
      <p:pic>
        <p:nvPicPr>
          <p:cNvPr id="8" name="Picture 7">
            <a:extLst>
              <a:ext uri="{FF2B5EF4-FFF2-40B4-BE49-F238E27FC236}">
                <a16:creationId xmlns:a16="http://schemas.microsoft.com/office/drawing/2014/main" id="{D0E33D62-7445-4438-9A66-B06738F7F1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0438" y="236011"/>
            <a:ext cx="2507124" cy="892502"/>
          </a:xfrm>
          <a:prstGeom prst="rect">
            <a:avLst/>
          </a:prstGeom>
        </p:spPr>
      </p:pic>
      <p:sp>
        <p:nvSpPr>
          <p:cNvPr id="10" name="Content Placeholder 50">
            <a:extLst>
              <a:ext uri="{FF2B5EF4-FFF2-40B4-BE49-F238E27FC236}">
                <a16:creationId xmlns:a16="http://schemas.microsoft.com/office/drawing/2014/main" id="{0557B549-9886-4649-9103-EAC7E4EC4907}"/>
              </a:ext>
            </a:extLst>
          </p:cNvPr>
          <p:cNvSpPr txBox="1">
            <a:spLocks/>
          </p:cNvSpPr>
          <p:nvPr/>
        </p:nvSpPr>
        <p:spPr>
          <a:xfrm>
            <a:off x="4248796" y="361052"/>
            <a:ext cx="3694408" cy="767461"/>
          </a:xfrm>
          <a:prstGeom prst="rect">
            <a:avLst/>
          </a:prstGeom>
        </p:spPr>
        <p:txBody>
          <a:bodyPr anchor="t">
            <a:noAutofit/>
          </a:bodyPr>
          <a:lst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en-US" sz="3200" b="1" dirty="0">
                <a:solidFill>
                  <a:srgbClr val="58595B"/>
                </a:solidFill>
                <a:latin typeface="Calibri" panose="020F0502020204030204" pitchFamily="34" charset="0"/>
                <a:cs typeface="Calibri" panose="020F0502020204030204" pitchFamily="34" charset="0"/>
              </a:rPr>
              <a:t>COMPANY PROFILE</a:t>
            </a:r>
            <a:endParaRPr lang="en-US" b="1" dirty="0">
              <a:solidFill>
                <a:srgbClr val="58595B"/>
              </a:solidFill>
              <a:latin typeface="Calibri" panose="020F0502020204030204" pitchFamily="34" charset="0"/>
              <a:cs typeface="Calibri" panose="020F0502020204030204" pitchFamily="34" charset="0"/>
            </a:endParaRPr>
          </a:p>
        </p:txBody>
      </p:sp>
      <p:sp>
        <p:nvSpPr>
          <p:cNvPr id="11" name="Content Placeholder 50">
            <a:extLst>
              <a:ext uri="{FF2B5EF4-FFF2-40B4-BE49-F238E27FC236}">
                <a16:creationId xmlns:a16="http://schemas.microsoft.com/office/drawing/2014/main" id="{6C4F53BF-E390-4241-9AA8-7D9FD926694D}"/>
              </a:ext>
            </a:extLst>
          </p:cNvPr>
          <p:cNvSpPr txBox="1">
            <a:spLocks/>
          </p:cNvSpPr>
          <p:nvPr/>
        </p:nvSpPr>
        <p:spPr>
          <a:xfrm>
            <a:off x="5698604" y="3412206"/>
            <a:ext cx="6348028" cy="2596705"/>
          </a:xfrm>
          <a:prstGeom prst="rect">
            <a:avLst/>
          </a:prstGeom>
        </p:spPr>
        <p:txBody>
          <a:bodyPr anchor="t">
            <a:noAutofit/>
          </a:bodyPr>
          <a:lst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rgbClr val="58595B"/>
                </a:solidFill>
                <a:latin typeface="Calibri" panose="020F0502020204030204" pitchFamily="34" charset="0"/>
                <a:cs typeface="Calibri" panose="020F0502020204030204" pitchFamily="34" charset="0"/>
              </a:rPr>
              <a:t>Collaboration experience, including…</a:t>
            </a:r>
          </a:p>
          <a:p>
            <a:pP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Consulting on international renewable energy projects (Europe, Africa, Asia, North and Central America)</a:t>
            </a:r>
          </a:p>
          <a:p>
            <a:pP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Advisory role at University of Iceland and the United Nations University Geothermal Training </a:t>
            </a:r>
            <a:r>
              <a:rPr lang="en-US" sz="1800" b="1" dirty="0" err="1">
                <a:solidFill>
                  <a:schemeClr val="accent2">
                    <a:lumMod val="50000"/>
                  </a:schemeClr>
                </a:solidFill>
                <a:latin typeface="Calibri" panose="020F0502020204030204" pitchFamily="34" charset="0"/>
                <a:cs typeface="Calibri" panose="020F0502020204030204" pitchFamily="34" charset="0"/>
              </a:rPr>
              <a:t>Programme</a:t>
            </a:r>
            <a:r>
              <a:rPr lang="en-US" sz="1800" b="1" dirty="0">
                <a:solidFill>
                  <a:schemeClr val="accent2">
                    <a:lumMod val="50000"/>
                  </a:schemeClr>
                </a:solidFill>
                <a:latin typeface="Calibri" panose="020F0502020204030204" pitchFamily="34" charset="0"/>
                <a:cs typeface="Calibri" panose="020F0502020204030204" pitchFamily="34" charset="0"/>
              </a:rPr>
              <a:t> (UNU-GTP)</a:t>
            </a:r>
          </a:p>
          <a:p>
            <a:pP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Training in numerical modelling (open courses and specifically designed programs for clients)</a:t>
            </a:r>
          </a:p>
          <a:p>
            <a:pP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Software development (</a:t>
            </a:r>
            <a:r>
              <a:rPr lang="en-US" sz="1800" b="1" dirty="0" err="1">
                <a:solidFill>
                  <a:schemeClr val="accent2">
                    <a:lumMod val="50000"/>
                  </a:schemeClr>
                </a:solidFill>
                <a:latin typeface="Calibri" panose="020F0502020204030204" pitchFamily="34" charset="0"/>
                <a:cs typeface="Calibri" panose="020F0502020204030204" pitchFamily="34" charset="0"/>
              </a:rPr>
              <a:t>Finsterle</a:t>
            </a:r>
            <a:r>
              <a:rPr lang="en-US" sz="1800" b="1" dirty="0">
                <a:solidFill>
                  <a:schemeClr val="accent2">
                    <a:lumMod val="50000"/>
                  </a:schemeClr>
                </a:solidFill>
                <a:latin typeface="Calibri" panose="020F0502020204030204" pitchFamily="34" charset="0"/>
                <a:cs typeface="Calibri" panose="020F0502020204030204" pitchFamily="34" charset="0"/>
              </a:rPr>
              <a:t> </a:t>
            </a:r>
            <a:r>
              <a:rPr lang="en-US" sz="1800" b="1" dirty="0" err="1">
                <a:solidFill>
                  <a:schemeClr val="accent2">
                    <a:lumMod val="50000"/>
                  </a:schemeClr>
                </a:solidFill>
                <a:latin typeface="Calibri" panose="020F0502020204030204" pitchFamily="34" charset="0"/>
                <a:cs typeface="Calibri" panose="020F0502020204030204" pitchFamily="34" charset="0"/>
              </a:rPr>
              <a:t>GeoConsulting</a:t>
            </a:r>
            <a:r>
              <a:rPr lang="en-US" sz="1800" b="1" dirty="0">
                <a:solidFill>
                  <a:schemeClr val="accent2">
                    <a:lumMod val="50000"/>
                  </a:schemeClr>
                </a:solidFill>
                <a:latin typeface="Calibri" panose="020F0502020204030204" pitchFamily="34" charset="0"/>
                <a:cs typeface="Calibri" panose="020F0502020204030204" pitchFamily="34" charset="0"/>
              </a:rPr>
              <a:t> and Lawrence Berkeley National Laboratory)</a:t>
            </a:r>
          </a:p>
        </p:txBody>
      </p:sp>
      <p:sp>
        <p:nvSpPr>
          <p:cNvPr id="16" name="Content Placeholder 50">
            <a:extLst>
              <a:ext uri="{FF2B5EF4-FFF2-40B4-BE49-F238E27FC236}">
                <a16:creationId xmlns:a16="http://schemas.microsoft.com/office/drawing/2014/main" id="{88DC3B21-2A09-4DE0-A8DF-FF0717C3E63E}"/>
              </a:ext>
            </a:extLst>
          </p:cNvPr>
          <p:cNvSpPr txBox="1">
            <a:spLocks/>
          </p:cNvSpPr>
          <p:nvPr/>
        </p:nvSpPr>
        <p:spPr>
          <a:xfrm>
            <a:off x="420852" y="3424006"/>
            <a:ext cx="4857436" cy="2853727"/>
          </a:xfrm>
          <a:prstGeom prst="rect">
            <a:avLst/>
          </a:prstGeom>
        </p:spPr>
        <p:txBody>
          <a:bodyPr anchor="t">
            <a:noAutofit/>
          </a:bodyPr>
          <a:lst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rgbClr val="58595B"/>
                </a:solidFill>
                <a:latin typeface="Calibri" panose="020F0502020204030204" pitchFamily="34" charset="0"/>
                <a:cs typeface="Calibri" panose="020F0502020204030204" pitchFamily="34" charset="0"/>
              </a:rPr>
              <a:t>Specialized consultancy utilizing models of natural and man-made environments</a:t>
            </a:r>
          </a:p>
          <a:p>
            <a:pPr>
              <a:buClr>
                <a:srgbClr val="2DA19A"/>
              </a:buCl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Addressing issues relating to renewable energy, resource management, urban planning, industrial processes, climate change and the environment</a:t>
            </a:r>
          </a:p>
          <a:p>
            <a:pPr>
              <a:buClr>
                <a:srgbClr val="2DA19A"/>
              </a:buClr>
              <a:buFont typeface="Wingdings" panose="05000000000000000000" pitchFamily="2" charset="2"/>
              <a:buChar char="§"/>
            </a:pPr>
            <a:r>
              <a:rPr lang="en-US" sz="1800" b="1" dirty="0">
                <a:solidFill>
                  <a:schemeClr val="accent2">
                    <a:lumMod val="50000"/>
                  </a:schemeClr>
                </a:solidFill>
                <a:latin typeface="Calibri" panose="020F0502020204030204" pitchFamily="34" charset="0"/>
                <a:cs typeface="Calibri" panose="020F0502020204030204" pitchFamily="34" charset="0"/>
              </a:rPr>
              <a:t>Clients from the energy sector, public utilities, private industry and government</a:t>
            </a:r>
          </a:p>
          <a:p>
            <a:pPr marL="0" indent="0">
              <a:buFont typeface="Arial" charset="0"/>
              <a:buNone/>
            </a:pPr>
            <a:endParaRPr lang="en-US" sz="2000" b="1" dirty="0">
              <a:solidFill>
                <a:srgbClr val="58595B"/>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34444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4E5B78E1-E760-4142-B9CF-67570BDE8ED2}"/>
              </a:ext>
            </a:extLst>
          </p:cNvPr>
          <p:cNvSpPr txBox="1">
            <a:spLocks/>
          </p:cNvSpPr>
          <p:nvPr/>
        </p:nvSpPr>
        <p:spPr bwMode="auto">
          <a:xfrm>
            <a:off x="2750891" y="6277733"/>
            <a:ext cx="6643457" cy="440094"/>
          </a:xfrm>
          <a:prstGeom prst="rect">
            <a:avLst/>
          </a:prstGeom>
          <a:noFill/>
          <a:ln w="9525" cap="flat" cmpd="sng" algn="ctr">
            <a:noFill/>
            <a:prstDash val="solid"/>
            <a:miter lim="800000"/>
            <a:headEnd/>
            <a:tailEnd/>
          </a:ln>
          <a:effectLst/>
          <a:scene3d>
            <a:camera prst="orthographicFront" fov="0">
              <a:rot lat="0" lon="0" rev="0"/>
            </a:camera>
            <a:lightRig rig="balanced" dir="t">
              <a:rot lat="0" lon="0" rev="0"/>
            </a:lightRig>
          </a:scene3d>
          <a:sp3d prstMaterial="matte">
            <a:bevelT w="0" h="0"/>
            <a:contourClr>
              <a:schemeClr val="accent1">
                <a:tint val="100000"/>
                <a:shade val="100000"/>
                <a:hueMod val="100000"/>
                <a:satMod val="100000"/>
              </a:schemeClr>
            </a:contourClr>
          </a:sp3d>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800" b="0" kern="1200">
                <a:ln>
                  <a:noFill/>
                </a:ln>
                <a:solidFill>
                  <a:srgbClr val="30A29A"/>
                </a:solidFill>
                <a:effectLst/>
                <a:latin typeface="Calibri" pitchFamily="34"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2200" dirty="0">
                <a:solidFill>
                  <a:srgbClr val="58595B"/>
                </a:solidFill>
                <a:cs typeface="Calibri" panose="020F0502020204030204" pitchFamily="34" charset="0"/>
              </a:rPr>
              <a:t>Further information at our website:  </a:t>
            </a:r>
            <a:r>
              <a:rPr lang="en-US" sz="2400" b="1" dirty="0">
                <a:solidFill>
                  <a:srgbClr val="58595B"/>
                </a:solidFill>
                <a:cs typeface="Calibri" panose="020F0502020204030204" pitchFamily="34" charset="0"/>
              </a:rPr>
              <a:t>www.vatnaskil.is</a:t>
            </a:r>
            <a:endParaRPr lang="en-US" sz="2200" b="1" dirty="0">
              <a:solidFill>
                <a:srgbClr val="58595B"/>
              </a:solidFill>
              <a:cs typeface="Calibri" panose="020F0502020204030204" pitchFamily="34" charset="0"/>
            </a:endParaRPr>
          </a:p>
        </p:txBody>
      </p:sp>
      <p:pic>
        <p:nvPicPr>
          <p:cNvPr id="8" name="Picture 7">
            <a:extLst>
              <a:ext uri="{FF2B5EF4-FFF2-40B4-BE49-F238E27FC236}">
                <a16:creationId xmlns:a16="http://schemas.microsoft.com/office/drawing/2014/main" id="{D0E33D62-7445-4438-9A66-B06738F7F1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70438" y="236011"/>
            <a:ext cx="2507124" cy="892502"/>
          </a:xfrm>
          <a:prstGeom prst="rect">
            <a:avLst/>
          </a:prstGeom>
        </p:spPr>
      </p:pic>
      <p:sp>
        <p:nvSpPr>
          <p:cNvPr id="10" name="Content Placeholder 50">
            <a:extLst>
              <a:ext uri="{FF2B5EF4-FFF2-40B4-BE49-F238E27FC236}">
                <a16:creationId xmlns:a16="http://schemas.microsoft.com/office/drawing/2014/main" id="{0557B549-9886-4649-9103-EAC7E4EC4907}"/>
              </a:ext>
            </a:extLst>
          </p:cNvPr>
          <p:cNvSpPr txBox="1">
            <a:spLocks/>
          </p:cNvSpPr>
          <p:nvPr/>
        </p:nvSpPr>
        <p:spPr>
          <a:xfrm>
            <a:off x="4284800" y="360220"/>
            <a:ext cx="3622400" cy="767461"/>
          </a:xfrm>
          <a:prstGeom prst="rect">
            <a:avLst/>
          </a:prstGeom>
        </p:spPr>
        <p:txBody>
          <a:bodyPr anchor="t">
            <a:noAutofit/>
          </a:bodyPr>
          <a:lst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buNone/>
            </a:pPr>
            <a:r>
              <a:rPr lang="en-US" sz="3200" b="1" dirty="0">
                <a:solidFill>
                  <a:srgbClr val="58595B"/>
                </a:solidFill>
                <a:latin typeface="Calibri" panose="020F0502020204030204" pitchFamily="34" charset="0"/>
                <a:cs typeface="Calibri" panose="020F0502020204030204" pitchFamily="34" charset="0"/>
              </a:rPr>
              <a:t>SERVICE SECTORS</a:t>
            </a:r>
            <a:endParaRPr lang="en-US" b="1" dirty="0">
              <a:solidFill>
                <a:srgbClr val="58595B"/>
              </a:solidFill>
              <a:latin typeface="Calibri" panose="020F0502020204030204" pitchFamily="34" charset="0"/>
              <a:cs typeface="Calibri" panose="020F0502020204030204" pitchFamily="34" charset="0"/>
            </a:endParaRPr>
          </a:p>
        </p:txBody>
      </p:sp>
      <p:sp>
        <p:nvSpPr>
          <p:cNvPr id="14" name="Content Placeholder 50">
            <a:extLst>
              <a:ext uri="{FF2B5EF4-FFF2-40B4-BE49-F238E27FC236}">
                <a16:creationId xmlns:a16="http://schemas.microsoft.com/office/drawing/2014/main" id="{E57CDA6A-C098-4529-BFDA-36874FCF1E35}"/>
              </a:ext>
            </a:extLst>
          </p:cNvPr>
          <p:cNvSpPr txBox="1">
            <a:spLocks/>
          </p:cNvSpPr>
          <p:nvPr/>
        </p:nvSpPr>
        <p:spPr>
          <a:xfrm>
            <a:off x="1136812" y="1949755"/>
            <a:ext cx="4968552" cy="4738086"/>
          </a:xfrm>
          <a:prstGeom prst="rect">
            <a:avLst/>
          </a:prstGeom>
        </p:spPr>
        <p:txBody>
          <a:bodyPr anchor="t">
            <a:noAutofit/>
          </a:bodyPr>
          <a:lst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000" b="1" dirty="0">
                <a:solidFill>
                  <a:srgbClr val="58595B"/>
                </a:solidFill>
                <a:latin typeface="Calibri" panose="020F0502020204030204" pitchFamily="34" charset="0"/>
                <a:cs typeface="Calibri" panose="020F0502020204030204" pitchFamily="34" charset="0"/>
              </a:rPr>
              <a:t>RENEWABLE ENERGY</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Hydropower</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Geothermal</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Sustainable District Energy</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Wind, Solar and Ocean</a:t>
            </a:r>
          </a:p>
          <a:p>
            <a:pPr marL="0" indent="0">
              <a:buFont typeface="Arial" charset="0"/>
              <a:buNone/>
            </a:pPr>
            <a:endParaRPr lang="en-US" sz="2000" b="1" dirty="0">
              <a:solidFill>
                <a:srgbClr val="58595B"/>
              </a:solidFill>
              <a:latin typeface="Calibri" panose="020F0502020204030204" pitchFamily="34" charset="0"/>
              <a:cs typeface="Calibri" panose="020F0502020204030204" pitchFamily="34" charset="0"/>
            </a:endParaRPr>
          </a:p>
          <a:p>
            <a:pPr marL="0" indent="0">
              <a:buNone/>
            </a:pPr>
            <a:r>
              <a:rPr lang="en-US" sz="2000" b="1" dirty="0">
                <a:solidFill>
                  <a:srgbClr val="58595B"/>
                </a:solidFill>
                <a:latin typeface="Calibri" panose="020F0502020204030204" pitchFamily="34" charset="0"/>
                <a:cs typeface="Calibri" panose="020F0502020204030204" pitchFamily="34" charset="0"/>
              </a:rPr>
              <a:t>INFRASTRUCTURE AND UTILITIES</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Water Supply</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Wastewater</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Urban Development</a:t>
            </a:r>
            <a:endParaRPr lang="en-US" sz="2000" b="1" dirty="0">
              <a:solidFill>
                <a:srgbClr val="58595B"/>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58595B"/>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58595B"/>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58595B"/>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58595B"/>
              </a:solidFill>
              <a:latin typeface="Calibri" panose="020F0502020204030204" pitchFamily="34" charset="0"/>
              <a:cs typeface="Calibri" panose="020F0502020204030204" pitchFamily="34" charset="0"/>
            </a:endParaRPr>
          </a:p>
        </p:txBody>
      </p:sp>
      <p:sp>
        <p:nvSpPr>
          <p:cNvPr id="15" name="Content Placeholder 50">
            <a:extLst>
              <a:ext uri="{FF2B5EF4-FFF2-40B4-BE49-F238E27FC236}">
                <a16:creationId xmlns:a16="http://schemas.microsoft.com/office/drawing/2014/main" id="{BE1CAA8F-8E68-4F15-9E80-BAD762FA4A0B}"/>
              </a:ext>
            </a:extLst>
          </p:cNvPr>
          <p:cNvSpPr txBox="1">
            <a:spLocks/>
          </p:cNvSpPr>
          <p:nvPr/>
        </p:nvSpPr>
        <p:spPr>
          <a:xfrm>
            <a:off x="5438564" y="1948923"/>
            <a:ext cx="5616624" cy="4327146"/>
          </a:xfrm>
          <a:prstGeom prst="rect">
            <a:avLst/>
          </a:prstGeom>
        </p:spPr>
        <p:txBody>
          <a:bodyPr anchor="t">
            <a:noAutofit/>
          </a:bodyPr>
          <a:lstStyle>
            <a:lvl1pPr marL="342900" indent="-342900" algn="l" rtl="0" eaLnBrk="0" fontAlgn="base" hangingPunct="0">
              <a:spcBef>
                <a:spcPct val="20000"/>
              </a:spcBef>
              <a:spcAft>
                <a:spcPct val="0"/>
              </a:spcAft>
              <a:buFont typeface="Arial" charset="0"/>
              <a:buChar char="•"/>
              <a:defRPr sz="2800" kern="1200">
                <a:solidFill>
                  <a:srgbClr val="4D4D4D"/>
                </a:solidFill>
                <a:latin typeface="Arial" charset="0"/>
                <a:ea typeface="+mn-ea"/>
                <a:cs typeface="+mn-cs"/>
              </a:defRPr>
            </a:lvl1pPr>
            <a:lvl2pPr marL="742950" indent="-285750" algn="l" rtl="0" eaLnBrk="0" fontAlgn="base" hangingPunct="0">
              <a:spcBef>
                <a:spcPct val="20000"/>
              </a:spcBef>
              <a:spcAft>
                <a:spcPct val="0"/>
              </a:spcAft>
              <a:buFont typeface="Arial" charset="0"/>
              <a:buChar char="–"/>
              <a:defRPr sz="2400" kern="1200">
                <a:solidFill>
                  <a:srgbClr val="4D4D4D"/>
                </a:solidFill>
                <a:latin typeface="Arial"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rgbClr val="4D4D4D"/>
                </a:solidFill>
                <a:latin typeface="Arial" charset="0"/>
                <a:ea typeface="+mn-ea"/>
                <a:cs typeface="+mn-cs"/>
              </a:defRPr>
            </a:lvl3pPr>
            <a:lvl4pPr marL="16002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4pPr>
            <a:lvl5pPr marL="2057400" indent="-228600" algn="l" rtl="0" eaLnBrk="0" fontAlgn="base" hangingPunct="0">
              <a:spcBef>
                <a:spcPct val="20000"/>
              </a:spcBef>
              <a:spcAft>
                <a:spcPct val="0"/>
              </a:spcAft>
              <a:buFont typeface="Arial" charset="0"/>
              <a:buChar char="»"/>
              <a:defRPr sz="1800" kern="1200">
                <a:solidFill>
                  <a:srgbClr val="4D4D4D"/>
                </a:solidFill>
                <a:latin typeface="Arial"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solidFill>
                  <a:srgbClr val="58595B"/>
                </a:solidFill>
                <a:latin typeface="Calibri" panose="020F0502020204030204" pitchFamily="34" charset="0"/>
                <a:cs typeface="Calibri" panose="020F0502020204030204" pitchFamily="34" charset="0"/>
              </a:rPr>
              <a:t>ENVIRONMENT AND CLIMATE</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Environmental Quality and Impact Assessment</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Climate Change Adaption and Mitigation</a:t>
            </a:r>
          </a:p>
          <a:p>
            <a:pPr marL="0" indent="0">
              <a:buFont typeface="Arial" charset="0"/>
              <a:buNone/>
            </a:pPr>
            <a:endParaRPr lang="en-US" sz="2000" b="1" dirty="0">
              <a:solidFill>
                <a:srgbClr val="2DA19A"/>
              </a:solidFill>
              <a:latin typeface="Calibri" panose="020F0502020204030204" pitchFamily="34" charset="0"/>
              <a:cs typeface="Calibri" panose="020F0502020204030204" pitchFamily="34" charset="0"/>
            </a:endParaRPr>
          </a:p>
          <a:p>
            <a:pPr marL="0" indent="0">
              <a:buNone/>
            </a:pPr>
            <a:r>
              <a:rPr lang="en-US" sz="2000" b="1" dirty="0">
                <a:solidFill>
                  <a:srgbClr val="58595B"/>
                </a:solidFill>
                <a:latin typeface="Calibri" panose="020F0502020204030204" pitchFamily="34" charset="0"/>
                <a:cs typeface="Calibri" panose="020F0502020204030204" pitchFamily="34" charset="0"/>
              </a:rPr>
              <a:t>INDUSTRIAL PROCESSES AND DESIGN</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Computational Fluid Dynamics (CFD)</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Multi-phase flows and Thermodynamics</a:t>
            </a:r>
          </a:p>
          <a:p>
            <a:pPr>
              <a:buClr>
                <a:srgbClr val="2DA19A"/>
              </a:buClr>
              <a:buFont typeface="Wingdings" panose="05000000000000000000" pitchFamily="2" charset="2"/>
              <a:buChar char="§"/>
            </a:pPr>
            <a:r>
              <a:rPr lang="en-US" sz="2000" b="1" dirty="0">
                <a:solidFill>
                  <a:schemeClr val="accent2">
                    <a:lumMod val="50000"/>
                  </a:schemeClr>
                </a:solidFill>
                <a:latin typeface="Calibri" panose="020F0502020204030204" pitchFamily="34" charset="0"/>
                <a:cs typeface="Calibri" panose="020F0502020204030204" pitchFamily="34" charset="0"/>
              </a:rPr>
              <a:t>Full Value-Chain Modelling</a:t>
            </a:r>
          </a:p>
          <a:p>
            <a:pPr marL="0" indent="0">
              <a:buFont typeface="Arial" charset="0"/>
              <a:buNone/>
            </a:pPr>
            <a:endParaRPr lang="en-US" sz="2000" b="1" dirty="0">
              <a:solidFill>
                <a:srgbClr val="2DA19A"/>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2DA19A"/>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2DA19A"/>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2DA19A"/>
              </a:solidFill>
              <a:latin typeface="Calibri" panose="020F0502020204030204" pitchFamily="34" charset="0"/>
              <a:cs typeface="Calibri" panose="020F0502020204030204" pitchFamily="34" charset="0"/>
            </a:endParaRPr>
          </a:p>
          <a:p>
            <a:pPr marL="0" indent="0">
              <a:buFont typeface="Arial" charset="0"/>
              <a:buNone/>
            </a:pPr>
            <a:endParaRPr lang="en-US" sz="2000" b="1" dirty="0">
              <a:solidFill>
                <a:srgbClr val="2DA19A"/>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84119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16AD5-F937-4A3C-AC15-0AE063756C2A}"/>
              </a:ext>
            </a:extLst>
          </p:cNvPr>
          <p:cNvSpPr>
            <a:spLocks noGrp="1"/>
          </p:cNvSpPr>
          <p:nvPr>
            <p:ph type="dt" sz="half" idx="10"/>
          </p:nvPr>
        </p:nvSpPr>
        <p:spPr/>
        <p:txBody>
          <a:bodyPr>
            <a:normAutofit/>
          </a:bodyPr>
          <a:lstStyle/>
          <a:p>
            <a:pPr>
              <a:spcAft>
                <a:spcPts val="600"/>
              </a:spcAft>
              <a:defRPr/>
            </a:pPr>
            <a:fld id="{7AA732B9-DA58-4AEA-9712-F6C2699FAEFC}" type="datetime4">
              <a:rPr lang="is-IS" smtClean="0"/>
              <a:pPr>
                <a:spcAft>
                  <a:spcPts val="600"/>
                </a:spcAft>
                <a:defRPr/>
              </a:pPr>
              <a:t>22. júní 2020</a:t>
            </a:fld>
            <a:endParaRPr lang="en-US" dirty="0"/>
          </a:p>
        </p:txBody>
      </p:sp>
      <p:sp>
        <p:nvSpPr>
          <p:cNvPr id="5" name="Footer Placeholder 4">
            <a:extLst>
              <a:ext uri="{FF2B5EF4-FFF2-40B4-BE49-F238E27FC236}">
                <a16:creationId xmlns:a16="http://schemas.microsoft.com/office/drawing/2014/main" id="{529E1C07-ADF7-468A-976B-5033E95D3580}"/>
              </a:ext>
            </a:extLst>
          </p:cNvPr>
          <p:cNvSpPr>
            <a:spLocks noGrp="1"/>
          </p:cNvSpPr>
          <p:nvPr>
            <p:ph type="ftr" sz="quarter" idx="11"/>
          </p:nvPr>
        </p:nvSpPr>
        <p:spPr/>
        <p:txBody>
          <a:bodyPr>
            <a:normAutofit/>
          </a:bodyPr>
          <a:lstStyle/>
          <a:p>
            <a:pPr>
              <a:spcAft>
                <a:spcPts val="600"/>
              </a:spcAft>
              <a:defRPr/>
            </a:pPr>
            <a:r>
              <a:rPr lang="en-US" dirty="0"/>
              <a:t>www.vatnaskil.is</a:t>
            </a:r>
          </a:p>
        </p:txBody>
      </p:sp>
      <p:sp>
        <p:nvSpPr>
          <p:cNvPr id="6" name="Slide Number Placeholder 5">
            <a:extLst>
              <a:ext uri="{FF2B5EF4-FFF2-40B4-BE49-F238E27FC236}">
                <a16:creationId xmlns:a16="http://schemas.microsoft.com/office/drawing/2014/main" id="{09AECD96-DC2E-4B57-8D21-42BF15B425CD}"/>
              </a:ext>
            </a:extLst>
          </p:cNvPr>
          <p:cNvSpPr>
            <a:spLocks noGrp="1"/>
          </p:cNvSpPr>
          <p:nvPr>
            <p:ph type="sldNum" sz="quarter" idx="12"/>
          </p:nvPr>
        </p:nvSpPr>
        <p:spPr/>
        <p:txBody>
          <a:bodyPr>
            <a:normAutofit/>
          </a:bodyPr>
          <a:lstStyle/>
          <a:p>
            <a:pPr>
              <a:spcAft>
                <a:spcPts val="600"/>
              </a:spcAft>
              <a:defRPr/>
            </a:pPr>
            <a:fld id="{49E99A14-30D0-4C4D-9356-BEF7ED096DC4}" type="slidenum">
              <a:rPr lang="en-US" smtClean="0"/>
              <a:pPr>
                <a:spcAft>
                  <a:spcPts val="600"/>
                </a:spcAft>
                <a:defRPr/>
              </a:pPr>
              <a:t>4</a:t>
            </a:fld>
            <a:endParaRPr lang="en-US" dirty="0"/>
          </a:p>
        </p:txBody>
      </p:sp>
      <p:pic>
        <p:nvPicPr>
          <p:cNvPr id="13" name="Picture 12">
            <a:extLst>
              <a:ext uri="{FF2B5EF4-FFF2-40B4-BE49-F238E27FC236}">
                <a16:creationId xmlns:a16="http://schemas.microsoft.com/office/drawing/2014/main" id="{289ED49E-C9D9-42D9-9008-6FD2E336C2E4}"/>
              </a:ext>
            </a:extLst>
          </p:cNvPr>
          <p:cNvPicPr>
            <a:picLocks noChangeAspect="1"/>
          </p:cNvPicPr>
          <p:nvPr/>
        </p:nvPicPr>
        <p:blipFill rotWithShape="1">
          <a:blip r:embed="rId2"/>
          <a:srcRect l="-2013" t="12220" r="-674" b="10846"/>
          <a:stretch/>
        </p:blipFill>
        <p:spPr bwMode="auto">
          <a:xfrm>
            <a:off x="8760296" y="4339751"/>
            <a:ext cx="3034321" cy="2048107"/>
          </a:xfrm>
          <a:prstGeom prst="rect">
            <a:avLst/>
          </a:prstGeom>
          <a:ln w="38100">
            <a:solidFill>
              <a:srgbClr val="F79646"/>
            </a:solidFill>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cid="http://schemas.microsoft.com/office/word/2016/wordml/cid"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pic>
      <p:sp>
        <p:nvSpPr>
          <p:cNvPr id="14" name="TextBox 13">
            <a:extLst>
              <a:ext uri="{FF2B5EF4-FFF2-40B4-BE49-F238E27FC236}">
                <a16:creationId xmlns:a16="http://schemas.microsoft.com/office/drawing/2014/main" id="{C65638FB-4368-4C0E-90A2-C5EC2EDD07E8}"/>
              </a:ext>
            </a:extLst>
          </p:cNvPr>
          <p:cNvSpPr txBox="1"/>
          <p:nvPr/>
        </p:nvSpPr>
        <p:spPr>
          <a:xfrm>
            <a:off x="8991458" y="3992128"/>
            <a:ext cx="2614482" cy="307777"/>
          </a:xfrm>
          <a:prstGeom prst="rect">
            <a:avLst/>
          </a:prstGeom>
          <a:noFill/>
        </p:spPr>
        <p:txBody>
          <a:bodyPr wrap="square" rtlCol="0">
            <a:spAutoFit/>
          </a:bodyPr>
          <a:lstStyle/>
          <a:p>
            <a:pPr algn="ctr"/>
            <a:r>
              <a:rPr lang="en-US" sz="1400" dirty="0"/>
              <a:t>Robust numerical modelling</a:t>
            </a:r>
          </a:p>
        </p:txBody>
      </p:sp>
      <p:pic>
        <p:nvPicPr>
          <p:cNvPr id="15" name="Content Placeholder 9">
            <a:extLst>
              <a:ext uri="{FF2B5EF4-FFF2-40B4-BE49-F238E27FC236}">
                <a16:creationId xmlns:a16="http://schemas.microsoft.com/office/drawing/2014/main" id="{137CF517-B6DA-432F-BDBB-39B22B8B7CC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86" b="8266"/>
          <a:stretch/>
        </p:blipFill>
        <p:spPr>
          <a:xfrm>
            <a:off x="8760296" y="1521012"/>
            <a:ext cx="3060340" cy="1942314"/>
          </a:xfrm>
          <a:prstGeom prst="rect">
            <a:avLst/>
          </a:prstGeom>
          <a:ln w="38100">
            <a:solidFill>
              <a:srgbClr val="F79646"/>
            </a:solidFill>
          </a:ln>
        </p:spPr>
      </p:pic>
      <p:pic>
        <p:nvPicPr>
          <p:cNvPr id="17" name="Picture 16">
            <a:extLst>
              <a:ext uri="{FF2B5EF4-FFF2-40B4-BE49-F238E27FC236}">
                <a16:creationId xmlns:a16="http://schemas.microsoft.com/office/drawing/2014/main" id="{3519BBB0-85C8-4A6E-8BD2-8823BF6E81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427" y="1537271"/>
            <a:ext cx="2917717" cy="1903879"/>
          </a:xfrm>
          <a:prstGeom prst="rect">
            <a:avLst/>
          </a:prstGeom>
          <a:ln w="38100">
            <a:solidFill>
              <a:srgbClr val="47D872"/>
            </a:solidFill>
          </a:ln>
        </p:spPr>
      </p:pic>
      <p:sp>
        <p:nvSpPr>
          <p:cNvPr id="18" name="TextBox 17">
            <a:extLst>
              <a:ext uri="{FF2B5EF4-FFF2-40B4-BE49-F238E27FC236}">
                <a16:creationId xmlns:a16="http://schemas.microsoft.com/office/drawing/2014/main" id="{32C6B0A7-46C6-4AD2-B647-05CE422B0D79}"/>
              </a:ext>
            </a:extLst>
          </p:cNvPr>
          <p:cNvSpPr txBox="1"/>
          <p:nvPr/>
        </p:nvSpPr>
        <p:spPr>
          <a:xfrm>
            <a:off x="4626044" y="1117891"/>
            <a:ext cx="2614482" cy="307777"/>
          </a:xfrm>
          <a:prstGeom prst="rect">
            <a:avLst/>
          </a:prstGeom>
          <a:noFill/>
        </p:spPr>
        <p:txBody>
          <a:bodyPr wrap="square" rtlCol="0">
            <a:spAutoFit/>
          </a:bodyPr>
          <a:lstStyle/>
          <a:p>
            <a:pPr algn="ctr"/>
            <a:r>
              <a:rPr lang="en-US" sz="1400" dirty="0"/>
              <a:t>Well test analysis</a:t>
            </a:r>
          </a:p>
        </p:txBody>
      </p:sp>
      <p:pic>
        <p:nvPicPr>
          <p:cNvPr id="11" name="Picture 10">
            <a:extLst>
              <a:ext uri="{FF2B5EF4-FFF2-40B4-BE49-F238E27FC236}">
                <a16:creationId xmlns:a16="http://schemas.microsoft.com/office/drawing/2014/main" id="{DBBD5AEF-B513-418A-9729-447932E7AB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030" t="9544" r="10959" b="4814"/>
          <a:stretch/>
        </p:blipFill>
        <p:spPr bwMode="auto">
          <a:xfrm>
            <a:off x="699093" y="1486685"/>
            <a:ext cx="2258274" cy="1942315"/>
          </a:xfrm>
          <a:prstGeom prst="rect">
            <a:avLst/>
          </a:prstGeom>
          <a:noFill/>
          <a:ln w="38100">
            <a:solidFill>
              <a:srgbClr val="4BACC6"/>
            </a:solidFill>
          </a:ln>
        </p:spPr>
      </p:pic>
      <p:sp>
        <p:nvSpPr>
          <p:cNvPr id="12" name="TextBox 11">
            <a:extLst>
              <a:ext uri="{FF2B5EF4-FFF2-40B4-BE49-F238E27FC236}">
                <a16:creationId xmlns:a16="http://schemas.microsoft.com/office/drawing/2014/main" id="{E1FAC88A-4B5F-4036-8C64-51EEE8F0B040}"/>
              </a:ext>
            </a:extLst>
          </p:cNvPr>
          <p:cNvSpPr txBox="1"/>
          <p:nvPr/>
        </p:nvSpPr>
        <p:spPr>
          <a:xfrm>
            <a:off x="599276" y="1039800"/>
            <a:ext cx="2358091" cy="307777"/>
          </a:xfrm>
          <a:prstGeom prst="rect">
            <a:avLst/>
          </a:prstGeom>
          <a:noFill/>
        </p:spPr>
        <p:txBody>
          <a:bodyPr wrap="square" rtlCol="0">
            <a:spAutoFit/>
          </a:bodyPr>
          <a:lstStyle/>
          <a:p>
            <a:pPr algn="ctr"/>
            <a:r>
              <a:rPr lang="en-US" sz="1400" dirty="0"/>
              <a:t>Conceptual model design</a:t>
            </a:r>
          </a:p>
        </p:txBody>
      </p:sp>
      <p:pic>
        <p:nvPicPr>
          <p:cNvPr id="19" name="Content Placeholder 6">
            <a:extLst>
              <a:ext uri="{FF2B5EF4-FFF2-40B4-BE49-F238E27FC236}">
                <a16:creationId xmlns:a16="http://schemas.microsoft.com/office/drawing/2014/main" id="{56D69A94-A37C-4955-92A0-A35F419B6A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868" b="2541"/>
          <a:stretch/>
        </p:blipFill>
        <p:spPr bwMode="auto">
          <a:xfrm>
            <a:off x="1366506" y="4369225"/>
            <a:ext cx="6215842" cy="2048107"/>
          </a:xfrm>
          <a:prstGeom prst="rect">
            <a:avLst/>
          </a:prstGeom>
          <a:noFill/>
          <a:ln w="38100">
            <a:solidFill>
              <a:srgbClr val="ACE946"/>
            </a:solidFill>
            <a:miter lim="800000"/>
            <a:headEnd/>
            <a:tailEnd/>
          </a:ln>
        </p:spPr>
      </p:pic>
      <p:sp>
        <p:nvSpPr>
          <p:cNvPr id="20" name="TextBox 19">
            <a:extLst>
              <a:ext uri="{FF2B5EF4-FFF2-40B4-BE49-F238E27FC236}">
                <a16:creationId xmlns:a16="http://schemas.microsoft.com/office/drawing/2014/main" id="{19C5F303-3949-45AD-96DE-3A004B57972B}"/>
              </a:ext>
            </a:extLst>
          </p:cNvPr>
          <p:cNvSpPr txBox="1"/>
          <p:nvPr/>
        </p:nvSpPr>
        <p:spPr>
          <a:xfrm>
            <a:off x="9012324" y="1068995"/>
            <a:ext cx="2614482" cy="307777"/>
          </a:xfrm>
          <a:prstGeom prst="rect">
            <a:avLst/>
          </a:prstGeom>
          <a:noFill/>
        </p:spPr>
        <p:txBody>
          <a:bodyPr wrap="square" rtlCol="0">
            <a:spAutoFit/>
          </a:bodyPr>
          <a:lstStyle/>
          <a:p>
            <a:pPr algn="ctr"/>
            <a:r>
              <a:rPr lang="en-US" sz="1400" dirty="0"/>
              <a:t>Value-chain modelling</a:t>
            </a:r>
          </a:p>
        </p:txBody>
      </p:sp>
      <p:sp>
        <p:nvSpPr>
          <p:cNvPr id="21" name="TextBox 20">
            <a:extLst>
              <a:ext uri="{FF2B5EF4-FFF2-40B4-BE49-F238E27FC236}">
                <a16:creationId xmlns:a16="http://schemas.microsoft.com/office/drawing/2014/main" id="{876998A1-F7B0-48A7-8A8F-D9AB133A1793}"/>
              </a:ext>
            </a:extLst>
          </p:cNvPr>
          <p:cNvSpPr txBox="1"/>
          <p:nvPr/>
        </p:nvSpPr>
        <p:spPr>
          <a:xfrm>
            <a:off x="3280378" y="3969060"/>
            <a:ext cx="2614482" cy="307777"/>
          </a:xfrm>
          <a:prstGeom prst="rect">
            <a:avLst/>
          </a:prstGeom>
          <a:noFill/>
        </p:spPr>
        <p:txBody>
          <a:bodyPr wrap="square" rtlCol="0">
            <a:spAutoFit/>
          </a:bodyPr>
          <a:lstStyle/>
          <a:p>
            <a:pPr algn="ctr"/>
            <a:r>
              <a:rPr lang="en-US" sz="1400" dirty="0"/>
              <a:t>Production/injection strategies</a:t>
            </a:r>
          </a:p>
        </p:txBody>
      </p:sp>
      <p:graphicFrame>
        <p:nvGraphicFramePr>
          <p:cNvPr id="22" name="Diagram 21">
            <a:extLst>
              <a:ext uri="{FF2B5EF4-FFF2-40B4-BE49-F238E27FC236}">
                <a16:creationId xmlns:a16="http://schemas.microsoft.com/office/drawing/2014/main" id="{1A9D5756-2D3E-4BEE-A7B6-62E87EC9F251}"/>
              </a:ext>
            </a:extLst>
          </p:cNvPr>
          <p:cNvGraphicFramePr/>
          <p:nvPr>
            <p:extLst>
              <p:ext uri="{D42A27DB-BD31-4B8C-83A1-F6EECF244321}">
                <p14:modId xmlns:p14="http://schemas.microsoft.com/office/powerpoint/2010/main" val="1351635306"/>
              </p:ext>
            </p:extLst>
          </p:nvPr>
        </p:nvGraphicFramePr>
        <p:xfrm>
          <a:off x="335360" y="3616104"/>
          <a:ext cx="11521280" cy="31695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3" name="Title 1">
            <a:extLst>
              <a:ext uri="{FF2B5EF4-FFF2-40B4-BE49-F238E27FC236}">
                <a16:creationId xmlns:a16="http://schemas.microsoft.com/office/drawing/2014/main" id="{2922720A-423D-447D-B803-C3A6C975C484}"/>
              </a:ext>
            </a:extLst>
          </p:cNvPr>
          <p:cNvSpPr txBox="1">
            <a:spLocks/>
          </p:cNvSpPr>
          <p:nvPr/>
        </p:nvSpPr>
        <p:spPr bwMode="auto">
          <a:xfrm>
            <a:off x="287355" y="116632"/>
            <a:ext cx="4727848" cy="6847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800" kern="1200">
                <a:solidFill>
                  <a:srgbClr val="4D4D4D"/>
                </a:solidFill>
                <a:latin typeface="Arial"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3200" dirty="0">
                <a:solidFill>
                  <a:srgbClr val="58595B"/>
                </a:solidFill>
                <a:latin typeface="Calibri" panose="020F0502020204030204" pitchFamily="34" charset="0"/>
                <a:cs typeface="Calibri" panose="020F0502020204030204" pitchFamily="34" charset="0"/>
              </a:rPr>
              <a:t>GEOTHERMAL SERVICES</a:t>
            </a:r>
          </a:p>
        </p:txBody>
      </p:sp>
    </p:spTree>
    <p:extLst>
      <p:ext uri="{BB962C8B-B14F-4D97-AF65-F5344CB8AC3E}">
        <p14:creationId xmlns:p14="http://schemas.microsoft.com/office/powerpoint/2010/main" val="229691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16AD5-F937-4A3C-AC15-0AE063756C2A}"/>
              </a:ext>
            </a:extLst>
          </p:cNvPr>
          <p:cNvSpPr>
            <a:spLocks noGrp="1"/>
          </p:cNvSpPr>
          <p:nvPr>
            <p:ph type="dt" sz="half" idx="10"/>
          </p:nvPr>
        </p:nvSpPr>
        <p:spPr/>
        <p:txBody>
          <a:bodyPr>
            <a:normAutofit/>
          </a:bodyPr>
          <a:lstStyle/>
          <a:p>
            <a:pPr>
              <a:spcAft>
                <a:spcPts val="600"/>
              </a:spcAft>
              <a:defRPr/>
            </a:pPr>
            <a:fld id="{7AA732B9-DA58-4AEA-9712-F6C2699FAEFC}" type="datetime4">
              <a:rPr lang="is-IS" smtClean="0"/>
              <a:pPr>
                <a:spcAft>
                  <a:spcPts val="600"/>
                </a:spcAft>
                <a:defRPr/>
              </a:pPr>
              <a:t>22. júní 2020</a:t>
            </a:fld>
            <a:endParaRPr lang="en-US" dirty="0"/>
          </a:p>
        </p:txBody>
      </p:sp>
      <p:sp>
        <p:nvSpPr>
          <p:cNvPr id="5" name="Footer Placeholder 4">
            <a:extLst>
              <a:ext uri="{FF2B5EF4-FFF2-40B4-BE49-F238E27FC236}">
                <a16:creationId xmlns:a16="http://schemas.microsoft.com/office/drawing/2014/main" id="{529E1C07-ADF7-468A-976B-5033E95D3580}"/>
              </a:ext>
            </a:extLst>
          </p:cNvPr>
          <p:cNvSpPr>
            <a:spLocks noGrp="1"/>
          </p:cNvSpPr>
          <p:nvPr>
            <p:ph type="ftr" sz="quarter" idx="11"/>
          </p:nvPr>
        </p:nvSpPr>
        <p:spPr/>
        <p:txBody>
          <a:bodyPr>
            <a:normAutofit/>
          </a:bodyPr>
          <a:lstStyle/>
          <a:p>
            <a:pPr>
              <a:spcAft>
                <a:spcPts val="600"/>
              </a:spcAft>
              <a:defRPr/>
            </a:pPr>
            <a:r>
              <a:rPr lang="en-US" dirty="0"/>
              <a:t>www.vatnaskil.is</a:t>
            </a:r>
          </a:p>
        </p:txBody>
      </p:sp>
      <p:sp>
        <p:nvSpPr>
          <p:cNvPr id="6" name="Slide Number Placeholder 5">
            <a:extLst>
              <a:ext uri="{FF2B5EF4-FFF2-40B4-BE49-F238E27FC236}">
                <a16:creationId xmlns:a16="http://schemas.microsoft.com/office/drawing/2014/main" id="{09AECD96-DC2E-4B57-8D21-42BF15B425CD}"/>
              </a:ext>
            </a:extLst>
          </p:cNvPr>
          <p:cNvSpPr>
            <a:spLocks noGrp="1"/>
          </p:cNvSpPr>
          <p:nvPr>
            <p:ph type="sldNum" sz="quarter" idx="12"/>
          </p:nvPr>
        </p:nvSpPr>
        <p:spPr/>
        <p:txBody>
          <a:bodyPr>
            <a:normAutofit/>
          </a:bodyPr>
          <a:lstStyle/>
          <a:p>
            <a:pPr>
              <a:spcAft>
                <a:spcPts val="600"/>
              </a:spcAft>
              <a:defRPr/>
            </a:pPr>
            <a:fld id="{49E99A14-30D0-4C4D-9356-BEF7ED096DC4}" type="slidenum">
              <a:rPr lang="en-US" smtClean="0"/>
              <a:pPr>
                <a:spcAft>
                  <a:spcPts val="600"/>
                </a:spcAft>
                <a:defRPr/>
              </a:pPr>
              <a:t>5</a:t>
            </a:fld>
            <a:endParaRPr lang="en-US" dirty="0"/>
          </a:p>
        </p:txBody>
      </p:sp>
      <p:graphicFrame>
        <p:nvGraphicFramePr>
          <p:cNvPr id="7" name="Diagram 6">
            <a:extLst>
              <a:ext uri="{FF2B5EF4-FFF2-40B4-BE49-F238E27FC236}">
                <a16:creationId xmlns:a16="http://schemas.microsoft.com/office/drawing/2014/main" id="{0A42540F-F4B0-43F0-A851-7036AEF18B9B}"/>
              </a:ext>
            </a:extLst>
          </p:cNvPr>
          <p:cNvGraphicFramePr/>
          <p:nvPr>
            <p:extLst>
              <p:ext uri="{D42A27DB-BD31-4B8C-83A1-F6EECF244321}">
                <p14:modId xmlns:p14="http://schemas.microsoft.com/office/powerpoint/2010/main" val="2225776644"/>
              </p:ext>
            </p:extLst>
          </p:nvPr>
        </p:nvGraphicFramePr>
        <p:xfrm>
          <a:off x="838200" y="1334184"/>
          <a:ext cx="10515600" cy="4842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B488BAE3-8D25-46B0-944F-F74E8ABBD599}"/>
              </a:ext>
            </a:extLst>
          </p:cNvPr>
          <p:cNvSpPr txBox="1">
            <a:spLocks/>
          </p:cNvSpPr>
          <p:nvPr/>
        </p:nvSpPr>
        <p:spPr bwMode="auto">
          <a:xfrm>
            <a:off x="287355" y="116632"/>
            <a:ext cx="4727848" cy="6847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800" kern="1200">
                <a:solidFill>
                  <a:srgbClr val="4D4D4D"/>
                </a:solidFill>
                <a:latin typeface="Arial"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3200" dirty="0">
                <a:solidFill>
                  <a:srgbClr val="58595B"/>
                </a:solidFill>
                <a:latin typeface="Calibri" panose="020F0502020204030204" pitchFamily="34" charset="0"/>
                <a:cs typeface="Calibri" panose="020F0502020204030204" pitchFamily="34" charset="0"/>
              </a:rPr>
              <a:t>GEOTHERMAL SERVICES</a:t>
            </a:r>
          </a:p>
        </p:txBody>
      </p:sp>
    </p:spTree>
    <p:extLst>
      <p:ext uri="{BB962C8B-B14F-4D97-AF65-F5344CB8AC3E}">
        <p14:creationId xmlns:p14="http://schemas.microsoft.com/office/powerpoint/2010/main" val="38312208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e Placeholder 4">
            <a:extLst>
              <a:ext uri="{FF2B5EF4-FFF2-40B4-BE49-F238E27FC236}">
                <a16:creationId xmlns:a16="http://schemas.microsoft.com/office/drawing/2014/main" id="{77DE6D3F-4461-4E49-8AA3-4BB8A2246DE7}"/>
              </a:ext>
            </a:extLst>
          </p:cNvPr>
          <p:cNvSpPr>
            <a:spLocks noGrp="1"/>
          </p:cNvSpPr>
          <p:nvPr>
            <p:ph type="dt" sz="half" idx="10"/>
          </p:nvPr>
        </p:nvSpPr>
        <p:spPr/>
        <p:txBody>
          <a:bodyPr/>
          <a:lstStyle/>
          <a:p>
            <a:pPr>
              <a:defRPr/>
            </a:pPr>
            <a:fld id="{EECD8411-AC52-46AB-83C0-50C39FA1AADA}" type="datetime4">
              <a:rPr lang="is-IS" smtClean="0"/>
              <a:t>22. júní 2020</a:t>
            </a:fld>
            <a:endParaRPr lang="en-US" dirty="0"/>
          </a:p>
        </p:txBody>
      </p:sp>
      <p:sp>
        <p:nvSpPr>
          <p:cNvPr id="9" name="Footer Placeholder 8"/>
          <p:cNvSpPr>
            <a:spLocks noGrp="1"/>
          </p:cNvSpPr>
          <p:nvPr>
            <p:ph type="ftr" sz="quarter" idx="11"/>
          </p:nvPr>
        </p:nvSpPr>
        <p:spPr/>
        <p:txBody>
          <a:bodyPr/>
          <a:lstStyle/>
          <a:p>
            <a:pPr>
              <a:defRPr/>
            </a:pPr>
            <a:r>
              <a:rPr lang="en-US"/>
              <a:t>www.vatnaskil.is</a:t>
            </a:r>
            <a:endParaRPr lang="en-US" dirty="0"/>
          </a:p>
        </p:txBody>
      </p:sp>
      <p:sp>
        <p:nvSpPr>
          <p:cNvPr id="7" name="Slide Number Placeholder 6"/>
          <p:cNvSpPr>
            <a:spLocks noGrp="1"/>
          </p:cNvSpPr>
          <p:nvPr>
            <p:ph type="sldNum" sz="quarter" idx="12"/>
          </p:nvPr>
        </p:nvSpPr>
        <p:spPr/>
        <p:txBody>
          <a:bodyPr/>
          <a:lstStyle/>
          <a:p>
            <a:pPr>
              <a:defRPr/>
            </a:pPr>
            <a:fld id="{49E99A14-30D0-4C4D-9356-BEF7ED096DC4}" type="slidenum">
              <a:rPr lang="en-US" smtClean="0"/>
              <a:pPr>
                <a:defRPr/>
              </a:pPr>
              <a:t>6</a:t>
            </a:fld>
            <a:endParaRPr lang="en-US" dirty="0"/>
          </a:p>
        </p:txBody>
      </p:sp>
      <p:sp>
        <p:nvSpPr>
          <p:cNvPr id="12" name="Title 1">
            <a:extLst>
              <a:ext uri="{FF2B5EF4-FFF2-40B4-BE49-F238E27FC236}">
                <a16:creationId xmlns:a16="http://schemas.microsoft.com/office/drawing/2014/main" id="{C0CC77F3-720C-4050-957E-E6ACB62BA824}"/>
              </a:ext>
            </a:extLst>
          </p:cNvPr>
          <p:cNvSpPr>
            <a:spLocks noGrp="1"/>
          </p:cNvSpPr>
          <p:nvPr>
            <p:ph type="title" idx="4294967295"/>
          </p:nvPr>
        </p:nvSpPr>
        <p:spPr>
          <a:xfrm>
            <a:off x="294612" y="83677"/>
            <a:ext cx="9797831" cy="1325562"/>
          </a:xfrm>
        </p:spPr>
        <p:txBody>
          <a:bodyPr>
            <a:noAutofit/>
          </a:bodyPr>
          <a:lstStyle/>
          <a:p>
            <a:r>
              <a:rPr lang="en-US" sz="3200" dirty="0">
                <a:latin typeface="Calibri" panose="020F0502020204030204" pitchFamily="34" charset="0"/>
                <a:cs typeface="Calibri" panose="020F0502020204030204" pitchFamily="34" charset="0"/>
              </a:rPr>
              <a:t>Integrated geothermal district heating network</a:t>
            </a:r>
          </a:p>
        </p:txBody>
      </p:sp>
      <p:grpSp>
        <p:nvGrpSpPr>
          <p:cNvPr id="8" name="Group 7">
            <a:extLst>
              <a:ext uri="{FF2B5EF4-FFF2-40B4-BE49-F238E27FC236}">
                <a16:creationId xmlns:a16="http://schemas.microsoft.com/office/drawing/2014/main" id="{9C01C64E-1105-4BC0-A0EC-2022518FD710}"/>
              </a:ext>
            </a:extLst>
          </p:cNvPr>
          <p:cNvGrpSpPr/>
          <p:nvPr/>
        </p:nvGrpSpPr>
        <p:grpSpPr>
          <a:xfrm>
            <a:off x="2455448" y="2742942"/>
            <a:ext cx="6403694" cy="2087900"/>
            <a:chOff x="1810642" y="2694063"/>
            <a:chExt cx="6403694" cy="2087900"/>
          </a:xfrm>
        </p:grpSpPr>
        <p:sp>
          <p:nvSpPr>
            <p:cNvPr id="11" name="Oval 10">
              <a:extLst>
                <a:ext uri="{FF2B5EF4-FFF2-40B4-BE49-F238E27FC236}">
                  <a16:creationId xmlns:a16="http://schemas.microsoft.com/office/drawing/2014/main" id="{6383F0A2-AA73-4C38-BC43-D2ECD70D5AC5}"/>
                </a:ext>
              </a:extLst>
            </p:cNvPr>
            <p:cNvSpPr/>
            <p:nvPr/>
          </p:nvSpPr>
          <p:spPr>
            <a:xfrm>
              <a:off x="6126689" y="2694210"/>
              <a:ext cx="2087647" cy="2087753"/>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5" name="Freeform: Shape 14">
              <a:extLst>
                <a:ext uri="{FF2B5EF4-FFF2-40B4-BE49-F238E27FC236}">
                  <a16:creationId xmlns:a16="http://schemas.microsoft.com/office/drawing/2014/main" id="{6E059F42-B5AF-4738-8BC3-01CED539D56D}"/>
                </a:ext>
              </a:extLst>
            </p:cNvPr>
            <p:cNvSpPr/>
            <p:nvPr/>
          </p:nvSpPr>
          <p:spPr>
            <a:xfrm>
              <a:off x="6196516" y="2763814"/>
              <a:ext cx="1948888" cy="1948545"/>
            </a:xfrm>
            <a:custGeom>
              <a:avLst/>
              <a:gdLst>
                <a:gd name="connsiteX0" fmla="*/ 0 w 1948888"/>
                <a:gd name="connsiteY0" fmla="*/ 974273 h 1948545"/>
                <a:gd name="connsiteX1" fmla="*/ 974444 w 1948888"/>
                <a:gd name="connsiteY1" fmla="*/ 0 h 1948545"/>
                <a:gd name="connsiteX2" fmla="*/ 1948888 w 1948888"/>
                <a:gd name="connsiteY2" fmla="*/ 974273 h 1948545"/>
                <a:gd name="connsiteX3" fmla="*/ 974444 w 1948888"/>
                <a:gd name="connsiteY3" fmla="*/ 1948546 h 1948545"/>
                <a:gd name="connsiteX4" fmla="*/ 0 w 1948888"/>
                <a:gd name="connsiteY4" fmla="*/ 974273 h 19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88" h="1948545">
                  <a:moveTo>
                    <a:pt x="0" y="974273"/>
                  </a:moveTo>
                  <a:cubicBezTo>
                    <a:pt x="0" y="436197"/>
                    <a:pt x="436273" y="0"/>
                    <a:pt x="974444" y="0"/>
                  </a:cubicBezTo>
                  <a:cubicBezTo>
                    <a:pt x="1512615" y="0"/>
                    <a:pt x="1948888" y="436197"/>
                    <a:pt x="1948888" y="974273"/>
                  </a:cubicBezTo>
                  <a:cubicBezTo>
                    <a:pt x="1948888" y="1512349"/>
                    <a:pt x="1512615" y="1948546"/>
                    <a:pt x="974444" y="1948546"/>
                  </a:cubicBezTo>
                  <a:cubicBezTo>
                    <a:pt x="436273" y="1948546"/>
                    <a:pt x="0" y="1512349"/>
                    <a:pt x="0" y="974273"/>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3813" tIns="303816" rIns="303812" bIns="303816" numCol="1" spcCol="1270" anchor="ctr" anchorCtr="0">
              <a:noAutofit/>
            </a:bodyPr>
            <a:lstStyle/>
            <a:p>
              <a:pPr marL="0" lvl="0" indent="0" algn="ctr" defTabSz="889000">
                <a:lnSpc>
                  <a:spcPct val="90000"/>
                </a:lnSpc>
                <a:spcBef>
                  <a:spcPct val="0"/>
                </a:spcBef>
                <a:spcAft>
                  <a:spcPct val="35000"/>
                </a:spcAft>
                <a:buNone/>
              </a:pPr>
              <a:r>
                <a:rPr lang="en-US" sz="2000" kern="1200" dirty="0"/>
                <a:t>Operational model</a:t>
              </a:r>
            </a:p>
          </p:txBody>
        </p:sp>
        <p:sp>
          <p:nvSpPr>
            <p:cNvPr id="18" name="Flowchart: Connector 17">
              <a:extLst>
                <a:ext uri="{FF2B5EF4-FFF2-40B4-BE49-F238E27FC236}">
                  <a16:creationId xmlns:a16="http://schemas.microsoft.com/office/drawing/2014/main" id="{EE98687A-853D-4C9F-B0DD-4DF1105464E5}"/>
                </a:ext>
              </a:extLst>
            </p:cNvPr>
            <p:cNvSpPr/>
            <p:nvPr/>
          </p:nvSpPr>
          <p:spPr>
            <a:xfrm rot="2700000">
              <a:off x="3968116" y="2694063"/>
              <a:ext cx="2087681" cy="2087681"/>
            </a:xfrm>
            <a:prstGeom prst="flowChartConnector">
              <a:avLst/>
            </a:prstGeom>
          </p:spPr>
          <p:style>
            <a:lnRef idx="2">
              <a:schemeClr val="lt1">
                <a:hueOff val="0"/>
                <a:satOff val="0"/>
                <a:lumOff val="0"/>
                <a:alphaOff val="0"/>
              </a:schemeClr>
            </a:lnRef>
            <a:fillRef idx="1">
              <a:schemeClr val="accent5">
                <a:hueOff val="-6622584"/>
                <a:satOff val="26541"/>
                <a:lumOff val="5752"/>
                <a:alphaOff val="0"/>
              </a:schemeClr>
            </a:fillRef>
            <a:effectRef idx="0">
              <a:schemeClr val="accent5">
                <a:hueOff val="-6622584"/>
                <a:satOff val="26541"/>
                <a:lumOff val="5752"/>
                <a:alphaOff val="0"/>
              </a:schemeClr>
            </a:effectRef>
            <a:fontRef idx="minor">
              <a:schemeClr val="lt1"/>
            </a:fontRef>
          </p:style>
        </p:sp>
        <p:sp>
          <p:nvSpPr>
            <p:cNvPr id="19" name="Freeform: Shape 18">
              <a:extLst>
                <a:ext uri="{FF2B5EF4-FFF2-40B4-BE49-F238E27FC236}">
                  <a16:creationId xmlns:a16="http://schemas.microsoft.com/office/drawing/2014/main" id="{76DCA382-922F-4890-ABA4-547F778CE6D3}"/>
                </a:ext>
              </a:extLst>
            </p:cNvPr>
            <p:cNvSpPr/>
            <p:nvPr/>
          </p:nvSpPr>
          <p:spPr>
            <a:xfrm>
              <a:off x="4037960" y="2763814"/>
              <a:ext cx="1948888" cy="1948545"/>
            </a:xfrm>
            <a:custGeom>
              <a:avLst/>
              <a:gdLst>
                <a:gd name="connsiteX0" fmla="*/ 0 w 1948888"/>
                <a:gd name="connsiteY0" fmla="*/ 974273 h 1948545"/>
                <a:gd name="connsiteX1" fmla="*/ 974444 w 1948888"/>
                <a:gd name="connsiteY1" fmla="*/ 0 h 1948545"/>
                <a:gd name="connsiteX2" fmla="*/ 1948888 w 1948888"/>
                <a:gd name="connsiteY2" fmla="*/ 974273 h 1948545"/>
                <a:gd name="connsiteX3" fmla="*/ 974444 w 1948888"/>
                <a:gd name="connsiteY3" fmla="*/ 1948546 h 1948545"/>
                <a:gd name="connsiteX4" fmla="*/ 0 w 1948888"/>
                <a:gd name="connsiteY4" fmla="*/ 974273 h 19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88" h="1948545">
                  <a:moveTo>
                    <a:pt x="0" y="974273"/>
                  </a:moveTo>
                  <a:cubicBezTo>
                    <a:pt x="0" y="436197"/>
                    <a:pt x="436273" y="0"/>
                    <a:pt x="974444" y="0"/>
                  </a:cubicBezTo>
                  <a:cubicBezTo>
                    <a:pt x="1512615" y="0"/>
                    <a:pt x="1948888" y="436197"/>
                    <a:pt x="1948888" y="974273"/>
                  </a:cubicBezTo>
                  <a:cubicBezTo>
                    <a:pt x="1948888" y="1512349"/>
                    <a:pt x="1512615" y="1948546"/>
                    <a:pt x="974444" y="1948546"/>
                  </a:cubicBezTo>
                  <a:cubicBezTo>
                    <a:pt x="436273" y="1948546"/>
                    <a:pt x="0" y="1512349"/>
                    <a:pt x="0" y="974273"/>
                  </a:cubicBezTo>
                  <a:close/>
                </a:path>
              </a:pathLst>
            </a:custGeom>
          </p:spPr>
          <p:style>
            <a:lnRef idx="2">
              <a:schemeClr val="accent5">
                <a:hueOff val="-6622584"/>
                <a:satOff val="26541"/>
                <a:lumOff val="575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3813" tIns="303816" rIns="303812" bIns="303816" numCol="1" spcCol="1270" anchor="ctr" anchorCtr="0">
              <a:noAutofit/>
            </a:bodyPr>
            <a:lstStyle/>
            <a:p>
              <a:pPr marL="0" lvl="0" indent="0" algn="ctr" defTabSz="889000">
                <a:lnSpc>
                  <a:spcPct val="90000"/>
                </a:lnSpc>
                <a:spcBef>
                  <a:spcPct val="0"/>
                </a:spcBef>
                <a:spcAft>
                  <a:spcPct val="35000"/>
                </a:spcAft>
                <a:buNone/>
              </a:pPr>
              <a:r>
                <a:rPr lang="en-US" sz="2000" kern="1200" dirty="0"/>
                <a:t>Network model</a:t>
              </a:r>
            </a:p>
          </p:txBody>
        </p:sp>
        <p:sp>
          <p:nvSpPr>
            <p:cNvPr id="20" name="Oval 19">
              <a:extLst>
                <a:ext uri="{FF2B5EF4-FFF2-40B4-BE49-F238E27FC236}">
                  <a16:creationId xmlns:a16="http://schemas.microsoft.com/office/drawing/2014/main" id="{DDE87E8C-8E00-40E9-9BB4-332406719565}"/>
                </a:ext>
              </a:extLst>
            </p:cNvPr>
            <p:cNvSpPr/>
            <p:nvPr/>
          </p:nvSpPr>
          <p:spPr>
            <a:xfrm rot="2700000">
              <a:off x="1810642" y="2694063"/>
              <a:ext cx="2087681" cy="2087681"/>
            </a:xfrm>
            <a:prstGeom prst="ellipse">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sp>
        <p:sp>
          <p:nvSpPr>
            <p:cNvPr id="21" name="Freeform: Shape 20">
              <a:extLst>
                <a:ext uri="{FF2B5EF4-FFF2-40B4-BE49-F238E27FC236}">
                  <a16:creationId xmlns:a16="http://schemas.microsoft.com/office/drawing/2014/main" id="{E4C69D9B-4879-46CD-BE87-B502CD906AAC}"/>
                </a:ext>
              </a:extLst>
            </p:cNvPr>
            <p:cNvSpPr/>
            <p:nvPr/>
          </p:nvSpPr>
          <p:spPr>
            <a:xfrm>
              <a:off x="1880486" y="2763814"/>
              <a:ext cx="1948888" cy="1948545"/>
            </a:xfrm>
            <a:custGeom>
              <a:avLst/>
              <a:gdLst>
                <a:gd name="connsiteX0" fmla="*/ 0 w 1948888"/>
                <a:gd name="connsiteY0" fmla="*/ 974273 h 1948545"/>
                <a:gd name="connsiteX1" fmla="*/ 974444 w 1948888"/>
                <a:gd name="connsiteY1" fmla="*/ 0 h 1948545"/>
                <a:gd name="connsiteX2" fmla="*/ 1948888 w 1948888"/>
                <a:gd name="connsiteY2" fmla="*/ 974273 h 1948545"/>
                <a:gd name="connsiteX3" fmla="*/ 974444 w 1948888"/>
                <a:gd name="connsiteY3" fmla="*/ 1948546 h 1948545"/>
                <a:gd name="connsiteX4" fmla="*/ 0 w 1948888"/>
                <a:gd name="connsiteY4" fmla="*/ 974273 h 1948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88" h="1948545">
                  <a:moveTo>
                    <a:pt x="0" y="974273"/>
                  </a:moveTo>
                  <a:cubicBezTo>
                    <a:pt x="0" y="436197"/>
                    <a:pt x="436273" y="0"/>
                    <a:pt x="974444" y="0"/>
                  </a:cubicBezTo>
                  <a:cubicBezTo>
                    <a:pt x="1512615" y="0"/>
                    <a:pt x="1948888" y="436197"/>
                    <a:pt x="1948888" y="974273"/>
                  </a:cubicBezTo>
                  <a:cubicBezTo>
                    <a:pt x="1948888" y="1512349"/>
                    <a:pt x="1512615" y="1948546"/>
                    <a:pt x="974444" y="1948546"/>
                  </a:cubicBezTo>
                  <a:cubicBezTo>
                    <a:pt x="436273" y="1948546"/>
                    <a:pt x="0" y="1512349"/>
                    <a:pt x="0" y="974273"/>
                  </a:cubicBezTo>
                  <a:close/>
                </a:path>
              </a:pathLst>
            </a:custGeom>
          </p:spPr>
          <p:style>
            <a:lnRef idx="2">
              <a:schemeClr val="accent5">
                <a:hueOff val="-9933876"/>
                <a:satOff val="39811"/>
                <a:lumOff val="862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303812" tIns="303816" rIns="303813" bIns="303816" numCol="1" spcCol="1270" anchor="ctr" anchorCtr="0">
              <a:noAutofit/>
            </a:bodyPr>
            <a:lstStyle/>
            <a:p>
              <a:pPr marL="0" lvl="0" indent="0" algn="ctr" defTabSz="889000">
                <a:lnSpc>
                  <a:spcPct val="90000"/>
                </a:lnSpc>
                <a:spcBef>
                  <a:spcPct val="0"/>
                </a:spcBef>
                <a:spcAft>
                  <a:spcPct val="35000"/>
                </a:spcAft>
                <a:buNone/>
              </a:pPr>
              <a:r>
                <a:rPr lang="en-US" sz="2000" kern="1200" dirty="0"/>
                <a:t>Reservoir model</a:t>
              </a:r>
            </a:p>
          </p:txBody>
        </p:sp>
      </p:grpSp>
      <p:sp>
        <p:nvSpPr>
          <p:cNvPr id="22" name="Straight Connector 3">
            <a:extLst>
              <a:ext uri="{FF2B5EF4-FFF2-40B4-BE49-F238E27FC236}">
                <a16:creationId xmlns:a16="http://schemas.microsoft.com/office/drawing/2014/main" id="{1293E487-D18E-4146-BE9C-2FF9EBD80F47}"/>
              </a:ext>
            </a:extLst>
          </p:cNvPr>
          <p:cNvSpPr/>
          <p:nvPr/>
        </p:nvSpPr>
        <p:spPr>
          <a:xfrm>
            <a:off x="3586175" y="2505348"/>
            <a:ext cx="2465240" cy="1281544"/>
          </a:xfrm>
          <a:custGeom>
            <a:avLst/>
            <a:gdLst/>
            <a:ahLst/>
            <a:cxnLst/>
            <a:rect l="0" t="0" r="0" b="0"/>
            <a:pathLst>
              <a:path>
                <a:moveTo>
                  <a:pt x="407736" y="179180"/>
                </a:moveTo>
                <a:arcTo wR="969168" hR="969168" stAng="14075952" swAng="4248096"/>
              </a:path>
            </a:pathLst>
          </a:custGeom>
          <a:noFill/>
          <a:ln w="28575">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Straight Connector 3">
            <a:extLst>
              <a:ext uri="{FF2B5EF4-FFF2-40B4-BE49-F238E27FC236}">
                <a16:creationId xmlns:a16="http://schemas.microsoft.com/office/drawing/2014/main" id="{4039966C-18E8-4860-80C0-87CEDDCED38D}"/>
              </a:ext>
            </a:extLst>
          </p:cNvPr>
          <p:cNvSpPr/>
          <p:nvPr/>
        </p:nvSpPr>
        <p:spPr>
          <a:xfrm>
            <a:off x="5743649" y="2505348"/>
            <a:ext cx="2465240" cy="1281544"/>
          </a:xfrm>
          <a:custGeom>
            <a:avLst/>
            <a:gdLst/>
            <a:ahLst/>
            <a:cxnLst/>
            <a:rect l="0" t="0" r="0" b="0"/>
            <a:pathLst>
              <a:path>
                <a:moveTo>
                  <a:pt x="407736" y="179180"/>
                </a:moveTo>
                <a:arcTo wR="969168" hR="969168" stAng="14075952" swAng="4248096"/>
              </a:path>
            </a:pathLst>
          </a:custGeom>
          <a:noFill/>
          <a:ln w="28575">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Straight Connector 3">
            <a:extLst>
              <a:ext uri="{FF2B5EF4-FFF2-40B4-BE49-F238E27FC236}">
                <a16:creationId xmlns:a16="http://schemas.microsoft.com/office/drawing/2014/main" id="{2289CB8E-0A30-4120-946E-839EBDD1F588}"/>
              </a:ext>
            </a:extLst>
          </p:cNvPr>
          <p:cNvSpPr/>
          <p:nvPr/>
        </p:nvSpPr>
        <p:spPr>
          <a:xfrm flipH="1" flipV="1">
            <a:off x="3050328" y="3783019"/>
            <a:ext cx="2465240" cy="1281544"/>
          </a:xfrm>
          <a:custGeom>
            <a:avLst/>
            <a:gdLst/>
            <a:ahLst/>
            <a:cxnLst/>
            <a:rect l="0" t="0" r="0" b="0"/>
            <a:pathLst>
              <a:path>
                <a:moveTo>
                  <a:pt x="407736" y="179180"/>
                </a:moveTo>
                <a:arcTo wR="969168" hR="969168" stAng="14075952" swAng="4248096"/>
              </a:path>
            </a:pathLst>
          </a:custGeom>
          <a:noFill/>
          <a:ln w="28575">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Straight Connector 3">
            <a:extLst>
              <a:ext uri="{FF2B5EF4-FFF2-40B4-BE49-F238E27FC236}">
                <a16:creationId xmlns:a16="http://schemas.microsoft.com/office/drawing/2014/main" id="{ACE9F8CC-4E63-4A3A-941F-928762C19570}"/>
              </a:ext>
            </a:extLst>
          </p:cNvPr>
          <p:cNvSpPr/>
          <p:nvPr/>
        </p:nvSpPr>
        <p:spPr>
          <a:xfrm flipH="1" flipV="1">
            <a:off x="5207802" y="3783019"/>
            <a:ext cx="2465240" cy="1281544"/>
          </a:xfrm>
          <a:custGeom>
            <a:avLst/>
            <a:gdLst/>
            <a:ahLst/>
            <a:cxnLst/>
            <a:rect l="0" t="0" r="0" b="0"/>
            <a:pathLst>
              <a:path>
                <a:moveTo>
                  <a:pt x="407736" y="179180"/>
                </a:moveTo>
                <a:arcTo wR="969168" hR="969168" stAng="14075952" swAng="4248096"/>
              </a:path>
            </a:pathLst>
          </a:custGeom>
          <a:noFill/>
          <a:ln w="28575">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6" name="Straight Connector 3">
            <a:extLst>
              <a:ext uri="{FF2B5EF4-FFF2-40B4-BE49-F238E27FC236}">
                <a16:creationId xmlns:a16="http://schemas.microsoft.com/office/drawing/2014/main" id="{AB34DB78-E194-487A-B81A-35D121B7F9E9}"/>
              </a:ext>
            </a:extLst>
          </p:cNvPr>
          <p:cNvSpPr/>
          <p:nvPr/>
        </p:nvSpPr>
        <p:spPr>
          <a:xfrm>
            <a:off x="9075751" y="3782530"/>
            <a:ext cx="998443" cy="641261"/>
          </a:xfrm>
          <a:custGeom>
            <a:avLst/>
            <a:gdLst>
              <a:gd name="connsiteX0" fmla="*/ 1164848 w 2465240"/>
              <a:gd name="connsiteY0" fmla="*/ 969 h 1281544"/>
              <a:gd name="connsiteX1" fmla="*/ 1763897 w 2465240"/>
              <a:gd name="connsiteY1" fmla="*/ 62574 h 1281544"/>
              <a:gd name="connsiteX2" fmla="*/ 1232620 w 2465240"/>
              <a:gd name="connsiteY2" fmla="*/ 640772 h 1281544"/>
              <a:gd name="connsiteX3" fmla="*/ 1164848 w 2465240"/>
              <a:gd name="connsiteY3" fmla="*/ 969 h 1281544"/>
              <a:gd name="connsiteX0" fmla="*/ 1164848 w 2465240"/>
              <a:gd name="connsiteY0" fmla="*/ 969 h 1281544"/>
              <a:gd name="connsiteX1" fmla="*/ 1763897 w 2465240"/>
              <a:gd name="connsiteY1" fmla="*/ 62574 h 1281544"/>
              <a:gd name="connsiteX0" fmla="*/ 0 w 693643"/>
              <a:gd name="connsiteY0" fmla="*/ 9811 h 649614"/>
              <a:gd name="connsiteX1" fmla="*/ 599049 w 693643"/>
              <a:gd name="connsiteY1" fmla="*/ 71416 h 649614"/>
              <a:gd name="connsiteX2" fmla="*/ 67772 w 693643"/>
              <a:gd name="connsiteY2" fmla="*/ 649614 h 649614"/>
              <a:gd name="connsiteX3" fmla="*/ 0 w 693643"/>
              <a:gd name="connsiteY3" fmla="*/ 9811 h 649614"/>
              <a:gd name="connsiteX0" fmla="*/ 0 w 693643"/>
              <a:gd name="connsiteY0" fmla="*/ 9811 h 649614"/>
              <a:gd name="connsiteX1" fmla="*/ 693643 w 693643"/>
              <a:gd name="connsiteY1" fmla="*/ 29374 h 649614"/>
              <a:gd name="connsiteX0" fmla="*/ 0 w 693643"/>
              <a:gd name="connsiteY0" fmla="*/ 3184 h 642987"/>
              <a:gd name="connsiteX1" fmla="*/ 599049 w 693643"/>
              <a:gd name="connsiteY1" fmla="*/ 64789 h 642987"/>
              <a:gd name="connsiteX2" fmla="*/ 67772 w 693643"/>
              <a:gd name="connsiteY2" fmla="*/ 642987 h 642987"/>
              <a:gd name="connsiteX3" fmla="*/ 0 w 693643"/>
              <a:gd name="connsiteY3" fmla="*/ 3184 h 642987"/>
              <a:gd name="connsiteX0" fmla="*/ 0 w 693643"/>
              <a:gd name="connsiteY0" fmla="*/ 3184 h 642987"/>
              <a:gd name="connsiteX1" fmla="*/ 693643 w 693643"/>
              <a:gd name="connsiteY1" fmla="*/ 22747 h 642987"/>
              <a:gd name="connsiteX0" fmla="*/ 0 w 1282222"/>
              <a:gd name="connsiteY0" fmla="*/ 13694 h 653497"/>
              <a:gd name="connsiteX1" fmla="*/ 599049 w 1282222"/>
              <a:gd name="connsiteY1" fmla="*/ 75299 h 653497"/>
              <a:gd name="connsiteX2" fmla="*/ 67772 w 1282222"/>
              <a:gd name="connsiteY2" fmla="*/ 653497 h 653497"/>
              <a:gd name="connsiteX3" fmla="*/ 0 w 1282222"/>
              <a:gd name="connsiteY3" fmla="*/ 13694 h 653497"/>
              <a:gd name="connsiteX0" fmla="*/ 0 w 1282222"/>
              <a:gd name="connsiteY0" fmla="*/ 13694 h 653497"/>
              <a:gd name="connsiteX1" fmla="*/ 1282222 w 1282222"/>
              <a:gd name="connsiteY1" fmla="*/ 12236 h 653497"/>
              <a:gd name="connsiteX0" fmla="*/ 0 w 1282222"/>
              <a:gd name="connsiteY0" fmla="*/ 1458 h 641261"/>
              <a:gd name="connsiteX1" fmla="*/ 599049 w 1282222"/>
              <a:gd name="connsiteY1" fmla="*/ 63063 h 641261"/>
              <a:gd name="connsiteX2" fmla="*/ 67772 w 1282222"/>
              <a:gd name="connsiteY2" fmla="*/ 641261 h 641261"/>
              <a:gd name="connsiteX3" fmla="*/ 0 w 1282222"/>
              <a:gd name="connsiteY3" fmla="*/ 1458 h 641261"/>
              <a:gd name="connsiteX0" fmla="*/ 0 w 1282222"/>
              <a:gd name="connsiteY0" fmla="*/ 1458 h 641261"/>
              <a:gd name="connsiteX1" fmla="*/ 1282222 w 1282222"/>
              <a:gd name="connsiteY1" fmla="*/ 0 h 641261"/>
              <a:gd name="connsiteX0" fmla="*/ 0 w 998443"/>
              <a:gd name="connsiteY0" fmla="*/ 1458 h 641261"/>
              <a:gd name="connsiteX1" fmla="*/ 599049 w 998443"/>
              <a:gd name="connsiteY1" fmla="*/ 63063 h 641261"/>
              <a:gd name="connsiteX2" fmla="*/ 67772 w 998443"/>
              <a:gd name="connsiteY2" fmla="*/ 641261 h 641261"/>
              <a:gd name="connsiteX3" fmla="*/ 0 w 998443"/>
              <a:gd name="connsiteY3" fmla="*/ 1458 h 641261"/>
              <a:gd name="connsiteX0" fmla="*/ 0 w 998443"/>
              <a:gd name="connsiteY0" fmla="*/ 1458 h 641261"/>
              <a:gd name="connsiteX1" fmla="*/ 998443 w 998443"/>
              <a:gd name="connsiteY1" fmla="*/ 0 h 641261"/>
            </a:gdLst>
            <a:ahLst/>
            <a:cxnLst>
              <a:cxn ang="0">
                <a:pos x="connsiteX0" y="connsiteY0"/>
              </a:cxn>
              <a:cxn ang="0">
                <a:pos x="connsiteX1" y="connsiteY1"/>
              </a:cxn>
            </a:cxnLst>
            <a:rect l="l" t="t" r="r" b="b"/>
            <a:pathLst>
              <a:path w="998443" h="641261" stroke="0" extrusionOk="0">
                <a:moveTo>
                  <a:pt x="0" y="1458"/>
                </a:moveTo>
                <a:cubicBezTo>
                  <a:pt x="206462" y="-4452"/>
                  <a:pt x="412467" y="16733"/>
                  <a:pt x="599049" y="63063"/>
                </a:cubicBezTo>
                <a:lnTo>
                  <a:pt x="67772" y="641261"/>
                </a:lnTo>
                <a:lnTo>
                  <a:pt x="0" y="1458"/>
                </a:lnTo>
                <a:close/>
              </a:path>
              <a:path w="998443" h="641261" fill="none">
                <a:moveTo>
                  <a:pt x="0" y="1458"/>
                </a:moveTo>
                <a:cubicBezTo>
                  <a:pt x="206462" y="-4452"/>
                  <a:pt x="717268" y="16731"/>
                  <a:pt x="998443" y="0"/>
                </a:cubicBezTo>
              </a:path>
            </a:pathLst>
          </a:custGeom>
          <a:noFill/>
          <a:ln w="28575">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 name="TextBox 3">
            <a:extLst>
              <a:ext uri="{FF2B5EF4-FFF2-40B4-BE49-F238E27FC236}">
                <a16:creationId xmlns:a16="http://schemas.microsoft.com/office/drawing/2014/main" id="{96B7B433-2F49-422C-B08E-3EAE717249CB}"/>
              </a:ext>
            </a:extLst>
          </p:cNvPr>
          <p:cNvSpPr txBox="1"/>
          <p:nvPr/>
        </p:nvSpPr>
        <p:spPr>
          <a:xfrm>
            <a:off x="3995817" y="1795324"/>
            <a:ext cx="1207765" cy="646331"/>
          </a:xfrm>
          <a:prstGeom prst="rect">
            <a:avLst/>
          </a:prstGeom>
          <a:noFill/>
        </p:spPr>
        <p:txBody>
          <a:bodyPr wrap="square" rtlCol="0">
            <a:spAutoFit/>
          </a:bodyPr>
          <a:lstStyle/>
          <a:p>
            <a:pPr algn="ctr"/>
            <a:r>
              <a:rPr lang="en-US" dirty="0"/>
              <a:t>Mass flow Heat flow</a:t>
            </a:r>
          </a:p>
        </p:txBody>
      </p:sp>
      <p:sp>
        <p:nvSpPr>
          <p:cNvPr id="28" name="TextBox 27">
            <a:extLst>
              <a:ext uri="{FF2B5EF4-FFF2-40B4-BE49-F238E27FC236}">
                <a16:creationId xmlns:a16="http://schemas.microsoft.com/office/drawing/2014/main" id="{F8B41217-F74A-482F-8986-5C220AB8B887}"/>
              </a:ext>
            </a:extLst>
          </p:cNvPr>
          <p:cNvSpPr txBox="1"/>
          <p:nvPr/>
        </p:nvSpPr>
        <p:spPr>
          <a:xfrm>
            <a:off x="6159426" y="1772816"/>
            <a:ext cx="2049463" cy="646331"/>
          </a:xfrm>
          <a:prstGeom prst="rect">
            <a:avLst/>
          </a:prstGeom>
          <a:noFill/>
        </p:spPr>
        <p:txBody>
          <a:bodyPr wrap="square" rtlCol="0">
            <a:spAutoFit/>
          </a:bodyPr>
          <a:lstStyle/>
          <a:p>
            <a:pPr algn="ctr"/>
            <a:r>
              <a:rPr lang="en-US" dirty="0"/>
              <a:t>Pressure drop</a:t>
            </a:r>
          </a:p>
          <a:p>
            <a:pPr algn="ctr"/>
            <a:r>
              <a:rPr lang="en-US" dirty="0"/>
              <a:t>Thermal energy</a:t>
            </a:r>
          </a:p>
        </p:txBody>
      </p:sp>
      <p:sp>
        <p:nvSpPr>
          <p:cNvPr id="29" name="TextBox 28">
            <a:extLst>
              <a:ext uri="{FF2B5EF4-FFF2-40B4-BE49-F238E27FC236}">
                <a16:creationId xmlns:a16="http://schemas.microsoft.com/office/drawing/2014/main" id="{686F0792-A6A2-41A7-9C5A-6CAA97822308}"/>
              </a:ext>
            </a:extLst>
          </p:cNvPr>
          <p:cNvSpPr txBox="1"/>
          <p:nvPr/>
        </p:nvSpPr>
        <p:spPr>
          <a:xfrm>
            <a:off x="8977036" y="3246832"/>
            <a:ext cx="1115408" cy="369332"/>
          </a:xfrm>
          <a:prstGeom prst="rect">
            <a:avLst/>
          </a:prstGeom>
          <a:noFill/>
        </p:spPr>
        <p:txBody>
          <a:bodyPr wrap="square" rtlCol="0">
            <a:spAutoFit/>
          </a:bodyPr>
          <a:lstStyle/>
          <a:p>
            <a:pPr algn="ctr"/>
            <a:r>
              <a:rPr lang="en-US" dirty="0"/>
              <a:t>Profit</a:t>
            </a:r>
          </a:p>
        </p:txBody>
      </p:sp>
      <p:sp>
        <p:nvSpPr>
          <p:cNvPr id="30" name="TextBox 29">
            <a:extLst>
              <a:ext uri="{FF2B5EF4-FFF2-40B4-BE49-F238E27FC236}">
                <a16:creationId xmlns:a16="http://schemas.microsoft.com/office/drawing/2014/main" id="{93E8D1AD-ED8D-4A6E-9CAA-96E29FD5E8E7}"/>
              </a:ext>
            </a:extLst>
          </p:cNvPr>
          <p:cNvSpPr txBox="1"/>
          <p:nvPr/>
        </p:nvSpPr>
        <p:spPr>
          <a:xfrm>
            <a:off x="3499288" y="5224440"/>
            <a:ext cx="2103165" cy="923330"/>
          </a:xfrm>
          <a:prstGeom prst="rect">
            <a:avLst/>
          </a:prstGeom>
          <a:noFill/>
        </p:spPr>
        <p:txBody>
          <a:bodyPr wrap="square" rtlCol="0">
            <a:spAutoFit/>
          </a:bodyPr>
          <a:lstStyle/>
          <a:p>
            <a:pPr algn="ctr"/>
            <a:r>
              <a:rPr lang="en-US" dirty="0"/>
              <a:t>Pumping capacity</a:t>
            </a:r>
          </a:p>
          <a:p>
            <a:pPr algn="ctr"/>
            <a:r>
              <a:rPr lang="en-US" dirty="0"/>
              <a:t>New boreholes</a:t>
            </a:r>
          </a:p>
          <a:p>
            <a:pPr algn="ctr"/>
            <a:r>
              <a:rPr lang="en-US" dirty="0"/>
              <a:t>Reinjection</a:t>
            </a:r>
          </a:p>
        </p:txBody>
      </p:sp>
      <p:sp>
        <p:nvSpPr>
          <p:cNvPr id="31" name="TextBox 30">
            <a:extLst>
              <a:ext uri="{FF2B5EF4-FFF2-40B4-BE49-F238E27FC236}">
                <a16:creationId xmlns:a16="http://schemas.microsoft.com/office/drawing/2014/main" id="{F6BCF354-C52D-468E-AAD6-3909C8D4086A}"/>
              </a:ext>
            </a:extLst>
          </p:cNvPr>
          <p:cNvSpPr txBox="1"/>
          <p:nvPr/>
        </p:nvSpPr>
        <p:spPr>
          <a:xfrm>
            <a:off x="5743649" y="5224441"/>
            <a:ext cx="2519548" cy="646331"/>
          </a:xfrm>
          <a:prstGeom prst="rect">
            <a:avLst/>
          </a:prstGeom>
          <a:noFill/>
        </p:spPr>
        <p:txBody>
          <a:bodyPr wrap="square" rtlCol="0">
            <a:spAutoFit/>
          </a:bodyPr>
          <a:lstStyle/>
          <a:p>
            <a:pPr algn="ctr"/>
            <a:r>
              <a:rPr lang="en-US" dirty="0"/>
              <a:t>Changes in demand</a:t>
            </a:r>
          </a:p>
          <a:p>
            <a:pPr algn="ctr"/>
            <a:r>
              <a:rPr lang="en-US" dirty="0"/>
              <a:t>New distribution areas</a:t>
            </a:r>
          </a:p>
        </p:txBody>
      </p:sp>
    </p:spTree>
    <p:extLst>
      <p:ext uri="{BB962C8B-B14F-4D97-AF65-F5344CB8AC3E}">
        <p14:creationId xmlns:p14="http://schemas.microsoft.com/office/powerpoint/2010/main" val="184808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16AD5-F937-4A3C-AC15-0AE063756C2A}"/>
              </a:ext>
            </a:extLst>
          </p:cNvPr>
          <p:cNvSpPr>
            <a:spLocks noGrp="1"/>
          </p:cNvSpPr>
          <p:nvPr>
            <p:ph type="dt" sz="half" idx="10"/>
          </p:nvPr>
        </p:nvSpPr>
        <p:spPr/>
        <p:txBody>
          <a:bodyPr>
            <a:normAutofit/>
          </a:bodyPr>
          <a:lstStyle/>
          <a:p>
            <a:pPr>
              <a:spcAft>
                <a:spcPts val="600"/>
              </a:spcAft>
              <a:defRPr/>
            </a:pPr>
            <a:fld id="{7AA732B9-DA58-4AEA-9712-F6C2699FAEFC}" type="datetime4">
              <a:rPr lang="is-IS" smtClean="0"/>
              <a:pPr>
                <a:spcAft>
                  <a:spcPts val="600"/>
                </a:spcAft>
                <a:defRPr/>
              </a:pPr>
              <a:t>22. júní 2020</a:t>
            </a:fld>
            <a:endParaRPr lang="en-US" dirty="0"/>
          </a:p>
        </p:txBody>
      </p:sp>
      <p:sp>
        <p:nvSpPr>
          <p:cNvPr id="5" name="Footer Placeholder 4">
            <a:extLst>
              <a:ext uri="{FF2B5EF4-FFF2-40B4-BE49-F238E27FC236}">
                <a16:creationId xmlns:a16="http://schemas.microsoft.com/office/drawing/2014/main" id="{529E1C07-ADF7-468A-976B-5033E95D3580}"/>
              </a:ext>
            </a:extLst>
          </p:cNvPr>
          <p:cNvSpPr>
            <a:spLocks noGrp="1"/>
          </p:cNvSpPr>
          <p:nvPr>
            <p:ph type="ftr" sz="quarter" idx="11"/>
          </p:nvPr>
        </p:nvSpPr>
        <p:spPr/>
        <p:txBody>
          <a:bodyPr>
            <a:normAutofit/>
          </a:bodyPr>
          <a:lstStyle/>
          <a:p>
            <a:pPr>
              <a:spcAft>
                <a:spcPts val="600"/>
              </a:spcAft>
              <a:defRPr/>
            </a:pPr>
            <a:r>
              <a:rPr lang="en-US" dirty="0"/>
              <a:t>www.vatnaskil.is</a:t>
            </a:r>
          </a:p>
        </p:txBody>
      </p:sp>
      <p:sp>
        <p:nvSpPr>
          <p:cNvPr id="6" name="Slide Number Placeholder 5">
            <a:extLst>
              <a:ext uri="{FF2B5EF4-FFF2-40B4-BE49-F238E27FC236}">
                <a16:creationId xmlns:a16="http://schemas.microsoft.com/office/drawing/2014/main" id="{09AECD96-DC2E-4B57-8D21-42BF15B425CD}"/>
              </a:ext>
            </a:extLst>
          </p:cNvPr>
          <p:cNvSpPr>
            <a:spLocks noGrp="1"/>
          </p:cNvSpPr>
          <p:nvPr>
            <p:ph type="sldNum" sz="quarter" idx="12"/>
          </p:nvPr>
        </p:nvSpPr>
        <p:spPr/>
        <p:txBody>
          <a:bodyPr>
            <a:normAutofit/>
          </a:bodyPr>
          <a:lstStyle/>
          <a:p>
            <a:pPr>
              <a:spcAft>
                <a:spcPts val="600"/>
              </a:spcAft>
              <a:defRPr/>
            </a:pPr>
            <a:fld id="{49E99A14-30D0-4C4D-9356-BEF7ED096DC4}" type="slidenum">
              <a:rPr lang="en-US" smtClean="0"/>
              <a:pPr>
                <a:spcAft>
                  <a:spcPts val="600"/>
                </a:spcAft>
                <a:defRPr/>
              </a:pPr>
              <a:t>7</a:t>
            </a:fld>
            <a:endParaRPr lang="en-US" dirty="0"/>
          </a:p>
        </p:txBody>
      </p:sp>
      <p:pic>
        <p:nvPicPr>
          <p:cNvPr id="11" name="Picture 10">
            <a:extLst>
              <a:ext uri="{FF2B5EF4-FFF2-40B4-BE49-F238E27FC236}">
                <a16:creationId xmlns:a16="http://schemas.microsoft.com/office/drawing/2014/main" id="{831EF77F-B699-4AEE-92BE-5440907943A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75200" y="4189658"/>
            <a:ext cx="2897111" cy="2151002"/>
          </a:xfrm>
          <a:prstGeom prst="rect">
            <a:avLst/>
          </a:prstGeom>
          <a:ln w="38100">
            <a:solidFill>
              <a:srgbClr val="ACE946"/>
            </a:solidFill>
          </a:ln>
        </p:spPr>
      </p:pic>
      <p:pic>
        <p:nvPicPr>
          <p:cNvPr id="13" name="Picture 12">
            <a:extLst>
              <a:ext uri="{FF2B5EF4-FFF2-40B4-BE49-F238E27FC236}">
                <a16:creationId xmlns:a16="http://schemas.microsoft.com/office/drawing/2014/main" id="{725AB816-95CC-4DEC-8AEA-81DAA20819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6272" y="4247120"/>
            <a:ext cx="3064232" cy="2034310"/>
          </a:xfrm>
          <a:prstGeom prst="rect">
            <a:avLst/>
          </a:prstGeom>
          <a:ln w="38100">
            <a:solidFill>
              <a:srgbClr val="F79646"/>
            </a:solidFill>
          </a:ln>
        </p:spPr>
      </p:pic>
      <p:sp>
        <p:nvSpPr>
          <p:cNvPr id="14" name="TextBox 13">
            <a:extLst>
              <a:ext uri="{FF2B5EF4-FFF2-40B4-BE49-F238E27FC236}">
                <a16:creationId xmlns:a16="http://schemas.microsoft.com/office/drawing/2014/main" id="{A4F10A2E-DFE5-42EF-ABCC-F4674D7C9D90}"/>
              </a:ext>
            </a:extLst>
          </p:cNvPr>
          <p:cNvSpPr txBox="1"/>
          <p:nvPr/>
        </p:nvSpPr>
        <p:spPr>
          <a:xfrm>
            <a:off x="1066295" y="980728"/>
            <a:ext cx="3147116" cy="306842"/>
          </a:xfrm>
          <a:prstGeom prst="rect">
            <a:avLst/>
          </a:prstGeom>
          <a:noFill/>
        </p:spPr>
        <p:txBody>
          <a:bodyPr wrap="square" rtlCol="0">
            <a:spAutoFit/>
          </a:bodyPr>
          <a:lstStyle/>
          <a:p>
            <a:pPr algn="ctr"/>
            <a:r>
              <a:rPr lang="en-US" sz="1400"/>
              <a:t>Calibration of historic reservoir inflow</a:t>
            </a:r>
          </a:p>
        </p:txBody>
      </p:sp>
      <p:sp>
        <p:nvSpPr>
          <p:cNvPr id="15" name="TextBox 14">
            <a:extLst>
              <a:ext uri="{FF2B5EF4-FFF2-40B4-BE49-F238E27FC236}">
                <a16:creationId xmlns:a16="http://schemas.microsoft.com/office/drawing/2014/main" id="{854522A4-22A6-420F-AA84-7DDC983F1066}"/>
              </a:ext>
            </a:extLst>
          </p:cNvPr>
          <p:cNvSpPr txBox="1"/>
          <p:nvPr/>
        </p:nvSpPr>
        <p:spPr>
          <a:xfrm>
            <a:off x="5140619" y="3839606"/>
            <a:ext cx="2195382" cy="307777"/>
          </a:xfrm>
          <a:prstGeom prst="rect">
            <a:avLst/>
          </a:prstGeom>
          <a:noFill/>
        </p:spPr>
        <p:txBody>
          <a:bodyPr wrap="square" rtlCol="0">
            <a:spAutoFit/>
          </a:bodyPr>
          <a:lstStyle/>
          <a:p>
            <a:pPr algn="ctr"/>
            <a:r>
              <a:rPr lang="en-US" sz="1400"/>
              <a:t>Environmental impacts</a:t>
            </a:r>
          </a:p>
        </p:txBody>
      </p:sp>
      <p:sp>
        <p:nvSpPr>
          <p:cNvPr id="16" name="TextBox 15">
            <a:extLst>
              <a:ext uri="{FF2B5EF4-FFF2-40B4-BE49-F238E27FC236}">
                <a16:creationId xmlns:a16="http://schemas.microsoft.com/office/drawing/2014/main" id="{EBE1F25F-2A9D-4040-B0C8-83090BE7FD6C}"/>
              </a:ext>
            </a:extLst>
          </p:cNvPr>
          <p:cNvSpPr txBox="1"/>
          <p:nvPr/>
        </p:nvSpPr>
        <p:spPr>
          <a:xfrm>
            <a:off x="8980705" y="3897052"/>
            <a:ext cx="2504613" cy="307777"/>
          </a:xfrm>
          <a:prstGeom prst="rect">
            <a:avLst/>
          </a:prstGeom>
          <a:noFill/>
        </p:spPr>
        <p:txBody>
          <a:bodyPr wrap="square" rtlCol="0">
            <a:spAutoFit/>
          </a:bodyPr>
          <a:lstStyle/>
          <a:p>
            <a:pPr algn="ctr"/>
            <a:r>
              <a:rPr lang="en-US" sz="1400"/>
              <a:t>Reservoir inflow forecasting</a:t>
            </a:r>
          </a:p>
        </p:txBody>
      </p:sp>
      <p:graphicFrame>
        <p:nvGraphicFramePr>
          <p:cNvPr id="3" name="Diagram 2">
            <a:extLst>
              <a:ext uri="{FF2B5EF4-FFF2-40B4-BE49-F238E27FC236}">
                <a16:creationId xmlns:a16="http://schemas.microsoft.com/office/drawing/2014/main" id="{7556B61A-0224-4200-8590-B255DCE4DE3A}"/>
              </a:ext>
            </a:extLst>
          </p:cNvPr>
          <p:cNvGraphicFramePr/>
          <p:nvPr/>
        </p:nvGraphicFramePr>
        <p:xfrm>
          <a:off x="335360" y="3436084"/>
          <a:ext cx="11521280" cy="3169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ectangle 20">
            <a:extLst>
              <a:ext uri="{FF2B5EF4-FFF2-40B4-BE49-F238E27FC236}">
                <a16:creationId xmlns:a16="http://schemas.microsoft.com/office/drawing/2014/main" id="{9C50D6AD-830E-4277-B97E-2A25F7B1FCBD}"/>
              </a:ext>
            </a:extLst>
          </p:cNvPr>
          <p:cNvSpPr/>
          <p:nvPr/>
        </p:nvSpPr>
        <p:spPr>
          <a:xfrm>
            <a:off x="7191798" y="1114772"/>
            <a:ext cx="2983494" cy="2034310"/>
          </a:xfrm>
          <a:prstGeom prst="rect">
            <a:avLst/>
          </a:prstGeom>
          <a:blipFill dpi="0" rotWithShape="1">
            <a:blip r:embed="rId9" cstate="print">
              <a:extLst>
                <a:ext uri="{28A0092B-C50C-407E-A947-70E740481C1C}">
                  <a14:useLocalDpi xmlns:a14="http://schemas.microsoft.com/office/drawing/2010/main" val="0"/>
                </a:ext>
              </a:extLst>
            </a:blip>
            <a:srcRect/>
            <a:stretch>
              <a:fillRect/>
            </a:stretch>
          </a:blipFill>
          <a:ln w="38100">
            <a:solidFill>
              <a:srgbClr val="ACE9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21EF69C-02BA-4F61-8712-7B7BD8E4FFD9}"/>
              </a:ext>
            </a:extLst>
          </p:cNvPr>
          <p:cNvSpPr txBox="1"/>
          <p:nvPr/>
        </p:nvSpPr>
        <p:spPr>
          <a:xfrm>
            <a:off x="6924092" y="764704"/>
            <a:ext cx="3332387" cy="307777"/>
          </a:xfrm>
          <a:prstGeom prst="rect">
            <a:avLst/>
          </a:prstGeom>
          <a:noFill/>
        </p:spPr>
        <p:txBody>
          <a:bodyPr wrap="square" rtlCol="0">
            <a:spAutoFit/>
          </a:bodyPr>
          <a:lstStyle/>
          <a:p>
            <a:pPr algn="ctr"/>
            <a:r>
              <a:rPr lang="is-IS" sz="1400" dirty="0" err="1"/>
              <a:t>Hydrodynamics</a:t>
            </a:r>
            <a:r>
              <a:rPr lang="is-IS" sz="1400" dirty="0"/>
              <a:t> of </a:t>
            </a:r>
            <a:r>
              <a:rPr lang="is-IS" sz="1400" dirty="0" err="1"/>
              <a:t>structures</a:t>
            </a:r>
            <a:endParaRPr lang="en-US" sz="1400" dirty="0"/>
          </a:p>
        </p:txBody>
      </p:sp>
      <p:sp>
        <p:nvSpPr>
          <p:cNvPr id="25" name="Rectangle 24">
            <a:extLst>
              <a:ext uri="{FF2B5EF4-FFF2-40B4-BE49-F238E27FC236}">
                <a16:creationId xmlns:a16="http://schemas.microsoft.com/office/drawing/2014/main" id="{673F6552-BD84-45C0-B06E-86206FBE3E0A}"/>
              </a:ext>
            </a:extLst>
          </p:cNvPr>
          <p:cNvSpPr/>
          <p:nvPr/>
        </p:nvSpPr>
        <p:spPr>
          <a:xfrm>
            <a:off x="450158" y="1317412"/>
            <a:ext cx="6218886" cy="1843418"/>
          </a:xfrm>
          <a:prstGeom prst="rect">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rgbClr val="4BAC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map&#10;&#10;Description automatically generated">
            <a:extLst>
              <a:ext uri="{FF2B5EF4-FFF2-40B4-BE49-F238E27FC236}">
                <a16:creationId xmlns:a16="http://schemas.microsoft.com/office/drawing/2014/main" id="{ADE7BE58-896C-4193-9C9F-C87C09DD8E8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36995" b="16731"/>
          <a:stretch/>
        </p:blipFill>
        <p:spPr>
          <a:xfrm>
            <a:off x="623392" y="4196230"/>
            <a:ext cx="3204533" cy="2132032"/>
          </a:xfrm>
          <a:prstGeom prst="rect">
            <a:avLst/>
          </a:prstGeom>
          <a:ln w="38100">
            <a:solidFill>
              <a:srgbClr val="47D872"/>
            </a:solidFill>
          </a:ln>
        </p:spPr>
      </p:pic>
      <p:sp>
        <p:nvSpPr>
          <p:cNvPr id="17" name="TextBox 16">
            <a:extLst>
              <a:ext uri="{FF2B5EF4-FFF2-40B4-BE49-F238E27FC236}">
                <a16:creationId xmlns:a16="http://schemas.microsoft.com/office/drawing/2014/main" id="{3923FFF6-0803-4D2C-8DAD-F946F3B7EC4D}"/>
              </a:ext>
            </a:extLst>
          </p:cNvPr>
          <p:cNvSpPr txBox="1"/>
          <p:nvPr/>
        </p:nvSpPr>
        <p:spPr>
          <a:xfrm>
            <a:off x="1127967" y="3824469"/>
            <a:ext cx="2195382" cy="307777"/>
          </a:xfrm>
          <a:prstGeom prst="rect">
            <a:avLst/>
          </a:prstGeom>
          <a:noFill/>
        </p:spPr>
        <p:txBody>
          <a:bodyPr wrap="square" rtlCol="0">
            <a:spAutoFit/>
          </a:bodyPr>
          <a:lstStyle/>
          <a:p>
            <a:pPr algn="ctr"/>
            <a:r>
              <a:rPr lang="en-US" sz="1400"/>
              <a:t>Groundwater modelling</a:t>
            </a:r>
          </a:p>
        </p:txBody>
      </p:sp>
      <p:sp>
        <p:nvSpPr>
          <p:cNvPr id="19" name="Title 1">
            <a:extLst>
              <a:ext uri="{FF2B5EF4-FFF2-40B4-BE49-F238E27FC236}">
                <a16:creationId xmlns:a16="http://schemas.microsoft.com/office/drawing/2014/main" id="{4DC859CF-6550-439E-B7E4-619627E11131}"/>
              </a:ext>
            </a:extLst>
          </p:cNvPr>
          <p:cNvSpPr txBox="1">
            <a:spLocks/>
          </p:cNvSpPr>
          <p:nvPr/>
        </p:nvSpPr>
        <p:spPr bwMode="auto">
          <a:xfrm>
            <a:off x="287355" y="116632"/>
            <a:ext cx="4727848" cy="6847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800" kern="1200">
                <a:solidFill>
                  <a:srgbClr val="4D4D4D"/>
                </a:solidFill>
                <a:latin typeface="Arial"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3200" dirty="0">
                <a:solidFill>
                  <a:srgbClr val="58595B"/>
                </a:solidFill>
                <a:latin typeface="Calibri" panose="020F0502020204030204" pitchFamily="34" charset="0"/>
                <a:cs typeface="Calibri" panose="020F0502020204030204" pitchFamily="34" charset="0"/>
              </a:rPr>
              <a:t>HYDROPOWER SERVICES</a:t>
            </a:r>
          </a:p>
        </p:txBody>
      </p:sp>
    </p:spTree>
    <p:extLst>
      <p:ext uri="{BB962C8B-B14F-4D97-AF65-F5344CB8AC3E}">
        <p14:creationId xmlns:p14="http://schemas.microsoft.com/office/powerpoint/2010/main" val="3824914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2516AD5-F937-4A3C-AC15-0AE063756C2A}"/>
              </a:ext>
            </a:extLst>
          </p:cNvPr>
          <p:cNvSpPr>
            <a:spLocks noGrp="1"/>
          </p:cNvSpPr>
          <p:nvPr>
            <p:ph type="dt" sz="half" idx="10"/>
          </p:nvPr>
        </p:nvSpPr>
        <p:spPr/>
        <p:txBody>
          <a:bodyPr>
            <a:normAutofit/>
          </a:bodyPr>
          <a:lstStyle/>
          <a:p>
            <a:pPr>
              <a:spcAft>
                <a:spcPts val="600"/>
              </a:spcAft>
              <a:defRPr/>
            </a:pPr>
            <a:fld id="{7AA732B9-DA58-4AEA-9712-F6C2699FAEFC}" type="datetime4">
              <a:rPr lang="is-IS" smtClean="0"/>
              <a:pPr>
                <a:spcAft>
                  <a:spcPts val="600"/>
                </a:spcAft>
                <a:defRPr/>
              </a:pPr>
              <a:t>22. júní 2020</a:t>
            </a:fld>
            <a:endParaRPr lang="en-US" dirty="0"/>
          </a:p>
        </p:txBody>
      </p:sp>
      <p:sp>
        <p:nvSpPr>
          <p:cNvPr id="5" name="Footer Placeholder 4">
            <a:extLst>
              <a:ext uri="{FF2B5EF4-FFF2-40B4-BE49-F238E27FC236}">
                <a16:creationId xmlns:a16="http://schemas.microsoft.com/office/drawing/2014/main" id="{529E1C07-ADF7-468A-976B-5033E95D3580}"/>
              </a:ext>
            </a:extLst>
          </p:cNvPr>
          <p:cNvSpPr>
            <a:spLocks noGrp="1"/>
          </p:cNvSpPr>
          <p:nvPr>
            <p:ph type="ftr" sz="quarter" idx="11"/>
          </p:nvPr>
        </p:nvSpPr>
        <p:spPr/>
        <p:txBody>
          <a:bodyPr>
            <a:normAutofit/>
          </a:bodyPr>
          <a:lstStyle/>
          <a:p>
            <a:pPr>
              <a:spcAft>
                <a:spcPts val="600"/>
              </a:spcAft>
              <a:defRPr/>
            </a:pPr>
            <a:r>
              <a:rPr lang="en-US" dirty="0"/>
              <a:t>www.vatnaskil.is</a:t>
            </a:r>
          </a:p>
        </p:txBody>
      </p:sp>
      <p:sp>
        <p:nvSpPr>
          <p:cNvPr id="6" name="Slide Number Placeholder 5">
            <a:extLst>
              <a:ext uri="{FF2B5EF4-FFF2-40B4-BE49-F238E27FC236}">
                <a16:creationId xmlns:a16="http://schemas.microsoft.com/office/drawing/2014/main" id="{09AECD96-DC2E-4B57-8D21-42BF15B425CD}"/>
              </a:ext>
            </a:extLst>
          </p:cNvPr>
          <p:cNvSpPr>
            <a:spLocks noGrp="1"/>
          </p:cNvSpPr>
          <p:nvPr>
            <p:ph type="sldNum" sz="quarter" idx="12"/>
          </p:nvPr>
        </p:nvSpPr>
        <p:spPr/>
        <p:txBody>
          <a:bodyPr>
            <a:normAutofit/>
          </a:bodyPr>
          <a:lstStyle/>
          <a:p>
            <a:pPr>
              <a:spcAft>
                <a:spcPts val="600"/>
              </a:spcAft>
              <a:defRPr/>
            </a:pPr>
            <a:fld id="{49E99A14-30D0-4C4D-9356-BEF7ED096DC4}" type="slidenum">
              <a:rPr lang="en-US" smtClean="0"/>
              <a:pPr>
                <a:spcAft>
                  <a:spcPts val="600"/>
                </a:spcAft>
                <a:defRPr/>
              </a:pPr>
              <a:t>8</a:t>
            </a:fld>
            <a:endParaRPr lang="en-US" dirty="0"/>
          </a:p>
        </p:txBody>
      </p:sp>
      <p:graphicFrame>
        <p:nvGraphicFramePr>
          <p:cNvPr id="7" name="Diagram 6">
            <a:extLst>
              <a:ext uri="{FF2B5EF4-FFF2-40B4-BE49-F238E27FC236}">
                <a16:creationId xmlns:a16="http://schemas.microsoft.com/office/drawing/2014/main" id="{0A42540F-F4B0-43F0-A851-7036AEF18B9B}"/>
              </a:ext>
            </a:extLst>
          </p:cNvPr>
          <p:cNvGraphicFramePr/>
          <p:nvPr/>
        </p:nvGraphicFramePr>
        <p:xfrm>
          <a:off x="838200" y="1016732"/>
          <a:ext cx="10515600" cy="4842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ABCECF75-A236-459D-B8DA-0A9A023DA3A7}"/>
              </a:ext>
            </a:extLst>
          </p:cNvPr>
          <p:cNvSpPr txBox="1">
            <a:spLocks/>
          </p:cNvSpPr>
          <p:nvPr/>
        </p:nvSpPr>
        <p:spPr bwMode="auto">
          <a:xfrm>
            <a:off x="287355" y="116632"/>
            <a:ext cx="4727848" cy="68475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4800" kern="1200">
                <a:solidFill>
                  <a:srgbClr val="4D4D4D"/>
                </a:solidFill>
                <a:latin typeface="Arial"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3200" dirty="0">
                <a:solidFill>
                  <a:srgbClr val="58595B"/>
                </a:solidFill>
                <a:latin typeface="Calibri" panose="020F0502020204030204" pitchFamily="34" charset="0"/>
                <a:cs typeface="Calibri" panose="020F0502020204030204" pitchFamily="34" charset="0"/>
              </a:rPr>
              <a:t>HYDROPOWER SERVICES</a:t>
            </a:r>
          </a:p>
        </p:txBody>
      </p:sp>
    </p:spTree>
    <p:extLst>
      <p:ext uri="{BB962C8B-B14F-4D97-AF65-F5344CB8AC3E}">
        <p14:creationId xmlns:p14="http://schemas.microsoft.com/office/powerpoint/2010/main" val="5055232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pPr>
              <a:defRPr/>
            </a:pPr>
            <a:r>
              <a:rPr lang="en-US"/>
              <a:t>www.vatnaskil.is</a:t>
            </a:r>
            <a:endParaRPr lang="en-US" dirty="0"/>
          </a:p>
        </p:txBody>
      </p:sp>
      <p:sp>
        <p:nvSpPr>
          <p:cNvPr id="7" name="Slide Number Placeholder 6"/>
          <p:cNvSpPr>
            <a:spLocks noGrp="1"/>
          </p:cNvSpPr>
          <p:nvPr>
            <p:ph type="sldNum" sz="quarter" idx="12"/>
          </p:nvPr>
        </p:nvSpPr>
        <p:spPr/>
        <p:txBody>
          <a:bodyPr/>
          <a:lstStyle/>
          <a:p>
            <a:pPr>
              <a:defRPr/>
            </a:pPr>
            <a:fld id="{49E99A14-30D0-4C4D-9356-BEF7ED096DC4}" type="slidenum">
              <a:rPr lang="en-US" smtClean="0"/>
              <a:pPr>
                <a:defRPr/>
              </a:pPr>
              <a:t>9</a:t>
            </a:fld>
            <a:endParaRPr lang="en-US" dirty="0"/>
          </a:p>
        </p:txBody>
      </p:sp>
      <p:sp>
        <p:nvSpPr>
          <p:cNvPr id="41" name="Rectangle 40"/>
          <p:cNvSpPr/>
          <p:nvPr/>
        </p:nvSpPr>
        <p:spPr>
          <a:xfrm>
            <a:off x="7812554" y="2755612"/>
            <a:ext cx="831384" cy="161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2" name="Rectangle 41"/>
          <p:cNvSpPr/>
          <p:nvPr/>
        </p:nvSpPr>
        <p:spPr>
          <a:xfrm>
            <a:off x="9578145" y="2793894"/>
            <a:ext cx="723565" cy="1310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0" name="Rectangle 9">
            <a:extLst>
              <a:ext uri="{FF2B5EF4-FFF2-40B4-BE49-F238E27FC236}">
                <a16:creationId xmlns:a16="http://schemas.microsoft.com/office/drawing/2014/main" id="{7F75CB13-3ACB-4E95-8671-2D72B2808728}"/>
              </a:ext>
            </a:extLst>
          </p:cNvPr>
          <p:cNvSpPr/>
          <p:nvPr/>
        </p:nvSpPr>
        <p:spPr>
          <a:xfrm>
            <a:off x="1524000" y="980729"/>
            <a:ext cx="9144000" cy="5442343"/>
          </a:xfrm>
          <a:prstGeom prst="rect">
            <a:avLst/>
          </a:prstGeom>
          <a:gradFill flip="none" rotWithShape="1">
            <a:gsLst>
              <a:gs pos="0">
                <a:schemeClr val="bg1"/>
              </a:gs>
              <a:gs pos="50000">
                <a:schemeClr val="bg1">
                  <a:alpha val="6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C7BEBE-7CE1-4B9F-9454-D092495D1A41}"/>
              </a:ext>
            </a:extLst>
          </p:cNvPr>
          <p:cNvSpPr/>
          <p:nvPr/>
        </p:nvSpPr>
        <p:spPr>
          <a:xfrm>
            <a:off x="1524000" y="980729"/>
            <a:ext cx="9144000" cy="5442343"/>
          </a:xfrm>
          <a:prstGeom prst="rect">
            <a:avLst/>
          </a:prstGeom>
          <a:gradFill flip="none" rotWithShape="1">
            <a:gsLst>
              <a:gs pos="0">
                <a:schemeClr val="bg1"/>
              </a:gs>
              <a:gs pos="50000">
                <a:schemeClr val="bg1">
                  <a:alpha val="6500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6B07A78A-1964-48E9-8C3B-09C24D428AD3}"/>
              </a:ext>
            </a:extLst>
          </p:cNvPr>
          <p:cNvSpPr>
            <a:spLocks noGrp="1"/>
          </p:cNvSpPr>
          <p:nvPr>
            <p:ph idx="1"/>
          </p:nvPr>
        </p:nvSpPr>
        <p:spPr>
          <a:xfrm>
            <a:off x="637342" y="1656854"/>
            <a:ext cx="6113853" cy="4104456"/>
          </a:xfrm>
          <a:gradFill>
            <a:gsLst>
              <a:gs pos="77000">
                <a:srgbClr val="FFFFFF"/>
              </a:gs>
              <a:gs pos="0">
                <a:schemeClr val="bg1">
                  <a:alpha val="0"/>
                </a:schemeClr>
              </a:gs>
              <a:gs pos="100000">
                <a:schemeClr val="bg1"/>
              </a:gs>
            </a:gsLst>
            <a:lin ang="10800000" scaled="0"/>
          </a:gradFill>
        </p:spPr>
        <p:txBody>
          <a:bodyPr/>
          <a:lstStyle/>
          <a:p>
            <a:pPr>
              <a:spcAft>
                <a:spcPts val="600"/>
              </a:spcAft>
              <a:buClr>
                <a:schemeClr val="accent1"/>
              </a:buClr>
              <a:buFont typeface="Arial" panose="020B0604020202020204" pitchFamily="34" charset="0"/>
              <a:buChar char="•"/>
            </a:pPr>
            <a:r>
              <a:rPr lang="en-US" dirty="0"/>
              <a:t>Hydro potential mapping with geographical analysis methods</a:t>
            </a:r>
          </a:p>
          <a:p>
            <a:pPr>
              <a:spcAft>
                <a:spcPts val="600"/>
              </a:spcAft>
              <a:buClr>
                <a:schemeClr val="accent1"/>
              </a:buClr>
              <a:buFont typeface="Arial" panose="020B0604020202020204" pitchFamily="34" charset="0"/>
              <a:buChar char="•"/>
            </a:pPr>
            <a:r>
              <a:rPr lang="en-US" dirty="0"/>
              <a:t>Long-term inflow series with runoff models</a:t>
            </a:r>
          </a:p>
          <a:p>
            <a:pPr>
              <a:spcAft>
                <a:spcPts val="600"/>
              </a:spcAft>
              <a:buClr>
                <a:schemeClr val="accent1"/>
              </a:buClr>
              <a:buFont typeface="Arial" panose="020B0604020202020204" pitchFamily="34" charset="0"/>
              <a:buChar char="•"/>
            </a:pPr>
            <a:r>
              <a:rPr lang="en-US" dirty="0"/>
              <a:t>Duration curves and other planning and design support tools</a:t>
            </a:r>
          </a:p>
          <a:p>
            <a:pPr>
              <a:spcAft>
                <a:spcPts val="600"/>
              </a:spcAft>
              <a:buClr>
                <a:schemeClr val="accent1"/>
              </a:buClr>
              <a:buFont typeface="Arial" panose="020B0604020202020204" pitchFamily="34" charset="0"/>
              <a:buChar char="•"/>
            </a:pPr>
            <a:r>
              <a:rPr lang="en-US" dirty="0"/>
              <a:t>Tailor made solutions to each project, taking into account available data and specific needs of client</a:t>
            </a:r>
          </a:p>
          <a:p>
            <a:pPr>
              <a:spcAft>
                <a:spcPts val="600"/>
              </a:spcAft>
              <a:buClr>
                <a:schemeClr val="accent1"/>
              </a:buClr>
            </a:pPr>
            <a:r>
              <a:rPr lang="en-US" dirty="0"/>
              <a:t>Methodology primarily developed in Iceland and Greenland but transferable to other parts of the world where suitable meteorological input data can be produced</a:t>
            </a:r>
          </a:p>
        </p:txBody>
      </p:sp>
      <p:pic>
        <p:nvPicPr>
          <p:cNvPr id="16" name="Picture 15" descr="A picture containing text, map&#10;&#10;Description generated with very high confidence">
            <a:extLst>
              <a:ext uri="{FF2B5EF4-FFF2-40B4-BE49-F238E27FC236}">
                <a16:creationId xmlns:a16="http://schemas.microsoft.com/office/drawing/2014/main" id="{DE097113-4804-4D1D-BCAD-63B98F90D8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688"/>
          <a:stretch/>
        </p:blipFill>
        <p:spPr>
          <a:xfrm>
            <a:off x="6751195" y="872716"/>
            <a:ext cx="4545228" cy="5413428"/>
          </a:xfrm>
          <a:prstGeom prst="rect">
            <a:avLst/>
          </a:prstGeom>
        </p:spPr>
      </p:pic>
      <p:sp>
        <p:nvSpPr>
          <p:cNvPr id="12" name="Title 6">
            <a:extLst>
              <a:ext uri="{FF2B5EF4-FFF2-40B4-BE49-F238E27FC236}">
                <a16:creationId xmlns:a16="http://schemas.microsoft.com/office/drawing/2014/main" id="{BA9717DF-408F-4A40-AB42-4613D9FB1A39}"/>
              </a:ext>
            </a:extLst>
          </p:cNvPr>
          <p:cNvSpPr txBox="1">
            <a:spLocks/>
          </p:cNvSpPr>
          <p:nvPr/>
        </p:nvSpPr>
        <p:spPr bwMode="auto">
          <a:xfrm>
            <a:off x="407368" y="330804"/>
            <a:ext cx="5952661" cy="90191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800" kern="1200">
                <a:solidFill>
                  <a:srgbClr val="4D4D4D"/>
                </a:solidFill>
                <a:latin typeface="Arial" charset="0"/>
                <a:ea typeface="+mj-ea"/>
                <a:cs typeface="+mj-cs"/>
              </a:defRPr>
            </a:lvl1pPr>
            <a:lvl2pPr algn="l" rtl="0" eaLnBrk="0" fontAlgn="base" hangingPunct="0">
              <a:spcBef>
                <a:spcPct val="0"/>
              </a:spcBef>
              <a:spcAft>
                <a:spcPct val="0"/>
              </a:spcAft>
              <a:defRPr sz="4400">
                <a:solidFill>
                  <a:srgbClr val="58595B"/>
                </a:solidFill>
                <a:latin typeface="Arial" charset="0"/>
              </a:defRPr>
            </a:lvl2pPr>
            <a:lvl3pPr algn="l" rtl="0" eaLnBrk="0" fontAlgn="base" hangingPunct="0">
              <a:spcBef>
                <a:spcPct val="0"/>
              </a:spcBef>
              <a:spcAft>
                <a:spcPct val="0"/>
              </a:spcAft>
              <a:defRPr sz="4400">
                <a:solidFill>
                  <a:srgbClr val="58595B"/>
                </a:solidFill>
                <a:latin typeface="Arial" charset="0"/>
              </a:defRPr>
            </a:lvl3pPr>
            <a:lvl4pPr algn="l" rtl="0" eaLnBrk="0" fontAlgn="base" hangingPunct="0">
              <a:spcBef>
                <a:spcPct val="0"/>
              </a:spcBef>
              <a:spcAft>
                <a:spcPct val="0"/>
              </a:spcAft>
              <a:defRPr sz="4400">
                <a:solidFill>
                  <a:srgbClr val="58595B"/>
                </a:solidFill>
                <a:latin typeface="Arial" charset="0"/>
              </a:defRPr>
            </a:lvl4pPr>
            <a:lvl5pPr algn="l" rtl="0" eaLnBrk="0" fontAlgn="base" hangingPunct="0">
              <a:spcBef>
                <a:spcPct val="0"/>
              </a:spcBef>
              <a:spcAft>
                <a:spcPct val="0"/>
              </a:spcAft>
              <a:defRPr sz="4400">
                <a:solidFill>
                  <a:srgbClr val="58595B"/>
                </a:solidFill>
                <a:latin typeface="Arial" charset="0"/>
              </a:defRPr>
            </a:lvl5pPr>
            <a:lvl6pPr marL="457200" algn="l" rtl="0" fontAlgn="base">
              <a:spcBef>
                <a:spcPct val="0"/>
              </a:spcBef>
              <a:spcAft>
                <a:spcPct val="0"/>
              </a:spcAft>
              <a:defRPr sz="4400">
                <a:solidFill>
                  <a:srgbClr val="58595B"/>
                </a:solidFill>
                <a:latin typeface="Calibri" pitchFamily="34" charset="0"/>
              </a:defRPr>
            </a:lvl6pPr>
            <a:lvl7pPr marL="914400" algn="l" rtl="0" fontAlgn="base">
              <a:spcBef>
                <a:spcPct val="0"/>
              </a:spcBef>
              <a:spcAft>
                <a:spcPct val="0"/>
              </a:spcAft>
              <a:defRPr sz="4400">
                <a:solidFill>
                  <a:srgbClr val="58595B"/>
                </a:solidFill>
                <a:latin typeface="Calibri" pitchFamily="34" charset="0"/>
              </a:defRPr>
            </a:lvl7pPr>
            <a:lvl8pPr marL="1371600" algn="l" rtl="0" fontAlgn="base">
              <a:spcBef>
                <a:spcPct val="0"/>
              </a:spcBef>
              <a:spcAft>
                <a:spcPct val="0"/>
              </a:spcAft>
              <a:defRPr sz="4400">
                <a:solidFill>
                  <a:srgbClr val="58595B"/>
                </a:solidFill>
                <a:latin typeface="Calibri" pitchFamily="34" charset="0"/>
              </a:defRPr>
            </a:lvl8pPr>
            <a:lvl9pPr marL="1828800" algn="l" rtl="0" fontAlgn="base">
              <a:spcBef>
                <a:spcPct val="0"/>
              </a:spcBef>
              <a:spcAft>
                <a:spcPct val="0"/>
              </a:spcAft>
              <a:defRPr sz="4400">
                <a:solidFill>
                  <a:srgbClr val="58595B"/>
                </a:solidFill>
                <a:latin typeface="Calibri" pitchFamily="34" charset="0"/>
              </a:defRPr>
            </a:lvl9pPr>
          </a:lstStyle>
          <a:p>
            <a:r>
              <a:rPr lang="en-US" sz="3200" dirty="0">
                <a:solidFill>
                  <a:srgbClr val="58595B"/>
                </a:solidFill>
                <a:latin typeface="Calibri" panose="020F0502020204030204" pitchFamily="34" charset="0"/>
                <a:ea typeface="Times" panose="02020603050405020304" pitchFamily="18" charset="0"/>
                <a:cs typeface="Calibri" panose="020F0502020204030204" pitchFamily="34" charset="0"/>
              </a:rPr>
              <a:t>Small-hydro services </a:t>
            </a:r>
          </a:p>
        </p:txBody>
      </p:sp>
    </p:spTree>
    <p:extLst>
      <p:ext uri="{BB962C8B-B14F-4D97-AF65-F5344CB8AC3E}">
        <p14:creationId xmlns:p14="http://schemas.microsoft.com/office/powerpoint/2010/main" val="4140132323"/>
      </p:ext>
    </p:extLst>
  </p:cSld>
  <p:clrMapOvr>
    <a:masterClrMapping/>
  </p:clrMapOvr>
</p:sld>
</file>

<file path=ppt/theme/theme1.xml><?xml version="1.0" encoding="utf-8"?>
<a:theme xmlns:a="http://schemas.openxmlformats.org/drawingml/2006/main" name="2_Office Theme">
  <a:themeElements>
    <a:clrScheme name="Vatnaskil">
      <a:dk1>
        <a:srgbClr val="1C1C1C"/>
      </a:dk1>
      <a:lt1>
        <a:sysClr val="window" lastClr="FFFFFF"/>
      </a:lt1>
      <a:dk2>
        <a:srgbClr val="287670"/>
      </a:dk2>
      <a:lt2>
        <a:srgbClr val="EEECE1"/>
      </a:lt2>
      <a:accent1>
        <a:srgbClr val="369F97"/>
      </a:accent1>
      <a:accent2>
        <a:srgbClr val="A1DFDB"/>
      </a:accent2>
      <a:accent3>
        <a:srgbClr val="C0EAE7"/>
      </a:accent3>
      <a:accent4>
        <a:srgbClr val="8064A2"/>
      </a:accent4>
      <a:accent5>
        <a:srgbClr val="4BACC6"/>
      </a:accent5>
      <a:accent6>
        <a:srgbClr val="F79646"/>
      </a:accent6>
      <a:hlink>
        <a:srgbClr val="0000FF"/>
      </a:hlink>
      <a:folHlink>
        <a:srgbClr val="800080"/>
      </a:folHlink>
    </a:clrScheme>
    <a:fontScheme name="Office Theme">
      <a:majorFont>
        <a:latin typeface=""/>
        <a:ea typeface=""/>
        <a:cs typeface=""/>
      </a:majorFont>
      <a:minorFont>
        <a:latin typeface=""/>
        <a:ea typeface=""/>
        <a:cs typeface=""/>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8595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rgbClr val="58595B"/>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729</Words>
  <Application>Microsoft Office PowerPoint</Application>
  <PresentationFormat>Widescreen</PresentationFormat>
  <Paragraphs>159</Paragraphs>
  <Slides>10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Courier New</vt:lpstr>
      <vt:lpstr>Wingdings</vt:lpstr>
      <vt:lpstr>2_Office Theme</vt:lpstr>
      <vt:lpstr>PowerPoint Presentation</vt:lpstr>
      <vt:lpstr>PowerPoint Presentation</vt:lpstr>
      <vt:lpstr>PowerPoint Presentation</vt:lpstr>
      <vt:lpstr>PowerPoint Presentation</vt:lpstr>
      <vt:lpstr>PowerPoint Presentation</vt:lpstr>
      <vt:lpstr>Integrated geothermal district heating network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Vatnaskil</dc:title>
  <dc:creator/>
  <cp:lastModifiedBy/>
  <cp:revision>1</cp:revision>
  <dcterms:created xsi:type="dcterms:W3CDTF">2010-04-29T11:16:00Z</dcterms:created>
  <dcterms:modified xsi:type="dcterms:W3CDTF">2020-06-22T16:37:56Z</dcterms:modified>
</cp:coreProperties>
</file>