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75" r:id="rId2"/>
  </p:sldMasterIdLst>
  <p:notesMasterIdLst>
    <p:notesMasterId r:id="rId25"/>
  </p:notesMasterIdLst>
  <p:sldIdLst>
    <p:sldId id="358" r:id="rId3"/>
    <p:sldId id="359" r:id="rId4"/>
    <p:sldId id="283" r:id="rId5"/>
    <p:sldId id="304" r:id="rId6"/>
    <p:sldId id="305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46" r:id="rId17"/>
    <p:sldId id="347" r:id="rId18"/>
    <p:sldId id="348" r:id="rId19"/>
    <p:sldId id="349" r:id="rId20"/>
    <p:sldId id="350" r:id="rId21"/>
    <p:sldId id="351" r:id="rId22"/>
    <p:sldId id="355" r:id="rId23"/>
    <p:sldId id="356" r:id="rId24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26"/>
    </p:embeddedFont>
    <p:embeddedFont>
      <p:font typeface="Wingdings 2" panose="05020102010507070707" pitchFamily="18" charset="2"/>
      <p:regular r:id="rId27"/>
    </p:embeddedFont>
    <p:embeddedFont>
      <p:font typeface="Arial Black" panose="020B0A04020102020204" pitchFamily="34" charset="0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866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69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Shape 3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5" name="Shape 3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06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Shape 3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5" name="Shape 3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71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Shape 32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Shape 327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73" name="Shape 3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35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Shape 32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Shape 328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82" name="Shape 3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Shape 3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Shape 3291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2" name="Shape 3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16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Shape 3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6" name="Shape 3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005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Shape 3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5" name="Shape 3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262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Shape 3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3" name="Shape 3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067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Shape 3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4" name="Shape 3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03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Shape 3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3" name="Shape 3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67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Shape 3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4" name="Shape 3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2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Shape 35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Shape 3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2" name="Shape 3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472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Shape 35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Shape 36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1" name="Shape 3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1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Shape 2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6" name="Shape 26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95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Shape 29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1" name="Shape 29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03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Shape 2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9" name="Shape 29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01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Shape 3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4" name="Shape 3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65" name="Shape 3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72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Shape 3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4" name="Shape 3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75" name="Shape 3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35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Shape 3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Shape 3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85" name="Shape 3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2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Shape 3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Shape 3206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07" name="Shape 3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83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9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sz="2800" dirty="0"/>
              <a:t>Eksploatacja sprzętu ochrony dróg oddechowych 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18335" y="5301208"/>
            <a:ext cx="3625665" cy="336129"/>
          </a:xfrm>
        </p:spPr>
        <p:txBody>
          <a:bodyPr>
            <a:normAutofit fontScale="70000" lnSpcReduction="20000"/>
          </a:bodyPr>
          <a:lstStyle/>
          <a:p>
            <a:endParaRPr lang="pl-PL" altLang="pl-PL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altLang="pl-PL" sz="2400" dirty="0" smtClean="0"/>
              <a:t>SZKOLENIE  </a:t>
            </a:r>
            <a:r>
              <a:rPr lang="pl-PL" sz="2400" dirty="0"/>
              <a:t>KIEROWCÓW – KONSERWATORÓW</a:t>
            </a:r>
          </a:p>
          <a:p>
            <a:pPr algn="ctr"/>
            <a:r>
              <a:rPr lang="pl-PL" sz="2400" dirty="0"/>
              <a:t>SPRZĘTU RATOWNICZEGO </a:t>
            </a:r>
            <a:r>
              <a:rPr lang="pl-PL" sz="2400" dirty="0" smtClean="0"/>
              <a:t>OSP</a:t>
            </a: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8362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Shape 321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18" name="Shape 32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Shape 3219"/>
          <p:cNvSpPr txBox="1">
            <a:spLocks noGrp="1"/>
          </p:cNvSpPr>
          <p:nvPr>
            <p:ph type="title" idx="4294967295"/>
          </p:nvPr>
        </p:nvSpPr>
        <p:spPr>
          <a:xfrm>
            <a:off x="0" y="1416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Zawór butli</a:t>
            </a:r>
          </a:p>
        </p:txBody>
      </p:sp>
      <p:grpSp>
        <p:nvGrpSpPr>
          <p:cNvPr id="3220" name="Shape 3220"/>
          <p:cNvGrpSpPr/>
          <p:nvPr/>
        </p:nvGrpSpPr>
        <p:grpSpPr>
          <a:xfrm>
            <a:off x="2895600" y="2209800"/>
            <a:ext cx="2867024" cy="3746499"/>
            <a:chOff x="1776" y="1296"/>
            <a:chExt cx="1805" cy="2359"/>
          </a:xfrm>
        </p:grpSpPr>
        <p:pic>
          <p:nvPicPr>
            <p:cNvPr id="3221" name="Shape 3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3" y="1296"/>
              <a:ext cx="1136" cy="2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2" name="Shape 32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76" y="1507"/>
              <a:ext cx="1805" cy="1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3" name="Shape 3223"/>
          <p:cNvSpPr/>
          <p:nvPr/>
        </p:nvSpPr>
        <p:spPr>
          <a:xfrm>
            <a:off x="3581400" y="3194050"/>
            <a:ext cx="1485899" cy="54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395"/>
                </a:moveTo>
                <a:lnTo>
                  <a:pt x="120000" y="0"/>
                </a:lnTo>
                <a:lnTo>
                  <a:pt x="100000" y="40465"/>
                </a:lnTo>
                <a:lnTo>
                  <a:pt x="84102" y="68372"/>
                </a:lnTo>
                <a:lnTo>
                  <a:pt x="71794" y="82325"/>
                </a:lnTo>
                <a:lnTo>
                  <a:pt x="71794" y="120000"/>
                </a:lnTo>
                <a:lnTo>
                  <a:pt x="48205" y="118604"/>
                </a:lnTo>
                <a:lnTo>
                  <a:pt x="48205" y="79534"/>
                </a:lnTo>
                <a:lnTo>
                  <a:pt x="24615" y="51627"/>
                </a:lnTo>
                <a:lnTo>
                  <a:pt x="0" y="1395"/>
                </a:lnTo>
                <a:close/>
              </a:path>
            </a:pathLst>
          </a:custGeom>
          <a:solidFill>
            <a:srgbClr val="3366FF">
              <a:alpha val="49803"/>
            </a:srgbClr>
          </a:solidFill>
          <a:ln w="952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4" name="Shape 3224"/>
          <p:cNvGrpSpPr/>
          <p:nvPr/>
        </p:nvGrpSpPr>
        <p:grpSpPr>
          <a:xfrm>
            <a:off x="4419600" y="1828800"/>
            <a:ext cx="2814637" cy="685799"/>
            <a:chOff x="1584" y="960"/>
            <a:chExt cx="1772" cy="431"/>
          </a:xfrm>
        </p:grpSpPr>
        <p:cxnSp>
          <p:nvCxnSpPr>
            <p:cNvPr id="3225" name="Shape 3225"/>
            <p:cNvCxnSpPr/>
            <p:nvPr/>
          </p:nvCxnSpPr>
          <p:spPr>
            <a:xfrm flipH="1">
              <a:off x="1584" y="1103"/>
              <a:ext cx="528" cy="28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26" name="Shape 3226"/>
            <p:cNvSpPr txBox="1"/>
            <p:nvPr/>
          </p:nvSpPr>
          <p:spPr>
            <a:xfrm>
              <a:off x="2150" y="960"/>
              <a:ext cx="1206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filtr powietrza</a:t>
              </a:r>
            </a:p>
          </p:txBody>
        </p:sp>
      </p:grpSp>
      <p:grpSp>
        <p:nvGrpSpPr>
          <p:cNvPr id="3227" name="Shape 3227"/>
          <p:cNvGrpSpPr/>
          <p:nvPr/>
        </p:nvGrpSpPr>
        <p:grpSpPr>
          <a:xfrm>
            <a:off x="4419600" y="2555875"/>
            <a:ext cx="3832224" cy="568324"/>
            <a:chOff x="1584" y="1418"/>
            <a:chExt cx="2413" cy="357"/>
          </a:xfrm>
        </p:grpSpPr>
        <p:cxnSp>
          <p:nvCxnSpPr>
            <p:cNvPr id="3228" name="Shape 3228"/>
            <p:cNvCxnSpPr/>
            <p:nvPr/>
          </p:nvCxnSpPr>
          <p:spPr>
            <a:xfrm flipH="1">
              <a:off x="1584" y="1584"/>
              <a:ext cx="1007" cy="191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29" name="Shape 3229"/>
            <p:cNvSpPr txBox="1"/>
            <p:nvPr/>
          </p:nvSpPr>
          <p:spPr>
            <a:xfrm>
              <a:off x="2629" y="1418"/>
              <a:ext cx="1368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rurka odstojnika</a:t>
              </a:r>
            </a:p>
          </p:txBody>
        </p:sp>
      </p:grpSp>
      <p:grpSp>
        <p:nvGrpSpPr>
          <p:cNvPr id="3230" name="Shape 3230"/>
          <p:cNvGrpSpPr/>
          <p:nvPr/>
        </p:nvGrpSpPr>
        <p:grpSpPr>
          <a:xfrm>
            <a:off x="4571999" y="3352799"/>
            <a:ext cx="1819275" cy="803274"/>
            <a:chOff x="1679" y="1919"/>
            <a:chExt cx="1146" cy="505"/>
          </a:xfrm>
        </p:grpSpPr>
        <p:cxnSp>
          <p:nvCxnSpPr>
            <p:cNvPr id="3231" name="Shape 3231"/>
            <p:cNvCxnSpPr/>
            <p:nvPr/>
          </p:nvCxnSpPr>
          <p:spPr>
            <a:xfrm rot="10800000">
              <a:off x="1679" y="1919"/>
              <a:ext cx="576" cy="33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3232" name="Shape 3232"/>
            <p:cNvSpPr txBox="1"/>
            <p:nvPr/>
          </p:nvSpPr>
          <p:spPr>
            <a:xfrm>
              <a:off x="2294" y="2137"/>
              <a:ext cx="532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woda</a:t>
              </a:r>
            </a:p>
          </p:txBody>
        </p:sp>
      </p:grpSp>
      <p:sp>
        <p:nvSpPr>
          <p:cNvPr id="18" name="Shape 3211"/>
          <p:cNvSpPr txBox="1">
            <a:spLocks/>
          </p:cNvSpPr>
          <p:nvPr/>
        </p:nvSpPr>
        <p:spPr>
          <a:xfrm>
            <a:off x="457200" y="13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algn="ctr">
              <a:buSzPct val="25000"/>
            </a:pPr>
            <a:r>
              <a:rPr lang="pl-PL" sz="2800" dirty="0" smtClean="0">
                <a:solidFill>
                  <a:srgbClr val="FFC000"/>
                </a:solidFill>
                <a:latin typeface="+mj-lt"/>
              </a:rPr>
              <a:t>Napełnianie butli</a:t>
            </a:r>
            <a:endParaRPr lang="pl-PL" sz="28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Shape 323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38" name="Shape 32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Shape 3239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Napełnianie butli</a:t>
            </a:r>
          </a:p>
        </p:txBody>
      </p:sp>
      <p:pic>
        <p:nvPicPr>
          <p:cNvPr id="3240" name="Shape 3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2222500" cy="449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1" name="Shape 3241"/>
          <p:cNvGrpSpPr/>
          <p:nvPr/>
        </p:nvGrpSpPr>
        <p:grpSpPr>
          <a:xfrm>
            <a:off x="3200399" y="1676400"/>
            <a:ext cx="5410200" cy="4495800"/>
            <a:chOff x="2015" y="1056"/>
            <a:chExt cx="3408" cy="2832"/>
          </a:xfrm>
        </p:grpSpPr>
        <p:cxnSp>
          <p:nvCxnSpPr>
            <p:cNvPr id="3242" name="Shape 3242"/>
            <p:cNvCxnSpPr/>
            <p:nvPr/>
          </p:nvCxnSpPr>
          <p:spPr>
            <a:xfrm rot="10800000">
              <a:off x="2255" y="1056"/>
              <a:ext cx="0" cy="2784"/>
            </a:xfrm>
            <a:prstGeom prst="straightConnector1">
              <a:avLst/>
            </a:prstGeom>
            <a:noFill/>
            <a:ln w="381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43" name="Shape 3243"/>
            <p:cNvCxnSpPr/>
            <p:nvPr/>
          </p:nvCxnSpPr>
          <p:spPr>
            <a:xfrm>
              <a:off x="2015" y="3311"/>
              <a:ext cx="3408" cy="0"/>
            </a:xfrm>
            <a:prstGeom prst="straightConnector1">
              <a:avLst/>
            </a:prstGeom>
            <a:noFill/>
            <a:ln w="381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44" name="Shape 3244"/>
            <p:cNvCxnSpPr/>
            <p:nvPr/>
          </p:nvCxnSpPr>
          <p:spPr>
            <a:xfrm>
              <a:off x="2255" y="2639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5" name="Shape 3245"/>
            <p:cNvCxnSpPr/>
            <p:nvPr/>
          </p:nvCxnSpPr>
          <p:spPr>
            <a:xfrm rot="10800000">
              <a:off x="2928" y="1056"/>
              <a:ext cx="0" cy="278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6" name="Shape 3246"/>
            <p:cNvCxnSpPr/>
            <p:nvPr/>
          </p:nvCxnSpPr>
          <p:spPr>
            <a:xfrm rot="10800000">
              <a:off x="3600" y="1056"/>
              <a:ext cx="0" cy="2832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7" name="Shape 3247"/>
            <p:cNvCxnSpPr/>
            <p:nvPr/>
          </p:nvCxnSpPr>
          <p:spPr>
            <a:xfrm rot="10800000">
              <a:off x="4272" y="1056"/>
              <a:ext cx="0" cy="2832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8" name="Shape 3248"/>
            <p:cNvCxnSpPr/>
            <p:nvPr/>
          </p:nvCxnSpPr>
          <p:spPr>
            <a:xfrm rot="10800000">
              <a:off x="4943" y="1104"/>
              <a:ext cx="0" cy="2784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9" name="Shape 3249"/>
            <p:cNvCxnSpPr/>
            <p:nvPr/>
          </p:nvCxnSpPr>
          <p:spPr>
            <a:xfrm>
              <a:off x="2255" y="1968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0" name="Shape 3250"/>
            <p:cNvCxnSpPr/>
            <p:nvPr/>
          </p:nvCxnSpPr>
          <p:spPr>
            <a:xfrm>
              <a:off x="2255" y="1296"/>
              <a:ext cx="2927" cy="0"/>
            </a:xfrm>
            <a:prstGeom prst="straightConnector1">
              <a:avLst/>
            </a:pr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51" name="Shape 3251"/>
          <p:cNvSpPr/>
          <p:nvPr/>
        </p:nvSpPr>
        <p:spPr>
          <a:xfrm>
            <a:off x="3581400" y="1930400"/>
            <a:ext cx="4114800" cy="4478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9159"/>
                </a:moveTo>
                <a:cubicBezTo>
                  <a:pt x="7546" y="91839"/>
                  <a:pt x="25185" y="120000"/>
                  <a:pt x="45185" y="105154"/>
                </a:cubicBezTo>
                <a:cubicBezTo>
                  <a:pt x="65185" y="90308"/>
                  <a:pt x="104398" y="21907"/>
                  <a:pt x="120000" y="0"/>
                </a:cubicBezTo>
              </a:path>
            </a:pathLst>
          </a:custGeom>
          <a:noFill/>
          <a:ln w="57150" cap="sq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2" name="Shape 3252"/>
          <p:cNvGrpSpPr/>
          <p:nvPr/>
        </p:nvGrpSpPr>
        <p:grpSpPr>
          <a:xfrm>
            <a:off x="4419600" y="5333999"/>
            <a:ext cx="4073524" cy="487362"/>
            <a:chOff x="2784" y="3359"/>
            <a:chExt cx="2565" cy="306"/>
          </a:xfrm>
        </p:grpSpPr>
        <p:sp>
          <p:nvSpPr>
            <p:cNvPr id="3253" name="Shape 3253"/>
            <p:cNvSpPr txBox="1"/>
            <p:nvPr/>
          </p:nvSpPr>
          <p:spPr>
            <a:xfrm>
              <a:off x="5029" y="3416"/>
              <a:ext cx="319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bar</a:t>
              </a:r>
            </a:p>
          </p:txBody>
        </p:sp>
        <p:sp>
          <p:nvSpPr>
            <p:cNvPr id="3254" name="Shape 3254"/>
            <p:cNvSpPr txBox="1"/>
            <p:nvPr/>
          </p:nvSpPr>
          <p:spPr>
            <a:xfrm>
              <a:off x="2784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</p:txBody>
        </p:sp>
        <p:sp>
          <p:nvSpPr>
            <p:cNvPr id="3255" name="Shape 3255"/>
            <p:cNvSpPr txBox="1"/>
            <p:nvPr/>
          </p:nvSpPr>
          <p:spPr>
            <a:xfrm>
              <a:off x="3408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200</a:t>
              </a:r>
            </a:p>
          </p:txBody>
        </p:sp>
        <p:sp>
          <p:nvSpPr>
            <p:cNvPr id="3256" name="Shape 3256"/>
            <p:cNvSpPr txBox="1"/>
            <p:nvPr/>
          </p:nvSpPr>
          <p:spPr>
            <a:xfrm>
              <a:off x="4079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300</a:t>
              </a:r>
            </a:p>
          </p:txBody>
        </p:sp>
        <p:sp>
          <p:nvSpPr>
            <p:cNvPr id="3257" name="Shape 3257"/>
            <p:cNvSpPr txBox="1"/>
            <p:nvPr/>
          </p:nvSpPr>
          <p:spPr>
            <a:xfrm>
              <a:off x="4752" y="3359"/>
              <a:ext cx="355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400</a:t>
              </a:r>
            </a:p>
          </p:txBody>
        </p:sp>
      </p:grpSp>
      <p:grpSp>
        <p:nvGrpSpPr>
          <p:cNvPr id="3258" name="Shape 3258"/>
          <p:cNvGrpSpPr/>
          <p:nvPr/>
        </p:nvGrpSpPr>
        <p:grpSpPr>
          <a:xfrm>
            <a:off x="3124200" y="1676400"/>
            <a:ext cx="1162050" cy="4044950"/>
            <a:chOff x="1968" y="1056"/>
            <a:chExt cx="732" cy="2548"/>
          </a:xfrm>
        </p:grpSpPr>
        <p:sp>
          <p:nvSpPr>
            <p:cNvPr id="3259" name="Shape 3259"/>
            <p:cNvSpPr txBox="1"/>
            <p:nvPr/>
          </p:nvSpPr>
          <p:spPr>
            <a:xfrm rot="-5400000">
              <a:off x="818" y="2205"/>
              <a:ext cx="2548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współczynnik zagęszczenia powietrza</a:t>
              </a:r>
            </a:p>
          </p:txBody>
        </p:sp>
        <p:sp>
          <p:nvSpPr>
            <p:cNvPr id="3260" name="Shape 3260"/>
            <p:cNvSpPr txBox="1"/>
            <p:nvPr/>
          </p:nvSpPr>
          <p:spPr>
            <a:xfrm>
              <a:off x="2304" y="3023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0,00</a:t>
              </a:r>
            </a:p>
          </p:txBody>
        </p:sp>
        <p:sp>
          <p:nvSpPr>
            <p:cNvPr id="3261" name="Shape 3261"/>
            <p:cNvSpPr txBox="1"/>
            <p:nvPr/>
          </p:nvSpPr>
          <p:spPr>
            <a:xfrm>
              <a:off x="2304" y="2400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1,00</a:t>
              </a:r>
            </a:p>
          </p:txBody>
        </p:sp>
        <p:sp>
          <p:nvSpPr>
            <p:cNvPr id="3262" name="Shape 3262"/>
            <p:cNvSpPr txBox="1"/>
            <p:nvPr/>
          </p:nvSpPr>
          <p:spPr>
            <a:xfrm>
              <a:off x="2304" y="1728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1,10</a:t>
              </a:r>
            </a:p>
          </p:txBody>
        </p:sp>
        <p:sp>
          <p:nvSpPr>
            <p:cNvPr id="3263" name="Shape 3263"/>
            <p:cNvSpPr txBox="1"/>
            <p:nvPr/>
          </p:nvSpPr>
          <p:spPr>
            <a:xfrm>
              <a:off x="2304" y="1056"/>
              <a:ext cx="39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1,20</a:t>
              </a:r>
            </a:p>
          </p:txBody>
        </p:sp>
      </p:grpSp>
      <p:cxnSp>
        <p:nvCxnSpPr>
          <p:cNvPr id="3264" name="Shape 3264"/>
          <p:cNvCxnSpPr/>
          <p:nvPr/>
        </p:nvCxnSpPr>
        <p:spPr>
          <a:xfrm rot="10800000">
            <a:off x="6781800" y="3505199"/>
            <a:ext cx="0" cy="1752600"/>
          </a:xfrm>
          <a:prstGeom prst="straightConnector1">
            <a:avLst/>
          </a:prstGeom>
          <a:noFill/>
          <a:ln w="57150" cap="sq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5" name="Shape 3265"/>
          <p:cNvSpPr/>
          <p:nvPr/>
        </p:nvSpPr>
        <p:spPr>
          <a:xfrm>
            <a:off x="6705600" y="3352800"/>
            <a:ext cx="152399" cy="152399"/>
          </a:xfrm>
          <a:prstGeom prst="ellipse">
            <a:avLst/>
          </a:prstGeom>
          <a:solidFill>
            <a:srgbClr val="FFFF00"/>
          </a:solidFill>
          <a:ln w="12700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6" name="Shape 3266"/>
          <p:cNvCxnSpPr/>
          <p:nvPr/>
        </p:nvCxnSpPr>
        <p:spPr>
          <a:xfrm rot="10800000">
            <a:off x="3581400" y="3429000"/>
            <a:ext cx="3124199" cy="0"/>
          </a:xfrm>
          <a:prstGeom prst="straightConnector1">
            <a:avLst/>
          </a:prstGeom>
          <a:noFill/>
          <a:ln w="57150" cap="sq" cmpd="sng">
            <a:solidFill>
              <a:srgbClr val="33CC3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7" name="Shape 3267"/>
          <p:cNvSpPr txBox="1"/>
          <p:nvPr/>
        </p:nvSpPr>
        <p:spPr>
          <a:xfrm>
            <a:off x="3657600" y="3048000"/>
            <a:ext cx="7175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1,08</a:t>
            </a:r>
          </a:p>
        </p:txBody>
      </p:sp>
      <p:sp>
        <p:nvSpPr>
          <p:cNvPr id="3268" name="Shape 3268"/>
          <p:cNvSpPr txBox="1"/>
          <p:nvPr/>
        </p:nvSpPr>
        <p:spPr>
          <a:xfrm>
            <a:off x="4114800" y="2057400"/>
            <a:ext cx="4478338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litrów x 300 atm = 1 800 litrów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powietrza</a:t>
            </a:r>
          </a:p>
        </p:txBody>
      </p:sp>
      <p:sp>
        <p:nvSpPr>
          <p:cNvPr id="3269" name="Shape 3269"/>
          <p:cNvSpPr txBox="1"/>
          <p:nvPr/>
        </p:nvSpPr>
        <p:spPr>
          <a:xfrm>
            <a:off x="4114800" y="4191000"/>
            <a:ext cx="445293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1 800 litrów : 1,08 = </a:t>
            </a:r>
            <a:r>
              <a:rPr lang="pl-PL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1 667</a:t>
            </a: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litrów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powietrza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Shape 327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76" name="Shape 327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7" name="Shape 3277"/>
          <p:cNvSpPr txBox="1">
            <a:spLocks noGrp="1"/>
          </p:cNvSpPr>
          <p:nvPr>
            <p:ph type="body" idx="4294967295"/>
          </p:nvPr>
        </p:nvSpPr>
        <p:spPr>
          <a:xfrm>
            <a:off x="1219200" y="1676400"/>
            <a:ext cx="7924800" cy="4876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Korzystając ze sprężarki należy zwracać uwagę na miejsce czerpania powietrza, aby nie ładować powietrza zawilgoconego mgłą lub zanieczyszczonego spalinami lub innymi substancjami chemicznymi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Butle powinny być kontrolowane wg wymagań krajowych u oficjalnych dystrybutorów firmy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demontażu i montażu butli nie wolno używać twardych narzędzi; luzując obejmę butli, należy poruszać nią razem z pokrętłem złączki</a:t>
            </a:r>
          </a:p>
        </p:txBody>
      </p:sp>
      <p:sp>
        <p:nvSpPr>
          <p:cNvPr id="3278" name="Shape 3278"/>
          <p:cNvSpPr/>
          <p:nvPr/>
        </p:nvSpPr>
        <p:spPr>
          <a:xfrm>
            <a:off x="2455843" y="203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Napełnianie butli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Shape 328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85" name="Shape 32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Shape 3286"/>
          <p:cNvSpPr txBox="1">
            <a:spLocks noGrp="1"/>
          </p:cNvSpPr>
          <p:nvPr>
            <p:ph type="title" idx="4294967295"/>
          </p:nvPr>
        </p:nvSpPr>
        <p:spPr>
          <a:xfrm>
            <a:off x="914400" y="182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 smtClean="0">
                <a:solidFill>
                  <a:srgbClr val="FFC000"/>
                </a:solidFill>
                <a:latin typeface="+mj-lt"/>
              </a:rPr>
              <a:t>Przeglądy</a:t>
            </a:r>
            <a:endParaRPr lang="pl-PL" sz="2800" b="1" i="0" u="none" strike="noStrike" cap="none" dirty="0">
              <a:solidFill>
                <a:srgbClr val="FFC000"/>
              </a:solidFill>
              <a:latin typeface="+mj-lt"/>
              <a:sym typeface="Calibri"/>
            </a:endParaRPr>
          </a:p>
        </p:txBody>
      </p:sp>
      <p:sp>
        <p:nvSpPr>
          <p:cNvPr id="3287" name="Shape 3287"/>
          <p:cNvSpPr txBox="1">
            <a:spLocks noGrp="1"/>
          </p:cNvSpPr>
          <p:nvPr>
            <p:ph type="body" idx="4294967295"/>
          </p:nvPr>
        </p:nvSpPr>
        <p:spPr>
          <a:xfrm>
            <a:off x="990600" y="2514600"/>
            <a:ext cx="8153400" cy="3962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zewnętrzne, weryfikacja stanu części elastycznych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dezynfekcja maski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szczelności maski, stanu szyby panoramicznej i membrany fonicznej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oporu otwarcia zaworu wydechowego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nadciśnienia statycznego i dynamicznego w masce  - 2 razy w roku</a:t>
            </a:r>
          </a:p>
        </p:txBody>
      </p:sp>
      <p:sp>
        <p:nvSpPr>
          <p:cNvPr id="3288" name="Shape 3288"/>
          <p:cNvSpPr/>
          <p:nvPr/>
        </p:nvSpPr>
        <p:spPr>
          <a:xfrm>
            <a:off x="609600" y="1600200"/>
            <a:ext cx="8305799" cy="8381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Wszystkie aparaty powinny przejść następujące kontrole: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Shape 329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95" name="Shape 329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6" name="Shape 3296"/>
          <p:cNvSpPr txBox="1">
            <a:spLocks noGrp="1"/>
          </p:cNvSpPr>
          <p:nvPr>
            <p:ph type="title" idx="4294967295"/>
          </p:nvPr>
        </p:nvSpPr>
        <p:spPr>
          <a:xfrm>
            <a:off x="914400" y="182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Przeglądy</a:t>
            </a:r>
            <a:endParaRPr lang="pl-PL" sz="2800" b="1" i="0" u="none" strike="noStrike" cap="none" dirty="0">
              <a:solidFill>
                <a:srgbClr val="FFC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97" name="Shape 3297"/>
          <p:cNvSpPr txBox="1">
            <a:spLocks noGrp="1"/>
          </p:cNvSpPr>
          <p:nvPr>
            <p:ph type="body" idx="4294967295"/>
          </p:nvPr>
        </p:nvSpPr>
        <p:spPr>
          <a:xfrm>
            <a:off x="990600" y="2514600"/>
            <a:ext cx="8153400" cy="3962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precyzyjności manometru - 2 razy w roku;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ciśnienia uruchamiającego urządzenie ostrzegawcze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szczelności wysokiego ciśnienia - 2 razy w roku;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Próba końcowa - po każdym użyciu;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Wymiana wszystkich części elastycznych - co 5 lat;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Sprawdzanie automatu płucnego w warsztacie- co 5 lat;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8" name="Shape 3298"/>
          <p:cNvSpPr/>
          <p:nvPr/>
        </p:nvSpPr>
        <p:spPr>
          <a:xfrm>
            <a:off x="609600" y="1600200"/>
            <a:ext cx="8305799" cy="8381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Wszystkie aparaty powinny przejść następujące kontrole: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Shape 349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499" name="Shape 349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Shape 350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maski</a:t>
            </a:r>
          </a:p>
        </p:txBody>
      </p:sp>
      <p:sp>
        <p:nvSpPr>
          <p:cNvPr id="3501" name="Shape 3501"/>
          <p:cNvSpPr txBox="1">
            <a:spLocks noGrp="1"/>
          </p:cNvSpPr>
          <p:nvPr>
            <p:ph type="body" idx="4294967295"/>
          </p:nvPr>
        </p:nvSpPr>
        <p:spPr>
          <a:xfrm>
            <a:off x="1371600" y="2743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Zabrudzoną maskę należy umyć w ciepłej wodzie z dodatkiem detergentu – po każdym użyciu lub co pół roku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Wysuszyć w temperaturze normalnej, bez kontaktu z promieniami słonecznymi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Szybę maski przetrzeć płynem odtłuszczającym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to konieczne zdemontować zawory maski oraz półmaskę – oczyścić gniazda zaworów, wnętrze półmaski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Przeprowadzić dezynfekcję maski – po każdym użyciu lub raz w roku</a:t>
            </a:r>
          </a:p>
        </p:txBody>
      </p:sp>
      <p:sp>
        <p:nvSpPr>
          <p:cNvPr id="3502" name="Shape 3502"/>
          <p:cNvSpPr/>
          <p:nvPr/>
        </p:nvSpPr>
        <p:spPr>
          <a:xfrm>
            <a:off x="609600" y="1600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Maski mogą być przeznaczone jako wyposażenie osobiste lub jako wyposażenie aparatu. W zależności od przeznaczenia inny jest sposób postępowania z maską p</a:t>
            </a:r>
            <a:r>
              <a:rPr lang="pl-PL" sz="2000" b="0" i="0" u="none" strike="noStrike" cap="none">
                <a:solidFill>
                  <a:srgbClr val="080400"/>
                </a:solidFill>
                <a:latin typeface="Arial"/>
                <a:ea typeface="Arial"/>
                <a:cs typeface="Arial"/>
                <a:sym typeface="Arial"/>
              </a:rPr>
              <a:t>o użyciu: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Shape 350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08" name="Shape 35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Shape 3509"/>
          <p:cNvSpPr txBox="1">
            <a:spLocks noGrp="1"/>
          </p:cNvSpPr>
          <p:nvPr>
            <p:ph type="title" idx="4294967295"/>
          </p:nvPr>
        </p:nvSpPr>
        <p:spPr>
          <a:xfrm>
            <a:off x="0" y="9683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maski</a:t>
            </a:r>
          </a:p>
        </p:txBody>
      </p:sp>
      <p:sp>
        <p:nvSpPr>
          <p:cNvPr id="3510" name="Shape 3510"/>
          <p:cNvSpPr txBox="1">
            <a:spLocks noGrp="1"/>
          </p:cNvSpPr>
          <p:nvPr>
            <p:ph type="body" idx="4294967295"/>
          </p:nvPr>
        </p:nvSpPr>
        <p:spPr>
          <a:xfrm>
            <a:off x="539750" y="1989138"/>
            <a:ext cx="8604250" cy="4716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szczelność maski – po każdym użyciu lub co pół roku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Dyski zaworów należy wymieniać co 2 lata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Pierścień uszczelniający przyłącze należy wymieniać co 2 lata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●"/>
            </a:pPr>
            <a:r>
              <a:rPr lang="pl-PL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Membranę foniczną należy wymieniać co 6 lat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Shape 351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16" name="Shape 35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Shape 3517"/>
          <p:cNvSpPr txBox="1">
            <a:spLocks noGrp="1"/>
          </p:cNvSpPr>
          <p:nvPr>
            <p:ph type="title" idx="4294967295"/>
          </p:nvPr>
        </p:nvSpPr>
        <p:spPr>
          <a:xfrm>
            <a:off x="1371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      </a:t>
            </a: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Urządzenia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do testowania </a:t>
            </a:r>
            <a:b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 dirty="0" smtClean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                     sprzętu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ODO</a:t>
            </a:r>
          </a:p>
        </p:txBody>
      </p:sp>
      <p:pic>
        <p:nvPicPr>
          <p:cNvPr id="3518" name="Shape 3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608" y="1522905"/>
            <a:ext cx="3345830" cy="22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9" name="Shape 35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4038600"/>
            <a:ext cx="3345830" cy="203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0" name="Shape 35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1558329"/>
            <a:ext cx="3651448" cy="222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1" name="Shape 35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3962400"/>
            <a:ext cx="3575248" cy="246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Shape 352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27" name="Shape 35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8" name="Shape 3528"/>
          <p:cNvSpPr txBox="1"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masek</a:t>
            </a:r>
          </a:p>
        </p:txBody>
      </p:sp>
      <p:pic>
        <p:nvPicPr>
          <p:cNvPr id="3529" name="Shape 35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56791"/>
            <a:ext cx="4029074" cy="48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0" name="Shape 35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371600"/>
            <a:ext cx="3711575" cy="493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Shape 353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36" name="Shape 35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Shape 3537"/>
          <p:cNvSpPr txBox="1"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masek</a:t>
            </a:r>
          </a:p>
        </p:txBody>
      </p:sp>
      <p:pic>
        <p:nvPicPr>
          <p:cNvPr id="3538" name="Shape 35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051" y="1489572"/>
            <a:ext cx="3306896" cy="258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9" name="Shape 35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673" y="1454972"/>
            <a:ext cx="2913062" cy="21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0" name="Shape 35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5219" y="3644958"/>
            <a:ext cx="3899971" cy="279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1" name="Shape 35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4191000"/>
            <a:ext cx="3073399" cy="224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1"/>
            <a:ext cx="8295089" cy="2185988"/>
          </a:xfrm>
        </p:spPr>
        <p:txBody>
          <a:bodyPr>
            <a:normAutofit/>
          </a:bodyPr>
          <a:lstStyle/>
          <a:p>
            <a:r>
              <a:rPr lang="pl-PL" dirty="0"/>
              <a:t>Terminy przeglądów, wymagana legalizacja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dokumentacja.</a:t>
            </a:r>
          </a:p>
          <a:p>
            <a:endParaRPr lang="pl-PL" dirty="0" smtClean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1870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Shape 354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47" name="Shape 354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8" name="Shape 3548"/>
          <p:cNvSpPr txBox="1">
            <a:spLocks noGrp="1"/>
          </p:cNvSpPr>
          <p:nvPr>
            <p:ph type="title" idx="4294967295"/>
          </p:nvPr>
        </p:nvSpPr>
        <p:spPr>
          <a:xfrm>
            <a:off x="0" y="211138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Konserwacja aparatów</a:t>
            </a:r>
          </a:p>
        </p:txBody>
      </p:sp>
      <p:pic>
        <p:nvPicPr>
          <p:cNvPr id="3549" name="Shape 3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28775"/>
            <a:ext cx="3636963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0" name="Shape 3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117" y="1628775"/>
            <a:ext cx="3862388" cy="2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1" name="Shape 35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400" y="4648200"/>
            <a:ext cx="1581150" cy="19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2" name="Shape 35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200" y="4648200"/>
            <a:ext cx="1587499" cy="18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3" name="Shape 35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8943" y="4017880"/>
            <a:ext cx="3424431" cy="2459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Shape 359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595" name="Shape 359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Shape 3596"/>
          <p:cNvSpPr txBox="1">
            <a:spLocks noGrp="1"/>
          </p:cNvSpPr>
          <p:nvPr>
            <p:ph type="title" idx="4294967295"/>
          </p:nvPr>
        </p:nvSpPr>
        <p:spPr>
          <a:xfrm>
            <a:off x="1371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dirty="0" smtClean="0">
                <a:solidFill>
                  <a:srgbClr val="FFC000"/>
                </a:solidFill>
              </a:rPr>
              <a:t>Bibliografia</a:t>
            </a:r>
            <a:endParaRPr lang="pl-PL" sz="4500" b="1" i="0" u="none" strike="noStrike" cap="none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597" name="Shape 3597"/>
          <p:cNvSpPr txBox="1">
            <a:spLocks noGrp="1"/>
          </p:cNvSpPr>
          <p:nvPr>
            <p:ph type="body" idx="4294967295"/>
          </p:nvPr>
        </p:nvSpPr>
        <p:spPr>
          <a:xfrm>
            <a:off x="468313" y="1600200"/>
            <a:ext cx="8675687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Ubrania ochrony przeciwchemicznej - Piotr Guzewski, Roman Pawłowski, Jerzy Ranecki - SAP PSP Poznań 1997 rok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ROZPORZĄDZENIE MINISTRA SPRAW WEWNĘTRZNYCH I ADMINISTRACJI  z dnia 17 listopada 1997 r.  w sprawie szczegółowych warunków bezpieczeństwa i higieny służby strażaków oraz zakresu ich obowiązywania w stosunku do innych osób biorących udział w akcjach ratowniczych, ćwiczeniach lub szkoleniu. 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Materiały firmy Drager, Interspiro, Auer, Faser </a:t>
            </a:r>
          </a:p>
          <a:p>
            <a:pPr marL="438912" marR="0" lvl="0" indent="-172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Wyposażenie techniczne straży pożarnych - Z. Guzy SGSP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Shape 360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604" name="Shape 360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Shape 3605"/>
          <p:cNvSpPr txBox="1">
            <a:spLocks noGrp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dirty="0" smtClean="0">
                <a:solidFill>
                  <a:srgbClr val="FFC000"/>
                </a:solidFill>
              </a:rPr>
              <a:t>Bibliografia</a:t>
            </a:r>
            <a:endParaRPr lang="pl-PL" sz="4500" b="1" i="0" u="none" strike="noStrike" cap="none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606" name="Shape 3606"/>
          <p:cNvSpPr txBox="1">
            <a:spLocks noGrp="1"/>
          </p:cNvSpPr>
          <p:nvPr>
            <p:ph type="body" idx="4294967295"/>
          </p:nvPr>
        </p:nvSpPr>
        <p:spPr>
          <a:xfrm>
            <a:off x="755650" y="1600200"/>
            <a:ext cx="838835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Auer BD-88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Faser APS/3NE-1800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PA-90 Dräger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aparatu Fenzy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Instrukcja obsługi maski Auer, Dräger, Faser, Fenzy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Zdjęcia wykorzystano z instrukcji obsługi aparatów: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pl-P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Auer, Dräger, Faser, Fenzy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Shape 2688"/>
          <p:cNvGrpSpPr/>
          <p:nvPr/>
        </p:nvGrpSpPr>
        <p:grpSpPr>
          <a:xfrm>
            <a:off x="1066799" y="3429000"/>
            <a:ext cx="1752600" cy="757237"/>
            <a:chOff x="671" y="2112"/>
            <a:chExt cx="1104" cy="476"/>
          </a:xfrm>
        </p:grpSpPr>
        <p:cxnSp>
          <p:nvCxnSpPr>
            <p:cNvPr id="2689" name="Shape 2689"/>
            <p:cNvCxnSpPr/>
            <p:nvPr/>
          </p:nvCxnSpPr>
          <p:spPr>
            <a:xfrm flipH="1">
              <a:off x="1200" y="2112"/>
              <a:ext cx="576" cy="239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90" name="Shape 2690"/>
            <p:cNvSpPr txBox="1"/>
            <p:nvPr/>
          </p:nvSpPr>
          <p:spPr>
            <a:xfrm>
              <a:off x="671" y="2352"/>
              <a:ext cx="1037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Sprzęt wężowy</a:t>
              </a:r>
            </a:p>
          </p:txBody>
        </p:sp>
      </p:grpSp>
      <p:sp>
        <p:nvSpPr>
          <p:cNvPr id="2691" name="Shape 2691"/>
          <p:cNvSpPr txBox="1"/>
          <p:nvPr/>
        </p:nvSpPr>
        <p:spPr>
          <a:xfrm>
            <a:off x="4800600" y="2590800"/>
            <a:ext cx="2743199" cy="646331"/>
          </a:xfrm>
          <a:prstGeom prst="rect">
            <a:avLst/>
          </a:prstGeom>
          <a:gradFill>
            <a:gsLst>
              <a:gs pos="0">
                <a:srgbClr val="00FF00"/>
              </a:gs>
              <a:gs pos="50000">
                <a:srgbClr val="F8FAF8"/>
              </a:gs>
              <a:gs pos="100000">
                <a:srgbClr val="00FF0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filtrujący powietrze </a:t>
            </a:r>
          </a:p>
        </p:txBody>
      </p:sp>
      <p:sp>
        <p:nvSpPr>
          <p:cNvPr id="2692" name="Shape 2692"/>
          <p:cNvSpPr txBox="1"/>
          <p:nvPr/>
        </p:nvSpPr>
        <p:spPr>
          <a:xfrm>
            <a:off x="1773686" y="2636911"/>
            <a:ext cx="2095445" cy="646331"/>
          </a:xfrm>
          <a:prstGeom prst="rect">
            <a:avLst/>
          </a:prstGeom>
          <a:gradFill>
            <a:gsLst>
              <a:gs pos="0">
                <a:srgbClr val="00FF00"/>
              </a:gs>
              <a:gs pos="50000">
                <a:srgbClr val="F8FAF8"/>
              </a:gs>
              <a:gs pos="100000">
                <a:srgbClr val="00FF00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izolujący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drogi oddechowe</a:t>
            </a:r>
          </a:p>
        </p:txBody>
      </p:sp>
      <p:cxnSp>
        <p:nvCxnSpPr>
          <p:cNvPr id="2693" name="Shape 2693"/>
          <p:cNvCxnSpPr/>
          <p:nvPr/>
        </p:nvCxnSpPr>
        <p:spPr>
          <a:xfrm>
            <a:off x="4572000" y="1676400"/>
            <a:ext cx="1371599" cy="914400"/>
          </a:xfrm>
          <a:prstGeom prst="straightConnector1">
            <a:avLst/>
          </a:prstGeom>
          <a:noFill/>
          <a:ln w="142875" cap="flat" cmpd="sng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94" name="Shape 2694"/>
          <p:cNvSpPr/>
          <p:nvPr/>
        </p:nvSpPr>
        <p:spPr>
          <a:xfrm>
            <a:off x="1906587" y="269622"/>
            <a:ext cx="6932611" cy="6857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   PODZIAŁ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SPRZĘTU ODO</a:t>
            </a:r>
          </a:p>
        </p:txBody>
      </p:sp>
      <p:cxnSp>
        <p:nvCxnSpPr>
          <p:cNvPr id="2695" name="Shape 2695"/>
          <p:cNvCxnSpPr/>
          <p:nvPr/>
        </p:nvCxnSpPr>
        <p:spPr>
          <a:xfrm flipH="1">
            <a:off x="3047999" y="1676400"/>
            <a:ext cx="1295400" cy="914400"/>
          </a:xfrm>
          <a:prstGeom prst="straightConnector1">
            <a:avLst/>
          </a:prstGeom>
          <a:noFill/>
          <a:ln w="142875" cap="flat" cmpd="sng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96" name="Shape 2696"/>
          <p:cNvSpPr txBox="1"/>
          <p:nvPr/>
        </p:nvSpPr>
        <p:spPr>
          <a:xfrm>
            <a:off x="3200400" y="1219200"/>
            <a:ext cx="2590800" cy="528638"/>
          </a:xfrm>
          <a:prstGeom prst="rect">
            <a:avLst/>
          </a:prstGeom>
          <a:gradFill>
            <a:gsLst>
              <a:gs pos="0">
                <a:srgbClr val="0000FF"/>
              </a:gs>
              <a:gs pos="50000">
                <a:srgbClr val="00CCFF"/>
              </a:gs>
              <a:gs pos="100000">
                <a:srgbClr val="0000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SPRZĘT ODO</a:t>
            </a:r>
          </a:p>
        </p:txBody>
      </p:sp>
      <p:grpSp>
        <p:nvGrpSpPr>
          <p:cNvPr id="2697" name="Shape 2697"/>
          <p:cNvGrpSpPr/>
          <p:nvPr/>
        </p:nvGrpSpPr>
        <p:grpSpPr>
          <a:xfrm>
            <a:off x="1295399" y="4191002"/>
            <a:ext cx="2666999" cy="1381125"/>
            <a:chOff x="815" y="2592"/>
            <a:chExt cx="1679" cy="869"/>
          </a:xfrm>
        </p:grpSpPr>
        <p:sp>
          <p:nvSpPr>
            <p:cNvPr id="2698" name="Shape 2698"/>
            <p:cNvSpPr txBox="1"/>
            <p:nvPr/>
          </p:nvSpPr>
          <p:spPr>
            <a:xfrm>
              <a:off x="815" y="2879"/>
              <a:ext cx="1535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powietrzne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(z obiegiem otwartym)</a:t>
              </a:r>
            </a:p>
          </p:txBody>
        </p:sp>
        <p:cxnSp>
          <p:nvCxnSpPr>
            <p:cNvPr id="2699" name="Shape 2699"/>
            <p:cNvCxnSpPr/>
            <p:nvPr/>
          </p:nvCxnSpPr>
          <p:spPr>
            <a:xfrm flipH="1">
              <a:off x="1583" y="2592"/>
              <a:ext cx="911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0" name="Shape 2700"/>
          <p:cNvGrpSpPr/>
          <p:nvPr/>
        </p:nvGrpSpPr>
        <p:grpSpPr>
          <a:xfrm>
            <a:off x="3886199" y="4191002"/>
            <a:ext cx="2667000" cy="1381125"/>
            <a:chOff x="2447" y="2592"/>
            <a:chExt cx="1680" cy="869"/>
          </a:xfrm>
        </p:grpSpPr>
        <p:sp>
          <p:nvSpPr>
            <p:cNvPr id="2701" name="Shape 2701"/>
            <p:cNvSpPr txBox="1"/>
            <p:nvPr/>
          </p:nvSpPr>
          <p:spPr>
            <a:xfrm>
              <a:off x="2447" y="2879"/>
              <a:ext cx="1680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tlenowe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(z obiegiem zamkniętym)</a:t>
              </a:r>
            </a:p>
          </p:txBody>
        </p:sp>
        <p:cxnSp>
          <p:nvCxnSpPr>
            <p:cNvPr id="2702" name="Shape 2702"/>
            <p:cNvCxnSpPr/>
            <p:nvPr/>
          </p:nvCxnSpPr>
          <p:spPr>
            <a:xfrm>
              <a:off x="2544" y="2592"/>
              <a:ext cx="719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3" name="Shape 2703"/>
          <p:cNvGrpSpPr/>
          <p:nvPr/>
        </p:nvGrpSpPr>
        <p:grpSpPr>
          <a:xfrm>
            <a:off x="2895599" y="3429000"/>
            <a:ext cx="1981200" cy="757237"/>
            <a:chOff x="1823" y="2112"/>
            <a:chExt cx="1248" cy="476"/>
          </a:xfrm>
        </p:grpSpPr>
        <p:cxnSp>
          <p:nvCxnSpPr>
            <p:cNvPr id="2704" name="Shape 2704"/>
            <p:cNvCxnSpPr/>
            <p:nvPr/>
          </p:nvCxnSpPr>
          <p:spPr>
            <a:xfrm>
              <a:off x="1823" y="2112"/>
              <a:ext cx="623" cy="239"/>
            </a:xfrm>
            <a:prstGeom prst="straightConnector1">
              <a:avLst/>
            </a:prstGeom>
            <a:noFill/>
            <a:ln w="76200" cap="sq" cmpd="sng">
              <a:solidFill>
                <a:srgbClr val="08031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05" name="Shape 2705"/>
            <p:cNvSpPr txBox="1"/>
            <p:nvPr/>
          </p:nvSpPr>
          <p:spPr>
            <a:xfrm>
              <a:off x="1920" y="2352"/>
              <a:ext cx="1152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Sprzęt butlowy</a:t>
              </a:r>
            </a:p>
          </p:txBody>
        </p:sp>
      </p:grpSp>
      <p:grpSp>
        <p:nvGrpSpPr>
          <p:cNvPr id="2706" name="Shape 2706"/>
          <p:cNvGrpSpPr/>
          <p:nvPr/>
        </p:nvGrpSpPr>
        <p:grpSpPr>
          <a:xfrm>
            <a:off x="3347863" y="5373214"/>
            <a:ext cx="2304146" cy="1368130"/>
            <a:chOff x="1631" y="3311"/>
            <a:chExt cx="2135" cy="887"/>
          </a:xfrm>
        </p:grpSpPr>
        <p:sp>
          <p:nvSpPr>
            <p:cNvPr id="2707" name="Shape 2707"/>
            <p:cNvSpPr txBox="1"/>
            <p:nvPr/>
          </p:nvSpPr>
          <p:spPr>
            <a:xfrm>
              <a:off x="1679" y="3600"/>
              <a:ext cx="2088" cy="599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Aparaty powietrzne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nadciśnieniowe </a:t>
              </a:r>
            </a:p>
          </p:txBody>
        </p:sp>
        <p:cxnSp>
          <p:nvCxnSpPr>
            <p:cNvPr id="2708" name="Shape 2708"/>
            <p:cNvCxnSpPr/>
            <p:nvPr/>
          </p:nvCxnSpPr>
          <p:spPr>
            <a:xfrm>
              <a:off x="1631" y="3311"/>
              <a:ext cx="816" cy="288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09" name="Shape 2709"/>
          <p:cNvGrpSpPr/>
          <p:nvPr/>
        </p:nvGrpSpPr>
        <p:grpSpPr>
          <a:xfrm>
            <a:off x="7238999" y="2971799"/>
            <a:ext cx="1600199" cy="2784475"/>
            <a:chOff x="4559" y="1823"/>
            <a:chExt cx="1007" cy="1754"/>
          </a:xfrm>
        </p:grpSpPr>
        <p:cxnSp>
          <p:nvCxnSpPr>
            <p:cNvPr id="2710" name="Shape 2710"/>
            <p:cNvCxnSpPr/>
            <p:nvPr/>
          </p:nvCxnSpPr>
          <p:spPr>
            <a:xfrm>
              <a:off x="5040" y="2544"/>
              <a:ext cx="0" cy="191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11" name="Shape 2711"/>
            <p:cNvCxnSpPr/>
            <p:nvPr/>
          </p:nvCxnSpPr>
          <p:spPr>
            <a:xfrm>
              <a:off x="5040" y="2976"/>
              <a:ext cx="0" cy="191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12" name="Shape 2712"/>
            <p:cNvSpPr txBox="1"/>
            <p:nvPr/>
          </p:nvSpPr>
          <p:spPr>
            <a:xfrm>
              <a:off x="4559" y="2304"/>
              <a:ext cx="1007" cy="236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filtry </a:t>
              </a:r>
            </a:p>
          </p:txBody>
        </p:sp>
        <p:sp>
          <p:nvSpPr>
            <p:cNvPr id="2713" name="Shape 2713"/>
            <p:cNvSpPr txBox="1"/>
            <p:nvPr/>
          </p:nvSpPr>
          <p:spPr>
            <a:xfrm>
              <a:off x="4559" y="2736"/>
              <a:ext cx="1007" cy="581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pochłaniacze </a:t>
              </a:r>
            </a:p>
          </p:txBody>
        </p:sp>
        <p:sp>
          <p:nvSpPr>
            <p:cNvPr id="2714" name="Shape 2714"/>
            <p:cNvSpPr txBox="1"/>
            <p:nvPr/>
          </p:nvSpPr>
          <p:spPr>
            <a:xfrm>
              <a:off x="4559" y="3168"/>
              <a:ext cx="1007" cy="41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50000">
                  <a:srgbClr val="F8FAF8"/>
                </a:gs>
                <a:gs pos="100000">
                  <a:srgbClr val="00FF00"/>
                </a:gs>
              </a:gsLst>
              <a:lin ang="0" scaled="0"/>
            </a:gra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pl-PL" sz="1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filtro-pochłaniacze </a:t>
              </a:r>
            </a:p>
          </p:txBody>
        </p:sp>
        <p:cxnSp>
          <p:nvCxnSpPr>
            <p:cNvPr id="2715" name="Shape 2715"/>
            <p:cNvCxnSpPr/>
            <p:nvPr/>
          </p:nvCxnSpPr>
          <p:spPr>
            <a:xfrm>
              <a:off x="4800" y="1823"/>
              <a:ext cx="239" cy="479"/>
            </a:xfrm>
            <a:prstGeom prst="straightConnector1">
              <a:avLst/>
            </a:prstGeom>
            <a:noFill/>
            <a:ln w="76200" cap="sq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Shape 295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2954" name="Shape 295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5" name="Shape 2955"/>
          <p:cNvSpPr txBox="1"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1112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Podzespoły aparatu oddechowego</a:t>
            </a:r>
          </a:p>
        </p:txBody>
      </p:sp>
      <p:sp>
        <p:nvSpPr>
          <p:cNvPr id="2956" name="Shape 2956"/>
          <p:cNvSpPr txBox="1">
            <a:spLocks noGrp="1"/>
          </p:cNvSpPr>
          <p:nvPr>
            <p:ph type="body" idx="4294967295"/>
          </p:nvPr>
        </p:nvSpPr>
        <p:spPr>
          <a:xfrm>
            <a:off x="719138" y="1752600"/>
            <a:ext cx="8424862" cy="4124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l-PL" sz="2400" b="1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Stelaż</a:t>
            </a: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składa się z dopasowanej do ciała człowieka płyty wyposażonej w otwory nośne do wygodnego transportu aparatu, z pasa biodrowego umożliwiającego noszenie aparatu na biodrach, z naramienników gwarantujących dobre ułożenie i rozłożenie ciężaru aparatu, z zamocowania reduktora ciśnienia oraz podpórki pod butlę z wbudowaną prowadnicą węża oraz pasem zamocowania i sprzączką mocującą butlę.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Shape 296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2962" name="Shape 29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3" name="Shape 2963"/>
          <p:cNvSpPr txBox="1">
            <a:spLocks noGrp="1"/>
          </p:cNvSpPr>
          <p:nvPr>
            <p:ph type="title" idx="4294967295"/>
          </p:nvPr>
        </p:nvSpPr>
        <p:spPr>
          <a:xfrm>
            <a:off x="0" y="1524000"/>
            <a:ext cx="8496300" cy="3849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l-PL" sz="2400" b="1" i="0" u="sng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Reduktor ciśnienia</a:t>
            </a:r>
            <a:r>
              <a:rPr lang="pl-PL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przyrządem ostrzegawczym, ciśnieniomierzem wraz z przewodem ciśnieniomierza oraz przewodem. Reduktor ciśnienia obniża ciśnienie powietrza z butli do około 7 bar. Zawór bezpieczeństwa jest ustawiony w taki sposób aby zadziałał przy ciśnieniu 11 bar. Urządzenie ostrzegawcze wydaje sygnał akustyczny przy spadku ciśnienia w butli do 55 bar.</a:t>
            </a:r>
            <a:b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Shape 2964"/>
          <p:cNvSpPr/>
          <p:nvPr/>
        </p:nvSpPr>
        <p:spPr>
          <a:xfrm>
            <a:off x="467543" y="4419600"/>
            <a:ext cx="8524055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pl-PL" sz="2000" b="1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Butla </a:t>
            </a:r>
            <a:r>
              <a:rPr lang="pl-P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występuje w pojemnościach 6; 6,8 litra może być napełniana do ciśnienia 200 lub 300 bar. Wykonana jest ze stali lub w postaci zespolonej lub z włókien węglowych. Waży po napełnieniu od 6-12 kg.</a:t>
            </a:r>
          </a:p>
        </p:txBody>
      </p:sp>
      <p:sp>
        <p:nvSpPr>
          <p:cNvPr id="2965" name="Shape 2965"/>
          <p:cNvSpPr/>
          <p:nvPr/>
        </p:nvSpPr>
        <p:spPr>
          <a:xfrm>
            <a:off x="685800" y="228600"/>
            <a:ext cx="8229600" cy="12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Podzespoły aparatu oddechowego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Shape 316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68" name="Shape 31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9" name="Shape 3169"/>
          <p:cNvSpPr txBox="1">
            <a:spLocks noGrp="1"/>
          </p:cNvSpPr>
          <p:nvPr>
            <p:ph type="title" idx="4294967295"/>
          </p:nvPr>
        </p:nvSpPr>
        <p:spPr>
          <a:xfrm>
            <a:off x="323850" y="1598613"/>
            <a:ext cx="8820150" cy="79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Czynności przed użyciem</a:t>
            </a:r>
          </a:p>
        </p:txBody>
      </p:sp>
      <p:sp>
        <p:nvSpPr>
          <p:cNvPr id="3170" name="Shape 3170"/>
          <p:cNvSpPr txBox="1">
            <a:spLocks noGrp="1"/>
          </p:cNvSpPr>
          <p:nvPr>
            <p:ph type="body" idx="4294967295"/>
          </p:nvPr>
        </p:nvSpPr>
        <p:spPr>
          <a:xfrm>
            <a:off x="0" y="2390775"/>
            <a:ext cx="8820150" cy="3552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Odkręcić zawór butli do końca i pół obrotu wstecz - dokręcić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ciśnienie na manometrze – ogólna zasada ciśnienie butli minus 10% np. dla 300 </a:t>
            </a:r>
            <a:r>
              <a:rPr lang="pl-PL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 270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Zakręcić zawór butli i sprawdzić szczelność wysokiego ciśnienia – ulot może być słyszalny lub zauważalny na manometrze – należy odczekać 1 minutę i sprawdzić czy ciśnienie nie spadnie więcej niż o 5 atm. 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272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funkcjonowanie sygnału akustycznego 50 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±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pl-PL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Sprawdzenie i przygotowanie uprzęży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 aparatu</a:t>
            </a:r>
          </a:p>
        </p:txBody>
      </p:sp>
      <p:sp>
        <p:nvSpPr>
          <p:cNvPr id="3171" name="Shape 3171"/>
          <p:cNvSpPr/>
          <p:nvPr/>
        </p:nvSpPr>
        <p:spPr>
          <a:xfrm>
            <a:off x="1410159" y="260646"/>
            <a:ext cx="726552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EKSPLOATACJA SPRZĘTU OCHRONY  DRÓG ODDECHOWYCH</a:t>
            </a:r>
            <a:r>
              <a:rPr lang="pl-PL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Shape 317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78" name="Shape 317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9" name="Shape 3179"/>
          <p:cNvSpPr txBox="1">
            <a:spLocks noGrp="1"/>
          </p:cNvSpPr>
          <p:nvPr>
            <p:ph type="title" idx="4294967295"/>
          </p:nvPr>
        </p:nvSpPr>
        <p:spPr>
          <a:xfrm>
            <a:off x="0" y="11049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Czynności po użyciu</a:t>
            </a:r>
          </a:p>
        </p:txBody>
      </p:sp>
      <p:sp>
        <p:nvSpPr>
          <p:cNvPr id="3180" name="Shape 3180"/>
          <p:cNvSpPr txBox="1">
            <a:spLocks noGrp="1"/>
          </p:cNvSpPr>
          <p:nvPr>
            <p:ph type="body" idx="4294967295"/>
          </p:nvPr>
        </p:nvSpPr>
        <p:spPr>
          <a:xfrm>
            <a:off x="0" y="1749425"/>
            <a:ext cx="7304088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Odkręcić i wymienić butlę, sprawdzając stan uszczelnień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Sprawdzić funkcjonowanie aparatu na urządzeniach do testowania aparatów 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Sprawdzenie i przygotowanie uprzęży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Oględziny zewnętrzne aparatu</a:t>
            </a:r>
          </a:p>
        </p:txBody>
      </p:sp>
      <p:pic>
        <p:nvPicPr>
          <p:cNvPr id="3181" name="Shape 3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16337"/>
            <a:ext cx="7239000" cy="2833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71"/>
          <p:cNvSpPr/>
          <p:nvPr/>
        </p:nvSpPr>
        <p:spPr>
          <a:xfrm>
            <a:off x="1410159" y="260646"/>
            <a:ext cx="726552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EKSPLOATACJA SPRZĘTU OCHRONY  DRÓG ODDECHOWYCH</a:t>
            </a:r>
            <a:r>
              <a:rPr lang="pl-PL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Shape 318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188" name="Shape 31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Shape 3189"/>
          <p:cNvSpPr txBox="1"/>
          <p:nvPr/>
        </p:nvSpPr>
        <p:spPr>
          <a:xfrm>
            <a:off x="746125" y="9556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Shape 3190"/>
          <p:cNvSpPr txBox="1"/>
          <p:nvPr/>
        </p:nvSpPr>
        <p:spPr>
          <a:xfrm>
            <a:off x="517525" y="32416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1" name="Shape 3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675" y="3006725"/>
            <a:ext cx="965199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2" name="Shape 3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5675" y="3006725"/>
            <a:ext cx="996950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3" name="Shape 3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2971800"/>
            <a:ext cx="971550" cy="157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4" name="Shape 3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3000" y="2971800"/>
            <a:ext cx="987425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5" name="Shape 31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0" y="2971800"/>
            <a:ext cx="974725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6" name="Shape 3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0800" y="2971800"/>
            <a:ext cx="990599" cy="170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197" name="Shape 3197"/>
          <p:cNvSpPr txBox="1"/>
          <p:nvPr/>
        </p:nvSpPr>
        <p:spPr>
          <a:xfrm>
            <a:off x="9906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198" name="Shape 3198"/>
          <p:cNvSpPr/>
          <p:nvPr/>
        </p:nvSpPr>
        <p:spPr>
          <a:xfrm>
            <a:off x="1371600" y="229263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Oznaczenia barwne butli </a:t>
            </a: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l-PL" sz="2800" b="1" i="0" u="none" strike="noStrike" cap="none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nowej </a:t>
            </a:r>
            <a:r>
              <a:rPr lang="pl-PL" sz="28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EN - 1089</a:t>
            </a:r>
          </a:p>
        </p:txBody>
      </p:sp>
      <p:sp>
        <p:nvSpPr>
          <p:cNvPr id="3199" name="Shape 3199"/>
          <p:cNvSpPr txBox="1"/>
          <p:nvPr/>
        </p:nvSpPr>
        <p:spPr>
          <a:xfrm>
            <a:off x="38100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200" name="Shape 3200"/>
          <p:cNvSpPr txBox="1"/>
          <p:nvPr/>
        </p:nvSpPr>
        <p:spPr>
          <a:xfrm>
            <a:off x="6400800" y="4724400"/>
            <a:ext cx="2216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stare	      nowe</a:t>
            </a:r>
          </a:p>
        </p:txBody>
      </p:sp>
      <p:sp>
        <p:nvSpPr>
          <p:cNvPr id="3201" name="Shape 3201"/>
          <p:cNvSpPr txBox="1"/>
          <p:nvPr/>
        </p:nvSpPr>
        <p:spPr>
          <a:xfrm>
            <a:off x="1371600" y="2362200"/>
            <a:ext cx="16129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powietrze</a:t>
            </a:r>
          </a:p>
        </p:txBody>
      </p:sp>
      <p:sp>
        <p:nvSpPr>
          <p:cNvPr id="3202" name="Shape 3202"/>
          <p:cNvSpPr txBox="1"/>
          <p:nvPr/>
        </p:nvSpPr>
        <p:spPr>
          <a:xfrm>
            <a:off x="4262437" y="2362200"/>
            <a:ext cx="9191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azot</a:t>
            </a:r>
          </a:p>
        </p:txBody>
      </p:sp>
      <p:sp>
        <p:nvSpPr>
          <p:cNvPr id="3203" name="Shape 3203"/>
          <p:cNvSpPr txBox="1"/>
          <p:nvPr/>
        </p:nvSpPr>
        <p:spPr>
          <a:xfrm>
            <a:off x="6934200" y="2362200"/>
            <a:ext cx="86836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tlen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Shape 320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r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2016-03-07</a:t>
            </a:r>
          </a:p>
        </p:txBody>
      </p:sp>
      <p:sp>
        <p:nvSpPr>
          <p:cNvPr id="3210" name="Shape 32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l-P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Shape 321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000"/>
                </a:solidFill>
                <a:latin typeface="+mj-lt"/>
                <a:ea typeface="Calibri"/>
                <a:cs typeface="Calibri"/>
                <a:sym typeface="Calibri"/>
              </a:rPr>
              <a:t>Napełnianie butli</a:t>
            </a:r>
          </a:p>
        </p:txBody>
      </p:sp>
      <p:sp>
        <p:nvSpPr>
          <p:cNvPr id="3212" name="Shape 3212"/>
          <p:cNvSpPr txBox="1">
            <a:spLocks noGrp="1"/>
          </p:cNvSpPr>
          <p:nvPr>
            <p:ph type="body" idx="4294967295"/>
          </p:nvPr>
        </p:nvSpPr>
        <p:spPr>
          <a:xfrm>
            <a:off x="1020763" y="1570038"/>
            <a:ext cx="8123237" cy="5181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Należy używać sprężarki powietrza umożliwiającej ładowanie butli o ciśnieniu nom. 200 lub 300 bar.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Sprężarka powinna posiadać system oczyszczania i osuszania powietrza.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Stosowane powietrze musi odpowiadać wymaganiom norm europejskich dla powietrza zdatnego do oddychania, w szczególności zachowane powinny być warunki  wilgotności: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pl-PL" sz="24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ciśnienie			wilgotność max</a:t>
            </a:r>
            <a:r>
              <a:rPr lang="pl-PL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200 bar (20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    50 mg/m</a:t>
            </a:r>
            <a:r>
              <a:rPr lang="pl-PL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300 bar (30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     30 mg/m</a:t>
            </a:r>
            <a:r>
              <a:rPr lang="pl-PL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marL="438912" marR="0" lvl="0" indent="-172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949</Words>
  <Application>Microsoft Office PowerPoint</Application>
  <PresentationFormat>Pokaz na ekranie (4:3)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Lucida Sans Unicode</vt:lpstr>
      <vt:lpstr>Wingdings 2</vt:lpstr>
      <vt:lpstr>Arial Black</vt:lpstr>
      <vt:lpstr>Verdana</vt:lpstr>
      <vt:lpstr>Calibri</vt:lpstr>
      <vt:lpstr>Noto Sans Symbols</vt:lpstr>
      <vt:lpstr>Wingdings 3</vt:lpstr>
      <vt:lpstr>Hol</vt:lpstr>
      <vt:lpstr>1_Hol</vt:lpstr>
      <vt:lpstr>TEMAT 9 Eksploatacja sprzętu ochrony dróg oddechowych </vt:lpstr>
      <vt:lpstr>MATERIAŁ NAUCZANIA</vt:lpstr>
      <vt:lpstr>Prezentacja programu PowerPoint</vt:lpstr>
      <vt:lpstr>Podzespoły aparatu oddechowego</vt:lpstr>
      <vt:lpstr>2. Reduktor ciśnienia z przyrządem ostrzegawczym, ciśnieniomierzem wraz z przewodem ciśnieniomierza oraz przewodem. Reduktor ciśnienia obniża ciśnienie powietrza z butli do około 7 bar. Zawór bezpieczeństwa jest ustawiony w taki sposób aby zadziałał przy ciśnieniu 11 bar. Urządzenie ostrzegawcze wydaje sygnał akustyczny przy spadku ciśnienia w butli do 55 bar.  </vt:lpstr>
      <vt:lpstr>Czynności przed użyciem</vt:lpstr>
      <vt:lpstr>Czynności po użyciu</vt:lpstr>
      <vt:lpstr>Prezentacja programu PowerPoint</vt:lpstr>
      <vt:lpstr>Napełnianie butli</vt:lpstr>
      <vt:lpstr>Zawór butli</vt:lpstr>
      <vt:lpstr>Napełnianie butli</vt:lpstr>
      <vt:lpstr>Prezentacja programu PowerPoint</vt:lpstr>
      <vt:lpstr>Przeglądy</vt:lpstr>
      <vt:lpstr>Przeglądy</vt:lpstr>
      <vt:lpstr>Konserwacja maski</vt:lpstr>
      <vt:lpstr>Konserwacja maski</vt:lpstr>
      <vt:lpstr>       Urządzenia do testowania                       sprzętu ODO</vt:lpstr>
      <vt:lpstr>Konserwacja masek</vt:lpstr>
      <vt:lpstr>Konserwacja masek</vt:lpstr>
      <vt:lpstr>Konserwacja aparatów</vt:lpstr>
      <vt:lpstr>Bibliografia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9:    SPRZĘT OCHRONY DRÓG ODDECHOWYCH.  EKSPLOATACJA SPRZĘTU OCHRONY  DRÓG ODDECHOWYCH.</dc:title>
  <dc:creator>SPORT</dc:creator>
  <cp:lastModifiedBy>Admin</cp:lastModifiedBy>
  <cp:revision>10</cp:revision>
  <dcterms:modified xsi:type="dcterms:W3CDTF">2017-11-02T09:04:02Z</dcterms:modified>
</cp:coreProperties>
</file>