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76" r:id="rId3"/>
    <p:sldId id="452" r:id="rId4"/>
    <p:sldId id="390" r:id="rId5"/>
    <p:sldId id="448" r:id="rId6"/>
    <p:sldId id="449" r:id="rId7"/>
    <p:sldId id="453" r:id="rId8"/>
    <p:sldId id="454" r:id="rId9"/>
    <p:sldId id="391" r:id="rId10"/>
    <p:sldId id="374" r:id="rId11"/>
    <p:sldId id="381" r:id="rId12"/>
    <p:sldId id="378" r:id="rId13"/>
    <p:sldId id="386" r:id="rId14"/>
    <p:sldId id="387" r:id="rId15"/>
    <p:sldId id="388" r:id="rId16"/>
    <p:sldId id="427" r:id="rId17"/>
    <p:sldId id="428" r:id="rId18"/>
    <p:sldId id="450" r:id="rId19"/>
    <p:sldId id="451" r:id="rId20"/>
    <p:sldId id="421" r:id="rId21"/>
    <p:sldId id="365" r:id="rId22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órecka Agnieszka" initials="GA" lastIdx="2" clrIdx="0">
    <p:extLst>
      <p:ext uri="{19B8F6BF-5375-455C-9EA6-DF929625EA0E}">
        <p15:presenceInfo xmlns:p15="http://schemas.microsoft.com/office/powerpoint/2012/main" userId="S-1-5-21-3004812752-890403532-2074431140-1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AF"/>
    <a:srgbClr val="002060"/>
    <a:srgbClr val="FFFFA7"/>
    <a:srgbClr val="CCFFCC"/>
    <a:srgbClr val="FFCF37"/>
    <a:srgbClr val="FFECAF"/>
    <a:srgbClr val="FFE38B"/>
    <a:srgbClr val="FFD85B"/>
    <a:srgbClr val="CC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8" autoAdjust="0"/>
    <p:restoredTop sz="93979" autoAdjust="0"/>
  </p:normalViewPr>
  <p:slideViewPr>
    <p:cSldViewPr snapToGrid="0" showGuides="1">
      <p:cViewPr varScale="1">
        <p:scale>
          <a:sx n="46" d="100"/>
          <a:sy n="46" d="100"/>
        </p:scale>
        <p:origin x="52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B1303-BC0B-489B-994A-5063D91A217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A06B3C-69C8-4653-A28D-21ED610B8767}">
      <dgm:prSet phldrT="[Tekst]" custT="1"/>
      <dgm:spPr/>
      <dgm:t>
        <a:bodyPr/>
        <a:lstStyle/>
        <a:p>
          <a:r>
            <a:rPr lang="pl-PL" sz="3200" b="1" dirty="0">
              <a:latin typeface="Arial" panose="020B0604020202020204" pitchFamily="34" charset="0"/>
            </a:rPr>
            <a:t>2011</a:t>
          </a:r>
          <a:r>
            <a:rPr lang="pl-PL" sz="1300" dirty="0">
              <a:latin typeface="Arial" panose="020B0604020202020204" pitchFamily="34" charset="0"/>
            </a:rPr>
            <a:t> </a:t>
          </a:r>
          <a:endParaRPr lang="pl-PL" sz="1300" dirty="0"/>
        </a:p>
      </dgm:t>
    </dgm:pt>
    <dgm:pt modelId="{4FDE19DD-975F-4126-8433-922B32975C64}" type="parTrans" cxnId="{5452DF45-B209-461D-9F5C-B9D417CE625D}">
      <dgm:prSet/>
      <dgm:spPr/>
      <dgm:t>
        <a:bodyPr/>
        <a:lstStyle/>
        <a:p>
          <a:endParaRPr lang="pl-PL"/>
        </a:p>
      </dgm:t>
    </dgm:pt>
    <dgm:pt modelId="{D3E23F57-C82B-42B7-B517-24E98B88432C}" type="sibTrans" cxnId="{5452DF45-B209-461D-9F5C-B9D417CE625D}">
      <dgm:prSet/>
      <dgm:spPr/>
      <dgm:t>
        <a:bodyPr/>
        <a:lstStyle/>
        <a:p>
          <a:endParaRPr lang="pl-PL"/>
        </a:p>
      </dgm:t>
    </dgm:pt>
    <dgm:pt modelId="{BAB911A9-0174-4C19-9E83-8332FE67B1EA}">
      <dgm:prSet phldrT="[Tekst]" custT="1"/>
      <dgm:spPr/>
      <dgm:t>
        <a:bodyPr/>
        <a:lstStyle/>
        <a:p>
          <a:r>
            <a:rPr lang="pl-PL" sz="1800" dirty="0">
              <a:solidFill>
                <a:srgbClr val="002060"/>
              </a:solidFill>
              <a:latin typeface="Arial" panose="020B0604020202020204" pitchFamily="34" charset="0"/>
            </a:rPr>
            <a:t>Pierwsza samoocena wg modelu CAF w Urzędzie Miasta Krakowa </a:t>
          </a:r>
          <a:endParaRPr lang="pl-PL" sz="1800" dirty="0">
            <a:solidFill>
              <a:srgbClr val="002060"/>
            </a:solidFill>
          </a:endParaRPr>
        </a:p>
      </dgm:t>
    </dgm:pt>
    <dgm:pt modelId="{AEF45BF6-DEDC-4D56-BACC-5B942C0C77DD}" type="parTrans" cxnId="{39892DA6-04A0-4D4F-B850-B836EBEFCF42}">
      <dgm:prSet/>
      <dgm:spPr/>
      <dgm:t>
        <a:bodyPr/>
        <a:lstStyle/>
        <a:p>
          <a:endParaRPr lang="pl-PL"/>
        </a:p>
      </dgm:t>
    </dgm:pt>
    <dgm:pt modelId="{19168FB9-2842-4F7A-92E8-ADF7E31D9C2A}" type="sibTrans" cxnId="{39892DA6-04A0-4D4F-B850-B836EBEFCF42}">
      <dgm:prSet/>
      <dgm:spPr/>
      <dgm:t>
        <a:bodyPr/>
        <a:lstStyle/>
        <a:p>
          <a:endParaRPr lang="pl-PL"/>
        </a:p>
      </dgm:t>
    </dgm:pt>
    <dgm:pt modelId="{A13F42B8-DB6A-490D-AD6C-7E9E481A94C8}">
      <dgm:prSet phldrT="[Tekst]" custT="1"/>
      <dgm:spPr/>
      <dgm:t>
        <a:bodyPr/>
        <a:lstStyle/>
        <a:p>
          <a:r>
            <a:rPr lang="pl-PL" sz="2400" b="1" dirty="0"/>
            <a:t>Co 2-3 lata</a:t>
          </a:r>
        </a:p>
      </dgm:t>
    </dgm:pt>
    <dgm:pt modelId="{E444EA84-168A-45ED-A6D1-1A1E0AD241B1}" type="parTrans" cxnId="{535437C8-CFE6-4D99-8EE4-4FCFCBA8AD67}">
      <dgm:prSet/>
      <dgm:spPr/>
      <dgm:t>
        <a:bodyPr/>
        <a:lstStyle/>
        <a:p>
          <a:endParaRPr lang="pl-PL"/>
        </a:p>
      </dgm:t>
    </dgm:pt>
    <dgm:pt modelId="{4495ED8A-E1A9-41ED-97B7-601DAA721C89}" type="sibTrans" cxnId="{535437C8-CFE6-4D99-8EE4-4FCFCBA8AD67}">
      <dgm:prSet/>
      <dgm:spPr/>
      <dgm:t>
        <a:bodyPr/>
        <a:lstStyle/>
        <a:p>
          <a:endParaRPr lang="pl-PL"/>
        </a:p>
      </dgm:t>
    </dgm:pt>
    <dgm:pt modelId="{CCA58C0E-9C75-4793-85F4-E4D2ADA381DA}">
      <dgm:prSet phldrT="[Tekst]" custT="1"/>
      <dgm:spPr/>
      <dgm:t>
        <a:bodyPr/>
        <a:lstStyle/>
        <a:p>
          <a:r>
            <a:rPr lang="pl-PL" sz="1800" dirty="0">
              <a:solidFill>
                <a:srgbClr val="002060"/>
              </a:solidFill>
              <a:latin typeface="Arial" panose="020B0604020202020204" pitchFamily="34" charset="0"/>
            </a:rPr>
            <a:t>Kolejne samooceny, z dłuższą przerwą </a:t>
          </a:r>
          <a:r>
            <a:rPr lang="pl-PL" sz="1800" dirty="0" smtClean="0">
              <a:solidFill>
                <a:srgbClr val="002060"/>
              </a:solidFill>
              <a:latin typeface="Arial" panose="020B0604020202020204" pitchFamily="34" charset="0"/>
            </a:rPr>
            <a:t/>
          </a:r>
          <a:br>
            <a:rPr lang="pl-PL" sz="1800" dirty="0" smtClean="0">
              <a:solidFill>
                <a:srgbClr val="002060"/>
              </a:solidFill>
              <a:latin typeface="Arial" panose="020B0604020202020204" pitchFamily="34" charset="0"/>
            </a:rPr>
          </a:br>
          <a:r>
            <a:rPr lang="pl-PL" sz="1800" dirty="0" smtClean="0">
              <a:solidFill>
                <a:srgbClr val="002060"/>
              </a:solidFill>
              <a:latin typeface="Arial" panose="020B0604020202020204" pitchFamily="34" charset="0"/>
            </a:rPr>
            <a:t>w </a:t>
          </a:r>
          <a:r>
            <a:rPr lang="pl-PL" sz="1800" dirty="0">
              <a:solidFill>
                <a:srgbClr val="002060"/>
              </a:solidFill>
              <a:latin typeface="Arial" panose="020B0604020202020204" pitchFamily="34" charset="0"/>
            </a:rPr>
            <a:t>okresie pandemii COVID</a:t>
          </a:r>
          <a:endParaRPr lang="pl-PL" sz="1800" dirty="0">
            <a:solidFill>
              <a:srgbClr val="002060"/>
            </a:solidFill>
          </a:endParaRPr>
        </a:p>
      </dgm:t>
    </dgm:pt>
    <dgm:pt modelId="{91BB4C73-6379-4A84-BA58-2D158FC5FCB0}" type="parTrans" cxnId="{1B27D2DA-7B4E-4EF6-9389-B899A8AD17B3}">
      <dgm:prSet/>
      <dgm:spPr/>
      <dgm:t>
        <a:bodyPr/>
        <a:lstStyle/>
        <a:p>
          <a:endParaRPr lang="pl-PL"/>
        </a:p>
      </dgm:t>
    </dgm:pt>
    <dgm:pt modelId="{560BBC19-EBEB-4834-BE60-73759A42F302}" type="sibTrans" cxnId="{1B27D2DA-7B4E-4EF6-9389-B899A8AD17B3}">
      <dgm:prSet/>
      <dgm:spPr/>
      <dgm:t>
        <a:bodyPr/>
        <a:lstStyle/>
        <a:p>
          <a:endParaRPr lang="pl-PL"/>
        </a:p>
      </dgm:t>
    </dgm:pt>
    <dgm:pt modelId="{6F0F064F-9E2E-4E3F-854E-BE7B0E4B94BB}">
      <dgm:prSet phldrT="[Teks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pl-PL" sz="3200" b="1" dirty="0">
              <a:latin typeface="Arial" panose="020B0604020202020204" pitchFamily="34" charset="0"/>
            </a:rPr>
            <a:t>2022</a:t>
          </a:r>
          <a:endParaRPr lang="pl-PL" sz="3200" b="1" dirty="0"/>
        </a:p>
      </dgm:t>
    </dgm:pt>
    <dgm:pt modelId="{A58CE154-C99F-4AF6-AEAC-11F2D187B09C}" type="parTrans" cxnId="{2A39804B-4A2C-4A04-AF44-550E3ACC3811}">
      <dgm:prSet/>
      <dgm:spPr/>
      <dgm:t>
        <a:bodyPr/>
        <a:lstStyle/>
        <a:p>
          <a:endParaRPr lang="pl-PL"/>
        </a:p>
      </dgm:t>
    </dgm:pt>
    <dgm:pt modelId="{97C695AB-5242-4DF4-B882-5E35D6F19A1E}" type="sibTrans" cxnId="{2A39804B-4A2C-4A04-AF44-550E3ACC3811}">
      <dgm:prSet/>
      <dgm:spPr/>
      <dgm:t>
        <a:bodyPr/>
        <a:lstStyle/>
        <a:p>
          <a:endParaRPr lang="pl-PL"/>
        </a:p>
      </dgm:t>
    </dgm:pt>
    <dgm:pt modelId="{C697DE93-4DAB-40BA-8909-98B2389E3806}">
      <dgm:prSet phldrT="[Tekst]" custT="1"/>
      <dgm:spPr/>
      <dgm:t>
        <a:bodyPr/>
        <a:lstStyle/>
        <a:p>
          <a:r>
            <a:rPr lang="pl-PL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Ostatnia przeprowadzona samoocena (piąta)</a:t>
          </a:r>
        </a:p>
      </dgm:t>
    </dgm:pt>
    <dgm:pt modelId="{4C387A27-6CCE-4DCB-8350-B1A28C065728}" type="parTrans" cxnId="{23BD12D4-EC0F-468E-8213-65F21E1E2A83}">
      <dgm:prSet/>
      <dgm:spPr/>
      <dgm:t>
        <a:bodyPr/>
        <a:lstStyle/>
        <a:p>
          <a:endParaRPr lang="pl-PL"/>
        </a:p>
      </dgm:t>
    </dgm:pt>
    <dgm:pt modelId="{21300D59-9C7C-483D-8C34-1799A7FB8964}" type="sibTrans" cxnId="{23BD12D4-EC0F-468E-8213-65F21E1E2A83}">
      <dgm:prSet/>
      <dgm:spPr/>
      <dgm:t>
        <a:bodyPr/>
        <a:lstStyle/>
        <a:p>
          <a:endParaRPr lang="pl-PL"/>
        </a:p>
      </dgm:t>
    </dgm:pt>
    <dgm:pt modelId="{E2222155-1D87-44B5-AEFE-40DEE5097DDB}" type="pres">
      <dgm:prSet presAssocID="{D9BB1303-BC0B-489B-994A-5063D91A217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57132171-6CCD-448E-B059-1B874F7A978D}" type="pres">
      <dgm:prSet presAssocID="{92A06B3C-69C8-4653-A28D-21ED610B8767}" presName="composite" presStyleCnt="0"/>
      <dgm:spPr/>
    </dgm:pt>
    <dgm:pt modelId="{B381BE65-44CF-4FDB-A370-8FE9DBE63C0A}" type="pres">
      <dgm:prSet presAssocID="{92A06B3C-69C8-4653-A28D-21ED610B8767}" presName="bentUpArrow1" presStyleLbl="alignImgPlace1" presStyleIdx="0" presStyleCnt="2"/>
      <dgm:spPr/>
    </dgm:pt>
    <dgm:pt modelId="{3246E977-90B1-43F6-A453-6ECF84380F1E}" type="pres">
      <dgm:prSet presAssocID="{92A06B3C-69C8-4653-A28D-21ED610B876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6DAFDE-8A49-4D41-A5AF-8BE30A14DAC0}" type="pres">
      <dgm:prSet presAssocID="{92A06B3C-69C8-4653-A28D-21ED610B8767}" presName="ChildText" presStyleLbl="revTx" presStyleIdx="0" presStyleCnt="3" custScaleX="383216" custLinFactX="50118" custLinFactNeighborX="100000" custLinFactNeighborY="-1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423A0E-30DF-41EF-ACD5-E2023917C4E5}" type="pres">
      <dgm:prSet presAssocID="{D3E23F57-C82B-42B7-B517-24E98B88432C}" presName="sibTrans" presStyleCnt="0"/>
      <dgm:spPr/>
    </dgm:pt>
    <dgm:pt modelId="{D96459FF-23FC-4B2E-AD72-3A3FDED11DF7}" type="pres">
      <dgm:prSet presAssocID="{A13F42B8-DB6A-490D-AD6C-7E9E481A94C8}" presName="composite" presStyleCnt="0"/>
      <dgm:spPr/>
    </dgm:pt>
    <dgm:pt modelId="{6976972A-F0FB-4508-B1A4-06080B410FBC}" type="pres">
      <dgm:prSet presAssocID="{A13F42B8-DB6A-490D-AD6C-7E9E481A94C8}" presName="bentUpArrow1" presStyleLbl="alignImgPlace1" presStyleIdx="1" presStyleCnt="2" custLinFactNeighborX="-34141"/>
      <dgm:spPr/>
    </dgm:pt>
    <dgm:pt modelId="{2D136C8A-F8F1-4AD7-81FF-DE8E89592368}" type="pres">
      <dgm:prSet presAssocID="{A13F42B8-DB6A-490D-AD6C-7E9E481A94C8}" presName="ParentText" presStyleLbl="node1" presStyleIdx="1" presStyleCnt="3" custLinFactNeighborX="-21440" custLinFactNeighborY="-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B2168C-1707-4078-9119-3E664A424D01}" type="pres">
      <dgm:prSet presAssocID="{A13F42B8-DB6A-490D-AD6C-7E9E481A94C8}" presName="ChildText" presStyleLbl="revTx" presStyleIdx="1" presStyleCnt="3" custScaleX="333346" custLinFactNeighborX="93254" custLinFactNeighborY="-2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8F33FB6-1B2C-4DAE-8738-BC040901C271}" type="pres">
      <dgm:prSet presAssocID="{4495ED8A-E1A9-41ED-97B7-601DAA721C89}" presName="sibTrans" presStyleCnt="0"/>
      <dgm:spPr/>
    </dgm:pt>
    <dgm:pt modelId="{DDC35B29-365B-43A7-A8ED-704B40168061}" type="pres">
      <dgm:prSet presAssocID="{6F0F064F-9E2E-4E3F-854E-BE7B0E4B94BB}" presName="composite" presStyleCnt="0"/>
      <dgm:spPr/>
    </dgm:pt>
    <dgm:pt modelId="{8F7D98CD-7823-4497-81D5-EE2274165B41}" type="pres">
      <dgm:prSet presAssocID="{6F0F064F-9E2E-4E3F-854E-BE7B0E4B94BB}" presName="ParentText" presStyleLbl="node1" presStyleIdx="2" presStyleCnt="3" custLinFactNeighborX="-49625" custLinFactNeighborY="-55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B76B66-86E1-4831-85F1-A66167BF9E6A}" type="pres">
      <dgm:prSet presAssocID="{6F0F064F-9E2E-4E3F-854E-BE7B0E4B94BB}" presName="FinalChildText" presStyleLbl="revTx" presStyleIdx="2" presStyleCnt="3" custScaleX="209613" custLinFactNeighborX="-9858" custLinFactNeighborY="-87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17F680B-92FB-4BB3-84A8-79CE9A6DADFB}" type="presOf" srcId="{92A06B3C-69C8-4653-A28D-21ED610B8767}" destId="{3246E977-90B1-43F6-A453-6ECF84380F1E}" srcOrd="0" destOrd="0" presId="urn:microsoft.com/office/officeart/2005/8/layout/StepDownProcess"/>
    <dgm:cxn modelId="{23BD12D4-EC0F-468E-8213-65F21E1E2A83}" srcId="{6F0F064F-9E2E-4E3F-854E-BE7B0E4B94BB}" destId="{C697DE93-4DAB-40BA-8909-98B2389E3806}" srcOrd="0" destOrd="0" parTransId="{4C387A27-6CCE-4DCB-8350-B1A28C065728}" sibTransId="{21300D59-9C7C-483D-8C34-1799A7FB8964}"/>
    <dgm:cxn modelId="{5452DF45-B209-461D-9F5C-B9D417CE625D}" srcId="{D9BB1303-BC0B-489B-994A-5063D91A217A}" destId="{92A06B3C-69C8-4653-A28D-21ED610B8767}" srcOrd="0" destOrd="0" parTransId="{4FDE19DD-975F-4126-8433-922B32975C64}" sibTransId="{D3E23F57-C82B-42B7-B517-24E98B88432C}"/>
    <dgm:cxn modelId="{2A39804B-4A2C-4A04-AF44-550E3ACC3811}" srcId="{D9BB1303-BC0B-489B-994A-5063D91A217A}" destId="{6F0F064F-9E2E-4E3F-854E-BE7B0E4B94BB}" srcOrd="2" destOrd="0" parTransId="{A58CE154-C99F-4AF6-AEAC-11F2D187B09C}" sibTransId="{97C695AB-5242-4DF4-B882-5E35D6F19A1E}"/>
    <dgm:cxn modelId="{989F4832-0F50-49D7-B48A-B71C70EBDAEB}" type="presOf" srcId="{D9BB1303-BC0B-489B-994A-5063D91A217A}" destId="{E2222155-1D87-44B5-AEFE-40DEE5097DDB}" srcOrd="0" destOrd="0" presId="urn:microsoft.com/office/officeart/2005/8/layout/StepDownProcess"/>
    <dgm:cxn modelId="{535437C8-CFE6-4D99-8EE4-4FCFCBA8AD67}" srcId="{D9BB1303-BC0B-489B-994A-5063D91A217A}" destId="{A13F42B8-DB6A-490D-AD6C-7E9E481A94C8}" srcOrd="1" destOrd="0" parTransId="{E444EA84-168A-45ED-A6D1-1A1E0AD241B1}" sibTransId="{4495ED8A-E1A9-41ED-97B7-601DAA721C89}"/>
    <dgm:cxn modelId="{928B68F2-CB82-4768-B5DE-67E548A1B3C9}" type="presOf" srcId="{6F0F064F-9E2E-4E3F-854E-BE7B0E4B94BB}" destId="{8F7D98CD-7823-4497-81D5-EE2274165B41}" srcOrd="0" destOrd="0" presId="urn:microsoft.com/office/officeart/2005/8/layout/StepDownProcess"/>
    <dgm:cxn modelId="{526C2D7E-0366-478E-B5F7-C2838174485B}" type="presOf" srcId="{CCA58C0E-9C75-4793-85F4-E4D2ADA381DA}" destId="{D8B2168C-1707-4078-9119-3E664A424D01}" srcOrd="0" destOrd="0" presId="urn:microsoft.com/office/officeart/2005/8/layout/StepDownProcess"/>
    <dgm:cxn modelId="{68462E75-074F-493A-87E6-5AF2AB6CC952}" type="presOf" srcId="{C697DE93-4DAB-40BA-8909-98B2389E3806}" destId="{CBB76B66-86E1-4831-85F1-A66167BF9E6A}" srcOrd="0" destOrd="0" presId="urn:microsoft.com/office/officeart/2005/8/layout/StepDownProcess"/>
    <dgm:cxn modelId="{576C50F6-FBF0-4569-8E24-C143A8843AF0}" type="presOf" srcId="{A13F42B8-DB6A-490D-AD6C-7E9E481A94C8}" destId="{2D136C8A-F8F1-4AD7-81FF-DE8E89592368}" srcOrd="0" destOrd="0" presId="urn:microsoft.com/office/officeart/2005/8/layout/StepDownProcess"/>
    <dgm:cxn modelId="{39892DA6-04A0-4D4F-B850-B836EBEFCF42}" srcId="{92A06B3C-69C8-4653-A28D-21ED610B8767}" destId="{BAB911A9-0174-4C19-9E83-8332FE67B1EA}" srcOrd="0" destOrd="0" parTransId="{AEF45BF6-DEDC-4D56-BACC-5B942C0C77DD}" sibTransId="{19168FB9-2842-4F7A-92E8-ADF7E31D9C2A}"/>
    <dgm:cxn modelId="{1B27D2DA-7B4E-4EF6-9389-B899A8AD17B3}" srcId="{A13F42B8-DB6A-490D-AD6C-7E9E481A94C8}" destId="{CCA58C0E-9C75-4793-85F4-E4D2ADA381DA}" srcOrd="0" destOrd="0" parTransId="{91BB4C73-6379-4A84-BA58-2D158FC5FCB0}" sibTransId="{560BBC19-EBEB-4834-BE60-73759A42F302}"/>
    <dgm:cxn modelId="{2E8D9869-C082-4CB4-B5C5-160A19015195}" type="presOf" srcId="{BAB911A9-0174-4C19-9E83-8332FE67B1EA}" destId="{106DAFDE-8A49-4D41-A5AF-8BE30A14DAC0}" srcOrd="0" destOrd="0" presId="urn:microsoft.com/office/officeart/2005/8/layout/StepDownProcess"/>
    <dgm:cxn modelId="{26E68E57-F82A-4059-9C62-3C22FB8C8E1A}" type="presParOf" srcId="{E2222155-1D87-44B5-AEFE-40DEE5097DDB}" destId="{57132171-6CCD-448E-B059-1B874F7A978D}" srcOrd="0" destOrd="0" presId="urn:microsoft.com/office/officeart/2005/8/layout/StepDownProcess"/>
    <dgm:cxn modelId="{0C9DFA25-8FF6-43FB-824A-5E626CF20F99}" type="presParOf" srcId="{57132171-6CCD-448E-B059-1B874F7A978D}" destId="{B381BE65-44CF-4FDB-A370-8FE9DBE63C0A}" srcOrd="0" destOrd="0" presId="urn:microsoft.com/office/officeart/2005/8/layout/StepDownProcess"/>
    <dgm:cxn modelId="{B5C76108-30E4-411C-9179-0B59B4D33CC5}" type="presParOf" srcId="{57132171-6CCD-448E-B059-1B874F7A978D}" destId="{3246E977-90B1-43F6-A453-6ECF84380F1E}" srcOrd="1" destOrd="0" presId="urn:microsoft.com/office/officeart/2005/8/layout/StepDownProcess"/>
    <dgm:cxn modelId="{874B3781-0F4D-438F-B984-9EF6ED530BDC}" type="presParOf" srcId="{57132171-6CCD-448E-B059-1B874F7A978D}" destId="{106DAFDE-8A49-4D41-A5AF-8BE30A14DAC0}" srcOrd="2" destOrd="0" presId="urn:microsoft.com/office/officeart/2005/8/layout/StepDownProcess"/>
    <dgm:cxn modelId="{062FF29E-3D55-4202-9C37-E7B330FB5704}" type="presParOf" srcId="{E2222155-1D87-44B5-AEFE-40DEE5097DDB}" destId="{9B423A0E-30DF-41EF-ACD5-E2023917C4E5}" srcOrd="1" destOrd="0" presId="urn:microsoft.com/office/officeart/2005/8/layout/StepDownProcess"/>
    <dgm:cxn modelId="{DD90D5BD-337C-4DCB-AA78-3FDE0178EE95}" type="presParOf" srcId="{E2222155-1D87-44B5-AEFE-40DEE5097DDB}" destId="{D96459FF-23FC-4B2E-AD72-3A3FDED11DF7}" srcOrd="2" destOrd="0" presId="urn:microsoft.com/office/officeart/2005/8/layout/StepDownProcess"/>
    <dgm:cxn modelId="{EE5C7346-96C6-42A3-8F4C-4624B75DF723}" type="presParOf" srcId="{D96459FF-23FC-4B2E-AD72-3A3FDED11DF7}" destId="{6976972A-F0FB-4508-B1A4-06080B410FBC}" srcOrd="0" destOrd="0" presId="urn:microsoft.com/office/officeart/2005/8/layout/StepDownProcess"/>
    <dgm:cxn modelId="{BBDA0EFE-49DB-421A-84D6-1DC059D92233}" type="presParOf" srcId="{D96459FF-23FC-4B2E-AD72-3A3FDED11DF7}" destId="{2D136C8A-F8F1-4AD7-81FF-DE8E89592368}" srcOrd="1" destOrd="0" presId="urn:microsoft.com/office/officeart/2005/8/layout/StepDownProcess"/>
    <dgm:cxn modelId="{74ADC20E-DD17-4AE0-ACDC-52A620592855}" type="presParOf" srcId="{D96459FF-23FC-4B2E-AD72-3A3FDED11DF7}" destId="{D8B2168C-1707-4078-9119-3E664A424D01}" srcOrd="2" destOrd="0" presId="urn:microsoft.com/office/officeart/2005/8/layout/StepDownProcess"/>
    <dgm:cxn modelId="{49D723BF-6CEF-4224-8F6E-F73BFEA08114}" type="presParOf" srcId="{E2222155-1D87-44B5-AEFE-40DEE5097DDB}" destId="{B8F33FB6-1B2C-4DAE-8738-BC040901C271}" srcOrd="3" destOrd="0" presId="urn:microsoft.com/office/officeart/2005/8/layout/StepDownProcess"/>
    <dgm:cxn modelId="{47A1C234-1859-40A3-9E30-83A036D4DD99}" type="presParOf" srcId="{E2222155-1D87-44B5-AEFE-40DEE5097DDB}" destId="{DDC35B29-365B-43A7-A8ED-704B40168061}" srcOrd="4" destOrd="0" presId="urn:microsoft.com/office/officeart/2005/8/layout/StepDownProcess"/>
    <dgm:cxn modelId="{AB91BA8E-CD03-4CC3-A831-3754A821774A}" type="presParOf" srcId="{DDC35B29-365B-43A7-A8ED-704B40168061}" destId="{8F7D98CD-7823-4497-81D5-EE2274165B41}" srcOrd="0" destOrd="0" presId="urn:microsoft.com/office/officeart/2005/8/layout/StepDownProcess"/>
    <dgm:cxn modelId="{6FC8FA50-DDF5-4802-B2AF-FD0F19B30347}" type="presParOf" srcId="{DDC35B29-365B-43A7-A8ED-704B40168061}" destId="{CBB76B66-86E1-4831-85F1-A66167BF9E6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67380-53A1-4E91-9226-3AAF6C5E0A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6ADD2B-8655-4734-AAC8-3E5D08B0E914}">
      <dgm:prSet phldrT="[Tekst]" custT="1"/>
      <dgm:spPr>
        <a:solidFill>
          <a:srgbClr val="CCFFCC"/>
        </a:solidFill>
        <a:ln>
          <a:solidFill>
            <a:srgbClr val="C00000"/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Kobiety – 65%</a:t>
          </a:r>
        </a:p>
        <a:p>
          <a:r>
            <a:rPr lang="pl-PL" sz="2000" dirty="0">
              <a:solidFill>
                <a:srgbClr val="002060"/>
              </a:solidFill>
            </a:rPr>
            <a:t>Mężczyźni – 35%</a:t>
          </a:r>
        </a:p>
      </dgm:t>
    </dgm:pt>
    <dgm:pt modelId="{406B22FD-74CE-4496-BBCA-E9C0D8D3B2DD}" type="parTrans" cxnId="{8FBB4DD8-85AC-4D3E-BC73-16F4BE25E961}">
      <dgm:prSet/>
      <dgm:spPr/>
      <dgm:t>
        <a:bodyPr/>
        <a:lstStyle/>
        <a:p>
          <a:endParaRPr lang="pl-PL"/>
        </a:p>
      </dgm:t>
    </dgm:pt>
    <dgm:pt modelId="{098C4F7E-A010-4840-B876-546F2753526F}" type="sibTrans" cxnId="{8FBB4DD8-85AC-4D3E-BC73-16F4BE25E961}">
      <dgm:prSet/>
      <dgm:spPr/>
      <dgm:t>
        <a:bodyPr/>
        <a:lstStyle/>
        <a:p>
          <a:endParaRPr lang="pl-PL"/>
        </a:p>
      </dgm:t>
    </dgm:pt>
    <dgm:pt modelId="{3255F40D-40E8-4D69-9A50-FDFDD1A000DA}">
      <dgm:prSet phldrT="[Tekst]" custT="1"/>
      <dgm:spPr>
        <a:solidFill>
          <a:srgbClr val="CCFFCC"/>
        </a:solidFill>
        <a:ln>
          <a:solidFill>
            <a:srgbClr val="C00000"/>
          </a:solidFill>
        </a:ln>
      </dgm:spPr>
      <dgm:t>
        <a:bodyPr/>
        <a:lstStyle/>
        <a:p>
          <a:r>
            <a:rPr lang="pl-PL" sz="1700" dirty="0">
              <a:solidFill>
                <a:srgbClr val="002060"/>
              </a:solidFill>
            </a:rPr>
            <a:t>Dyrektorzy – 5</a:t>
          </a:r>
        </a:p>
        <a:p>
          <a:r>
            <a:rPr lang="pl-PL" sz="1700" dirty="0">
              <a:solidFill>
                <a:srgbClr val="002060"/>
              </a:solidFill>
            </a:rPr>
            <a:t>Kierownicy – 16</a:t>
          </a:r>
        </a:p>
        <a:p>
          <a:r>
            <a:rPr lang="pl-PL" sz="1700" dirty="0">
              <a:solidFill>
                <a:srgbClr val="002060"/>
              </a:solidFill>
            </a:rPr>
            <a:t>Główni specjaliści – 15 </a:t>
          </a:r>
        </a:p>
        <a:p>
          <a:r>
            <a:rPr lang="pl-PL" sz="1700" dirty="0">
              <a:solidFill>
                <a:srgbClr val="002060"/>
              </a:solidFill>
            </a:rPr>
            <a:t>Starsi inspektorzy – 12</a:t>
          </a:r>
        </a:p>
        <a:p>
          <a:r>
            <a:rPr lang="pl-PL" sz="1700" dirty="0">
              <a:solidFill>
                <a:srgbClr val="002060"/>
              </a:solidFill>
            </a:rPr>
            <a:t>Inspektorzy – 8</a:t>
          </a:r>
        </a:p>
      </dgm:t>
    </dgm:pt>
    <dgm:pt modelId="{30B7DB67-69E7-4D9F-A9B1-261B8950A860}" type="parTrans" cxnId="{4297E0CE-D3B6-433B-B32A-34316230B05D}">
      <dgm:prSet/>
      <dgm:spPr/>
      <dgm:t>
        <a:bodyPr/>
        <a:lstStyle/>
        <a:p>
          <a:endParaRPr lang="pl-PL"/>
        </a:p>
      </dgm:t>
    </dgm:pt>
    <dgm:pt modelId="{AAB60307-212B-43D3-9DB6-D7ECE27B23D8}" type="sibTrans" cxnId="{4297E0CE-D3B6-433B-B32A-34316230B05D}">
      <dgm:prSet/>
      <dgm:spPr/>
      <dgm:t>
        <a:bodyPr/>
        <a:lstStyle/>
        <a:p>
          <a:endParaRPr lang="pl-PL"/>
        </a:p>
      </dgm:t>
    </dgm:pt>
    <dgm:pt modelId="{E48C97F0-BC63-482F-B417-5B785EFC02E2}">
      <dgm:prSet phldrT="[Tekst]" custT="1"/>
      <dgm:spPr>
        <a:solidFill>
          <a:srgbClr val="CCFFCC"/>
        </a:solidFill>
        <a:ln>
          <a:solidFill>
            <a:srgbClr val="C00000"/>
          </a:solidFill>
        </a:ln>
      </dgm:spPr>
      <dgm:t>
        <a:bodyPr/>
        <a:lstStyle/>
        <a:p>
          <a:r>
            <a:rPr lang="pl-PL" sz="2000" dirty="0">
              <a:solidFill>
                <a:srgbClr val="002060"/>
              </a:solidFill>
            </a:rPr>
            <a:t>Wszystkie komórki organizacyjne UMK</a:t>
          </a:r>
        </a:p>
      </dgm:t>
    </dgm:pt>
    <dgm:pt modelId="{E7CE3C50-C246-468D-9A3C-B0520101EBBE}" type="parTrans" cxnId="{E550F567-CE47-455F-BA7C-502525B4A81D}">
      <dgm:prSet/>
      <dgm:spPr/>
      <dgm:t>
        <a:bodyPr/>
        <a:lstStyle/>
        <a:p>
          <a:endParaRPr lang="pl-PL"/>
        </a:p>
      </dgm:t>
    </dgm:pt>
    <dgm:pt modelId="{516BA863-9597-4589-9900-F036D4D04B7B}" type="sibTrans" cxnId="{E550F567-CE47-455F-BA7C-502525B4A81D}">
      <dgm:prSet/>
      <dgm:spPr/>
      <dgm:t>
        <a:bodyPr/>
        <a:lstStyle/>
        <a:p>
          <a:endParaRPr lang="pl-PL"/>
        </a:p>
      </dgm:t>
    </dgm:pt>
    <dgm:pt modelId="{A6DD809A-B040-48C9-A9AA-D55662F816F8}">
      <dgm:prSet phldrT="[Tekst]" custT="1"/>
      <dgm:spPr>
        <a:solidFill>
          <a:srgbClr val="CCFFCC"/>
        </a:solidFill>
        <a:ln>
          <a:solidFill>
            <a:srgbClr val="C00000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840"/>
            </a:spcAft>
            <a:buClrTx/>
            <a:buSzTx/>
            <a:buFontTx/>
            <a:buNone/>
            <a:tabLst/>
            <a:defRPr/>
          </a:pPr>
          <a:r>
            <a:rPr lang="pl-PL" sz="2000" dirty="0">
              <a:solidFill>
                <a:srgbClr val="002060"/>
              </a:solidFill>
            </a:rPr>
            <a:t>Starzy członkowie – 57%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dirty="0">
              <a:solidFill>
                <a:srgbClr val="002060"/>
              </a:solidFill>
            </a:rPr>
            <a:t>Nowi członkowie – 43%</a:t>
          </a:r>
        </a:p>
      </dgm:t>
    </dgm:pt>
    <dgm:pt modelId="{8467E5C8-40F2-4FC4-BB29-67D23931D1B9}" type="parTrans" cxnId="{908487ED-3932-480B-96F2-6FA053C94172}">
      <dgm:prSet/>
      <dgm:spPr/>
      <dgm:t>
        <a:bodyPr/>
        <a:lstStyle/>
        <a:p>
          <a:endParaRPr lang="pl-PL"/>
        </a:p>
      </dgm:t>
    </dgm:pt>
    <dgm:pt modelId="{C67CB6BA-DEF0-4059-B1AE-BED4FEA40E2D}" type="sibTrans" cxnId="{908487ED-3932-480B-96F2-6FA053C94172}">
      <dgm:prSet/>
      <dgm:spPr/>
      <dgm:t>
        <a:bodyPr/>
        <a:lstStyle/>
        <a:p>
          <a:endParaRPr lang="pl-PL"/>
        </a:p>
      </dgm:t>
    </dgm:pt>
    <dgm:pt modelId="{929A832D-3319-418E-B795-7D26C3EB3901}" type="pres">
      <dgm:prSet presAssocID="{A1D67380-53A1-4E91-9226-3AAF6C5E0A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F9A3AC9-8E28-4BEE-9D4D-AD570EF7768E}" type="pres">
      <dgm:prSet presAssocID="{926ADD2B-8655-4734-AAC8-3E5D08B0E91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259B4F-0964-4C70-A4A5-3AB9F1741737}" type="pres">
      <dgm:prSet presAssocID="{098C4F7E-A010-4840-B876-546F2753526F}" presName="sibTrans" presStyleCnt="0"/>
      <dgm:spPr/>
    </dgm:pt>
    <dgm:pt modelId="{836B5F13-91CE-4A3A-8AA2-85D3B1B0B800}" type="pres">
      <dgm:prSet presAssocID="{3255F40D-40E8-4D69-9A50-FDFDD1A000D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83F68EB-1DA0-4694-8F9B-7CEB6919E041}" type="pres">
      <dgm:prSet presAssocID="{AAB60307-212B-43D3-9DB6-D7ECE27B23D8}" presName="sibTrans" presStyleCnt="0"/>
      <dgm:spPr/>
    </dgm:pt>
    <dgm:pt modelId="{9FC58387-69D2-4170-93AA-3E05785D3588}" type="pres">
      <dgm:prSet presAssocID="{A6DD809A-B040-48C9-A9AA-D55662F816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E23FFA-F670-42BD-AA2B-F486B9A35D1D}" type="pres">
      <dgm:prSet presAssocID="{C67CB6BA-DEF0-4059-B1AE-BED4FEA40E2D}" presName="sibTrans" presStyleCnt="0"/>
      <dgm:spPr/>
    </dgm:pt>
    <dgm:pt modelId="{19DC8716-89CE-439E-AFC9-E5129B76E6BD}" type="pres">
      <dgm:prSet presAssocID="{E48C97F0-BC63-482F-B417-5B785EFC02E2}" presName="node" presStyleLbl="node1" presStyleIdx="3" presStyleCnt="4" custScaleX="320000" custScaleY="396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297E0CE-D3B6-433B-B32A-34316230B05D}" srcId="{A1D67380-53A1-4E91-9226-3AAF6C5E0AD4}" destId="{3255F40D-40E8-4D69-9A50-FDFDD1A000DA}" srcOrd="1" destOrd="0" parTransId="{30B7DB67-69E7-4D9F-A9B1-261B8950A860}" sibTransId="{AAB60307-212B-43D3-9DB6-D7ECE27B23D8}"/>
    <dgm:cxn modelId="{2D5498FA-EDE2-4C44-B85E-F8440E93CB4B}" type="presOf" srcId="{A6DD809A-B040-48C9-A9AA-D55662F816F8}" destId="{9FC58387-69D2-4170-93AA-3E05785D3588}" srcOrd="0" destOrd="0" presId="urn:microsoft.com/office/officeart/2005/8/layout/default"/>
    <dgm:cxn modelId="{8FBB4DD8-85AC-4D3E-BC73-16F4BE25E961}" srcId="{A1D67380-53A1-4E91-9226-3AAF6C5E0AD4}" destId="{926ADD2B-8655-4734-AAC8-3E5D08B0E914}" srcOrd="0" destOrd="0" parTransId="{406B22FD-74CE-4496-BBCA-E9C0D8D3B2DD}" sibTransId="{098C4F7E-A010-4840-B876-546F2753526F}"/>
    <dgm:cxn modelId="{47202993-74C8-4284-A30D-900E4C020F59}" type="presOf" srcId="{A1D67380-53A1-4E91-9226-3AAF6C5E0AD4}" destId="{929A832D-3319-418E-B795-7D26C3EB3901}" srcOrd="0" destOrd="0" presId="urn:microsoft.com/office/officeart/2005/8/layout/default"/>
    <dgm:cxn modelId="{1D6ECE84-F315-4D93-9E6C-3C8DE4DFD699}" type="presOf" srcId="{926ADD2B-8655-4734-AAC8-3E5D08B0E914}" destId="{1F9A3AC9-8E28-4BEE-9D4D-AD570EF7768E}" srcOrd="0" destOrd="0" presId="urn:microsoft.com/office/officeart/2005/8/layout/default"/>
    <dgm:cxn modelId="{0FC2E2C8-ED65-4944-8CCB-7236DADACF11}" type="presOf" srcId="{3255F40D-40E8-4D69-9A50-FDFDD1A000DA}" destId="{836B5F13-91CE-4A3A-8AA2-85D3B1B0B800}" srcOrd="0" destOrd="0" presId="urn:microsoft.com/office/officeart/2005/8/layout/default"/>
    <dgm:cxn modelId="{908487ED-3932-480B-96F2-6FA053C94172}" srcId="{A1D67380-53A1-4E91-9226-3AAF6C5E0AD4}" destId="{A6DD809A-B040-48C9-A9AA-D55662F816F8}" srcOrd="2" destOrd="0" parTransId="{8467E5C8-40F2-4FC4-BB29-67D23931D1B9}" sibTransId="{C67CB6BA-DEF0-4059-B1AE-BED4FEA40E2D}"/>
    <dgm:cxn modelId="{6F450284-ECDD-445B-8D05-8F588F726F19}" type="presOf" srcId="{E48C97F0-BC63-482F-B417-5B785EFC02E2}" destId="{19DC8716-89CE-439E-AFC9-E5129B76E6BD}" srcOrd="0" destOrd="0" presId="urn:microsoft.com/office/officeart/2005/8/layout/default"/>
    <dgm:cxn modelId="{E550F567-CE47-455F-BA7C-502525B4A81D}" srcId="{A1D67380-53A1-4E91-9226-3AAF6C5E0AD4}" destId="{E48C97F0-BC63-482F-B417-5B785EFC02E2}" srcOrd="3" destOrd="0" parTransId="{E7CE3C50-C246-468D-9A3C-B0520101EBBE}" sibTransId="{516BA863-9597-4589-9900-F036D4D04B7B}"/>
    <dgm:cxn modelId="{58E4F1DD-D44B-41FC-B26C-E2D0825B125D}" type="presParOf" srcId="{929A832D-3319-418E-B795-7D26C3EB3901}" destId="{1F9A3AC9-8E28-4BEE-9D4D-AD570EF7768E}" srcOrd="0" destOrd="0" presId="urn:microsoft.com/office/officeart/2005/8/layout/default"/>
    <dgm:cxn modelId="{EBB9C158-7D19-446E-8CDF-1FCDC25C964E}" type="presParOf" srcId="{929A832D-3319-418E-B795-7D26C3EB3901}" destId="{64259B4F-0964-4C70-A4A5-3AB9F1741737}" srcOrd="1" destOrd="0" presId="urn:microsoft.com/office/officeart/2005/8/layout/default"/>
    <dgm:cxn modelId="{1A33A4A2-0654-4153-BA62-378433170280}" type="presParOf" srcId="{929A832D-3319-418E-B795-7D26C3EB3901}" destId="{836B5F13-91CE-4A3A-8AA2-85D3B1B0B800}" srcOrd="2" destOrd="0" presId="urn:microsoft.com/office/officeart/2005/8/layout/default"/>
    <dgm:cxn modelId="{BA88075F-37F0-48EB-8BA1-2903F2FD1DF2}" type="presParOf" srcId="{929A832D-3319-418E-B795-7D26C3EB3901}" destId="{A83F68EB-1DA0-4694-8F9B-7CEB6919E041}" srcOrd="3" destOrd="0" presId="urn:microsoft.com/office/officeart/2005/8/layout/default"/>
    <dgm:cxn modelId="{0D5364A3-AC21-4045-8998-3627D6E7F524}" type="presParOf" srcId="{929A832D-3319-418E-B795-7D26C3EB3901}" destId="{9FC58387-69D2-4170-93AA-3E05785D3588}" srcOrd="4" destOrd="0" presId="urn:microsoft.com/office/officeart/2005/8/layout/default"/>
    <dgm:cxn modelId="{32EEA1E2-1EC8-4161-8910-00B5504951AA}" type="presParOf" srcId="{929A832D-3319-418E-B795-7D26C3EB3901}" destId="{2BE23FFA-F670-42BD-AA2B-F486B9A35D1D}" srcOrd="5" destOrd="0" presId="urn:microsoft.com/office/officeart/2005/8/layout/default"/>
    <dgm:cxn modelId="{CFDD8327-A394-470E-8985-17B6F5D1E339}" type="presParOf" srcId="{929A832D-3319-418E-B795-7D26C3EB3901}" destId="{19DC8716-89CE-439E-AFC9-E5129B76E6BD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4E791-F21C-48E6-8D94-63FDDA8D6FD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FD68A3C-3D58-4A38-A0ED-959B92B61E74}">
      <dgm:prSet phldrT="[Tekst]" custT="1"/>
      <dgm:spPr>
        <a:solidFill>
          <a:srgbClr val="CCFFCC"/>
        </a:solidFill>
        <a:ln>
          <a:solidFill>
            <a:srgbClr val="C00000"/>
          </a:solidFill>
        </a:ln>
      </dgm:spPr>
      <dgm:t>
        <a:bodyPr/>
        <a:lstStyle/>
        <a:p>
          <a:pPr marL="174625" indent="0"/>
          <a:r>
            <a:rPr lang="pl-PL" sz="1900" dirty="0">
              <a:solidFill>
                <a:srgbClr val="002060"/>
              </a:solidFill>
            </a:rPr>
            <a:t>Szkolenie wstępne – zapoznanie z modelem/przypomnienie zasad, harmonogram działań, zapoznanie z pozostałymi członkami zespołu</a:t>
          </a:r>
        </a:p>
      </dgm:t>
    </dgm:pt>
    <dgm:pt modelId="{B2B18BA1-79E3-42ED-9332-D75E9B4B7206}" type="parTrans" cxnId="{7F8276FC-39AF-487B-AE99-1D9B6845271B}">
      <dgm:prSet/>
      <dgm:spPr/>
      <dgm:t>
        <a:bodyPr/>
        <a:lstStyle/>
        <a:p>
          <a:endParaRPr lang="pl-PL"/>
        </a:p>
      </dgm:t>
    </dgm:pt>
    <dgm:pt modelId="{4D2BD30F-16C4-487D-BEB2-E62056A67333}" type="sibTrans" cxnId="{7F8276FC-39AF-487B-AE99-1D9B6845271B}">
      <dgm:prSet/>
      <dgm:spPr>
        <a:solidFill>
          <a:srgbClr val="C00000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pl-PL"/>
        </a:p>
      </dgm:t>
    </dgm:pt>
    <dgm:pt modelId="{715C9CA9-20AA-411F-B522-CDCBBC432AC2}">
      <dgm:prSet phldrT="[Tekst]" custT="1"/>
      <dgm:spPr>
        <a:solidFill>
          <a:srgbClr val="CCFFCC"/>
        </a:solidFill>
        <a:ln>
          <a:solidFill>
            <a:srgbClr val="C00000"/>
          </a:solidFill>
        </a:ln>
      </dgm:spPr>
      <dgm:t>
        <a:bodyPr/>
        <a:lstStyle/>
        <a:p>
          <a:pPr marL="174625" indent="0"/>
          <a:r>
            <a:rPr lang="pl-PL" sz="1900" dirty="0">
              <a:solidFill>
                <a:srgbClr val="002060"/>
              </a:solidFill>
            </a:rPr>
            <a:t>Praca w 5 podgrupach, pod przewodnictwem koordynatorów</a:t>
          </a:r>
        </a:p>
      </dgm:t>
    </dgm:pt>
    <dgm:pt modelId="{E34CDE87-783C-4A59-8232-B847BFE2B23C}" type="parTrans" cxnId="{BA27EED8-EE2E-4F79-B0CB-ACB7571A6F43}">
      <dgm:prSet/>
      <dgm:spPr/>
      <dgm:t>
        <a:bodyPr/>
        <a:lstStyle/>
        <a:p>
          <a:endParaRPr lang="pl-PL"/>
        </a:p>
      </dgm:t>
    </dgm:pt>
    <dgm:pt modelId="{F06A38D7-FC91-4279-8A74-20C026CA6CD4}" type="sibTrans" cxnId="{BA27EED8-EE2E-4F79-B0CB-ACB7571A6F43}">
      <dgm:prSet/>
      <dgm:spPr>
        <a:solidFill>
          <a:srgbClr val="C00000">
            <a:alpha val="90000"/>
          </a:srgbClr>
        </a:solidFill>
        <a:ln>
          <a:solidFill>
            <a:srgbClr val="FF0000">
              <a:alpha val="90000"/>
            </a:srgbClr>
          </a:solidFill>
        </a:ln>
      </dgm:spPr>
      <dgm:t>
        <a:bodyPr/>
        <a:lstStyle/>
        <a:p>
          <a:endParaRPr lang="pl-PL"/>
        </a:p>
      </dgm:t>
    </dgm:pt>
    <dgm:pt modelId="{95083539-336C-4CA3-B28A-6884E20E870C}">
      <dgm:prSet phldrT="[Tekst]" custT="1"/>
      <dgm:spPr>
        <a:solidFill>
          <a:srgbClr val="CCFFCC"/>
        </a:solidFill>
        <a:ln>
          <a:solidFill>
            <a:srgbClr val="C00000"/>
          </a:solidFill>
        </a:ln>
      </dgm:spPr>
      <dgm:t>
        <a:bodyPr/>
        <a:lstStyle/>
        <a:p>
          <a:pPr marL="174625" indent="0"/>
          <a:r>
            <a:rPr lang="pl-PL" sz="1900" dirty="0">
              <a:solidFill>
                <a:srgbClr val="002060"/>
              </a:solidFill>
            </a:rPr>
            <a:t>Warsztaty uzgodnieniowe samooceny</a:t>
          </a:r>
        </a:p>
      </dgm:t>
    </dgm:pt>
    <dgm:pt modelId="{513E16DC-5D54-4D5B-8718-215736204B43}" type="parTrans" cxnId="{62B76F71-1D1B-4D09-BEE6-6B2015811CA3}">
      <dgm:prSet/>
      <dgm:spPr/>
      <dgm:t>
        <a:bodyPr/>
        <a:lstStyle/>
        <a:p>
          <a:endParaRPr lang="pl-PL"/>
        </a:p>
      </dgm:t>
    </dgm:pt>
    <dgm:pt modelId="{D50633E6-3D02-42F4-A56F-90CC692ABCA8}" type="sibTrans" cxnId="{62B76F71-1D1B-4D09-BEE6-6B2015811CA3}">
      <dgm:prSet/>
      <dgm:spPr>
        <a:solidFill>
          <a:srgbClr val="C00000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pl-PL"/>
        </a:p>
      </dgm:t>
    </dgm:pt>
    <dgm:pt modelId="{E8854DB1-3CC1-4116-AD0E-47F06C72F6B1}">
      <dgm:prSet phldrT="[Tekst]" custT="1"/>
      <dgm:spPr>
        <a:solidFill>
          <a:srgbClr val="CCFFCC"/>
        </a:solidFill>
        <a:ln>
          <a:solidFill>
            <a:srgbClr val="C00000"/>
          </a:solidFill>
        </a:ln>
      </dgm:spPr>
      <dgm:t>
        <a:bodyPr/>
        <a:lstStyle/>
        <a:p>
          <a:pPr marL="174625" indent="0"/>
          <a:r>
            <a:rPr lang="pl-PL" sz="1900" dirty="0">
              <a:solidFill>
                <a:srgbClr val="002060"/>
              </a:solidFill>
            </a:rPr>
            <a:t>Opracowanie propozycji planu doskonalenia na podstawie zidentyfikowanych przez zespół słabych i mocnych stron, w obszarach o obniżonej ocenie</a:t>
          </a:r>
        </a:p>
      </dgm:t>
    </dgm:pt>
    <dgm:pt modelId="{EB261B02-D90B-4BB5-AEDD-B9D450D9F429}" type="parTrans" cxnId="{4D9836F0-4D29-4E5A-BCAF-2DFA17677D70}">
      <dgm:prSet/>
      <dgm:spPr/>
      <dgm:t>
        <a:bodyPr/>
        <a:lstStyle/>
        <a:p>
          <a:endParaRPr lang="pl-PL"/>
        </a:p>
      </dgm:t>
    </dgm:pt>
    <dgm:pt modelId="{4081C770-F054-46A9-A118-792A7AEE6F8D}" type="sibTrans" cxnId="{4D9836F0-4D29-4E5A-BCAF-2DFA17677D70}">
      <dgm:prSet/>
      <dgm:spPr>
        <a:solidFill>
          <a:srgbClr val="C00000">
            <a:alpha val="90000"/>
          </a:srgbClr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pl-PL"/>
        </a:p>
      </dgm:t>
    </dgm:pt>
    <dgm:pt modelId="{0A13EA20-D766-4C14-905B-CCB5A946F52C}">
      <dgm:prSet phldrT="[Tekst]" custT="1"/>
      <dgm:spPr>
        <a:solidFill>
          <a:srgbClr val="CCFFCC"/>
        </a:solidFill>
        <a:ln>
          <a:solidFill>
            <a:srgbClr val="C00000"/>
          </a:solidFill>
        </a:ln>
      </dgm:spPr>
      <dgm:t>
        <a:bodyPr/>
        <a:lstStyle/>
        <a:p>
          <a:pPr marL="176213" indent="0"/>
          <a:r>
            <a:rPr lang="pl-PL" sz="1900" dirty="0">
              <a:solidFill>
                <a:srgbClr val="002060"/>
              </a:solidFill>
            </a:rPr>
            <a:t>Przyjęcie planu doskonalenia przez najwyższe kierownictwo Urzędu</a:t>
          </a:r>
        </a:p>
      </dgm:t>
    </dgm:pt>
    <dgm:pt modelId="{93E6CB3E-AC6E-4B10-AF38-A81C3E0FE47D}" type="parTrans" cxnId="{912B189A-4B08-4DA2-BC62-5939D3F8742A}">
      <dgm:prSet/>
      <dgm:spPr/>
      <dgm:t>
        <a:bodyPr/>
        <a:lstStyle/>
        <a:p>
          <a:endParaRPr lang="pl-PL"/>
        </a:p>
      </dgm:t>
    </dgm:pt>
    <dgm:pt modelId="{04C6DAD9-2E23-4BA0-AD0D-33ADC80E7ED8}" type="sibTrans" cxnId="{912B189A-4B08-4DA2-BC62-5939D3F8742A}">
      <dgm:prSet/>
      <dgm:spPr/>
      <dgm:t>
        <a:bodyPr/>
        <a:lstStyle/>
        <a:p>
          <a:endParaRPr lang="pl-PL"/>
        </a:p>
      </dgm:t>
    </dgm:pt>
    <dgm:pt modelId="{76D4A35E-718D-4095-9D1E-2BA9DCF7BE5F}" type="pres">
      <dgm:prSet presAssocID="{2DF4E791-F21C-48E6-8D94-63FDDA8D6FD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692F7E5-2F7D-4835-BB70-9ADC73FB692F}" type="pres">
      <dgm:prSet presAssocID="{2DF4E791-F21C-48E6-8D94-63FDDA8D6FD2}" presName="dummyMaxCanvas" presStyleCnt="0">
        <dgm:presLayoutVars/>
      </dgm:prSet>
      <dgm:spPr/>
    </dgm:pt>
    <dgm:pt modelId="{2F688657-F88A-4146-8198-52BC2E49B034}" type="pres">
      <dgm:prSet presAssocID="{2DF4E791-F21C-48E6-8D94-63FDDA8D6FD2}" presName="FiveNodes_1" presStyleLbl="node1" presStyleIdx="0" presStyleCnt="5" custScaleX="100155" custScaleY="113171" custLinFactNeighborX="664" custLinFactNeighborY="398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43BB47-1538-4557-B4F5-E7E90FADAD22}" type="pres">
      <dgm:prSet presAssocID="{2DF4E791-F21C-48E6-8D94-63FDDA8D6FD2}" presName="FiveNodes_2" presStyleLbl="node1" presStyleIdx="1" presStyleCnt="5" custScaleY="62263" custLinFactNeighborX="-6756" custLinFactNeighborY="205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54B28B-D7B7-4E96-A7FC-A775AB2771D1}" type="pres">
      <dgm:prSet presAssocID="{2DF4E791-F21C-48E6-8D94-63FDDA8D6FD2}" presName="FiveNodes_3" presStyleLbl="node1" presStyleIdx="2" presStyleCnt="5" custScaleY="51327" custLinFactNeighborX="-13976" custLinFactNeighborY="-295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45232F-514C-49A8-B9BB-990CF2E3C917}" type="pres">
      <dgm:prSet presAssocID="{2DF4E791-F21C-48E6-8D94-63FDDA8D6FD2}" presName="FiveNodes_4" presStyleLbl="node1" presStyleIdx="3" presStyleCnt="5" custLinFactNeighborX="-21365" custLinFactNeighborY="-60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08AB19C-77F7-457C-AFF5-7B64BD8CE09A}" type="pres">
      <dgm:prSet presAssocID="{2DF4E791-F21C-48E6-8D94-63FDDA8D6FD2}" presName="FiveNodes_5" presStyleLbl="node1" presStyleIdx="4" presStyleCnt="5" custScaleY="81239" custLinFactNeighborX="-28633" custLinFactNeighborY="-763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198EC8-5949-4879-B263-44A2CC447EC9}" type="pres">
      <dgm:prSet presAssocID="{2DF4E791-F21C-48E6-8D94-63FDDA8D6FD2}" presName="FiveConn_1-2" presStyleLbl="fgAccFollowNode1" presStyleIdx="0" presStyleCnt="4" custScaleY="159130" custLinFactNeighborX="-15430" custLinFactNeighborY="172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7B5FD0-ABB8-4A4D-B62C-9E42A6ABC42A}" type="pres">
      <dgm:prSet presAssocID="{2DF4E791-F21C-48E6-8D94-63FDDA8D6FD2}" presName="FiveConn_2-3" presStyleLbl="fgAccFollowNode1" presStyleIdx="1" presStyleCnt="4" custLinFactX="-3900" custLinFactNeighborX="-100000" custLinFactNeighborY="-178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EA5763-7C73-400F-BB0F-85024B1FE689}" type="pres">
      <dgm:prSet presAssocID="{2DF4E791-F21C-48E6-8D94-63FDDA8D6FD2}" presName="FiveConn_3-4" presStyleLbl="fgAccFollowNode1" presStyleIdx="2" presStyleCnt="4" custAng="0" custLinFactX="-89710" custLinFactNeighborX="-100000" custLinFactNeighborY="-761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213AE2-BD1A-47F2-B0FB-8C2A4BE3BC06}" type="pres">
      <dgm:prSet presAssocID="{2DF4E791-F21C-48E6-8D94-63FDDA8D6FD2}" presName="FiveConn_4-5" presStyleLbl="fgAccFollowNode1" presStyleIdx="3" presStyleCnt="4" custScaleX="99229" custScaleY="152476" custLinFactX="-100000" custLinFactY="-10069" custLinFactNeighborX="-177716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C8F935-7E83-4B77-836A-9E13F92CB618}" type="pres">
      <dgm:prSet presAssocID="{2DF4E791-F21C-48E6-8D94-63FDDA8D6FD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95CAEA-6C13-4F8D-AE27-4698B8C63811}" type="pres">
      <dgm:prSet presAssocID="{2DF4E791-F21C-48E6-8D94-63FDDA8D6FD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B9E6D8-DC6E-4464-9EF8-DBA68356E630}" type="pres">
      <dgm:prSet presAssocID="{2DF4E791-F21C-48E6-8D94-63FDDA8D6FD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569D55-B164-4876-AB1E-B041F170012B}" type="pres">
      <dgm:prSet presAssocID="{2DF4E791-F21C-48E6-8D94-63FDDA8D6FD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809CFE-9F24-47E7-BA02-429B92241A8D}" type="pres">
      <dgm:prSet presAssocID="{2DF4E791-F21C-48E6-8D94-63FDDA8D6FD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0B44994-E9E4-4FE9-99D7-50430E0CF83F}" type="presOf" srcId="{E8854DB1-3CC1-4116-AD0E-47F06C72F6B1}" destId="{B6569D55-B164-4876-AB1E-B041F170012B}" srcOrd="1" destOrd="0" presId="urn:microsoft.com/office/officeart/2005/8/layout/vProcess5"/>
    <dgm:cxn modelId="{1FE53886-73F4-455D-AF86-8B423E26033B}" type="presOf" srcId="{E8854DB1-3CC1-4116-AD0E-47F06C72F6B1}" destId="{8345232F-514C-49A8-B9BB-990CF2E3C917}" srcOrd="0" destOrd="0" presId="urn:microsoft.com/office/officeart/2005/8/layout/vProcess5"/>
    <dgm:cxn modelId="{4C7B1C59-5C23-4500-94A2-C00DE1BC4C82}" type="presOf" srcId="{4D2BD30F-16C4-487D-BEB2-E62056A67333}" destId="{F2198EC8-5949-4879-B263-44A2CC447EC9}" srcOrd="0" destOrd="0" presId="urn:microsoft.com/office/officeart/2005/8/layout/vProcess5"/>
    <dgm:cxn modelId="{AB0E5BA7-60E4-436E-AD19-531B6B2171AE}" type="presOf" srcId="{95083539-336C-4CA3-B28A-6884E20E870C}" destId="{CA54B28B-D7B7-4E96-A7FC-A775AB2771D1}" srcOrd="0" destOrd="0" presId="urn:microsoft.com/office/officeart/2005/8/layout/vProcess5"/>
    <dgm:cxn modelId="{6E636A91-62C8-4EB8-9A7F-72F069107A10}" type="presOf" srcId="{7FD68A3C-3D58-4A38-A0ED-959B92B61E74}" destId="{2F688657-F88A-4146-8198-52BC2E49B034}" srcOrd="0" destOrd="0" presId="urn:microsoft.com/office/officeart/2005/8/layout/vProcess5"/>
    <dgm:cxn modelId="{62B76F71-1D1B-4D09-BEE6-6B2015811CA3}" srcId="{2DF4E791-F21C-48E6-8D94-63FDDA8D6FD2}" destId="{95083539-336C-4CA3-B28A-6884E20E870C}" srcOrd="2" destOrd="0" parTransId="{513E16DC-5D54-4D5B-8718-215736204B43}" sibTransId="{D50633E6-3D02-42F4-A56F-90CC692ABCA8}"/>
    <dgm:cxn modelId="{5E9F7A1E-ED58-4B3E-9148-924683ECDB63}" type="presOf" srcId="{715C9CA9-20AA-411F-B522-CDCBBC432AC2}" destId="{5543BB47-1538-4557-B4F5-E7E90FADAD22}" srcOrd="0" destOrd="0" presId="urn:microsoft.com/office/officeart/2005/8/layout/vProcess5"/>
    <dgm:cxn modelId="{044858F2-E733-4996-83F2-A83B2FF241BF}" type="presOf" srcId="{D50633E6-3D02-42F4-A56F-90CC692ABCA8}" destId="{B3EA5763-7C73-400F-BB0F-85024B1FE689}" srcOrd="0" destOrd="0" presId="urn:microsoft.com/office/officeart/2005/8/layout/vProcess5"/>
    <dgm:cxn modelId="{912B189A-4B08-4DA2-BC62-5939D3F8742A}" srcId="{2DF4E791-F21C-48E6-8D94-63FDDA8D6FD2}" destId="{0A13EA20-D766-4C14-905B-CCB5A946F52C}" srcOrd="4" destOrd="0" parTransId="{93E6CB3E-AC6E-4B10-AF38-A81C3E0FE47D}" sibTransId="{04C6DAD9-2E23-4BA0-AD0D-33ADC80E7ED8}"/>
    <dgm:cxn modelId="{68705715-9966-4919-9964-CAA6F4627B89}" type="presOf" srcId="{4081C770-F054-46A9-A118-792A7AEE6F8D}" destId="{18213AE2-BD1A-47F2-B0FB-8C2A4BE3BC06}" srcOrd="0" destOrd="0" presId="urn:microsoft.com/office/officeart/2005/8/layout/vProcess5"/>
    <dgm:cxn modelId="{C8DD8364-592D-4A43-8EF7-2AD52FDA0696}" type="presOf" srcId="{0A13EA20-D766-4C14-905B-CCB5A946F52C}" destId="{C08AB19C-77F7-457C-AFF5-7B64BD8CE09A}" srcOrd="0" destOrd="0" presId="urn:microsoft.com/office/officeart/2005/8/layout/vProcess5"/>
    <dgm:cxn modelId="{64EC30C0-4CD4-4C4A-B9A2-7F03D0DA6066}" type="presOf" srcId="{7FD68A3C-3D58-4A38-A0ED-959B92B61E74}" destId="{2FC8F935-7E83-4B77-836A-9E13F92CB618}" srcOrd="1" destOrd="0" presId="urn:microsoft.com/office/officeart/2005/8/layout/vProcess5"/>
    <dgm:cxn modelId="{17B0BD62-CF64-4106-88D2-076C8D745FC0}" type="presOf" srcId="{715C9CA9-20AA-411F-B522-CDCBBC432AC2}" destId="{5D95CAEA-6C13-4F8D-AE27-4698B8C63811}" srcOrd="1" destOrd="0" presId="urn:microsoft.com/office/officeart/2005/8/layout/vProcess5"/>
    <dgm:cxn modelId="{2D75E2F4-2E37-429D-A830-8CD4AD29195D}" type="presOf" srcId="{95083539-336C-4CA3-B28A-6884E20E870C}" destId="{ADB9E6D8-DC6E-4464-9EF8-DBA68356E630}" srcOrd="1" destOrd="0" presId="urn:microsoft.com/office/officeart/2005/8/layout/vProcess5"/>
    <dgm:cxn modelId="{17930038-258D-4DBB-A840-0EE8F0F94D72}" type="presOf" srcId="{0A13EA20-D766-4C14-905B-CCB5A946F52C}" destId="{CD809CFE-9F24-47E7-BA02-429B92241A8D}" srcOrd="1" destOrd="0" presId="urn:microsoft.com/office/officeart/2005/8/layout/vProcess5"/>
    <dgm:cxn modelId="{51A97340-4350-473F-B11E-395D041E1CC5}" type="presOf" srcId="{2DF4E791-F21C-48E6-8D94-63FDDA8D6FD2}" destId="{76D4A35E-718D-4095-9D1E-2BA9DCF7BE5F}" srcOrd="0" destOrd="0" presId="urn:microsoft.com/office/officeart/2005/8/layout/vProcess5"/>
    <dgm:cxn modelId="{6CA21248-93F9-4BA1-AFD8-F24E17F12DDC}" type="presOf" srcId="{F06A38D7-FC91-4279-8A74-20C026CA6CD4}" destId="{EB7B5FD0-ABB8-4A4D-B62C-9E42A6ABC42A}" srcOrd="0" destOrd="0" presId="urn:microsoft.com/office/officeart/2005/8/layout/vProcess5"/>
    <dgm:cxn modelId="{7F8276FC-39AF-487B-AE99-1D9B6845271B}" srcId="{2DF4E791-F21C-48E6-8D94-63FDDA8D6FD2}" destId="{7FD68A3C-3D58-4A38-A0ED-959B92B61E74}" srcOrd="0" destOrd="0" parTransId="{B2B18BA1-79E3-42ED-9332-D75E9B4B7206}" sibTransId="{4D2BD30F-16C4-487D-BEB2-E62056A67333}"/>
    <dgm:cxn modelId="{4D9836F0-4D29-4E5A-BCAF-2DFA17677D70}" srcId="{2DF4E791-F21C-48E6-8D94-63FDDA8D6FD2}" destId="{E8854DB1-3CC1-4116-AD0E-47F06C72F6B1}" srcOrd="3" destOrd="0" parTransId="{EB261B02-D90B-4BB5-AEDD-B9D450D9F429}" sibTransId="{4081C770-F054-46A9-A118-792A7AEE6F8D}"/>
    <dgm:cxn modelId="{BA27EED8-EE2E-4F79-B0CB-ACB7571A6F43}" srcId="{2DF4E791-F21C-48E6-8D94-63FDDA8D6FD2}" destId="{715C9CA9-20AA-411F-B522-CDCBBC432AC2}" srcOrd="1" destOrd="0" parTransId="{E34CDE87-783C-4A59-8232-B847BFE2B23C}" sibTransId="{F06A38D7-FC91-4279-8A74-20C026CA6CD4}"/>
    <dgm:cxn modelId="{15C38948-302B-4A89-931E-B37AEA4B5669}" type="presParOf" srcId="{76D4A35E-718D-4095-9D1E-2BA9DCF7BE5F}" destId="{5692F7E5-2F7D-4835-BB70-9ADC73FB692F}" srcOrd="0" destOrd="0" presId="urn:microsoft.com/office/officeart/2005/8/layout/vProcess5"/>
    <dgm:cxn modelId="{83E9DA54-0434-4317-8511-E9AB2E56B746}" type="presParOf" srcId="{76D4A35E-718D-4095-9D1E-2BA9DCF7BE5F}" destId="{2F688657-F88A-4146-8198-52BC2E49B034}" srcOrd="1" destOrd="0" presId="urn:microsoft.com/office/officeart/2005/8/layout/vProcess5"/>
    <dgm:cxn modelId="{9933F834-ACFE-4F58-BF22-E52FC89DE151}" type="presParOf" srcId="{76D4A35E-718D-4095-9D1E-2BA9DCF7BE5F}" destId="{5543BB47-1538-4557-B4F5-E7E90FADAD22}" srcOrd="2" destOrd="0" presId="urn:microsoft.com/office/officeart/2005/8/layout/vProcess5"/>
    <dgm:cxn modelId="{E40E56C9-216B-4EE6-8CBD-EF059382612F}" type="presParOf" srcId="{76D4A35E-718D-4095-9D1E-2BA9DCF7BE5F}" destId="{CA54B28B-D7B7-4E96-A7FC-A775AB2771D1}" srcOrd="3" destOrd="0" presId="urn:microsoft.com/office/officeart/2005/8/layout/vProcess5"/>
    <dgm:cxn modelId="{0B12DD52-B6FE-4DCD-AE5B-2C6A7CCE3C4A}" type="presParOf" srcId="{76D4A35E-718D-4095-9D1E-2BA9DCF7BE5F}" destId="{8345232F-514C-49A8-B9BB-990CF2E3C917}" srcOrd="4" destOrd="0" presId="urn:microsoft.com/office/officeart/2005/8/layout/vProcess5"/>
    <dgm:cxn modelId="{BBA02FC7-E1AF-4476-8E12-5936D6C18A73}" type="presParOf" srcId="{76D4A35E-718D-4095-9D1E-2BA9DCF7BE5F}" destId="{C08AB19C-77F7-457C-AFF5-7B64BD8CE09A}" srcOrd="5" destOrd="0" presId="urn:microsoft.com/office/officeart/2005/8/layout/vProcess5"/>
    <dgm:cxn modelId="{0B69A626-90DB-459A-AB65-0CD4E14B6F1C}" type="presParOf" srcId="{76D4A35E-718D-4095-9D1E-2BA9DCF7BE5F}" destId="{F2198EC8-5949-4879-B263-44A2CC447EC9}" srcOrd="6" destOrd="0" presId="urn:microsoft.com/office/officeart/2005/8/layout/vProcess5"/>
    <dgm:cxn modelId="{844BAC9A-AC3E-4863-A06C-C448D278E5F4}" type="presParOf" srcId="{76D4A35E-718D-4095-9D1E-2BA9DCF7BE5F}" destId="{EB7B5FD0-ABB8-4A4D-B62C-9E42A6ABC42A}" srcOrd="7" destOrd="0" presId="urn:microsoft.com/office/officeart/2005/8/layout/vProcess5"/>
    <dgm:cxn modelId="{3AE3E86E-E196-4A8C-BBC0-EC81CB742E71}" type="presParOf" srcId="{76D4A35E-718D-4095-9D1E-2BA9DCF7BE5F}" destId="{B3EA5763-7C73-400F-BB0F-85024B1FE689}" srcOrd="8" destOrd="0" presId="urn:microsoft.com/office/officeart/2005/8/layout/vProcess5"/>
    <dgm:cxn modelId="{CD079E86-9941-46EB-B1CF-6F1EA1819988}" type="presParOf" srcId="{76D4A35E-718D-4095-9D1E-2BA9DCF7BE5F}" destId="{18213AE2-BD1A-47F2-B0FB-8C2A4BE3BC06}" srcOrd="9" destOrd="0" presId="urn:microsoft.com/office/officeart/2005/8/layout/vProcess5"/>
    <dgm:cxn modelId="{3ECD3999-989C-4FA8-BD39-E5B2B35ACD89}" type="presParOf" srcId="{76D4A35E-718D-4095-9D1E-2BA9DCF7BE5F}" destId="{2FC8F935-7E83-4B77-836A-9E13F92CB618}" srcOrd="10" destOrd="0" presId="urn:microsoft.com/office/officeart/2005/8/layout/vProcess5"/>
    <dgm:cxn modelId="{15CDCDD1-85C9-43AC-9B2A-C80C270E2B46}" type="presParOf" srcId="{76D4A35E-718D-4095-9D1E-2BA9DCF7BE5F}" destId="{5D95CAEA-6C13-4F8D-AE27-4698B8C63811}" srcOrd="11" destOrd="0" presId="urn:microsoft.com/office/officeart/2005/8/layout/vProcess5"/>
    <dgm:cxn modelId="{3B612203-E49C-449F-A15A-CE564FE59104}" type="presParOf" srcId="{76D4A35E-718D-4095-9D1E-2BA9DCF7BE5F}" destId="{ADB9E6D8-DC6E-4464-9EF8-DBA68356E630}" srcOrd="12" destOrd="0" presId="urn:microsoft.com/office/officeart/2005/8/layout/vProcess5"/>
    <dgm:cxn modelId="{2C14857E-6971-4778-9E3A-FDF80DB93AC2}" type="presParOf" srcId="{76D4A35E-718D-4095-9D1E-2BA9DCF7BE5F}" destId="{B6569D55-B164-4876-AB1E-B041F170012B}" srcOrd="13" destOrd="0" presId="urn:microsoft.com/office/officeart/2005/8/layout/vProcess5"/>
    <dgm:cxn modelId="{677C34B8-E7E4-4FAA-94F7-7457E3DE1551}" type="presParOf" srcId="{76D4A35E-718D-4095-9D1E-2BA9DCF7BE5F}" destId="{CD809CFE-9F24-47E7-BA02-429B92241A8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1F1FC7-4A21-494A-99A2-52735A32F1A5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F921627A-6CF0-4A0C-A296-57DD140E2BD9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800" b="1" dirty="0">
              <a:solidFill>
                <a:schemeClr val="tx2"/>
              </a:solidFill>
            </a:rPr>
            <a:t>2018 –portal podatnika</a:t>
          </a:r>
        </a:p>
      </dgm:t>
    </dgm:pt>
    <dgm:pt modelId="{01CD937D-10E1-433C-B31E-72C937537F82}" type="parTrans" cxnId="{96D61E8A-02EA-43AE-9777-11C165416FDF}">
      <dgm:prSet/>
      <dgm:spPr/>
      <dgm:t>
        <a:bodyPr/>
        <a:lstStyle/>
        <a:p>
          <a:endParaRPr lang="pl-PL"/>
        </a:p>
      </dgm:t>
    </dgm:pt>
    <dgm:pt modelId="{FBE98761-2F7B-430B-8608-1DED0DF73F45}" type="sibTrans" cxnId="{96D61E8A-02EA-43AE-9777-11C165416FDF}">
      <dgm:prSet/>
      <dgm:spPr/>
      <dgm:t>
        <a:bodyPr/>
        <a:lstStyle/>
        <a:p>
          <a:endParaRPr lang="pl-PL"/>
        </a:p>
      </dgm:t>
    </dgm:pt>
    <dgm:pt modelId="{3DF3DBDD-9DBF-4A22-9DEA-AB4A4ED56C81}">
      <dgm:prSet phldrT="[Tekst]" custT="1"/>
      <dgm:spPr>
        <a:solidFill>
          <a:srgbClr val="FFCF37"/>
        </a:solidFill>
      </dgm:spPr>
      <dgm:t>
        <a:bodyPr/>
        <a:lstStyle/>
        <a:p>
          <a:r>
            <a:rPr lang="en-US" sz="1600" b="1" noProof="0" dirty="0">
              <a:solidFill>
                <a:schemeClr val="tx2"/>
              </a:solidFill>
            </a:rPr>
            <a:t>2019 – </a:t>
          </a:r>
          <a:r>
            <a:rPr lang="pl-PL" sz="1600" b="1" noProof="0" dirty="0">
              <a:solidFill>
                <a:schemeClr val="tx2"/>
              </a:solidFill>
            </a:rPr>
            <a:t>uproszczenie języka urzędowego</a:t>
          </a:r>
          <a:endParaRPr lang="en-US" sz="1600" b="1" noProof="0" dirty="0">
            <a:solidFill>
              <a:schemeClr val="tx2"/>
            </a:solidFill>
          </a:endParaRPr>
        </a:p>
      </dgm:t>
    </dgm:pt>
    <dgm:pt modelId="{403B8C5E-BF5F-48A7-B7D8-BC76AC7B48E9}" type="parTrans" cxnId="{379306A8-A67B-46C0-93FD-E12BE9D3A645}">
      <dgm:prSet/>
      <dgm:spPr/>
      <dgm:t>
        <a:bodyPr/>
        <a:lstStyle/>
        <a:p>
          <a:endParaRPr lang="pl-PL"/>
        </a:p>
      </dgm:t>
    </dgm:pt>
    <dgm:pt modelId="{CC0168AF-ABAD-4D3A-B313-777AA1F3CEEE}" type="sibTrans" cxnId="{379306A8-A67B-46C0-93FD-E12BE9D3A645}">
      <dgm:prSet/>
      <dgm:spPr/>
      <dgm:t>
        <a:bodyPr/>
        <a:lstStyle/>
        <a:p>
          <a:endParaRPr lang="pl-PL"/>
        </a:p>
      </dgm:t>
    </dgm:pt>
    <dgm:pt modelId="{81FF4A55-55C3-4940-9F4F-3049A68B61B2}">
      <dgm:prSet phldrT="[Tekst]" custT="1"/>
      <dgm:spPr>
        <a:solidFill>
          <a:srgbClr val="FFD85B"/>
        </a:solidFill>
      </dgm:spPr>
      <dgm:t>
        <a:bodyPr/>
        <a:lstStyle/>
        <a:p>
          <a:r>
            <a:rPr lang="en-US" sz="1800" b="1" noProof="0" dirty="0">
              <a:solidFill>
                <a:schemeClr val="tx2"/>
              </a:solidFill>
            </a:rPr>
            <a:t>2020 – </a:t>
          </a:r>
          <a:r>
            <a:rPr lang="pl-PL" sz="1800" b="1" noProof="0" dirty="0">
              <a:solidFill>
                <a:schemeClr val="tx2"/>
              </a:solidFill>
            </a:rPr>
            <a:t>paczkomaty urzędowe</a:t>
          </a:r>
          <a:endParaRPr lang="en-US" sz="1800" b="1" noProof="0" dirty="0">
            <a:solidFill>
              <a:schemeClr val="tx2"/>
            </a:solidFill>
          </a:endParaRPr>
        </a:p>
      </dgm:t>
    </dgm:pt>
    <dgm:pt modelId="{1EFC0616-0EC2-4152-8AA0-13B4C066D653}" type="parTrans" cxnId="{A169C84A-6C33-4988-910A-A7661EA9A16B}">
      <dgm:prSet/>
      <dgm:spPr/>
      <dgm:t>
        <a:bodyPr/>
        <a:lstStyle/>
        <a:p>
          <a:endParaRPr lang="pl-PL"/>
        </a:p>
      </dgm:t>
    </dgm:pt>
    <dgm:pt modelId="{F277FC33-03F5-4215-904D-4786621CD93B}" type="sibTrans" cxnId="{A169C84A-6C33-4988-910A-A7661EA9A16B}">
      <dgm:prSet/>
      <dgm:spPr/>
      <dgm:t>
        <a:bodyPr/>
        <a:lstStyle/>
        <a:p>
          <a:endParaRPr lang="pl-PL"/>
        </a:p>
      </dgm:t>
    </dgm:pt>
    <dgm:pt modelId="{2B9C3587-04F2-44A0-9F16-5C2BF29559A8}">
      <dgm:prSet phldrT="[Tekst]" custT="1"/>
      <dgm:spPr>
        <a:solidFill>
          <a:srgbClr val="FFE38B"/>
        </a:solidFill>
      </dgm:spPr>
      <dgm:t>
        <a:bodyPr/>
        <a:lstStyle/>
        <a:p>
          <a:r>
            <a:rPr lang="en-US" sz="1600" b="1" noProof="0" dirty="0">
              <a:solidFill>
                <a:schemeClr val="tx2"/>
              </a:solidFill>
            </a:rPr>
            <a:t>202</a:t>
          </a:r>
          <a:r>
            <a:rPr lang="pl-PL" sz="1600" b="1" noProof="0" dirty="0">
              <a:solidFill>
                <a:schemeClr val="tx2"/>
              </a:solidFill>
            </a:rPr>
            <a:t>3</a:t>
          </a:r>
          <a:r>
            <a:rPr lang="en-US" sz="1600" b="1" noProof="0" dirty="0">
              <a:solidFill>
                <a:schemeClr val="tx2"/>
              </a:solidFill>
            </a:rPr>
            <a:t> – </a:t>
          </a:r>
          <a:r>
            <a:rPr lang="pl-PL" sz="1600" b="1" noProof="0" dirty="0">
              <a:solidFill>
                <a:schemeClr val="tx2"/>
              </a:solidFill>
            </a:rPr>
            <a:t>zintegrowane centrum kontaktu</a:t>
          </a:r>
          <a:endParaRPr lang="en-US" sz="1600" b="1" noProof="0" dirty="0">
            <a:solidFill>
              <a:schemeClr val="tx2"/>
            </a:solidFill>
          </a:endParaRPr>
        </a:p>
      </dgm:t>
    </dgm:pt>
    <dgm:pt modelId="{71712586-6494-46E7-AE4C-150879B335B7}" type="parTrans" cxnId="{36B6A5B7-92FF-49D1-BE92-7CE11B146A66}">
      <dgm:prSet/>
      <dgm:spPr/>
      <dgm:t>
        <a:bodyPr/>
        <a:lstStyle/>
        <a:p>
          <a:endParaRPr lang="pl-PL"/>
        </a:p>
      </dgm:t>
    </dgm:pt>
    <dgm:pt modelId="{F8079947-89D5-4CCC-AACC-4D5E01EB4844}" type="sibTrans" cxnId="{36B6A5B7-92FF-49D1-BE92-7CE11B146A66}">
      <dgm:prSet/>
      <dgm:spPr/>
      <dgm:t>
        <a:bodyPr/>
        <a:lstStyle/>
        <a:p>
          <a:endParaRPr lang="pl-PL"/>
        </a:p>
      </dgm:t>
    </dgm:pt>
    <dgm:pt modelId="{C477FDA1-52A8-40F4-8127-1C05365D6C90}">
      <dgm:prSet phldrT="[Tekst]" custT="1"/>
      <dgm:spPr>
        <a:solidFill>
          <a:srgbClr val="FFECAF"/>
        </a:solidFill>
      </dgm:spPr>
      <dgm:t>
        <a:bodyPr/>
        <a:lstStyle/>
        <a:p>
          <a:r>
            <a:rPr lang="pl-PL" sz="1800" b="1" dirty="0">
              <a:solidFill>
                <a:schemeClr val="tx2"/>
              </a:solidFill>
            </a:rPr>
            <a:t>2024 … ?</a:t>
          </a:r>
        </a:p>
      </dgm:t>
    </dgm:pt>
    <dgm:pt modelId="{3DFC9D28-F014-478C-A662-609803B67D95}" type="parTrans" cxnId="{B6B0C8E5-2367-4651-89C1-3137EF28F780}">
      <dgm:prSet/>
      <dgm:spPr/>
      <dgm:t>
        <a:bodyPr/>
        <a:lstStyle/>
        <a:p>
          <a:endParaRPr lang="pl-PL"/>
        </a:p>
      </dgm:t>
    </dgm:pt>
    <dgm:pt modelId="{D15D7802-03B6-4B07-A7D8-D0B93FBB6A0D}" type="sibTrans" cxnId="{B6B0C8E5-2367-4651-89C1-3137EF28F780}">
      <dgm:prSet/>
      <dgm:spPr/>
      <dgm:t>
        <a:bodyPr/>
        <a:lstStyle/>
        <a:p>
          <a:endParaRPr lang="pl-PL"/>
        </a:p>
      </dgm:t>
    </dgm:pt>
    <dgm:pt modelId="{A731E05E-2670-4684-891A-29FC8B6FE85C}" type="pres">
      <dgm:prSet presAssocID="{E41F1FC7-4A21-494A-99A2-52735A32F1A5}" presName="Name0" presStyleCnt="0">
        <dgm:presLayoutVars>
          <dgm:dir/>
          <dgm:resizeHandles val="exact"/>
        </dgm:presLayoutVars>
      </dgm:prSet>
      <dgm:spPr/>
    </dgm:pt>
    <dgm:pt modelId="{F18D576C-1379-4EC1-AA81-DB1466327A31}" type="pres">
      <dgm:prSet presAssocID="{F921627A-6CF0-4A0C-A296-57DD140E2BD9}" presName="parTxOnly" presStyleLbl="node1" presStyleIdx="0" presStyleCnt="5" custScaleX="797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07FFCB-C5EE-455B-BB68-03DD60DC58DC}" type="pres">
      <dgm:prSet presAssocID="{FBE98761-2F7B-430B-8608-1DED0DF73F45}" presName="parSpace" presStyleCnt="0"/>
      <dgm:spPr/>
    </dgm:pt>
    <dgm:pt modelId="{0800EF3D-4481-4033-A3BD-1628515971B8}" type="pres">
      <dgm:prSet presAssocID="{3DF3DBDD-9DBF-4A22-9DEA-AB4A4ED56C81}" presName="parTxOnly" presStyleLbl="node1" presStyleIdx="1" presStyleCnt="5" custLinFactNeighborX="50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2CC2DE-8C07-4041-8A22-B03C65F4337C}" type="pres">
      <dgm:prSet presAssocID="{CC0168AF-ABAD-4D3A-B313-777AA1F3CEEE}" presName="parSpace" presStyleCnt="0"/>
      <dgm:spPr/>
    </dgm:pt>
    <dgm:pt modelId="{71AC4761-2A4E-494D-A520-480680E9CA95}" type="pres">
      <dgm:prSet presAssocID="{81FF4A55-55C3-4940-9F4F-3049A68B61B2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687B60-E6DF-454B-BB55-E5DBBF962F83}" type="pres">
      <dgm:prSet presAssocID="{F277FC33-03F5-4215-904D-4786621CD93B}" presName="parSpace" presStyleCnt="0"/>
      <dgm:spPr/>
    </dgm:pt>
    <dgm:pt modelId="{0F973B40-81DB-4765-8FEC-994DD171F246}" type="pres">
      <dgm:prSet presAssocID="{2B9C3587-04F2-44A0-9F16-5C2BF29559A8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E66CC5-9EC4-40B3-9FDA-E01EE40DC94F}" type="pres">
      <dgm:prSet presAssocID="{F8079947-89D5-4CCC-AACC-4D5E01EB4844}" presName="parSpace" presStyleCnt="0"/>
      <dgm:spPr/>
    </dgm:pt>
    <dgm:pt modelId="{4645CE8A-A3A4-4564-AAA2-2C72CE007BA7}" type="pres">
      <dgm:prSet presAssocID="{C477FDA1-52A8-40F4-8127-1C05365D6C90}" presName="parTxOnly" presStyleLbl="node1" presStyleIdx="4" presStyleCnt="5" custScaleX="872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AA5F7CF-21E1-475F-A45B-A52B34B11764}" type="presOf" srcId="{81FF4A55-55C3-4940-9F4F-3049A68B61B2}" destId="{71AC4761-2A4E-494D-A520-480680E9CA95}" srcOrd="0" destOrd="0" presId="urn:microsoft.com/office/officeart/2005/8/layout/hChevron3"/>
    <dgm:cxn modelId="{379306A8-A67B-46C0-93FD-E12BE9D3A645}" srcId="{E41F1FC7-4A21-494A-99A2-52735A32F1A5}" destId="{3DF3DBDD-9DBF-4A22-9DEA-AB4A4ED56C81}" srcOrd="1" destOrd="0" parTransId="{403B8C5E-BF5F-48A7-B7D8-BC76AC7B48E9}" sibTransId="{CC0168AF-ABAD-4D3A-B313-777AA1F3CEEE}"/>
    <dgm:cxn modelId="{A169C84A-6C33-4988-910A-A7661EA9A16B}" srcId="{E41F1FC7-4A21-494A-99A2-52735A32F1A5}" destId="{81FF4A55-55C3-4940-9F4F-3049A68B61B2}" srcOrd="2" destOrd="0" parTransId="{1EFC0616-0EC2-4152-8AA0-13B4C066D653}" sibTransId="{F277FC33-03F5-4215-904D-4786621CD93B}"/>
    <dgm:cxn modelId="{1FD4217B-C5C1-4D22-9AF9-E1D9B04F970A}" type="presOf" srcId="{2B9C3587-04F2-44A0-9F16-5C2BF29559A8}" destId="{0F973B40-81DB-4765-8FEC-994DD171F246}" srcOrd="0" destOrd="0" presId="urn:microsoft.com/office/officeart/2005/8/layout/hChevron3"/>
    <dgm:cxn modelId="{BB72CBD4-C7CA-412D-84E6-4CC23748964C}" type="presOf" srcId="{3DF3DBDD-9DBF-4A22-9DEA-AB4A4ED56C81}" destId="{0800EF3D-4481-4033-A3BD-1628515971B8}" srcOrd="0" destOrd="0" presId="urn:microsoft.com/office/officeart/2005/8/layout/hChevron3"/>
    <dgm:cxn modelId="{36B6A5B7-92FF-49D1-BE92-7CE11B146A66}" srcId="{E41F1FC7-4A21-494A-99A2-52735A32F1A5}" destId="{2B9C3587-04F2-44A0-9F16-5C2BF29559A8}" srcOrd="3" destOrd="0" parTransId="{71712586-6494-46E7-AE4C-150879B335B7}" sibTransId="{F8079947-89D5-4CCC-AACC-4D5E01EB4844}"/>
    <dgm:cxn modelId="{B6B0C8E5-2367-4651-89C1-3137EF28F780}" srcId="{E41F1FC7-4A21-494A-99A2-52735A32F1A5}" destId="{C477FDA1-52A8-40F4-8127-1C05365D6C90}" srcOrd="4" destOrd="0" parTransId="{3DFC9D28-F014-478C-A662-609803B67D95}" sibTransId="{D15D7802-03B6-4B07-A7D8-D0B93FBB6A0D}"/>
    <dgm:cxn modelId="{1F6347C0-78C7-44E6-BD5F-DC251E7C0D30}" type="presOf" srcId="{F921627A-6CF0-4A0C-A296-57DD140E2BD9}" destId="{F18D576C-1379-4EC1-AA81-DB1466327A31}" srcOrd="0" destOrd="0" presId="urn:microsoft.com/office/officeart/2005/8/layout/hChevron3"/>
    <dgm:cxn modelId="{F8BE5D68-0CB5-4A0E-85EF-EFF292BB4C50}" type="presOf" srcId="{E41F1FC7-4A21-494A-99A2-52735A32F1A5}" destId="{A731E05E-2670-4684-891A-29FC8B6FE85C}" srcOrd="0" destOrd="0" presId="urn:microsoft.com/office/officeart/2005/8/layout/hChevron3"/>
    <dgm:cxn modelId="{E5E176A9-5130-49C6-9A5A-44D484D0287E}" type="presOf" srcId="{C477FDA1-52A8-40F4-8127-1C05365D6C90}" destId="{4645CE8A-A3A4-4564-AAA2-2C72CE007BA7}" srcOrd="0" destOrd="0" presId="urn:microsoft.com/office/officeart/2005/8/layout/hChevron3"/>
    <dgm:cxn modelId="{96D61E8A-02EA-43AE-9777-11C165416FDF}" srcId="{E41F1FC7-4A21-494A-99A2-52735A32F1A5}" destId="{F921627A-6CF0-4A0C-A296-57DD140E2BD9}" srcOrd="0" destOrd="0" parTransId="{01CD937D-10E1-433C-B31E-72C937537F82}" sibTransId="{FBE98761-2F7B-430B-8608-1DED0DF73F45}"/>
    <dgm:cxn modelId="{A39E1DFC-92FB-404D-9E9B-F1A855643B7C}" type="presParOf" srcId="{A731E05E-2670-4684-891A-29FC8B6FE85C}" destId="{F18D576C-1379-4EC1-AA81-DB1466327A31}" srcOrd="0" destOrd="0" presId="urn:microsoft.com/office/officeart/2005/8/layout/hChevron3"/>
    <dgm:cxn modelId="{BAE83DBA-831C-4815-A7F7-F6213E0DC570}" type="presParOf" srcId="{A731E05E-2670-4684-891A-29FC8B6FE85C}" destId="{B707FFCB-C5EE-455B-BB68-03DD60DC58DC}" srcOrd="1" destOrd="0" presId="urn:microsoft.com/office/officeart/2005/8/layout/hChevron3"/>
    <dgm:cxn modelId="{5F4C6718-636B-4207-8E26-E2B12E615FEF}" type="presParOf" srcId="{A731E05E-2670-4684-891A-29FC8B6FE85C}" destId="{0800EF3D-4481-4033-A3BD-1628515971B8}" srcOrd="2" destOrd="0" presId="urn:microsoft.com/office/officeart/2005/8/layout/hChevron3"/>
    <dgm:cxn modelId="{C82933D3-3167-4472-865E-09EFF3F0324E}" type="presParOf" srcId="{A731E05E-2670-4684-891A-29FC8B6FE85C}" destId="{332CC2DE-8C07-4041-8A22-B03C65F4337C}" srcOrd="3" destOrd="0" presId="urn:microsoft.com/office/officeart/2005/8/layout/hChevron3"/>
    <dgm:cxn modelId="{486F2885-BB5C-4A91-9508-CCBEEE4749C5}" type="presParOf" srcId="{A731E05E-2670-4684-891A-29FC8B6FE85C}" destId="{71AC4761-2A4E-494D-A520-480680E9CA95}" srcOrd="4" destOrd="0" presId="urn:microsoft.com/office/officeart/2005/8/layout/hChevron3"/>
    <dgm:cxn modelId="{5A6DFF4D-31F6-4226-BB73-F5FA49ED3E1B}" type="presParOf" srcId="{A731E05E-2670-4684-891A-29FC8B6FE85C}" destId="{D3687B60-E6DF-454B-BB55-E5DBBF962F83}" srcOrd="5" destOrd="0" presId="urn:microsoft.com/office/officeart/2005/8/layout/hChevron3"/>
    <dgm:cxn modelId="{45CFAB47-6BB7-4D8C-A44F-C4C581191C48}" type="presParOf" srcId="{A731E05E-2670-4684-891A-29FC8B6FE85C}" destId="{0F973B40-81DB-4765-8FEC-994DD171F246}" srcOrd="6" destOrd="0" presId="urn:microsoft.com/office/officeart/2005/8/layout/hChevron3"/>
    <dgm:cxn modelId="{CB2EFAB7-2944-4386-84C4-DD4A19C71C75}" type="presParOf" srcId="{A731E05E-2670-4684-891A-29FC8B6FE85C}" destId="{5EE66CC5-9EC4-40B3-9FDA-E01EE40DC94F}" srcOrd="7" destOrd="0" presId="urn:microsoft.com/office/officeart/2005/8/layout/hChevron3"/>
    <dgm:cxn modelId="{7535AD25-7A51-4110-8C95-52096DECF0B3}" type="presParOf" srcId="{A731E05E-2670-4684-891A-29FC8B6FE85C}" destId="{4645CE8A-A3A4-4564-AAA2-2C72CE007BA7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030AC5-65F3-4EAE-A73A-8AA1F513F80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2679E99-BA0B-4281-A08F-94A6E44F85FE}">
      <dgm:prSet phldrT="[Tekst]" custT="1"/>
      <dgm:spPr>
        <a:xfrm>
          <a:off x="2110321" y="2241"/>
          <a:ext cx="6196600" cy="1458142"/>
        </a:xfrm>
        <a:prstGeom prst="rect">
          <a:avLst/>
        </a:prstGeom>
        <a:solidFill>
          <a:srgbClr val="FFFF66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/>
        <a:lstStyle/>
        <a:p>
          <a:pPr marL="85725" indent="0" algn="l">
            <a:buNone/>
          </a:pPr>
          <a:r>
            <a:rPr lang="pl-PL" sz="160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Poszerzenie możliwości awansu zawodowego w UMK - </a:t>
          </a:r>
          <a:r>
            <a:rPr lang="pl-PL" sz="1600" b="0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w</a:t>
          </a:r>
          <a:r>
            <a:rPr lang="pl-PL" sz="1600" b="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6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2018 roku przyjęto nowy Regulamin wynagradzania pracowników, w którym wprowadzono zapis </a:t>
          </a:r>
          <a:br>
            <a:rPr lang="pl-PL" sz="16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o możliwości awansowania na stanowisko Starszego Inspektora z równoczesnym podwyższeniem wynagrodzenia zasadniczego pracownika. </a:t>
          </a:r>
          <a:endParaRPr lang="pl-PL" sz="16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  <dgm:extLst>
        <a:ext uri="{E40237B7-FDA0-4F09-8148-C483321AD2D9}">
          <dgm14:cNvPr xmlns:dgm14="http://schemas.microsoft.com/office/drawing/2010/diagram" id="0" name="" descr="Przykładowe działania realizowane po 5. samoocenie CAF&#10;"/>
        </a:ext>
      </dgm:extLst>
    </dgm:pt>
    <dgm:pt modelId="{43B10CE4-BF9D-4F0F-9255-9A6C0F86A9EE}" type="parTrans" cxnId="{EE9904C7-8401-4420-913B-9C692403C114}">
      <dgm:prSet/>
      <dgm:spPr/>
      <dgm:t>
        <a:bodyPr/>
        <a:lstStyle/>
        <a:p>
          <a:endParaRPr lang="pl-PL"/>
        </a:p>
      </dgm:t>
    </dgm:pt>
    <dgm:pt modelId="{20176ABE-6BD3-4375-A142-A8E9BBBA4880}" type="sibTrans" cxnId="{EE9904C7-8401-4420-913B-9C692403C114}">
      <dgm:prSet/>
      <dgm:spPr/>
      <dgm:t>
        <a:bodyPr/>
        <a:lstStyle/>
        <a:p>
          <a:endParaRPr lang="pl-PL"/>
        </a:p>
      </dgm:t>
    </dgm:pt>
    <dgm:pt modelId="{F3980C66-2601-43F8-9AEA-173AEAD51982}">
      <dgm:prSet phldrT="[Tekst]" custT="1"/>
      <dgm:spPr>
        <a:xfrm>
          <a:off x="861465" y="1584851"/>
          <a:ext cx="5939489" cy="1458142"/>
        </a:xfrm>
        <a:prstGeom prst="rect">
          <a:avLst/>
        </a:prstGeom>
        <a:solidFill>
          <a:srgbClr val="FFFF66"/>
        </a:solidFill>
        <a:ln w="12700" cap="flat" cmpd="sng" algn="ctr">
          <a:solidFill>
            <a:srgbClr val="CC0000"/>
          </a:solidFill>
          <a:prstDash val="solid"/>
          <a:miter lim="800000"/>
        </a:ln>
        <a:effectLst/>
      </dgm:spPr>
      <dgm:t>
        <a:bodyPr/>
        <a:lstStyle/>
        <a:p>
          <a:pPr marL="85725" indent="0" algn="l">
            <a:buNone/>
          </a:pPr>
          <a:r>
            <a:rPr lang="pl-PL" sz="1550" b="1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Poprawa dostępności pracowników IT dla użytkowników </a:t>
          </a:r>
          <a:r>
            <a:rPr lang="pl-PL" sz="155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- w 2019 roku zmieniona została struktura organizacyjna wydziału. Następnie nowa struktura była rozwijana i w 2020 roku utworzono Centrum Obsługi informatycznej, </a:t>
          </a:r>
          <a:r>
            <a:rPr lang="pl-PL" sz="155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/>
          </a:r>
          <a:br>
            <a:rPr lang="pl-PL" sz="155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</a:br>
          <a:r>
            <a:rPr lang="pl-PL" sz="155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w </a:t>
          </a:r>
          <a:r>
            <a:rPr lang="pl-PL" sz="155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ramach którego wyodrębniono komórki odpowiedzialne w największym stopniu za kontakt z użytkownikami. Zatrudniono w nich dodatkowe osoby, w celu skrócenia czasu oczekiwania użytkowników na realizację zgłoszenia.</a:t>
          </a:r>
        </a:p>
      </dgm:t>
      <dgm:extLst>
        <a:ext uri="{E40237B7-FDA0-4F09-8148-C483321AD2D9}">
          <dgm14:cNvPr xmlns:dgm14="http://schemas.microsoft.com/office/drawing/2010/diagram" id="0" name="" descr="Przykładowe działania realizowane po 5. samoocenie CAF&#10;"/>
        </a:ext>
      </dgm:extLst>
    </dgm:pt>
    <dgm:pt modelId="{DF6F3937-63EC-446E-8285-DED2787BA2FE}" type="parTrans" cxnId="{B9E04E66-E22F-4782-AF80-0FE940317253}">
      <dgm:prSet/>
      <dgm:spPr/>
      <dgm:t>
        <a:bodyPr/>
        <a:lstStyle/>
        <a:p>
          <a:endParaRPr lang="pl-PL"/>
        </a:p>
      </dgm:t>
    </dgm:pt>
    <dgm:pt modelId="{DD89E457-4C0D-42C1-8EEE-09C7DDFC482E}" type="sibTrans" cxnId="{B9E04E66-E22F-4782-AF80-0FE940317253}">
      <dgm:prSet/>
      <dgm:spPr/>
      <dgm:t>
        <a:bodyPr/>
        <a:lstStyle/>
        <a:p>
          <a:endParaRPr lang="pl-PL"/>
        </a:p>
      </dgm:t>
    </dgm:pt>
    <dgm:pt modelId="{6BC30FE0-ECDF-4E9F-93CC-A7F14806F4BA}">
      <dgm:prSet phldrT="[Tekst]" custT="1"/>
      <dgm:spPr>
        <a:xfrm>
          <a:off x="2170802" y="3190704"/>
          <a:ext cx="6129670" cy="1458142"/>
        </a:xfrm>
        <a:prstGeom prst="rect">
          <a:avLst/>
        </a:prstGeom>
        <a:solidFill>
          <a:srgbClr val="FFFF66"/>
        </a:solidFill>
        <a:ln w="12700" cap="flat" cmpd="sng" algn="ctr">
          <a:solidFill>
            <a:srgbClr val="CC0000"/>
          </a:solidFill>
          <a:prstDash val="solid"/>
          <a:miter lim="800000"/>
        </a:ln>
        <a:effectLst/>
      </dgm:spPr>
      <dgm:t>
        <a:bodyPr/>
        <a:lstStyle/>
        <a:p>
          <a:pPr marL="85725" indent="0" algn="l">
            <a:buNone/>
            <a:tabLst>
              <a:tab pos="85725" algn="l"/>
            </a:tabLst>
          </a:pPr>
          <a:r>
            <a:rPr lang="pl-PL" sz="1600" b="1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Poprawa jakości konsultacji społecznych prowadzonych przez UMK, w tym zwiększenie zainteresowania interesariuszy konsultacjami </a:t>
          </a:r>
          <a:r>
            <a:rPr lang="pl-PL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- W 2018 roku przyjęto nowe, jednolite zasady i tryb przeprowadzania konsultacji </a:t>
          </a:r>
          <a:r>
            <a:rPr lang="pl-PL" sz="16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/>
          </a:r>
          <a:br>
            <a:rPr lang="pl-PL" sz="16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z </a:t>
          </a:r>
          <a:r>
            <a:rPr lang="pl-PL" sz="16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mieszkańcami (Uchwała nr CXI/2904/18 RMK z 29.09.2018 r.) Wprowadzona została też zasada przeprowadzania ewaluacji procesu konsultacji społecznych co 2 lata. </a:t>
          </a:r>
        </a:p>
      </dgm:t>
      <dgm:extLst>
        <a:ext uri="{E40237B7-FDA0-4F09-8148-C483321AD2D9}">
          <dgm14:cNvPr xmlns:dgm14="http://schemas.microsoft.com/office/drawing/2010/diagram" id="0" name="" descr="Przykładowe działania realizowane po 5. samoocenie CAF&#10;"/>
        </a:ext>
      </dgm:extLst>
    </dgm:pt>
    <dgm:pt modelId="{2C07424E-9172-4685-85D6-E3E781262E3A}" type="parTrans" cxnId="{9A4D000A-059B-4FE6-8D8C-1C383021292D}">
      <dgm:prSet/>
      <dgm:spPr/>
      <dgm:t>
        <a:bodyPr/>
        <a:lstStyle/>
        <a:p>
          <a:endParaRPr lang="pl-PL"/>
        </a:p>
      </dgm:t>
    </dgm:pt>
    <dgm:pt modelId="{39797EA2-8EC6-49DE-B083-3F5283828DC3}" type="sibTrans" cxnId="{9A4D000A-059B-4FE6-8D8C-1C383021292D}">
      <dgm:prSet/>
      <dgm:spPr/>
      <dgm:t>
        <a:bodyPr/>
        <a:lstStyle/>
        <a:p>
          <a:endParaRPr lang="pl-PL"/>
        </a:p>
      </dgm:t>
    </dgm:pt>
    <dgm:pt modelId="{2AE1725A-20EA-4A31-A3EA-B5F2EB78C2F7}" type="pres">
      <dgm:prSet presAssocID="{2D030AC5-65F3-4EAE-A73A-8AA1F513F8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A21B0AC-29DF-4713-AF77-85A88911EAAD}" type="pres">
      <dgm:prSet presAssocID="{B2679E99-BA0B-4281-A08F-94A6E44F85FE}" presName="comp" presStyleCnt="0"/>
      <dgm:spPr/>
    </dgm:pt>
    <dgm:pt modelId="{AAC91BE5-597E-4569-9CEA-C857B7D40BD7}" type="pres">
      <dgm:prSet presAssocID="{B2679E99-BA0B-4281-A08F-94A6E44F85FE}" presName="rect2" presStyleLbl="node1" presStyleIdx="0" presStyleCnt="3" custScaleX="1922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E1FCBA-DF19-42B0-B87D-DDBE3143DFC2}" type="pres">
      <dgm:prSet presAssocID="{B2679E99-BA0B-4281-A08F-94A6E44F85FE}" presName="rect1" presStyleLbl="lnNode1" presStyleIdx="0" presStyleCnt="3" custScaleX="78451" custLinFactNeighborX="-91478" custLinFactNeighborY="633"/>
      <dgm:spPr>
        <a:xfrm>
          <a:off x="843722" y="11471"/>
          <a:ext cx="1132488" cy="145814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obrazek: ludziki na drabinach"/>
        </a:ext>
      </dgm:extLst>
    </dgm:pt>
    <dgm:pt modelId="{10228087-31A5-4AB1-A86E-03904DB78CCA}" type="pres">
      <dgm:prSet presAssocID="{20176ABE-6BD3-4375-A142-A8E9BBBA4880}" presName="sibTrans" presStyleCnt="0"/>
      <dgm:spPr/>
    </dgm:pt>
    <dgm:pt modelId="{E4D18468-A428-4E01-9ECB-1A304475CA9D}" type="pres">
      <dgm:prSet presAssocID="{F3980C66-2601-43F8-9AEA-173AEAD51982}" presName="comp" presStyleCnt="0"/>
      <dgm:spPr/>
    </dgm:pt>
    <dgm:pt modelId="{EC4AA9C7-44C5-4888-9A6D-C01E0AB28547}" type="pres">
      <dgm:prSet presAssocID="{F3980C66-2601-43F8-9AEA-173AEAD51982}" presName="rect2" presStyleLbl="node1" presStyleIdx="1" presStyleCnt="3" custScaleX="184230" custLinFactNeighborX="-39601" custLinFactNeighborY="-79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A0C356-2D29-418B-B28E-10ED9E1EB8BD}" type="pres">
      <dgm:prSet presAssocID="{F3980C66-2601-43F8-9AEA-173AEAD51982}" presName="rect1" presStyleLbl="lnNode1" presStyleIdx="1" presStyleCnt="3" custScaleX="96015" custLinFactNeighborX="1891" custLinFactNeighborY="-8772"/>
      <dgm:spPr>
        <a:xfrm>
          <a:off x="6920321" y="1573069"/>
          <a:ext cx="1386035" cy="1458142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</dgm:pt>
    <dgm:pt modelId="{B60DB9A1-4684-4D81-A328-A8DD0E94BA38}" type="pres">
      <dgm:prSet presAssocID="{DD89E457-4C0D-42C1-8EEE-09C7DDFC482E}" presName="sibTrans" presStyleCnt="0"/>
      <dgm:spPr/>
    </dgm:pt>
    <dgm:pt modelId="{DA1C09ED-5080-44D1-A8B9-A10B8C0B5657}" type="pres">
      <dgm:prSet presAssocID="{6BC30FE0-ECDF-4E9F-93CC-A7F14806F4BA}" presName="comp" presStyleCnt="0"/>
      <dgm:spPr/>
    </dgm:pt>
    <dgm:pt modelId="{AFCE35D7-E2F0-4870-981F-0885BF8BC636}" type="pres">
      <dgm:prSet presAssocID="{6BC30FE0-ECDF-4E9F-93CC-A7F14806F4BA}" presName="rect2" presStyleLbl="node1" presStyleIdx="2" presStyleCnt="3" custScaleX="190129" custLinFactNeighborX="838" custLinFactNeighborY="-1433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D00F62-D1C1-41F1-8965-53345444FDEE}" type="pres">
      <dgm:prSet presAssocID="{6BC30FE0-ECDF-4E9F-93CC-A7F14806F4BA}" presName="rect1" presStyleLbl="lnNode1" presStyleIdx="2" presStyleCnt="3" custScaleX="80858" custLinFactNeighborX="-88691" custLinFactNeighborY="-13927"/>
      <dgm:spPr>
        <a:xfrm>
          <a:off x="866581" y="3196638"/>
          <a:ext cx="1167234" cy="145814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</dgm:pt>
  </dgm:ptLst>
  <dgm:cxnLst>
    <dgm:cxn modelId="{C36DD505-663E-4A91-8ECA-9298079CBD3E}" type="presOf" srcId="{2D030AC5-65F3-4EAE-A73A-8AA1F513F800}" destId="{2AE1725A-20EA-4A31-A3EA-B5F2EB78C2F7}" srcOrd="0" destOrd="0" presId="urn:microsoft.com/office/officeart/2008/layout/AlternatingPictureBlocks"/>
    <dgm:cxn modelId="{B9E04E66-E22F-4782-AF80-0FE940317253}" srcId="{2D030AC5-65F3-4EAE-A73A-8AA1F513F800}" destId="{F3980C66-2601-43F8-9AEA-173AEAD51982}" srcOrd="1" destOrd="0" parTransId="{DF6F3937-63EC-446E-8285-DED2787BA2FE}" sibTransId="{DD89E457-4C0D-42C1-8EEE-09C7DDFC482E}"/>
    <dgm:cxn modelId="{EE9904C7-8401-4420-913B-9C692403C114}" srcId="{2D030AC5-65F3-4EAE-A73A-8AA1F513F800}" destId="{B2679E99-BA0B-4281-A08F-94A6E44F85FE}" srcOrd="0" destOrd="0" parTransId="{43B10CE4-BF9D-4F0F-9255-9A6C0F86A9EE}" sibTransId="{20176ABE-6BD3-4375-A142-A8E9BBBA4880}"/>
    <dgm:cxn modelId="{D0EA7D5D-0128-4918-B198-4EF9B76416CD}" type="presOf" srcId="{B2679E99-BA0B-4281-A08F-94A6E44F85FE}" destId="{AAC91BE5-597E-4569-9CEA-C857B7D40BD7}" srcOrd="0" destOrd="0" presId="urn:microsoft.com/office/officeart/2008/layout/AlternatingPictureBlocks"/>
    <dgm:cxn modelId="{9A4D000A-059B-4FE6-8D8C-1C383021292D}" srcId="{2D030AC5-65F3-4EAE-A73A-8AA1F513F800}" destId="{6BC30FE0-ECDF-4E9F-93CC-A7F14806F4BA}" srcOrd="2" destOrd="0" parTransId="{2C07424E-9172-4685-85D6-E3E781262E3A}" sibTransId="{39797EA2-8EC6-49DE-B083-3F5283828DC3}"/>
    <dgm:cxn modelId="{A5B1BA20-75EA-499A-9F97-3287204EDF12}" type="presOf" srcId="{F3980C66-2601-43F8-9AEA-173AEAD51982}" destId="{EC4AA9C7-44C5-4888-9A6D-C01E0AB28547}" srcOrd="0" destOrd="0" presId="urn:microsoft.com/office/officeart/2008/layout/AlternatingPictureBlocks"/>
    <dgm:cxn modelId="{86147E4E-DF69-471E-9091-936137B9B5F2}" type="presOf" srcId="{6BC30FE0-ECDF-4E9F-93CC-A7F14806F4BA}" destId="{AFCE35D7-E2F0-4870-981F-0885BF8BC636}" srcOrd="0" destOrd="0" presId="urn:microsoft.com/office/officeart/2008/layout/AlternatingPictureBlocks"/>
    <dgm:cxn modelId="{D37B17DA-BC3A-40BA-94F1-2D4596E7041C}" type="presParOf" srcId="{2AE1725A-20EA-4A31-A3EA-B5F2EB78C2F7}" destId="{6A21B0AC-29DF-4713-AF77-85A88911EAAD}" srcOrd="0" destOrd="0" presId="urn:microsoft.com/office/officeart/2008/layout/AlternatingPictureBlocks"/>
    <dgm:cxn modelId="{A06137ED-4A3C-4769-99E2-8E810FBBC954}" type="presParOf" srcId="{6A21B0AC-29DF-4713-AF77-85A88911EAAD}" destId="{AAC91BE5-597E-4569-9CEA-C857B7D40BD7}" srcOrd="0" destOrd="0" presId="urn:microsoft.com/office/officeart/2008/layout/AlternatingPictureBlocks"/>
    <dgm:cxn modelId="{4E96CD85-C9C5-4A81-81AE-F34A2D534955}" type="presParOf" srcId="{6A21B0AC-29DF-4713-AF77-85A88911EAAD}" destId="{DFE1FCBA-DF19-42B0-B87D-DDBE3143DFC2}" srcOrd="1" destOrd="0" presId="urn:microsoft.com/office/officeart/2008/layout/AlternatingPictureBlocks"/>
    <dgm:cxn modelId="{83D912F5-3857-4EBA-9DCE-8A222297ADFD}" type="presParOf" srcId="{2AE1725A-20EA-4A31-A3EA-B5F2EB78C2F7}" destId="{10228087-31A5-4AB1-A86E-03904DB78CCA}" srcOrd="1" destOrd="0" presId="urn:microsoft.com/office/officeart/2008/layout/AlternatingPictureBlocks"/>
    <dgm:cxn modelId="{4CB533D8-5633-45D0-8796-7C8716B2D8E3}" type="presParOf" srcId="{2AE1725A-20EA-4A31-A3EA-B5F2EB78C2F7}" destId="{E4D18468-A428-4E01-9ECB-1A304475CA9D}" srcOrd="2" destOrd="0" presId="urn:microsoft.com/office/officeart/2008/layout/AlternatingPictureBlocks"/>
    <dgm:cxn modelId="{218B7449-8DE3-4C8C-BD3D-ECC812FF6197}" type="presParOf" srcId="{E4D18468-A428-4E01-9ECB-1A304475CA9D}" destId="{EC4AA9C7-44C5-4888-9A6D-C01E0AB28547}" srcOrd="0" destOrd="0" presId="urn:microsoft.com/office/officeart/2008/layout/AlternatingPictureBlocks"/>
    <dgm:cxn modelId="{C2DE5D44-B2AC-4C69-87D9-0B174AD0C884}" type="presParOf" srcId="{E4D18468-A428-4E01-9ECB-1A304475CA9D}" destId="{43A0C356-2D29-418B-B28E-10ED9E1EB8BD}" srcOrd="1" destOrd="0" presId="urn:microsoft.com/office/officeart/2008/layout/AlternatingPictureBlocks"/>
    <dgm:cxn modelId="{3EBFA6BC-D723-475B-9BAD-284AA95D122D}" type="presParOf" srcId="{2AE1725A-20EA-4A31-A3EA-B5F2EB78C2F7}" destId="{B60DB9A1-4684-4D81-A328-A8DD0E94BA38}" srcOrd="3" destOrd="0" presId="urn:microsoft.com/office/officeart/2008/layout/AlternatingPictureBlocks"/>
    <dgm:cxn modelId="{26D1BB09-2B7D-47C3-B2B0-357D42711CE4}" type="presParOf" srcId="{2AE1725A-20EA-4A31-A3EA-B5F2EB78C2F7}" destId="{DA1C09ED-5080-44D1-A8B9-A10B8C0B5657}" srcOrd="4" destOrd="0" presId="urn:microsoft.com/office/officeart/2008/layout/AlternatingPictureBlocks"/>
    <dgm:cxn modelId="{9E35EB27-BC78-42C4-B5A7-0758DE23C0C4}" type="presParOf" srcId="{DA1C09ED-5080-44D1-A8B9-A10B8C0B5657}" destId="{AFCE35D7-E2F0-4870-981F-0885BF8BC636}" srcOrd="0" destOrd="0" presId="urn:microsoft.com/office/officeart/2008/layout/AlternatingPictureBlocks"/>
    <dgm:cxn modelId="{A3AB412A-CCAB-4D8C-84C1-B82B2D5704CA}" type="presParOf" srcId="{DA1C09ED-5080-44D1-A8B9-A10B8C0B5657}" destId="{3AD00F62-D1C1-41F1-8965-53345444FDE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030AC5-65F3-4EAE-A73A-8AA1F513F800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2679E99-BA0B-4281-A08F-94A6E44F85FE}">
      <dgm:prSet phldrT="[Tekst]" custT="1"/>
      <dgm:spPr>
        <a:xfrm>
          <a:off x="2110321" y="2241"/>
          <a:ext cx="6196600" cy="1458142"/>
        </a:xfrm>
        <a:prstGeom prst="rect">
          <a:avLst/>
        </a:prstGeom>
        <a:solidFill>
          <a:srgbClr val="FFFF66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/>
        <a:lstStyle/>
        <a:p>
          <a:pPr marL="85725" lvl="0" indent="0" algn="l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pl-PL" sz="155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Doskonalenie systemu rozwoju kompetencji w tym zarządzania wiedzą. </a:t>
          </a:r>
          <a:r>
            <a:rPr lang="pl-PL" sz="1550" b="0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Rozszerzenie programu kursu służby przygotowawczej i uwzględnienie w nim zajęć prowadzonych przez trenerów wewnętrznych, w ramach dzielenia się wiedzą i doświadczeniami. </a:t>
          </a:r>
        </a:p>
        <a:p>
          <a:pPr marL="85725" lvl="0" indent="0" algn="l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</a:pPr>
          <a:r>
            <a:rPr lang="pl-PL" sz="1550" b="0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Aktualizacja procedur szkoleniowych – zwiększenie nacisku na uwzględnianie wyników okresowej oceny pracowników przy planowaniu szkoleń pracowników. </a:t>
          </a:r>
          <a:r>
            <a:rPr lang="pl-PL" sz="1550" b="1" u="none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Działanie zostało zrealizowane.</a:t>
          </a:r>
          <a:endParaRPr lang="pl-PL" sz="1550" b="1" u="none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43B10CE4-BF9D-4F0F-9255-9A6C0F86A9EE}" type="parTrans" cxnId="{EE9904C7-8401-4420-913B-9C692403C114}">
      <dgm:prSet/>
      <dgm:spPr/>
      <dgm:t>
        <a:bodyPr/>
        <a:lstStyle/>
        <a:p>
          <a:endParaRPr lang="pl-PL"/>
        </a:p>
      </dgm:t>
    </dgm:pt>
    <dgm:pt modelId="{20176ABE-6BD3-4375-A142-A8E9BBBA4880}" type="sibTrans" cxnId="{EE9904C7-8401-4420-913B-9C692403C114}">
      <dgm:prSet/>
      <dgm:spPr/>
      <dgm:t>
        <a:bodyPr/>
        <a:lstStyle/>
        <a:p>
          <a:endParaRPr lang="pl-PL"/>
        </a:p>
      </dgm:t>
    </dgm:pt>
    <dgm:pt modelId="{6BC30FE0-ECDF-4E9F-93CC-A7F14806F4BA}">
      <dgm:prSet phldrT="[Tekst]" custT="1"/>
      <dgm:spPr>
        <a:xfrm>
          <a:off x="2170802" y="3190704"/>
          <a:ext cx="6129670" cy="1458142"/>
        </a:xfrm>
        <a:prstGeom prst="rect">
          <a:avLst/>
        </a:prstGeom>
        <a:solidFill>
          <a:srgbClr val="FFFF66"/>
        </a:solidFill>
        <a:ln w="12700" cap="flat" cmpd="sng" algn="ctr">
          <a:solidFill>
            <a:srgbClr val="CC0000"/>
          </a:solidFill>
          <a:prstDash val="solid"/>
          <a:miter lim="800000"/>
        </a:ln>
        <a:effectLst/>
      </dgm:spPr>
      <dgm:t>
        <a:bodyPr/>
        <a:lstStyle/>
        <a:p>
          <a:pPr marL="85725" indent="0" algn="l">
            <a:spcAft>
              <a:spcPts val="0"/>
            </a:spcAft>
            <a:buNone/>
            <a:tabLst>
              <a:tab pos="85725" algn="l"/>
            </a:tabLst>
          </a:pPr>
          <a:r>
            <a:rPr lang="pl-PL" sz="1550" b="1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Zwiększenie zakresu i poprawa sposobu udostępniania danych dla mieszkańców w formie otwartych danych. </a:t>
          </a:r>
          <a:r>
            <a:rPr lang="pl-PL" sz="1550" b="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Działanie obejmuje m.in. </a:t>
          </a:r>
          <a:r>
            <a:rPr lang="pl-PL" sz="155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wypracowanie standardów wdrażania polityki otwartych danych, zidentyfikowanie katalogu danych możliwych do otwarcia, opracowanie zasad publikacji danych i harmonogramu ich udostępnienia, przygotowanie portalu do publikacji danych. </a:t>
          </a:r>
          <a:r>
            <a:rPr lang="pl-PL" sz="1550" b="1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Planowane zakończenie działania – 31.03.2024 r.</a:t>
          </a:r>
          <a:endParaRPr lang="pl-PL" sz="1550" b="1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2C07424E-9172-4685-85D6-E3E781262E3A}" type="parTrans" cxnId="{9A4D000A-059B-4FE6-8D8C-1C383021292D}">
      <dgm:prSet/>
      <dgm:spPr/>
      <dgm:t>
        <a:bodyPr/>
        <a:lstStyle/>
        <a:p>
          <a:endParaRPr lang="pl-PL"/>
        </a:p>
      </dgm:t>
    </dgm:pt>
    <dgm:pt modelId="{39797EA2-8EC6-49DE-B083-3F5283828DC3}" type="sibTrans" cxnId="{9A4D000A-059B-4FE6-8D8C-1C383021292D}">
      <dgm:prSet/>
      <dgm:spPr/>
      <dgm:t>
        <a:bodyPr/>
        <a:lstStyle/>
        <a:p>
          <a:endParaRPr lang="pl-PL"/>
        </a:p>
      </dgm:t>
    </dgm:pt>
    <dgm:pt modelId="{F3980C66-2601-43F8-9AEA-173AEAD51982}">
      <dgm:prSet phldrT="[Tekst]" custT="1"/>
      <dgm:spPr>
        <a:xfrm>
          <a:off x="861465" y="1584851"/>
          <a:ext cx="5939489" cy="1458142"/>
        </a:xfrm>
        <a:prstGeom prst="rect">
          <a:avLst/>
        </a:prstGeom>
        <a:solidFill>
          <a:srgbClr val="FFFF66"/>
        </a:solidFill>
        <a:ln w="12700" cap="flat" cmpd="sng" algn="ctr">
          <a:solidFill>
            <a:srgbClr val="CC0000"/>
          </a:solidFill>
          <a:prstDash val="solid"/>
          <a:miter lim="800000"/>
        </a:ln>
        <a:effectLst/>
      </dgm:spPr>
      <dgm:t>
        <a:bodyPr/>
        <a:lstStyle/>
        <a:p>
          <a:pPr marL="85725" indent="0" algn="l">
            <a:buNone/>
          </a:pPr>
          <a:r>
            <a:rPr lang="pl-PL" sz="1550" b="1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Poprawa intuicyjności rozwiązań informatycznych udostępnianych dla klientów.</a:t>
          </a:r>
          <a:r>
            <a:rPr lang="pl-PL" sz="155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W ramach działania planowana jest modyfikacja standardów COI </a:t>
          </a:r>
          <a:r>
            <a:rPr lang="pl-PL" sz="155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/>
          </a:r>
          <a:br>
            <a:rPr lang="pl-PL" sz="155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</a:br>
          <a:r>
            <a:rPr lang="pl-PL" sz="155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z </a:t>
          </a:r>
          <a:r>
            <a:rPr lang="pl-PL" sz="155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rozdzieleniem na systemy dla użytkowników wewnętrznych (UMK) i dla klientów zewnętrznych oraz wprowadzenie do standardów wymogu zapewnienia przez Wykonawcę w ramach zespołu projektowego specjalisty User </a:t>
          </a:r>
          <a:r>
            <a:rPr lang="pl-PL" sz="155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Experience</a:t>
          </a:r>
          <a:r>
            <a:rPr lang="pl-PL" sz="155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 w przypadku zamówień na zewnętrzne systemy informatyczne. </a:t>
          </a:r>
          <a:r>
            <a:rPr lang="pl-PL" sz="1550" b="1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Planowane zakończenie działania – 31.12.2023 r.</a:t>
          </a:r>
        </a:p>
      </dgm:t>
    </dgm:pt>
    <dgm:pt modelId="{DD89E457-4C0D-42C1-8EEE-09C7DDFC482E}" type="sibTrans" cxnId="{B9E04E66-E22F-4782-AF80-0FE940317253}">
      <dgm:prSet/>
      <dgm:spPr/>
      <dgm:t>
        <a:bodyPr/>
        <a:lstStyle/>
        <a:p>
          <a:endParaRPr lang="pl-PL"/>
        </a:p>
      </dgm:t>
    </dgm:pt>
    <dgm:pt modelId="{DF6F3937-63EC-446E-8285-DED2787BA2FE}" type="parTrans" cxnId="{B9E04E66-E22F-4782-AF80-0FE940317253}">
      <dgm:prSet/>
      <dgm:spPr/>
      <dgm:t>
        <a:bodyPr/>
        <a:lstStyle/>
        <a:p>
          <a:endParaRPr lang="pl-PL"/>
        </a:p>
      </dgm:t>
    </dgm:pt>
    <dgm:pt modelId="{2AE1725A-20EA-4A31-A3EA-B5F2EB78C2F7}" type="pres">
      <dgm:prSet presAssocID="{2D030AC5-65F3-4EAE-A73A-8AA1F513F8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A21B0AC-29DF-4713-AF77-85A88911EAAD}" type="pres">
      <dgm:prSet presAssocID="{B2679E99-BA0B-4281-A08F-94A6E44F85FE}" presName="comp" presStyleCnt="0"/>
      <dgm:spPr/>
    </dgm:pt>
    <dgm:pt modelId="{AAC91BE5-597E-4569-9CEA-C857B7D40BD7}" type="pres">
      <dgm:prSet presAssocID="{B2679E99-BA0B-4281-A08F-94A6E44F85FE}" presName="rect2" presStyleLbl="node1" presStyleIdx="0" presStyleCnt="3" custScaleX="1866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E1FCBA-DF19-42B0-B87D-DDBE3143DFC2}" type="pres">
      <dgm:prSet presAssocID="{B2679E99-BA0B-4281-A08F-94A6E44F85FE}" presName="rect1" presStyleLbl="lnNode1" presStyleIdx="0" presStyleCnt="3" custScaleX="96535" custLinFactNeighborX="-89715" custLinFactNeighborY="633"/>
      <dgm:spPr>
        <a:xfrm>
          <a:off x="843722" y="11471"/>
          <a:ext cx="1132488" cy="145814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obrazek: człowiek z wiedzą i pomysłami"/>
        </a:ext>
      </dgm:extLst>
    </dgm:pt>
    <dgm:pt modelId="{10228087-31A5-4AB1-A86E-03904DB78CCA}" type="pres">
      <dgm:prSet presAssocID="{20176ABE-6BD3-4375-A142-A8E9BBBA4880}" presName="sibTrans" presStyleCnt="0"/>
      <dgm:spPr/>
    </dgm:pt>
    <dgm:pt modelId="{E4D18468-A428-4E01-9ECB-1A304475CA9D}" type="pres">
      <dgm:prSet presAssocID="{F3980C66-2601-43F8-9AEA-173AEAD51982}" presName="comp" presStyleCnt="0"/>
      <dgm:spPr/>
    </dgm:pt>
    <dgm:pt modelId="{EC4AA9C7-44C5-4888-9A6D-C01E0AB28547}" type="pres">
      <dgm:prSet presAssocID="{F3980C66-2601-43F8-9AEA-173AEAD51982}" presName="rect2" presStyleLbl="node1" presStyleIdx="1" presStyleCnt="3" custScaleX="188632" custLinFactNeighborX="-40653" custLinFactNeighborY="-79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A0C356-2D29-418B-B28E-10ED9E1EB8BD}" type="pres">
      <dgm:prSet presAssocID="{F3980C66-2601-43F8-9AEA-173AEAD51982}" presName="rect1" presStyleLbl="lnNode1" presStyleIdx="1" presStyleCnt="3" custScaleX="92116" custLinFactNeighborX="-992" custLinFactNeighborY="-7608"/>
      <dgm:spPr>
        <a:xfrm>
          <a:off x="6920321" y="1573069"/>
          <a:ext cx="1386035" cy="1458142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obrazek: palec wciska przycisk&#10;"/>
        </a:ext>
      </dgm:extLst>
    </dgm:pt>
    <dgm:pt modelId="{B60DB9A1-4684-4D81-A328-A8DD0E94BA38}" type="pres">
      <dgm:prSet presAssocID="{DD89E457-4C0D-42C1-8EEE-09C7DDFC482E}" presName="sibTrans" presStyleCnt="0"/>
      <dgm:spPr/>
    </dgm:pt>
    <dgm:pt modelId="{DA1C09ED-5080-44D1-A8B9-A10B8C0B5657}" type="pres">
      <dgm:prSet presAssocID="{6BC30FE0-ECDF-4E9F-93CC-A7F14806F4BA}" presName="comp" presStyleCnt="0"/>
      <dgm:spPr/>
    </dgm:pt>
    <dgm:pt modelId="{AFCE35D7-E2F0-4870-981F-0885BF8BC636}" type="pres">
      <dgm:prSet presAssocID="{6BC30FE0-ECDF-4E9F-93CC-A7F14806F4BA}" presName="rect2" presStyleLbl="node1" presStyleIdx="2" presStyleCnt="3" custScaleX="187561" custLinFactNeighborX="526" custLinFactNeighborY="-154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AD00F62-D1C1-41F1-8965-53345444FDEE}" type="pres">
      <dgm:prSet presAssocID="{6BC30FE0-ECDF-4E9F-93CC-A7F14806F4BA}" presName="rect1" presStyleLbl="lnNode1" presStyleIdx="2" presStyleCnt="3" custScaleX="94044" custLinFactNeighborX="-89866" custLinFactNeighborY="-15343"/>
      <dgm:spPr>
        <a:xfrm>
          <a:off x="866581" y="3196638"/>
          <a:ext cx="1167234" cy="145814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gm:spPr>
      <dgm:t>
        <a:bodyPr/>
        <a:lstStyle/>
        <a:p>
          <a:endParaRPr lang="pl-PL"/>
        </a:p>
      </dgm:t>
      <dgm:extLst>
        <a:ext uri="{E40237B7-FDA0-4F09-8148-C483321AD2D9}">
          <dgm14:cNvPr xmlns:dgm14="http://schemas.microsoft.com/office/drawing/2010/diagram" id="0" name="" descr="obrazek: słupki wykresu i zegarek"/>
        </a:ext>
      </dgm:extLst>
    </dgm:pt>
  </dgm:ptLst>
  <dgm:cxnLst>
    <dgm:cxn modelId="{C36DD505-663E-4A91-8ECA-9298079CBD3E}" type="presOf" srcId="{2D030AC5-65F3-4EAE-A73A-8AA1F513F800}" destId="{2AE1725A-20EA-4A31-A3EA-B5F2EB78C2F7}" srcOrd="0" destOrd="0" presId="urn:microsoft.com/office/officeart/2008/layout/AlternatingPictureBlocks"/>
    <dgm:cxn modelId="{B9E04E66-E22F-4782-AF80-0FE940317253}" srcId="{2D030AC5-65F3-4EAE-A73A-8AA1F513F800}" destId="{F3980C66-2601-43F8-9AEA-173AEAD51982}" srcOrd="1" destOrd="0" parTransId="{DF6F3937-63EC-446E-8285-DED2787BA2FE}" sibTransId="{DD89E457-4C0D-42C1-8EEE-09C7DDFC482E}"/>
    <dgm:cxn modelId="{EE9904C7-8401-4420-913B-9C692403C114}" srcId="{2D030AC5-65F3-4EAE-A73A-8AA1F513F800}" destId="{B2679E99-BA0B-4281-A08F-94A6E44F85FE}" srcOrd="0" destOrd="0" parTransId="{43B10CE4-BF9D-4F0F-9255-9A6C0F86A9EE}" sibTransId="{20176ABE-6BD3-4375-A142-A8E9BBBA4880}"/>
    <dgm:cxn modelId="{D0EA7D5D-0128-4918-B198-4EF9B76416CD}" type="presOf" srcId="{B2679E99-BA0B-4281-A08F-94A6E44F85FE}" destId="{AAC91BE5-597E-4569-9CEA-C857B7D40BD7}" srcOrd="0" destOrd="0" presId="urn:microsoft.com/office/officeart/2008/layout/AlternatingPictureBlocks"/>
    <dgm:cxn modelId="{9A4D000A-059B-4FE6-8D8C-1C383021292D}" srcId="{2D030AC5-65F3-4EAE-A73A-8AA1F513F800}" destId="{6BC30FE0-ECDF-4E9F-93CC-A7F14806F4BA}" srcOrd="2" destOrd="0" parTransId="{2C07424E-9172-4685-85D6-E3E781262E3A}" sibTransId="{39797EA2-8EC6-49DE-B083-3F5283828DC3}"/>
    <dgm:cxn modelId="{A5B1BA20-75EA-499A-9F97-3287204EDF12}" type="presOf" srcId="{F3980C66-2601-43F8-9AEA-173AEAD51982}" destId="{EC4AA9C7-44C5-4888-9A6D-C01E0AB28547}" srcOrd="0" destOrd="0" presId="urn:microsoft.com/office/officeart/2008/layout/AlternatingPictureBlocks"/>
    <dgm:cxn modelId="{86147E4E-DF69-471E-9091-936137B9B5F2}" type="presOf" srcId="{6BC30FE0-ECDF-4E9F-93CC-A7F14806F4BA}" destId="{AFCE35D7-E2F0-4870-981F-0885BF8BC636}" srcOrd="0" destOrd="0" presId="urn:microsoft.com/office/officeart/2008/layout/AlternatingPictureBlocks"/>
    <dgm:cxn modelId="{D37B17DA-BC3A-40BA-94F1-2D4596E7041C}" type="presParOf" srcId="{2AE1725A-20EA-4A31-A3EA-B5F2EB78C2F7}" destId="{6A21B0AC-29DF-4713-AF77-85A88911EAAD}" srcOrd="0" destOrd="0" presId="urn:microsoft.com/office/officeart/2008/layout/AlternatingPictureBlocks"/>
    <dgm:cxn modelId="{A06137ED-4A3C-4769-99E2-8E810FBBC954}" type="presParOf" srcId="{6A21B0AC-29DF-4713-AF77-85A88911EAAD}" destId="{AAC91BE5-597E-4569-9CEA-C857B7D40BD7}" srcOrd="0" destOrd="0" presId="urn:microsoft.com/office/officeart/2008/layout/AlternatingPictureBlocks"/>
    <dgm:cxn modelId="{4E96CD85-C9C5-4A81-81AE-F34A2D534955}" type="presParOf" srcId="{6A21B0AC-29DF-4713-AF77-85A88911EAAD}" destId="{DFE1FCBA-DF19-42B0-B87D-DDBE3143DFC2}" srcOrd="1" destOrd="0" presId="urn:microsoft.com/office/officeart/2008/layout/AlternatingPictureBlocks"/>
    <dgm:cxn modelId="{83D912F5-3857-4EBA-9DCE-8A222297ADFD}" type="presParOf" srcId="{2AE1725A-20EA-4A31-A3EA-B5F2EB78C2F7}" destId="{10228087-31A5-4AB1-A86E-03904DB78CCA}" srcOrd="1" destOrd="0" presId="urn:microsoft.com/office/officeart/2008/layout/AlternatingPictureBlocks"/>
    <dgm:cxn modelId="{4CB533D8-5633-45D0-8796-7C8716B2D8E3}" type="presParOf" srcId="{2AE1725A-20EA-4A31-A3EA-B5F2EB78C2F7}" destId="{E4D18468-A428-4E01-9ECB-1A304475CA9D}" srcOrd="2" destOrd="0" presId="urn:microsoft.com/office/officeart/2008/layout/AlternatingPictureBlocks"/>
    <dgm:cxn modelId="{218B7449-8DE3-4C8C-BD3D-ECC812FF6197}" type="presParOf" srcId="{E4D18468-A428-4E01-9ECB-1A304475CA9D}" destId="{EC4AA9C7-44C5-4888-9A6D-C01E0AB28547}" srcOrd="0" destOrd="0" presId="urn:microsoft.com/office/officeart/2008/layout/AlternatingPictureBlocks"/>
    <dgm:cxn modelId="{C2DE5D44-B2AC-4C69-87D9-0B174AD0C884}" type="presParOf" srcId="{E4D18468-A428-4E01-9ECB-1A304475CA9D}" destId="{43A0C356-2D29-418B-B28E-10ED9E1EB8BD}" srcOrd="1" destOrd="0" presId="urn:microsoft.com/office/officeart/2008/layout/AlternatingPictureBlocks"/>
    <dgm:cxn modelId="{3EBFA6BC-D723-475B-9BAD-284AA95D122D}" type="presParOf" srcId="{2AE1725A-20EA-4A31-A3EA-B5F2EB78C2F7}" destId="{B60DB9A1-4684-4D81-A328-A8DD0E94BA38}" srcOrd="3" destOrd="0" presId="urn:microsoft.com/office/officeart/2008/layout/AlternatingPictureBlocks"/>
    <dgm:cxn modelId="{26D1BB09-2B7D-47C3-B2B0-357D42711CE4}" type="presParOf" srcId="{2AE1725A-20EA-4A31-A3EA-B5F2EB78C2F7}" destId="{DA1C09ED-5080-44D1-A8B9-A10B8C0B5657}" srcOrd="4" destOrd="0" presId="urn:microsoft.com/office/officeart/2008/layout/AlternatingPictureBlocks"/>
    <dgm:cxn modelId="{9E35EB27-BC78-42C4-B5A7-0758DE23C0C4}" type="presParOf" srcId="{DA1C09ED-5080-44D1-A8B9-A10B8C0B5657}" destId="{AFCE35D7-E2F0-4870-981F-0885BF8BC636}" srcOrd="0" destOrd="0" presId="urn:microsoft.com/office/officeart/2008/layout/AlternatingPictureBlocks"/>
    <dgm:cxn modelId="{A3AB412A-CCAB-4D8C-84C1-B82B2D5704CA}" type="presParOf" srcId="{DA1C09ED-5080-44D1-A8B9-A10B8C0B5657}" destId="{3AD00F62-D1C1-41F1-8965-53345444FDE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1BE65-44CF-4FDB-A370-8FE9DBE63C0A}">
      <dsp:nvSpPr>
        <dsp:cNvPr id="0" name=""/>
        <dsp:cNvSpPr/>
      </dsp:nvSpPr>
      <dsp:spPr>
        <a:xfrm rot="5400000">
          <a:off x="572423" y="1375151"/>
          <a:ext cx="1216203" cy="13846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6E977-90B1-43F6-A453-6ECF84380F1E}">
      <dsp:nvSpPr>
        <dsp:cNvPr id="0" name=""/>
        <dsp:cNvSpPr/>
      </dsp:nvSpPr>
      <dsp:spPr>
        <a:xfrm>
          <a:off x="250203" y="26966"/>
          <a:ext cx="2047370" cy="143309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>
              <a:latin typeface="Arial" panose="020B0604020202020204" pitchFamily="34" charset="0"/>
            </a:rPr>
            <a:t>2011</a:t>
          </a:r>
          <a:r>
            <a:rPr lang="pl-PL" sz="1300" kern="1200" dirty="0">
              <a:latin typeface="Arial" panose="020B0604020202020204" pitchFamily="34" charset="0"/>
            </a:rPr>
            <a:t> </a:t>
          </a:r>
          <a:endParaRPr lang="pl-PL" sz="1300" kern="1200" dirty="0"/>
        </a:p>
      </dsp:txBody>
      <dsp:txXfrm>
        <a:off x="320173" y="96936"/>
        <a:ext cx="1907430" cy="1293152"/>
      </dsp:txXfrm>
    </dsp:sp>
    <dsp:sp modelId="{106DAFDE-8A49-4D41-A5AF-8BE30A14DAC0}">
      <dsp:nvSpPr>
        <dsp:cNvPr id="0" name=""/>
        <dsp:cNvSpPr/>
      </dsp:nvSpPr>
      <dsp:spPr>
        <a:xfrm>
          <a:off x="2424292" y="142296"/>
          <a:ext cx="5706323" cy="115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solidFill>
                <a:srgbClr val="002060"/>
              </a:solidFill>
              <a:latin typeface="Arial" panose="020B0604020202020204" pitchFamily="34" charset="0"/>
            </a:rPr>
            <a:t>Pierwsza samoocena wg modelu CAF w Urzędzie Miasta Krakowa </a:t>
          </a:r>
          <a:endParaRPr lang="pl-PL" sz="1800" kern="1200" dirty="0">
            <a:solidFill>
              <a:srgbClr val="002060"/>
            </a:solidFill>
          </a:endParaRPr>
        </a:p>
      </dsp:txBody>
      <dsp:txXfrm>
        <a:off x="2424292" y="142296"/>
        <a:ext cx="5706323" cy="1158288"/>
      </dsp:txXfrm>
    </dsp:sp>
    <dsp:sp modelId="{6976972A-F0FB-4508-B1A4-06080B410FBC}">
      <dsp:nvSpPr>
        <dsp:cNvPr id="0" name=""/>
        <dsp:cNvSpPr/>
      </dsp:nvSpPr>
      <dsp:spPr>
        <a:xfrm rot="5400000">
          <a:off x="2777480" y="2984987"/>
          <a:ext cx="1216203" cy="13846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36C8A-F8F1-4AD7-81FF-DE8E89592368}">
      <dsp:nvSpPr>
        <dsp:cNvPr id="0" name=""/>
        <dsp:cNvSpPr/>
      </dsp:nvSpPr>
      <dsp:spPr>
        <a:xfrm>
          <a:off x="2489021" y="1625552"/>
          <a:ext cx="2047370" cy="143309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/>
            <a:t>Co 2-3 lata</a:t>
          </a:r>
        </a:p>
      </dsp:txBody>
      <dsp:txXfrm>
        <a:off x="2558991" y="1695522"/>
        <a:ext cx="1907430" cy="1293152"/>
      </dsp:txXfrm>
    </dsp:sp>
    <dsp:sp modelId="{D8B2168C-1707-4078-9119-3E664A424D01}">
      <dsp:nvSpPr>
        <dsp:cNvPr id="0" name=""/>
        <dsp:cNvSpPr/>
      </dsp:nvSpPr>
      <dsp:spPr>
        <a:xfrm>
          <a:off x="4626624" y="1748449"/>
          <a:ext cx="4963728" cy="115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solidFill>
                <a:srgbClr val="002060"/>
              </a:solidFill>
              <a:latin typeface="Arial" panose="020B0604020202020204" pitchFamily="34" charset="0"/>
            </a:rPr>
            <a:t>Kolejne samooceny, z dłuższą przerwą </a:t>
          </a:r>
          <a:r>
            <a:rPr lang="pl-PL" sz="1800" kern="1200" dirty="0" smtClean="0">
              <a:solidFill>
                <a:srgbClr val="002060"/>
              </a:solidFill>
              <a:latin typeface="Arial" panose="020B0604020202020204" pitchFamily="34" charset="0"/>
            </a:rPr>
            <a:t/>
          </a:r>
          <a:br>
            <a:rPr lang="pl-PL" sz="1800" kern="1200" dirty="0" smtClean="0">
              <a:solidFill>
                <a:srgbClr val="002060"/>
              </a:solidFill>
              <a:latin typeface="Arial" panose="020B0604020202020204" pitchFamily="34" charset="0"/>
            </a:rPr>
          </a:br>
          <a:r>
            <a:rPr lang="pl-PL" sz="1800" kern="1200" dirty="0" smtClean="0">
              <a:solidFill>
                <a:srgbClr val="002060"/>
              </a:solidFill>
              <a:latin typeface="Arial" panose="020B0604020202020204" pitchFamily="34" charset="0"/>
            </a:rPr>
            <a:t>w </a:t>
          </a:r>
          <a:r>
            <a:rPr lang="pl-PL" sz="1800" kern="1200" dirty="0">
              <a:solidFill>
                <a:srgbClr val="002060"/>
              </a:solidFill>
              <a:latin typeface="Arial" panose="020B0604020202020204" pitchFamily="34" charset="0"/>
            </a:rPr>
            <a:t>okresie pandemii COVID</a:t>
          </a:r>
          <a:endParaRPr lang="pl-PL" sz="1800" kern="1200" dirty="0">
            <a:solidFill>
              <a:srgbClr val="002060"/>
            </a:solidFill>
          </a:endParaRPr>
        </a:p>
      </dsp:txBody>
      <dsp:txXfrm>
        <a:off x="4626624" y="1748449"/>
        <a:ext cx="4963728" cy="1158288"/>
      </dsp:txXfrm>
    </dsp:sp>
    <dsp:sp modelId="{8F7D98CD-7823-4497-81D5-EE2274165B41}">
      <dsp:nvSpPr>
        <dsp:cNvPr id="0" name=""/>
        <dsp:cNvSpPr/>
      </dsp:nvSpPr>
      <dsp:spPr>
        <a:xfrm>
          <a:off x="4651006" y="3166456"/>
          <a:ext cx="2047370" cy="143309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pl-PL" sz="3200" b="1" kern="1200" dirty="0">
              <a:latin typeface="Arial" panose="020B0604020202020204" pitchFamily="34" charset="0"/>
            </a:rPr>
            <a:t>2022</a:t>
          </a:r>
          <a:endParaRPr lang="pl-PL" sz="3200" b="1" kern="1200" dirty="0"/>
        </a:p>
      </dsp:txBody>
      <dsp:txXfrm>
        <a:off x="4720976" y="3236426"/>
        <a:ext cx="1907430" cy="1293152"/>
      </dsp:txXfrm>
    </dsp:sp>
    <dsp:sp modelId="{CBB76B66-86E1-4831-85F1-A66167BF9E6A}">
      <dsp:nvSpPr>
        <dsp:cNvPr id="0" name=""/>
        <dsp:cNvSpPr/>
      </dsp:nvSpPr>
      <dsp:spPr>
        <a:xfrm>
          <a:off x="6751489" y="3281595"/>
          <a:ext cx="3121267" cy="1158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Ostatnia przeprowadzona samoocena (piąta)</a:t>
          </a:r>
        </a:p>
      </dsp:txBody>
      <dsp:txXfrm>
        <a:off x="6751489" y="3281595"/>
        <a:ext cx="3121267" cy="1158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A3AC9-8E28-4BEE-9D4D-AD570EF7768E}">
      <dsp:nvSpPr>
        <dsp:cNvPr id="0" name=""/>
        <dsp:cNvSpPr/>
      </dsp:nvSpPr>
      <dsp:spPr>
        <a:xfrm>
          <a:off x="0" y="153557"/>
          <a:ext cx="3249728" cy="1949837"/>
        </a:xfrm>
        <a:prstGeom prst="rect">
          <a:avLst/>
        </a:prstGeom>
        <a:solidFill>
          <a:srgbClr val="CCFFC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rgbClr val="002060"/>
              </a:solidFill>
            </a:rPr>
            <a:t>Kobiety – 65%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rgbClr val="002060"/>
              </a:solidFill>
            </a:rPr>
            <a:t>Mężczyźni – 35%</a:t>
          </a:r>
        </a:p>
      </dsp:txBody>
      <dsp:txXfrm>
        <a:off x="0" y="153557"/>
        <a:ext cx="3249728" cy="1949837"/>
      </dsp:txXfrm>
    </dsp:sp>
    <dsp:sp modelId="{836B5F13-91CE-4A3A-8AA2-85D3B1B0B800}">
      <dsp:nvSpPr>
        <dsp:cNvPr id="0" name=""/>
        <dsp:cNvSpPr/>
      </dsp:nvSpPr>
      <dsp:spPr>
        <a:xfrm>
          <a:off x="3574701" y="153557"/>
          <a:ext cx="3249728" cy="1949837"/>
        </a:xfrm>
        <a:prstGeom prst="rect">
          <a:avLst/>
        </a:prstGeom>
        <a:solidFill>
          <a:srgbClr val="CCFFC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solidFill>
                <a:srgbClr val="002060"/>
              </a:solidFill>
            </a:rPr>
            <a:t>Dyrektorzy – 5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solidFill>
                <a:srgbClr val="002060"/>
              </a:solidFill>
            </a:rPr>
            <a:t>Kierownicy – 16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solidFill>
                <a:srgbClr val="002060"/>
              </a:solidFill>
            </a:rPr>
            <a:t>Główni specjaliści – 15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solidFill>
                <a:srgbClr val="002060"/>
              </a:solidFill>
            </a:rPr>
            <a:t>Starsi inspektorzy – 12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>
              <a:solidFill>
                <a:srgbClr val="002060"/>
              </a:solidFill>
            </a:rPr>
            <a:t>Inspektorzy – 8</a:t>
          </a:r>
        </a:p>
      </dsp:txBody>
      <dsp:txXfrm>
        <a:off x="3574701" y="153557"/>
        <a:ext cx="3249728" cy="1949837"/>
      </dsp:txXfrm>
    </dsp:sp>
    <dsp:sp modelId="{9FC58387-69D2-4170-93AA-3E05785D3588}">
      <dsp:nvSpPr>
        <dsp:cNvPr id="0" name=""/>
        <dsp:cNvSpPr/>
      </dsp:nvSpPr>
      <dsp:spPr>
        <a:xfrm>
          <a:off x="7149403" y="153557"/>
          <a:ext cx="3249728" cy="1949837"/>
        </a:xfrm>
        <a:prstGeom prst="rect">
          <a:avLst/>
        </a:prstGeom>
        <a:solidFill>
          <a:srgbClr val="CCFFC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840"/>
            </a:spcAft>
            <a:buClrTx/>
            <a:buSzTx/>
            <a:buFontTx/>
            <a:buNone/>
            <a:tabLst/>
            <a:defRPr/>
          </a:pPr>
          <a:r>
            <a:rPr lang="pl-PL" sz="2000" kern="1200" dirty="0">
              <a:solidFill>
                <a:srgbClr val="002060"/>
              </a:solidFill>
            </a:rPr>
            <a:t>Starzy członkowie – 57%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rgbClr val="002060"/>
              </a:solidFill>
            </a:rPr>
            <a:t>Nowi członkowie – 43%</a:t>
          </a:r>
        </a:p>
      </dsp:txBody>
      <dsp:txXfrm>
        <a:off x="7149403" y="153557"/>
        <a:ext cx="3249728" cy="1949837"/>
      </dsp:txXfrm>
    </dsp:sp>
    <dsp:sp modelId="{19DC8716-89CE-439E-AFC9-E5129B76E6BD}">
      <dsp:nvSpPr>
        <dsp:cNvPr id="0" name=""/>
        <dsp:cNvSpPr/>
      </dsp:nvSpPr>
      <dsp:spPr>
        <a:xfrm>
          <a:off x="0" y="2428367"/>
          <a:ext cx="10399132" cy="773617"/>
        </a:xfrm>
        <a:prstGeom prst="rect">
          <a:avLst/>
        </a:prstGeom>
        <a:solidFill>
          <a:srgbClr val="CCFFC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>
              <a:solidFill>
                <a:srgbClr val="002060"/>
              </a:solidFill>
            </a:rPr>
            <a:t>Wszystkie komórki organizacyjne UMK</a:t>
          </a:r>
        </a:p>
      </dsp:txBody>
      <dsp:txXfrm>
        <a:off x="0" y="2428367"/>
        <a:ext cx="10399132" cy="7736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88657-F88A-4146-8198-52BC2E49B034}">
      <dsp:nvSpPr>
        <dsp:cNvPr id="0" name=""/>
        <dsp:cNvSpPr/>
      </dsp:nvSpPr>
      <dsp:spPr>
        <a:xfrm>
          <a:off x="47281" y="356369"/>
          <a:ext cx="7573737" cy="1103824"/>
        </a:xfrm>
        <a:prstGeom prst="roundRect">
          <a:avLst>
            <a:gd name="adj" fmla="val 10000"/>
          </a:avLst>
        </a:prstGeom>
        <a:solidFill>
          <a:srgbClr val="CCFFC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4625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rgbClr val="002060"/>
              </a:solidFill>
            </a:rPr>
            <a:t>Szkolenie wstępne – zapoznanie z modelem/przypomnienie zasad, harmonogram działań, zapoznanie z pozostałymi członkami zespołu</a:t>
          </a:r>
        </a:p>
      </dsp:txBody>
      <dsp:txXfrm>
        <a:off x="79611" y="388699"/>
        <a:ext cx="6397885" cy="1039164"/>
      </dsp:txXfrm>
    </dsp:sp>
    <dsp:sp modelId="{5543BB47-1538-4557-B4F5-E7E90FADAD22}">
      <dsp:nvSpPr>
        <dsp:cNvPr id="0" name=""/>
        <dsp:cNvSpPr/>
      </dsp:nvSpPr>
      <dsp:spPr>
        <a:xfrm>
          <a:off x="56736" y="1527551"/>
          <a:ext cx="7562016" cy="607288"/>
        </a:xfrm>
        <a:prstGeom prst="roundRect">
          <a:avLst>
            <a:gd name="adj" fmla="val 10000"/>
          </a:avLst>
        </a:prstGeom>
        <a:solidFill>
          <a:srgbClr val="CCFFC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4625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rgbClr val="002060"/>
              </a:solidFill>
            </a:rPr>
            <a:t>Praca w 5 podgrupach, pod przewodnictwem koordynatorów</a:t>
          </a:r>
        </a:p>
      </dsp:txBody>
      <dsp:txXfrm>
        <a:off x="74523" y="1545338"/>
        <a:ext cx="6327761" cy="571714"/>
      </dsp:txXfrm>
    </dsp:sp>
    <dsp:sp modelId="{CA54B28B-D7B7-4E96-A7FC-A775AB2771D1}">
      <dsp:nvSpPr>
        <dsp:cNvPr id="0" name=""/>
        <dsp:cNvSpPr/>
      </dsp:nvSpPr>
      <dsp:spPr>
        <a:xfrm>
          <a:off x="75454" y="2202841"/>
          <a:ext cx="7562016" cy="500623"/>
        </a:xfrm>
        <a:prstGeom prst="roundRect">
          <a:avLst>
            <a:gd name="adj" fmla="val 10000"/>
          </a:avLst>
        </a:prstGeom>
        <a:solidFill>
          <a:srgbClr val="CCFFC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4625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rgbClr val="002060"/>
              </a:solidFill>
            </a:rPr>
            <a:t>Warsztaty uzgodnieniowe samooceny</a:t>
          </a:r>
        </a:p>
      </dsp:txBody>
      <dsp:txXfrm>
        <a:off x="90117" y="2217504"/>
        <a:ext cx="6334009" cy="471297"/>
      </dsp:txXfrm>
    </dsp:sp>
    <dsp:sp modelId="{8345232F-514C-49A8-B9BB-990CF2E3C917}">
      <dsp:nvSpPr>
        <dsp:cNvPr id="0" name=""/>
        <dsp:cNvSpPr/>
      </dsp:nvSpPr>
      <dsp:spPr>
        <a:xfrm>
          <a:off x="81393" y="2774493"/>
          <a:ext cx="7562016" cy="975360"/>
        </a:xfrm>
        <a:prstGeom prst="roundRect">
          <a:avLst>
            <a:gd name="adj" fmla="val 10000"/>
          </a:avLst>
        </a:prstGeom>
        <a:solidFill>
          <a:srgbClr val="CCFFC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4625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rgbClr val="002060"/>
              </a:solidFill>
            </a:rPr>
            <a:t>Opracowanie propozycji planu doskonalenia na podstawie zidentyfikowanych przez zespół słabych i mocnych stron, w obszarach o obniżonej ocenie</a:t>
          </a:r>
        </a:p>
      </dsp:txBody>
      <dsp:txXfrm>
        <a:off x="109960" y="2803060"/>
        <a:ext cx="6306201" cy="918226"/>
      </dsp:txXfrm>
    </dsp:sp>
    <dsp:sp modelId="{C08AB19C-77F7-457C-AFF5-7B64BD8CE09A}">
      <dsp:nvSpPr>
        <dsp:cNvPr id="0" name=""/>
        <dsp:cNvSpPr/>
      </dsp:nvSpPr>
      <dsp:spPr>
        <a:xfrm>
          <a:off x="96482" y="3821966"/>
          <a:ext cx="7562016" cy="792372"/>
        </a:xfrm>
        <a:prstGeom prst="roundRect">
          <a:avLst>
            <a:gd name="adj" fmla="val 10000"/>
          </a:avLst>
        </a:prstGeom>
        <a:solidFill>
          <a:srgbClr val="CCFFCC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6213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>
              <a:solidFill>
                <a:srgbClr val="002060"/>
              </a:solidFill>
            </a:rPr>
            <a:t>Przyjęcie planu doskonalenia przez najwyższe kierownictwo Urzędu</a:t>
          </a:r>
        </a:p>
      </dsp:txBody>
      <dsp:txXfrm>
        <a:off x="119690" y="3845174"/>
        <a:ext cx="6316919" cy="745956"/>
      </dsp:txXfrm>
    </dsp:sp>
    <dsp:sp modelId="{F2198EC8-5949-4879-B263-44A2CC447EC9}">
      <dsp:nvSpPr>
        <dsp:cNvPr id="0" name=""/>
        <dsp:cNvSpPr/>
      </dsp:nvSpPr>
      <dsp:spPr>
        <a:xfrm>
          <a:off x="6833138" y="666335"/>
          <a:ext cx="633984" cy="1008858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>
        <a:off x="6975784" y="666335"/>
        <a:ext cx="348692" cy="851947"/>
      </dsp:txXfrm>
    </dsp:sp>
    <dsp:sp modelId="{EB7B5FD0-ABB8-4A4D-B62C-9E42A6ABC42A}">
      <dsp:nvSpPr>
        <dsp:cNvPr id="0" name=""/>
        <dsp:cNvSpPr/>
      </dsp:nvSpPr>
      <dsp:spPr>
        <a:xfrm>
          <a:off x="6836948" y="1742401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rgbClr val="FF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/>
        </a:p>
      </dsp:txBody>
      <dsp:txXfrm>
        <a:off x="6979594" y="1742401"/>
        <a:ext cx="348692" cy="477073"/>
      </dsp:txXfrm>
    </dsp:sp>
    <dsp:sp modelId="{B3EA5763-7C73-400F-BB0F-85024B1FE689}">
      <dsp:nvSpPr>
        <dsp:cNvPr id="0" name=""/>
        <dsp:cNvSpPr/>
      </dsp:nvSpPr>
      <dsp:spPr>
        <a:xfrm>
          <a:off x="6857623" y="2467352"/>
          <a:ext cx="633984" cy="633984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900" kern="1200"/>
        </a:p>
      </dsp:txBody>
      <dsp:txXfrm>
        <a:off x="7000269" y="2467352"/>
        <a:ext cx="348692" cy="477073"/>
      </dsp:txXfrm>
    </dsp:sp>
    <dsp:sp modelId="{18213AE2-BD1A-47F2-B0FB-8C2A4BE3BC06}">
      <dsp:nvSpPr>
        <dsp:cNvPr id="0" name=""/>
        <dsp:cNvSpPr/>
      </dsp:nvSpPr>
      <dsp:spPr>
        <a:xfrm>
          <a:off x="6866819" y="3207567"/>
          <a:ext cx="629096" cy="966673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400" kern="1200"/>
        </a:p>
      </dsp:txBody>
      <dsp:txXfrm>
        <a:off x="7008366" y="3207567"/>
        <a:ext cx="346002" cy="810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D576C-1379-4EC1-AA81-DB1466327A31}">
      <dsp:nvSpPr>
        <dsp:cNvPr id="0" name=""/>
        <dsp:cNvSpPr/>
      </dsp:nvSpPr>
      <dsp:spPr>
        <a:xfrm>
          <a:off x="3111" y="1546191"/>
          <a:ext cx="2078828" cy="1043313"/>
        </a:xfrm>
        <a:prstGeom prst="homePlat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2"/>
              </a:solidFill>
            </a:rPr>
            <a:t>2018 –portal podatnika</a:t>
          </a:r>
        </a:p>
      </dsp:txBody>
      <dsp:txXfrm>
        <a:off x="3111" y="1546191"/>
        <a:ext cx="1818000" cy="1043313"/>
      </dsp:txXfrm>
    </dsp:sp>
    <dsp:sp modelId="{0800EF3D-4481-4033-A3BD-1628515971B8}">
      <dsp:nvSpPr>
        <dsp:cNvPr id="0" name=""/>
        <dsp:cNvSpPr/>
      </dsp:nvSpPr>
      <dsp:spPr>
        <a:xfrm>
          <a:off x="1586564" y="1546191"/>
          <a:ext cx="2608284" cy="1043313"/>
        </a:xfrm>
        <a:prstGeom prst="chevron">
          <a:avLst/>
        </a:prstGeom>
        <a:solidFill>
          <a:srgbClr val="FFCF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>
              <a:solidFill>
                <a:schemeClr val="tx2"/>
              </a:solidFill>
            </a:rPr>
            <a:t>2019 – </a:t>
          </a:r>
          <a:r>
            <a:rPr lang="pl-PL" sz="1600" b="1" kern="1200" noProof="0" dirty="0">
              <a:solidFill>
                <a:schemeClr val="tx2"/>
              </a:solidFill>
            </a:rPr>
            <a:t>uproszczenie języka urzędowego</a:t>
          </a:r>
          <a:endParaRPr lang="en-US" sz="1600" b="1" kern="1200" noProof="0" dirty="0">
            <a:solidFill>
              <a:schemeClr val="tx2"/>
            </a:solidFill>
          </a:endParaRPr>
        </a:p>
      </dsp:txBody>
      <dsp:txXfrm>
        <a:off x="2108221" y="1546191"/>
        <a:ext cx="1564971" cy="1043313"/>
      </dsp:txXfrm>
    </dsp:sp>
    <dsp:sp modelId="{71AC4761-2A4E-494D-A520-480680E9CA95}">
      <dsp:nvSpPr>
        <dsp:cNvPr id="0" name=""/>
        <dsp:cNvSpPr/>
      </dsp:nvSpPr>
      <dsp:spPr>
        <a:xfrm>
          <a:off x="3646910" y="1546191"/>
          <a:ext cx="2608284" cy="1043313"/>
        </a:xfrm>
        <a:prstGeom prst="chevron">
          <a:avLst/>
        </a:prstGeom>
        <a:solidFill>
          <a:srgbClr val="FFD8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>
              <a:solidFill>
                <a:schemeClr val="tx2"/>
              </a:solidFill>
            </a:rPr>
            <a:t>2020 – </a:t>
          </a:r>
          <a:r>
            <a:rPr lang="pl-PL" sz="1800" b="1" kern="1200" noProof="0" dirty="0">
              <a:solidFill>
                <a:schemeClr val="tx2"/>
              </a:solidFill>
            </a:rPr>
            <a:t>paczkomaty urzędowe</a:t>
          </a:r>
          <a:endParaRPr lang="en-US" sz="1800" b="1" kern="1200" noProof="0" dirty="0">
            <a:solidFill>
              <a:schemeClr val="tx2"/>
            </a:solidFill>
          </a:endParaRPr>
        </a:p>
      </dsp:txBody>
      <dsp:txXfrm>
        <a:off x="4168567" y="1546191"/>
        <a:ext cx="1564971" cy="1043313"/>
      </dsp:txXfrm>
    </dsp:sp>
    <dsp:sp modelId="{0F973B40-81DB-4765-8FEC-994DD171F246}">
      <dsp:nvSpPr>
        <dsp:cNvPr id="0" name=""/>
        <dsp:cNvSpPr/>
      </dsp:nvSpPr>
      <dsp:spPr>
        <a:xfrm>
          <a:off x="5733537" y="1546191"/>
          <a:ext cx="2608284" cy="1043313"/>
        </a:xfrm>
        <a:prstGeom prst="chevron">
          <a:avLst/>
        </a:prstGeom>
        <a:solidFill>
          <a:srgbClr val="FFE3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noProof="0" dirty="0">
              <a:solidFill>
                <a:schemeClr val="tx2"/>
              </a:solidFill>
            </a:rPr>
            <a:t>202</a:t>
          </a:r>
          <a:r>
            <a:rPr lang="pl-PL" sz="1600" b="1" kern="1200" noProof="0" dirty="0">
              <a:solidFill>
                <a:schemeClr val="tx2"/>
              </a:solidFill>
            </a:rPr>
            <a:t>3</a:t>
          </a:r>
          <a:r>
            <a:rPr lang="en-US" sz="1600" b="1" kern="1200" noProof="0" dirty="0">
              <a:solidFill>
                <a:schemeClr val="tx2"/>
              </a:solidFill>
            </a:rPr>
            <a:t> – </a:t>
          </a:r>
          <a:r>
            <a:rPr lang="pl-PL" sz="1600" b="1" kern="1200" noProof="0" dirty="0">
              <a:solidFill>
                <a:schemeClr val="tx2"/>
              </a:solidFill>
            </a:rPr>
            <a:t>zintegrowane centrum kontaktu</a:t>
          </a:r>
          <a:endParaRPr lang="en-US" sz="1600" b="1" kern="1200" noProof="0" dirty="0">
            <a:solidFill>
              <a:schemeClr val="tx2"/>
            </a:solidFill>
          </a:endParaRPr>
        </a:p>
      </dsp:txBody>
      <dsp:txXfrm>
        <a:off x="6255194" y="1546191"/>
        <a:ext cx="1564971" cy="1043313"/>
      </dsp:txXfrm>
    </dsp:sp>
    <dsp:sp modelId="{4645CE8A-A3A4-4564-AAA2-2C72CE007BA7}">
      <dsp:nvSpPr>
        <dsp:cNvPr id="0" name=""/>
        <dsp:cNvSpPr/>
      </dsp:nvSpPr>
      <dsp:spPr>
        <a:xfrm>
          <a:off x="7820165" y="1546191"/>
          <a:ext cx="2274580" cy="1043313"/>
        </a:xfrm>
        <a:prstGeom prst="chevron">
          <a:avLst/>
        </a:prstGeom>
        <a:solidFill>
          <a:srgbClr val="FFECA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solidFill>
                <a:schemeClr val="tx2"/>
              </a:solidFill>
            </a:rPr>
            <a:t>2024 … ?</a:t>
          </a:r>
        </a:p>
      </dsp:txBody>
      <dsp:txXfrm>
        <a:off x="8341822" y="1546191"/>
        <a:ext cx="1231267" cy="10433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91BE5-597E-4569-9CEA-C857B7D40BD7}">
      <dsp:nvSpPr>
        <dsp:cNvPr id="0" name=""/>
        <dsp:cNvSpPr/>
      </dsp:nvSpPr>
      <dsp:spPr>
        <a:xfrm>
          <a:off x="2900565" y="2661"/>
          <a:ext cx="7042033" cy="1657084"/>
        </a:xfrm>
        <a:prstGeom prst="rect">
          <a:avLst/>
        </a:prstGeom>
        <a:solidFill>
          <a:srgbClr val="FFFF66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Poszerzenie możliwości awansu zawodowego w UMK - </a:t>
          </a:r>
          <a:r>
            <a:rPr lang="pl-PL" sz="1600" b="0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w</a:t>
          </a:r>
          <a:r>
            <a:rPr lang="pl-PL" sz="1600" b="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pl-PL" sz="160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2018 roku przyjęto nowy Regulamin wynagradzania pracowników, w którym wprowadzono zapis </a:t>
          </a:r>
          <a:br>
            <a:rPr lang="pl-PL" sz="160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o możliwości awansowania na stanowisko Starszego Inspektora z równoczesnym podwyższeniem wynagrodzenia zasadniczego pracownika. </a:t>
          </a:r>
          <a:endParaRPr lang="pl-PL" sz="1600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2900565" y="2661"/>
        <a:ext cx="7042033" cy="1657084"/>
      </dsp:txXfrm>
    </dsp:sp>
    <dsp:sp modelId="{DFE1FCBA-DF19-42B0-B87D-DDBE3143DFC2}">
      <dsp:nvSpPr>
        <dsp:cNvPr id="0" name=""/>
        <dsp:cNvSpPr/>
      </dsp:nvSpPr>
      <dsp:spPr>
        <a:xfrm>
          <a:off x="1461158" y="13151"/>
          <a:ext cx="1286999" cy="165708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AA9C7-44C5-4888-9A6D-C01E0AB28547}">
      <dsp:nvSpPr>
        <dsp:cNvPr id="0" name=""/>
        <dsp:cNvSpPr/>
      </dsp:nvSpPr>
      <dsp:spPr>
        <a:xfrm>
          <a:off x="1481322" y="1801195"/>
          <a:ext cx="6749844" cy="1657084"/>
        </a:xfrm>
        <a:prstGeom prst="rect">
          <a:avLst/>
        </a:prstGeom>
        <a:solidFill>
          <a:srgbClr val="FFFF66"/>
        </a:solidFill>
        <a:ln w="12700" cap="flat" cmpd="sng" algn="ctr">
          <a:solidFill>
            <a:srgbClr val="CC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0" algn="l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5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Poprawa dostępności pracowników IT dla użytkowników </a:t>
          </a:r>
          <a:r>
            <a:rPr lang="pl-PL" sz="155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- w 2019 roku zmieniona została struktura organizacyjna wydziału. Następnie nowa struktura była rozwijana i w 2020 roku utworzono Centrum Obsługi informatycznej, </a:t>
          </a:r>
          <a:r>
            <a:rPr lang="pl-PL" sz="155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/>
          </a:r>
          <a:br>
            <a:rPr lang="pl-PL" sz="155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</a:br>
          <a:r>
            <a:rPr lang="pl-PL" sz="155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w </a:t>
          </a:r>
          <a:r>
            <a:rPr lang="pl-PL" sz="155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ramach którego wyodrębniono komórki odpowiedzialne w największym stopniu za kontakt z użytkownikami. Zatrudniono w nich dodatkowe osoby, w celu skrócenia czasu oczekiwania użytkowników na realizację zgłoszenia.</a:t>
          </a:r>
        </a:p>
      </dsp:txBody>
      <dsp:txXfrm>
        <a:off x="1481322" y="1801195"/>
        <a:ext cx="6749844" cy="1657084"/>
      </dsp:txXfrm>
    </dsp:sp>
    <dsp:sp modelId="{43A0C356-2D29-418B-B28E-10ED9E1EB8BD}">
      <dsp:nvSpPr>
        <dsp:cNvPr id="0" name=""/>
        <dsp:cNvSpPr/>
      </dsp:nvSpPr>
      <dsp:spPr>
        <a:xfrm>
          <a:off x="8366818" y="1787805"/>
          <a:ext cx="1575139" cy="1657084"/>
        </a:xfrm>
        <a:prstGeom prst="rect">
          <a:avLst/>
        </a:prstGeom>
        <a:solidFill>
          <a:sysClr val="window" lastClr="FFFFFF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E35D7-E2F0-4870-981F-0885BF8BC636}">
      <dsp:nvSpPr>
        <dsp:cNvPr id="0" name=""/>
        <dsp:cNvSpPr/>
      </dsp:nvSpPr>
      <dsp:spPr>
        <a:xfrm>
          <a:off x="2969298" y="3626142"/>
          <a:ext cx="6965972" cy="1657084"/>
        </a:xfrm>
        <a:prstGeom prst="rect">
          <a:avLst/>
        </a:prstGeom>
        <a:solidFill>
          <a:srgbClr val="FFFF66"/>
        </a:solidFill>
        <a:ln w="12700" cap="flat" cmpd="sng" algn="ctr">
          <a:solidFill>
            <a:srgbClr val="CC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85725" algn="l"/>
            </a:tabLst>
          </a:pPr>
          <a:r>
            <a:rPr lang="pl-PL" sz="1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Poprawa jakości konsultacji społecznych prowadzonych przez UMK, w tym zwiększenie zainteresowania interesariuszy konsultacjami </a:t>
          </a: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- W 2018 roku przyjęto nowe, jednolite zasady i tryb przeprowadzania konsultacji </a:t>
          </a:r>
          <a:r>
            <a:rPr lang="pl-PL" sz="160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/>
          </a:r>
          <a:br>
            <a:rPr lang="pl-PL" sz="160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</a:br>
          <a:r>
            <a:rPr lang="pl-PL" sz="160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z </a:t>
          </a: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mieszkańcami (Uchwała nr CXI/2904/18 RMK z 29.09.2018 r.) Wprowadzona została też zasada przeprowadzania ewaluacji procesu konsultacji społecznych co 2 lata. </a:t>
          </a:r>
        </a:p>
      </dsp:txBody>
      <dsp:txXfrm>
        <a:off x="2969298" y="3626142"/>
        <a:ext cx="6965972" cy="1657084"/>
      </dsp:txXfrm>
    </dsp:sp>
    <dsp:sp modelId="{3AD00F62-D1C1-41F1-8965-53345444FDEE}">
      <dsp:nvSpPr>
        <dsp:cNvPr id="0" name=""/>
        <dsp:cNvSpPr/>
      </dsp:nvSpPr>
      <dsp:spPr>
        <a:xfrm>
          <a:off x="1487136" y="3632886"/>
          <a:ext cx="1326486" cy="165708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91BE5-597E-4569-9CEA-C857B7D40BD7}">
      <dsp:nvSpPr>
        <dsp:cNvPr id="0" name=""/>
        <dsp:cNvSpPr/>
      </dsp:nvSpPr>
      <dsp:spPr>
        <a:xfrm>
          <a:off x="2363685" y="639"/>
          <a:ext cx="6471875" cy="1568579"/>
        </a:xfrm>
        <a:prstGeom prst="rect">
          <a:avLst/>
        </a:prstGeom>
        <a:solidFill>
          <a:srgbClr val="FFFF66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5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Doskonalenie systemu rozwoju kompetencji w tym zarządzania wiedzą. </a:t>
          </a:r>
          <a:r>
            <a:rPr lang="pl-PL" sz="1550" b="0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Rozszerzenie programu kursu służby przygotowawczej i uwzględnienie w nim zajęć prowadzonych przez trenerów wewnętrznych, w ramach dzielenia się wiedzą i doświadczeniami. </a:t>
          </a:r>
        </a:p>
        <a:p>
          <a:pPr marL="85725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l-PL" sz="1550" b="0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Aktualizacja procedur szkoleniowych – zwiększenie nacisku na uwzględnianie wyników okresowej oceny pracowników przy planowaniu szkoleń pracowników. </a:t>
          </a:r>
          <a:r>
            <a:rPr lang="pl-PL" sz="1550" b="1" u="none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Działanie zostało zrealizowane.</a:t>
          </a:r>
          <a:endParaRPr lang="pl-PL" sz="1550" b="1" u="none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2363685" y="639"/>
        <a:ext cx="6471875" cy="1568579"/>
      </dsp:txXfrm>
    </dsp:sp>
    <dsp:sp modelId="{DFE1FCBA-DF19-42B0-B87D-DDBE3143DFC2}">
      <dsp:nvSpPr>
        <dsp:cNvPr id="0" name=""/>
        <dsp:cNvSpPr/>
      </dsp:nvSpPr>
      <dsp:spPr>
        <a:xfrm>
          <a:off x="791101" y="10568"/>
          <a:ext cx="1499085" cy="156857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AA9C7-44C5-4888-9A6D-C01E0AB28547}">
      <dsp:nvSpPr>
        <dsp:cNvPr id="0" name=""/>
        <dsp:cNvSpPr/>
      </dsp:nvSpPr>
      <dsp:spPr>
        <a:xfrm>
          <a:off x="774005" y="1703112"/>
          <a:ext cx="6542001" cy="1568579"/>
        </a:xfrm>
        <a:prstGeom prst="rect">
          <a:avLst/>
        </a:prstGeom>
        <a:solidFill>
          <a:srgbClr val="FFFF66"/>
        </a:solidFill>
        <a:ln w="12700" cap="flat" cmpd="sng" algn="ctr">
          <a:solidFill>
            <a:srgbClr val="CC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0" algn="l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5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Poprawa intuicyjności rozwiązań informatycznych udostępnianych dla klientów.</a:t>
          </a:r>
          <a:r>
            <a:rPr lang="pl-PL" sz="155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W ramach działania planowana jest modyfikacja standardów COI </a:t>
          </a:r>
          <a:r>
            <a:rPr lang="pl-PL" sz="155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/>
          </a:r>
          <a:br>
            <a:rPr lang="pl-PL" sz="155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</a:br>
          <a:r>
            <a:rPr lang="pl-PL" sz="155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z </a:t>
          </a:r>
          <a:r>
            <a:rPr lang="pl-PL" sz="155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rozdzieleniem na systemy dla użytkowników wewnętrznych (UMK) i dla klientów zewnętrznych oraz wprowadzenie do standardów wymogu zapewnienia przez Wykonawcę w ramach zespołu projektowego specjalisty User </a:t>
          </a:r>
          <a:r>
            <a:rPr lang="pl-PL" sz="155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Experience</a:t>
          </a:r>
          <a:r>
            <a:rPr lang="pl-PL" sz="155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 w przypadku zamówień na zewnętrzne systemy informatyczne. </a:t>
          </a:r>
          <a:r>
            <a:rPr lang="pl-PL" sz="155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Planowane zakończenie działania – 31.12.2023 r.</a:t>
          </a:r>
        </a:p>
      </dsp:txBody>
      <dsp:txXfrm>
        <a:off x="774005" y="1703112"/>
        <a:ext cx="6542001" cy="1568579"/>
      </dsp:txXfrm>
    </dsp:sp>
    <dsp:sp modelId="{43A0C356-2D29-418B-B28E-10ED9E1EB8BD}">
      <dsp:nvSpPr>
        <dsp:cNvPr id="0" name=""/>
        <dsp:cNvSpPr/>
      </dsp:nvSpPr>
      <dsp:spPr>
        <a:xfrm>
          <a:off x="7390068" y="1708696"/>
          <a:ext cx="1430463" cy="1568579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E35D7-E2F0-4870-981F-0885BF8BC636}">
      <dsp:nvSpPr>
        <dsp:cNvPr id="0" name=""/>
        <dsp:cNvSpPr/>
      </dsp:nvSpPr>
      <dsp:spPr>
        <a:xfrm>
          <a:off x="2347520" y="3412346"/>
          <a:ext cx="6504857" cy="1568579"/>
        </a:xfrm>
        <a:prstGeom prst="rect">
          <a:avLst/>
        </a:prstGeom>
        <a:solidFill>
          <a:srgbClr val="FFFF66"/>
        </a:solidFill>
        <a:ln w="12700" cap="flat" cmpd="sng" algn="ctr">
          <a:solidFill>
            <a:srgbClr val="CC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85725" lvl="0" indent="0" algn="l" defTabSz="68897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tabLst>
              <a:tab pos="85725" algn="l"/>
            </a:tabLst>
          </a:pPr>
          <a:r>
            <a:rPr lang="pl-PL" sz="1550" b="1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Zwiększenie zakresu i poprawa sposobu udostępniania danych dla mieszkańców w formie otwartych danych. </a:t>
          </a:r>
          <a:r>
            <a:rPr lang="pl-PL" sz="1550" b="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Działanie obejmuje m.in. </a:t>
          </a:r>
          <a:r>
            <a:rPr lang="pl-PL" sz="155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wypracowanie standardów wdrażania polityki otwartych danych, zidentyfikowanie katalogu danych możliwych do otwarcia, opracowanie zasad publikacji danych i harmonogramu ich udostępnienia, przygotowanie portalu do publikacji danych. </a:t>
          </a:r>
          <a:r>
            <a:rPr lang="pl-PL" sz="1550" b="1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Planowane zakończenie działania – 31.03.2024 r.</a:t>
          </a:r>
          <a:endParaRPr lang="pl-PL" sz="1550" b="1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2347520" y="3412346"/>
        <a:ext cx="6504857" cy="1568579"/>
      </dsp:txXfrm>
    </dsp:sp>
    <dsp:sp modelId="{3AD00F62-D1C1-41F1-8965-53345444FDEE}">
      <dsp:nvSpPr>
        <dsp:cNvPr id="0" name=""/>
        <dsp:cNvSpPr/>
      </dsp:nvSpPr>
      <dsp:spPr>
        <a:xfrm>
          <a:off x="790181" y="3414762"/>
          <a:ext cx="1460403" cy="1568579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CFCF1-AF59-4A35-B036-D3F261C7FDE7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428587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6F54F-C850-44C0-9A4A-4F841B58972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03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427E9-04D1-4F7F-9014-66C488BA34CD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F102A-F2D9-48B5-9C66-432DEAB94E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102A-F2D9-48B5-9C66-432DEAB94EFF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633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102A-F2D9-48B5-9C66-432DEAB94EF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347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102A-F2D9-48B5-9C66-432DEAB94EF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003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102A-F2D9-48B5-9C66-432DEAB94EF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410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102A-F2D9-48B5-9C66-432DEAB94EF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184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102A-F2D9-48B5-9C66-432DEAB94EF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965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102A-F2D9-48B5-9C66-432DEAB94EF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209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F102A-F2D9-48B5-9C66-432DEAB94EF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606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3"/>
          <a:stretch/>
        </p:blipFill>
        <p:spPr>
          <a:xfrm>
            <a:off x="-32273" y="-16778"/>
            <a:ext cx="12263718" cy="687477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87" y="2390623"/>
            <a:ext cx="1409701" cy="171983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5154800"/>
            <a:ext cx="9144000" cy="596337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990235"/>
            <a:ext cx="9144000" cy="518141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3228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3230-C062-4571-8934-390241A4A5C8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29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3230-C062-4571-8934-390241A4A5C8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66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3"/>
          <a:stretch/>
        </p:blipFill>
        <p:spPr>
          <a:xfrm>
            <a:off x="-32273" y="-16778"/>
            <a:ext cx="12263718" cy="68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94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koncze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11131" r="1102" b="83"/>
          <a:stretch/>
        </p:blipFill>
        <p:spPr>
          <a:xfrm>
            <a:off x="-32273" y="-16778"/>
            <a:ext cx="12263718" cy="6874779"/>
          </a:xfrm>
          <a:prstGeom prst="rect">
            <a:avLst/>
          </a:prstGeom>
        </p:spPr>
      </p:pic>
      <p:sp>
        <p:nvSpPr>
          <p:cNvPr id="4" name="pole tekstowe 3"/>
          <p:cNvSpPr txBox="1"/>
          <p:nvPr userDrawn="1"/>
        </p:nvSpPr>
        <p:spPr>
          <a:xfrm>
            <a:off x="1605094" y="3136613"/>
            <a:ext cx="8981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bg1"/>
                </a:solidFill>
                <a:latin typeface="+mj-lt"/>
              </a:rPr>
              <a:t>Dziękujemy za uwagę!</a:t>
            </a:r>
          </a:p>
        </p:txBody>
      </p:sp>
    </p:spTree>
    <p:extLst>
      <p:ext uri="{BB962C8B-B14F-4D97-AF65-F5344CB8AC3E}">
        <p14:creationId xmlns:p14="http://schemas.microsoft.com/office/powerpoint/2010/main" val="346640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3230-C062-4571-8934-390241A4A5C8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71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3230-C062-4571-8934-390241A4A5C8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273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3230-C062-4571-8934-390241A4A5C8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94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3230-C062-4571-8934-390241A4A5C8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4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3230-C062-4571-8934-390241A4A5C8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46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3230-C062-4571-8934-390241A4A5C8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438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3230-C062-4571-8934-390241A4A5C8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33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3230-C062-4571-8934-390241A4A5C8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058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 userDrawn="1"/>
        </p:nvGrpSpPr>
        <p:grpSpPr>
          <a:xfrm>
            <a:off x="322907" y="325720"/>
            <a:ext cx="11560408" cy="6206560"/>
            <a:chOff x="322907" y="325720"/>
            <a:chExt cx="11560408" cy="6206560"/>
          </a:xfrm>
        </p:grpSpPr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7240" y="5644312"/>
              <a:ext cx="2040800" cy="857136"/>
            </a:xfrm>
            <a:prstGeom prst="rect">
              <a:avLst/>
            </a:prstGeom>
          </p:spPr>
        </p:pic>
        <p:grpSp>
          <p:nvGrpSpPr>
            <p:cNvPr id="15" name="Grupa 14"/>
            <p:cNvGrpSpPr/>
            <p:nvPr userDrawn="1"/>
          </p:nvGrpSpPr>
          <p:grpSpPr>
            <a:xfrm>
              <a:off x="322907" y="325720"/>
              <a:ext cx="11560408" cy="6206560"/>
              <a:chOff x="322907" y="324915"/>
              <a:chExt cx="11560408" cy="6206560"/>
            </a:xfrm>
          </p:grpSpPr>
          <p:sp>
            <p:nvSpPr>
              <p:cNvPr id="11" name="Prostokąt 10"/>
              <p:cNvSpPr/>
              <p:nvPr userDrawn="1"/>
            </p:nvSpPr>
            <p:spPr>
              <a:xfrm rot="16200000">
                <a:off x="-2753242" y="3402920"/>
                <a:ext cx="6206560" cy="50550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Prostokąt 11"/>
              <p:cNvSpPr/>
              <p:nvPr userDrawn="1"/>
            </p:nvSpPr>
            <p:spPr>
              <a:xfrm>
                <a:off x="322907" y="6481075"/>
                <a:ext cx="11554247" cy="50400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rostokąt 12"/>
              <p:cNvSpPr/>
              <p:nvPr userDrawn="1"/>
            </p:nvSpPr>
            <p:spPr>
              <a:xfrm>
                <a:off x="322907" y="324915"/>
                <a:ext cx="11554247" cy="50400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/>
              <p:cNvSpPr/>
              <p:nvPr userDrawn="1"/>
            </p:nvSpPr>
            <p:spPr>
              <a:xfrm rot="16200000">
                <a:off x="8754760" y="3402920"/>
                <a:ext cx="6206560" cy="50550"/>
              </a:xfrm>
              <a:prstGeom prst="rect">
                <a:avLst/>
              </a:prstGeom>
              <a:solidFill>
                <a:srgbClr val="006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954593"/>
            <a:ext cx="10515600" cy="736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5835" y="6534797"/>
            <a:ext cx="27432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488E"/>
                </a:solidFill>
              </a:defRPr>
            </a:lvl1pPr>
          </a:lstStyle>
          <a:p>
            <a:fld id="{05593230-C062-4571-8934-390241A4A5C8}" type="datetimeFigureOut">
              <a:rPr lang="pl-PL" smtClean="0"/>
              <a:pPr/>
              <a:t>31.10.2023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544845"/>
            <a:ext cx="4114800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488E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6841" y="6534797"/>
            <a:ext cx="3651199" cy="249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88E"/>
                </a:solidFill>
              </a:defRPr>
            </a:lvl1pPr>
          </a:lstStyle>
          <a:p>
            <a:fld id="{BDB7C9A6-D10F-4C8A-915C-D6CE913931B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5" y="363485"/>
            <a:ext cx="1693980" cy="5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0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63A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63A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63A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63A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63A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63A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77241" y="4496192"/>
            <a:ext cx="5131279" cy="736095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31 października 2023 r.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69325" y="1947949"/>
            <a:ext cx="9757954" cy="25482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4400" b="1" dirty="0">
                <a:solidFill>
                  <a:srgbClr val="002060"/>
                </a:solidFill>
              </a:rPr>
              <a:t>CAF w Urzędzie Miasta Krakowa</a:t>
            </a:r>
          </a:p>
        </p:txBody>
      </p:sp>
    </p:spTree>
    <p:extLst>
      <p:ext uri="{BB962C8B-B14F-4D97-AF65-F5344CB8AC3E}">
        <p14:creationId xmlns:p14="http://schemas.microsoft.com/office/powerpoint/2010/main" val="25697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F226C-77AD-4404-9D4A-84574FB9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10027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1E869D-D072-4BB0-9A0D-560996285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434" y="1521041"/>
            <a:ext cx="10724473" cy="188498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pl-PL" sz="4400" b="1" i="0" u="none" strike="noStrike" baseline="0" dirty="0">
                <a:solidFill>
                  <a:srgbClr val="002060"/>
                </a:solidFill>
              </a:rPr>
              <a:t>Działania doskonalące w obszarze komunikacji z klientami</a:t>
            </a:r>
            <a:endParaRPr lang="en-US" sz="4400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 3" descr="diagram przedsatwiający działania doskonalące w obszarze komunikacji z klientami">
            <a:extLst>
              <a:ext uri="{FF2B5EF4-FFF2-40B4-BE49-F238E27FC236}">
                <a16:creationId xmlns:a16="http://schemas.microsoft.com/office/drawing/2014/main" id="{0A70F860-80E2-46CE-9611-F783C7E3E2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055833"/>
              </p:ext>
            </p:extLst>
          </p:nvPr>
        </p:nvGraphicFramePr>
        <p:xfrm>
          <a:off x="1109708" y="1997476"/>
          <a:ext cx="10097857" cy="413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6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CCF99-6FE6-4E92-935A-A4941EE7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9901"/>
            <a:ext cx="10515600" cy="736095"/>
          </a:xfrm>
        </p:spPr>
        <p:txBody>
          <a:bodyPr>
            <a:normAutofit/>
          </a:bodyPr>
          <a:lstStyle/>
          <a:p>
            <a:r>
              <a:rPr lang="pl-PL" sz="4000" b="1" i="0" u="none" strike="noStrike" baseline="0" dirty="0">
                <a:solidFill>
                  <a:srgbClr val="002060"/>
                </a:solidFill>
                <a:latin typeface="+mn-lt"/>
              </a:rPr>
              <a:t>Krakowski Portal </a:t>
            </a:r>
            <a:r>
              <a:rPr lang="pl-PL" sz="4000" b="1" dirty="0">
                <a:solidFill>
                  <a:srgbClr val="002060"/>
                </a:solidFill>
                <a:latin typeface="+mn-lt"/>
              </a:rPr>
              <a:t>P</a:t>
            </a:r>
            <a:r>
              <a:rPr lang="pl-PL" sz="4000" b="1" i="0" u="none" strike="noStrike" baseline="0" dirty="0">
                <a:solidFill>
                  <a:srgbClr val="002060"/>
                </a:solidFill>
                <a:latin typeface="+mn-lt"/>
              </a:rPr>
              <a:t>odatnika</a:t>
            </a:r>
            <a:endParaRPr lang="pl-PL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E752F6-EE57-483A-97FC-08D5A2C5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709"/>
            <a:ext cx="10515600" cy="4299954"/>
          </a:xfrm>
        </p:spPr>
        <p:txBody>
          <a:bodyPr>
            <a:normAutofit fontScale="25000" lnSpcReduction="20000"/>
          </a:bodyPr>
          <a:lstStyle/>
          <a:p>
            <a:pPr marL="360363" indent="-360363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pl-PL" sz="9600" b="1" dirty="0">
                <a:latin typeface="Arial" panose="020B0604020202020204" pitchFamily="34" charset="0"/>
              </a:rPr>
              <a:t>Obszar do doskonalenia</a:t>
            </a:r>
            <a:r>
              <a:rPr lang="en-US" sz="9600" b="1" dirty="0">
                <a:latin typeface="Arial" panose="020B0604020202020204" pitchFamily="34" charset="0"/>
              </a:rPr>
              <a:t>: </a:t>
            </a:r>
            <a:r>
              <a:rPr lang="pl-PL" sz="9600" dirty="0">
                <a:latin typeface="Arial" panose="020B0604020202020204" pitchFamily="34" charset="0"/>
              </a:rPr>
              <a:t>za mało usług elektronicznych na najwyższym  poziomie dojrzałości</a:t>
            </a:r>
            <a:endParaRPr lang="en-US" sz="9600" b="1" dirty="0">
              <a:latin typeface="Arial" panose="020B0604020202020204" pitchFamily="34" charset="0"/>
            </a:endParaRPr>
          </a:p>
          <a:p>
            <a:pPr marL="360363" indent="-360363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9600" b="1" dirty="0">
                <a:latin typeface="Arial" panose="020B0604020202020204" pitchFamily="34" charset="0"/>
              </a:rPr>
              <a:t>Podjęte działania</a:t>
            </a:r>
            <a:r>
              <a:rPr lang="en-US" sz="9600" b="1" dirty="0">
                <a:latin typeface="Arial" panose="020B0604020202020204" pitchFamily="34" charset="0"/>
              </a:rPr>
              <a:t>:</a:t>
            </a:r>
            <a:r>
              <a:rPr lang="en-US" sz="9600" dirty="0">
                <a:latin typeface="Arial" panose="020B0604020202020204" pitchFamily="34" charset="0"/>
              </a:rPr>
              <a:t> </a:t>
            </a:r>
            <a:r>
              <a:rPr lang="pl-PL" sz="9600" dirty="0">
                <a:latin typeface="Arial" panose="020B0604020202020204" pitchFamily="34" charset="0"/>
              </a:rPr>
              <a:t>opracowanie i wdrożenie platformy internetowej – </a:t>
            </a:r>
            <a:r>
              <a:rPr lang="pl-PL" sz="9600" i="1" dirty="0">
                <a:latin typeface="Arial" panose="020B0604020202020204" pitchFamily="34" charset="0"/>
              </a:rPr>
              <a:t>Krakowski Portal Podatnika </a:t>
            </a:r>
            <a:r>
              <a:rPr lang="pl-PL" sz="9600" dirty="0">
                <a:latin typeface="Arial" panose="020B0604020202020204" pitchFamily="34" charset="0"/>
              </a:rPr>
              <a:t>umożliwiającej dostęp do aktualnych informacji na temat lokalnych podatków i opłat oraz zobowiązań podatnika oraz realizację usług publicznych w tym zakresie, w tym płatności on-line </a:t>
            </a:r>
            <a:endParaRPr lang="en-US" sz="9600" b="0" i="1" u="none" strike="noStrike" baseline="0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9600" u="sng" dirty="0">
                <a:latin typeface="Arial" panose="020B0604020202020204" pitchFamily="34" charset="0"/>
              </a:rPr>
              <a:t>n</a:t>
            </a:r>
            <a:r>
              <a:rPr lang="pl-PL" sz="9600" b="0" i="0" u="sng" strike="noStrike" baseline="0" dirty="0">
                <a:latin typeface="Arial" panose="020B0604020202020204" pitchFamily="34" charset="0"/>
              </a:rPr>
              <a:t>arzędzie komunikacji</a:t>
            </a:r>
            <a:r>
              <a:rPr lang="pl-PL" sz="9600" b="0" i="0" strike="noStrike" baseline="0" dirty="0">
                <a:latin typeface="Arial" panose="020B0604020202020204" pitchFamily="34" charset="0"/>
              </a:rPr>
              <a:t> pomiędzy UMK a podatnikami w formie indywidualnego konta podatnika – możliwość składania deklaracji podatkowych, weryfikacji zobowiązań oraz wnoszenia opłat</a:t>
            </a:r>
            <a:r>
              <a:rPr lang="en-US" sz="9600" dirty="0">
                <a:latin typeface="Arial" panose="020B0604020202020204" pitchFamily="34" charset="0"/>
              </a:rPr>
              <a:t>;</a:t>
            </a:r>
            <a:endParaRPr lang="en-US" sz="9600" b="0" i="0" u="none" strike="noStrike" baseline="0" dirty="0"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l-PL" sz="9600" u="sng" dirty="0">
                <a:latin typeface="Arial" panose="020B0604020202020204" pitchFamily="34" charset="0"/>
              </a:rPr>
              <a:t>s</a:t>
            </a:r>
            <a:r>
              <a:rPr lang="pl-PL" sz="9600" b="0" i="0" u="sng" strike="noStrike" baseline="0" dirty="0">
                <a:latin typeface="Arial" panose="020B0604020202020204" pitchFamily="34" charset="0"/>
              </a:rPr>
              <a:t>erwis informacyjny</a:t>
            </a:r>
            <a:r>
              <a:rPr lang="en-US" sz="9600" b="0" i="0" strike="noStrike" baseline="0" dirty="0">
                <a:latin typeface="Arial" panose="020B0604020202020204" pitchFamily="34" charset="0"/>
              </a:rPr>
              <a:t> </a:t>
            </a:r>
            <a:r>
              <a:rPr lang="pl-PL" sz="9600" b="0" i="0" strike="noStrike" baseline="0" dirty="0">
                <a:latin typeface="Arial" panose="020B0604020202020204" pitchFamily="34" charset="0"/>
              </a:rPr>
              <a:t>na temat lokalnych podatków i opłat</a:t>
            </a:r>
            <a:r>
              <a:rPr lang="en-US" sz="9600" b="0" i="0" u="none" strike="noStrike" baseline="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0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8B6DEA-09F8-4A19-AA99-7DF97EC1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337" y="1015114"/>
            <a:ext cx="10350623" cy="736095"/>
          </a:xfrm>
        </p:spPr>
        <p:txBody>
          <a:bodyPr>
            <a:normAutofit/>
          </a:bodyPr>
          <a:lstStyle/>
          <a:p>
            <a:r>
              <a:rPr lang="pl-PL" sz="4000" b="1" i="0" u="none" strike="noStrike" baseline="0" dirty="0">
                <a:solidFill>
                  <a:srgbClr val="002060"/>
                </a:solidFill>
                <a:latin typeface="+mn-lt"/>
              </a:rPr>
              <a:t>Krakowski Portal Podatnika</a:t>
            </a:r>
            <a:endParaRPr lang="pl-PL" sz="4000" dirty="0"/>
          </a:p>
        </p:txBody>
      </p:sp>
      <p:pic>
        <p:nvPicPr>
          <p:cNvPr id="4" name="Symbol zastępczy zawartości 3" descr="zrzut ekranu: krakowski portal podatnika">
            <a:extLst>
              <a:ext uri="{FF2B5EF4-FFF2-40B4-BE49-F238E27FC236}">
                <a16:creationId xmlns:a16="http://schemas.microsoft.com/office/drawing/2014/main" id="{AC32A415-28DE-4482-96F9-890B3270A68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523" y="1829867"/>
            <a:ext cx="8442664" cy="44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CCF99-6FE6-4E92-935A-A4941EE7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0" u="none" strike="noStrike" baseline="0" dirty="0">
                <a:solidFill>
                  <a:srgbClr val="002060"/>
                </a:solidFill>
                <a:latin typeface="+mn-lt"/>
              </a:rPr>
              <a:t>Uproszczenie języka urzędowego</a:t>
            </a: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E752F6-EE57-483A-97FC-08D5A2C5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4149380"/>
          </a:xfrm>
        </p:spPr>
        <p:txBody>
          <a:bodyPr>
            <a:normAutofit lnSpcReduction="10000"/>
          </a:bodyPr>
          <a:lstStyle/>
          <a:p>
            <a:pPr marL="360363" indent="-360363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600" b="1" dirty="0" err="1">
                <a:latin typeface="Arial" panose="020B0604020202020204" pitchFamily="34" charset="0"/>
              </a:rPr>
              <a:t>Obszar</a:t>
            </a:r>
            <a:r>
              <a:rPr lang="en-US" sz="2600" b="1" dirty="0">
                <a:latin typeface="Arial" panose="020B0604020202020204" pitchFamily="34" charset="0"/>
              </a:rPr>
              <a:t> do </a:t>
            </a:r>
            <a:r>
              <a:rPr lang="en-US" sz="2600" b="1" dirty="0" err="1">
                <a:latin typeface="Arial" panose="020B0604020202020204" pitchFamily="34" charset="0"/>
              </a:rPr>
              <a:t>doskonalenia</a:t>
            </a:r>
            <a:r>
              <a:rPr lang="en-US" sz="2600" b="1" dirty="0">
                <a:latin typeface="Arial" panose="020B0604020202020204" pitchFamily="34" charset="0"/>
              </a:rPr>
              <a:t>: </a:t>
            </a:r>
            <a:r>
              <a:rPr lang="pl-PL" sz="2600" dirty="0">
                <a:latin typeface="Arial" panose="020B0604020202020204" pitchFamily="34" charset="0"/>
              </a:rPr>
              <a:t>zbyt skomplikowany język tworzonych przez Urząd dokumentów</a:t>
            </a:r>
            <a:endParaRPr lang="en-US" sz="2600" b="0" i="0" u="none" strike="noStrike" baseline="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Podjęte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działania</a:t>
            </a:r>
            <a:r>
              <a:rPr lang="en-US" sz="2800" b="1" dirty="0">
                <a:latin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2600" b="0" i="0" u="sng" strike="noStrike" baseline="0" dirty="0">
                <a:latin typeface="Arial" panose="020B0604020202020204" pitchFamily="34" charset="0"/>
              </a:rPr>
              <a:t>wytyczne dla pisania dokumentów</a:t>
            </a:r>
            <a:r>
              <a:rPr lang="pl-PL" sz="2600" b="0" i="0" u="none" strike="noStrike" baseline="0" dirty="0">
                <a:latin typeface="Arial" panose="020B0604020202020204" pitchFamily="34" charset="0"/>
              </a:rPr>
              <a:t> w ramach postępowań administracyjnych, opracowane we współpracy z ekspertami </a:t>
            </a:r>
            <a:r>
              <a:rPr lang="pl-PL" sz="2600" b="0" i="0" u="none" strike="noStrike" baseline="0" dirty="0" smtClean="0">
                <a:latin typeface="Arial" panose="020B0604020202020204" pitchFamily="34" charset="0"/>
              </a:rPr>
              <a:t/>
            </a:r>
            <a:br>
              <a:rPr lang="pl-PL" sz="2600" b="0" i="0" u="none" strike="noStrike" baseline="0" dirty="0" smtClean="0">
                <a:latin typeface="Arial" panose="020B0604020202020204" pitchFamily="34" charset="0"/>
              </a:rPr>
            </a:br>
            <a:r>
              <a:rPr lang="pl-PL" sz="2600" b="0" i="0" u="none" strike="noStrike" baseline="0" dirty="0" smtClean="0">
                <a:latin typeface="Arial" panose="020B0604020202020204" pitchFamily="34" charset="0"/>
              </a:rPr>
              <a:t>z </a:t>
            </a:r>
            <a:r>
              <a:rPr lang="pl-PL" sz="2600" b="0" i="0" u="none" strike="noStrike" baseline="0" dirty="0">
                <a:latin typeface="Arial" panose="020B0604020202020204" pitchFamily="34" charset="0"/>
              </a:rPr>
              <a:t>Uniwersytetu Wrocławskiego</a:t>
            </a:r>
            <a:r>
              <a:rPr lang="en-US" sz="2600" b="0" i="0" u="none" strike="noStrike" baseline="0" dirty="0">
                <a:latin typeface="Arial" panose="020B0604020202020204" pitchFamily="34" charset="0"/>
              </a:rPr>
              <a:t>;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2600" u="sng" dirty="0">
                <a:latin typeface="Arial" panose="020B0604020202020204" pitchFamily="34" charset="0"/>
              </a:rPr>
              <a:t>j</a:t>
            </a:r>
            <a:r>
              <a:rPr lang="pl-PL" sz="2600" b="0" i="0" u="sng" strike="noStrike" baseline="0" dirty="0">
                <a:latin typeface="Arial" panose="020B0604020202020204" pitchFamily="34" charset="0"/>
              </a:rPr>
              <a:t>ednodniowe warsztaty szkoleniowe</a:t>
            </a:r>
            <a:r>
              <a:rPr lang="pl-PL" sz="2600" b="0" i="0" strike="noStrike" baseline="0" dirty="0">
                <a:latin typeface="Arial" panose="020B0604020202020204" pitchFamily="34" charset="0"/>
              </a:rPr>
              <a:t> dla urzędników obejmujące: zasady dobrego pisania, sposoby upraszczania tekstu, dobór słownictwa, klarowność wypowiedzi, język przyjazny dla odbiorcy.</a:t>
            </a:r>
            <a:endParaRPr lang="en-US" sz="2600" b="0" i="1" u="none" strike="noStrike" baseline="0" dirty="0"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n-US" sz="2800" b="0" i="0" u="none" strike="noStrike" baseline="0" dirty="0"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5623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CCF99-6FE6-4E92-935A-A4941EE7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0" u="none" strike="noStrike" baseline="0" dirty="0">
                <a:solidFill>
                  <a:srgbClr val="002060"/>
                </a:solidFill>
                <a:latin typeface="+mn-lt"/>
              </a:rPr>
              <a:t>Paczkomaty urzędowe </a:t>
            </a: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E752F6-EE57-483A-97FC-08D5A2C5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4149380"/>
          </a:xfrm>
        </p:spPr>
        <p:txBody>
          <a:bodyPr>
            <a:normAutofit/>
          </a:bodyPr>
          <a:lstStyle/>
          <a:p>
            <a:pPr marL="360363" indent="-360363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  <a:tabLst>
                <a:tab pos="360363" algn="l"/>
              </a:tabLst>
            </a:pPr>
            <a:r>
              <a:rPr lang="en-US" sz="2800" b="1" dirty="0" err="1">
                <a:latin typeface="Arial" panose="020B0604020202020204" pitchFamily="34" charset="0"/>
              </a:rPr>
              <a:t>Obszar</a:t>
            </a:r>
            <a:r>
              <a:rPr lang="en-US" sz="2800" b="1" dirty="0">
                <a:latin typeface="Arial" panose="020B0604020202020204" pitchFamily="34" charset="0"/>
              </a:rPr>
              <a:t> do </a:t>
            </a:r>
            <a:r>
              <a:rPr lang="en-US" sz="2800" b="1" dirty="0" err="1">
                <a:latin typeface="Arial" panose="020B0604020202020204" pitchFamily="34" charset="0"/>
              </a:rPr>
              <a:t>doskonalenia</a:t>
            </a:r>
            <a:r>
              <a:rPr lang="en-US" sz="2800" b="1" dirty="0">
                <a:latin typeface="Arial" panose="020B0604020202020204" pitchFamily="34" charset="0"/>
              </a:rPr>
              <a:t>: </a:t>
            </a:r>
            <a:r>
              <a:rPr lang="pl-PL" sz="2800" b="0" i="0" u="none" strike="noStrike" baseline="0" dirty="0">
                <a:latin typeface="Arial" panose="020B0604020202020204" pitchFamily="34" charset="0"/>
              </a:rPr>
              <a:t>ograniczony dostęp do usług publicznych w związku z pandemią i godzinami pracy urzędu</a:t>
            </a:r>
            <a:endParaRPr lang="en-US" sz="2800" b="0" i="0" u="none" strike="noStrike" baseline="0" dirty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Podjęte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działania</a:t>
            </a:r>
            <a:r>
              <a:rPr lang="en-US" sz="2800" b="1" dirty="0">
                <a:latin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</a:p>
          <a:p>
            <a:pPr marL="803275" lvl="1" indent="-3603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2600" u="sng" dirty="0">
                <a:latin typeface="Arial" panose="020B0604020202020204" pitchFamily="34" charset="0"/>
              </a:rPr>
              <a:t>uruchomienie paczkomatów urzędowych</a:t>
            </a:r>
            <a:r>
              <a:rPr lang="pl-PL" sz="2600" dirty="0">
                <a:latin typeface="Arial" panose="020B0604020202020204" pitchFamily="34" charset="0"/>
              </a:rPr>
              <a:t> w celu świadczenia usług wymagających fizycznego dostarczenia (przez klienta lub Urząd) dokumentów lub przedmiotów np. tablic rejestracyjnych</a:t>
            </a:r>
            <a:r>
              <a:rPr lang="en-US" sz="2600" b="0" i="0" u="none" strike="noStrike" baseline="0" dirty="0">
                <a:latin typeface="Arial" panose="020B0604020202020204" pitchFamily="34" charset="0"/>
              </a:rPr>
              <a:t>; </a:t>
            </a:r>
          </a:p>
          <a:p>
            <a:pPr marL="803275" lvl="1" indent="-3603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2600" dirty="0">
                <a:latin typeface="Arial" panose="020B0604020202020204" pitchFamily="34" charset="0"/>
              </a:rPr>
              <a:t>brak konieczności kontaktu z urzędnikami i wchodzenia do budynków Urzędu</a:t>
            </a:r>
            <a:r>
              <a:rPr lang="en-US" sz="2600" dirty="0">
                <a:latin typeface="Arial" panose="020B0604020202020204" pitchFamily="34" charset="0"/>
              </a:rPr>
              <a:t>.</a:t>
            </a:r>
            <a:endParaRPr lang="en-US" sz="2800" b="0" i="0" u="none" strike="noStrike" baseline="0" dirty="0">
              <a:latin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5282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CCF99-6FE6-4E92-935A-A4941EE7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i="0" u="none" strike="noStrike" baseline="0" dirty="0">
                <a:solidFill>
                  <a:srgbClr val="002060"/>
                </a:solidFill>
                <a:latin typeface="+mn-lt"/>
              </a:rPr>
              <a:t>Krakowskie Centrum Kontaktu</a:t>
            </a:r>
            <a:endParaRPr lang="en-US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E752F6-EE57-483A-97FC-08D5A2C5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1809"/>
            <a:ext cx="10515600" cy="4149380"/>
          </a:xfrm>
        </p:spPr>
        <p:txBody>
          <a:bodyPr>
            <a:normAutofit/>
          </a:bodyPr>
          <a:lstStyle/>
          <a:p>
            <a:pPr marL="442913" indent="-442913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Arial" panose="020B0604020202020204" pitchFamily="34" charset="0"/>
              </a:rPr>
              <a:t>Obszar</a:t>
            </a:r>
            <a:r>
              <a:rPr lang="en-US" sz="2800" b="1" dirty="0">
                <a:latin typeface="Arial" panose="020B0604020202020204" pitchFamily="34" charset="0"/>
              </a:rPr>
              <a:t> do </a:t>
            </a:r>
            <a:r>
              <a:rPr lang="en-US" sz="2800" b="1" dirty="0" err="1">
                <a:latin typeface="Arial" panose="020B0604020202020204" pitchFamily="34" charset="0"/>
              </a:rPr>
              <a:t>doskonalenia</a:t>
            </a:r>
            <a:r>
              <a:rPr lang="en-US" sz="2800" b="1" dirty="0">
                <a:latin typeface="Arial" panose="020B0604020202020204" pitchFamily="34" charset="0"/>
              </a:rPr>
              <a:t>: </a:t>
            </a:r>
            <a:r>
              <a:rPr lang="pl-PL" sz="2800" dirty="0">
                <a:latin typeface="Arial" panose="020B0604020202020204" pitchFamily="34" charset="0"/>
              </a:rPr>
              <a:t>duża liczba wyspecjalizowanych wydziałów Urzędu i miejskich jednostek organizacyjnych oraz lokalizacji w jakich świadczone są usługi publiczne</a:t>
            </a:r>
            <a:endParaRPr lang="en-US" sz="2800" b="0" i="0" u="none" strike="noStrike" baseline="0" dirty="0">
              <a:latin typeface="Arial" panose="020B0604020202020204" pitchFamily="34" charset="0"/>
            </a:endParaRPr>
          </a:p>
          <a:p>
            <a:pPr marL="360363" indent="-3603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Podjęte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działania</a:t>
            </a:r>
            <a:r>
              <a:rPr lang="en-US" sz="2800" b="1" dirty="0">
                <a:latin typeface="Arial" panose="020B0604020202020204" pitchFamily="34" charset="0"/>
              </a:rPr>
              <a:t>:</a:t>
            </a:r>
            <a:r>
              <a:rPr lang="en-US" sz="2800" dirty="0">
                <a:latin typeface="Arial" panose="020B0604020202020204" pitchFamily="34" charset="0"/>
              </a:rPr>
              <a:t> </a:t>
            </a:r>
          </a:p>
          <a:p>
            <a:pPr marL="803275" lvl="1" indent="-360363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2600" u="sng" dirty="0">
                <a:latin typeface="Arial" panose="020B0604020202020204" pitchFamily="34" charset="0"/>
              </a:rPr>
              <a:t>uruchomienie miejskiego centrum kontaktu</a:t>
            </a:r>
            <a:r>
              <a:rPr lang="pl-PL" sz="2600" dirty="0">
                <a:latin typeface="Arial" panose="020B0604020202020204" pitchFamily="34" charset="0"/>
              </a:rPr>
              <a:t> udzielającego informacji na temat wszelkich działań i usług świadczonych przez Urząd pod jednym wspólnym numerem telefonu</a:t>
            </a:r>
            <a:r>
              <a:rPr lang="en-US" sz="2600" b="0" i="0" u="none" strike="noStrike" baseline="0" dirty="0">
                <a:latin typeface="Arial" panose="020B0604020202020204" pitchFamily="34" charset="0"/>
              </a:rPr>
              <a:t>;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latin typeface="Arial" panose="020B0604020202020204" pitchFamily="34" charset="0"/>
              </a:rPr>
              <a:t> </a:t>
            </a:r>
            <a:r>
              <a:rPr lang="pl-PL" sz="2600" dirty="0">
                <a:latin typeface="Arial" panose="020B0604020202020204" pitchFamily="34" charset="0"/>
              </a:rPr>
              <a:t>centrum rozpoczęło działalność w styczniu 2023 r.</a:t>
            </a:r>
            <a:endParaRPr lang="en-US" sz="2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zdjęcie: prace zespołu samooceny ">
            <a:extLst>
              <a:ext uri="{FF2B5EF4-FFF2-40B4-BE49-F238E27FC236}">
                <a16:creationId xmlns:a16="http://schemas.microsoft.com/office/drawing/2014/main" id="{5A996F55-4C72-4428-86DA-6C374A8AF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037" y="4769422"/>
            <a:ext cx="3134001" cy="167458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Obraz 6" descr="zdjęcie: prace zespołu samooceny">
            <a:extLst>
              <a:ext uri="{FF2B5EF4-FFF2-40B4-BE49-F238E27FC236}">
                <a16:creationId xmlns:a16="http://schemas.microsoft.com/office/drawing/2014/main" id="{1E8F1108-CC6A-46E9-8891-2102A9DC8D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200" y="2772907"/>
            <a:ext cx="3040838" cy="202400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Obraz 13" descr="zdjęcie: prace zespołu samooceny">
            <a:extLst>
              <a:ext uri="{FF2B5EF4-FFF2-40B4-BE49-F238E27FC236}">
                <a16:creationId xmlns:a16="http://schemas.microsoft.com/office/drawing/2014/main" id="{1E07281D-5F01-4A30-AA89-3087F80C10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76" y="2623385"/>
            <a:ext cx="3175623" cy="2323049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2396511" y="469526"/>
            <a:ext cx="10515600" cy="73609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sz="2800" dirty="0">
                <a:solidFill>
                  <a:srgbClr val="002060"/>
                </a:solidFill>
              </a:rPr>
              <a:t>Realizacja Planu doskonalenia po 4. samoocenie CAF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78881" y="1520735"/>
            <a:ext cx="10515600" cy="4351338"/>
          </a:xfrm>
        </p:spPr>
        <p:txBody>
          <a:bodyPr/>
          <a:lstStyle/>
          <a:p>
            <a:r>
              <a:rPr lang="pl-PL" dirty="0" smtClean="0"/>
              <a:t>W ramach Planu doskonalenia po czwartej samoocenie CAF (2017) przyjęto do realizacji 11 działań doskonalących, wybranych spośród 26 zidentyfikowanych obszarów do doskonalenia.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12" name="Obraz 11" descr="zdjęcie: prace zespołu samooceny">
            <a:extLst>
              <a:ext uri="{FF2B5EF4-FFF2-40B4-BE49-F238E27FC236}">
                <a16:creationId xmlns:a16="http://schemas.microsoft.com/office/drawing/2014/main" id="{F35A0265-378B-4D9F-82A9-5FD59ADDBB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5" y="2908328"/>
            <a:ext cx="5224564" cy="3149494"/>
          </a:xfrm>
          <a:prstGeom prst="rect">
            <a:avLst/>
          </a:prstGeom>
        </p:spPr>
      </p:pic>
      <p:pic>
        <p:nvPicPr>
          <p:cNvPr id="4" name="Obraz 3" descr="zdjęcie: prace zespołu samooceny">
            <a:extLst>
              <a:ext uri="{FF2B5EF4-FFF2-40B4-BE49-F238E27FC236}">
                <a16:creationId xmlns:a16="http://schemas.microsoft.com/office/drawing/2014/main" id="{D6FEEEA3-00AD-427A-9B26-A892B039CD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39" y="4553332"/>
            <a:ext cx="2764670" cy="1840188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032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2555801" y="542566"/>
            <a:ext cx="10515600" cy="73609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002060"/>
                </a:solidFill>
              </a:rPr>
              <a:t>Przykładowe działania zrealizowane po 4. samoocenie CAF</a:t>
            </a:r>
            <a:br>
              <a:rPr lang="pl-PL" sz="2400" dirty="0">
                <a:solidFill>
                  <a:srgbClr val="002060"/>
                </a:solidFill>
              </a:rPr>
            </a:br>
            <a:endParaRPr lang="pl-PL" sz="2400" dirty="0"/>
          </a:p>
        </p:txBody>
      </p:sp>
      <p:graphicFrame>
        <p:nvGraphicFramePr>
          <p:cNvPr id="6" name="Symbol zastępczy zawartości 5" descr="Przykładowe działania &#10;&#10;">
            <a:extLst>
              <a:ext uri="{FF2B5EF4-FFF2-40B4-BE49-F238E27FC236}">
                <a16:creationId xmlns:a16="http://schemas.microsoft.com/office/drawing/2014/main" id="{D71B0670-2A3E-4E10-8F84-187ECE86D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682378"/>
              </p:ext>
            </p:extLst>
          </p:nvPr>
        </p:nvGraphicFramePr>
        <p:xfrm>
          <a:off x="0" y="1011382"/>
          <a:ext cx="12843165" cy="5523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1026" name="Picture 2" descr="Pracownik IT - Szkolenie | PlatformaBHP.pl">
            <a:extLst>
              <a:ext uri="{FF2B5EF4-FFF2-40B4-BE49-F238E27FC236}">
                <a16:creationId xmlns:a16="http://schemas.microsoft.com/office/drawing/2014/main" id="{E7AECF80-3CC8-4ED0-8195-8A960499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719" y="2869482"/>
            <a:ext cx="741661" cy="74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obrazek: człowiek przy biórku ">
            <a:extLst>
              <a:ext uri="{FF2B5EF4-FFF2-40B4-BE49-F238E27FC236}">
                <a16:creationId xmlns:a16="http://schemas.microsoft.com/office/drawing/2014/main" id="{673F36AF-C2F6-4A60-9A60-90A01D0773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2780" y="3630574"/>
            <a:ext cx="741661" cy="741661"/>
          </a:xfrm>
          <a:prstGeom prst="rect">
            <a:avLst/>
          </a:prstGeom>
        </p:spPr>
      </p:pic>
      <p:pic>
        <p:nvPicPr>
          <p:cNvPr id="10" name="Obraz 9" descr="obrazek: człowiek przy biórku ">
            <a:extLst>
              <a:ext uri="{FF2B5EF4-FFF2-40B4-BE49-F238E27FC236}">
                <a16:creationId xmlns:a16="http://schemas.microsoft.com/office/drawing/2014/main" id="{F7FD1ABD-008E-47CD-85A8-57795E4161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1119" y="3611580"/>
            <a:ext cx="741661" cy="741661"/>
          </a:xfrm>
          <a:prstGeom prst="rect">
            <a:avLst/>
          </a:prstGeom>
        </p:spPr>
      </p:pic>
      <p:pic>
        <p:nvPicPr>
          <p:cNvPr id="11" name="Obraz 10" descr="obrazek: człowiek przy biórku ">
            <a:extLst>
              <a:ext uri="{FF2B5EF4-FFF2-40B4-BE49-F238E27FC236}">
                <a16:creationId xmlns:a16="http://schemas.microsoft.com/office/drawing/2014/main" id="{1D0C39B1-C946-4FFA-9709-81465C5AC2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4060" y="2875765"/>
            <a:ext cx="741661" cy="741661"/>
          </a:xfrm>
          <a:prstGeom prst="rect">
            <a:avLst/>
          </a:prstGeom>
        </p:spPr>
      </p:pic>
      <p:pic>
        <p:nvPicPr>
          <p:cNvPr id="9" name="Obraz 8" descr="obrazek: rozmawiający ludzie">
            <a:extLst>
              <a:ext uri="{FF2B5EF4-FFF2-40B4-BE49-F238E27FC236}">
                <a16:creationId xmlns:a16="http://schemas.microsoft.com/office/drawing/2014/main" id="{4C70B636-DDAC-4217-927A-CA1BBB990F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0483" y="4709964"/>
            <a:ext cx="1213891" cy="15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2514557" y="566841"/>
            <a:ext cx="10515600" cy="736095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rgbClr val="002060"/>
                </a:solidFill>
              </a:rPr>
              <a:t>Realizacja Planu doskonalenia po 5. samoocenie CAF</a:t>
            </a:r>
            <a:br>
              <a:rPr lang="pl-PL" sz="2800" dirty="0">
                <a:solidFill>
                  <a:srgbClr val="002060"/>
                </a:solidFill>
              </a:rPr>
            </a:b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17431" y="1104396"/>
            <a:ext cx="10515600" cy="4351338"/>
          </a:xfrm>
        </p:spPr>
        <p:txBody>
          <a:bodyPr/>
          <a:lstStyle/>
          <a:p>
            <a:r>
              <a:rPr lang="pl-PL" dirty="0" smtClean="0"/>
              <a:t>W ramach Planu doskonalenia po piątej samoocenie CAF (2022) przyjęto do realizacji 21 działań doskonalących, wybranych spośród 56 zidentyfikowanych obszarów do doskonalenia.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18</a:t>
            </a:fld>
            <a:endParaRPr lang="pl-PL"/>
          </a:p>
        </p:txBody>
      </p:sp>
      <p:grpSp>
        <p:nvGrpSpPr>
          <p:cNvPr id="56" name="Grupa 55" descr="obrazek: wykres">
            <a:extLst>
              <a:ext uri="{FF2B5EF4-FFF2-40B4-BE49-F238E27FC236}">
                <a16:creationId xmlns:a16="http://schemas.microsoft.com/office/drawing/2014/main" id="{BC39DBDD-F596-40C0-9466-4F33901320A3}"/>
              </a:ext>
            </a:extLst>
          </p:cNvPr>
          <p:cNvGrpSpPr/>
          <p:nvPr/>
        </p:nvGrpSpPr>
        <p:grpSpPr>
          <a:xfrm>
            <a:off x="9688547" y="3556164"/>
            <a:ext cx="1680991" cy="1169834"/>
            <a:chOff x="5965356" y="4884263"/>
            <a:chExt cx="1680991" cy="1169834"/>
          </a:xfrm>
        </p:grpSpPr>
        <p:pic>
          <p:nvPicPr>
            <p:cNvPr id="27" name="Obraz 26" descr="obrazek: wykres">
              <a:extLst>
                <a:ext uri="{FF2B5EF4-FFF2-40B4-BE49-F238E27FC236}">
                  <a16:creationId xmlns:a16="http://schemas.microsoft.com/office/drawing/2014/main" id="{4C60A4D3-156F-4D61-81B1-CF1556933D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061"/>
            <a:stretch/>
          </p:blipFill>
          <p:spPr>
            <a:xfrm>
              <a:off x="6395694" y="4884263"/>
              <a:ext cx="820313" cy="776691"/>
            </a:xfrm>
            <a:prstGeom prst="rect">
              <a:avLst/>
            </a:prstGeom>
          </p:spPr>
        </p:pic>
        <p:sp>
          <p:nvSpPr>
            <p:cNvPr id="29" name="Symbol zastępczy zawartości 4">
              <a:extLst>
                <a:ext uri="{FF2B5EF4-FFF2-40B4-BE49-F238E27FC236}">
                  <a16:creationId xmlns:a16="http://schemas.microsoft.com/office/drawing/2014/main" id="{AF2D09D9-89B8-4818-9A82-91AD03EA9809}"/>
                </a:ext>
              </a:extLst>
            </p:cNvPr>
            <p:cNvSpPr txBox="1">
              <a:spLocks/>
            </p:cNvSpPr>
            <p:nvPr/>
          </p:nvSpPr>
          <p:spPr>
            <a:xfrm>
              <a:off x="5965356" y="5660954"/>
              <a:ext cx="1680991" cy="39314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</a:pPr>
              <a:r>
                <a:rPr lang="pl-PL" sz="1200" b="1" dirty="0">
                  <a:solidFill>
                    <a:schemeClr val="tx1"/>
                  </a:solidFill>
                </a:rPr>
                <a:t>Kluczowe wyniki działalności</a:t>
              </a:r>
            </a:p>
          </p:txBody>
        </p:sp>
      </p:grpSp>
      <p:grpSp>
        <p:nvGrpSpPr>
          <p:cNvPr id="55" name="Grupa 54" descr="obrazek: pracownicy">
            <a:extLst>
              <a:ext uri="{FF2B5EF4-FFF2-40B4-BE49-F238E27FC236}">
                <a16:creationId xmlns:a16="http://schemas.microsoft.com/office/drawing/2014/main" id="{6123F509-5A5B-4FA7-826A-9036BC8921FD}"/>
              </a:ext>
            </a:extLst>
          </p:cNvPr>
          <p:cNvGrpSpPr/>
          <p:nvPr/>
        </p:nvGrpSpPr>
        <p:grpSpPr>
          <a:xfrm>
            <a:off x="8603087" y="2210226"/>
            <a:ext cx="1111443" cy="1124734"/>
            <a:chOff x="4290258" y="3238350"/>
            <a:chExt cx="1111443" cy="1124734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529209DB-8537-477A-8A8D-1A5011879802}"/>
                </a:ext>
              </a:extLst>
            </p:cNvPr>
            <p:cNvGrpSpPr/>
            <p:nvPr/>
          </p:nvGrpSpPr>
          <p:grpSpPr>
            <a:xfrm>
              <a:off x="4356485" y="3238350"/>
              <a:ext cx="915747" cy="863371"/>
              <a:chOff x="8996558" y="888983"/>
              <a:chExt cx="2552911" cy="2251883"/>
            </a:xfrm>
          </p:grpSpPr>
          <p:pic>
            <p:nvPicPr>
              <p:cNvPr id="15" name="Obraz 14" descr="obrazek: pracownicy">
                <a:extLst>
                  <a:ext uri="{FF2B5EF4-FFF2-40B4-BE49-F238E27FC236}">
                    <a16:creationId xmlns:a16="http://schemas.microsoft.com/office/drawing/2014/main" id="{7A817DBE-4284-41FC-8BA7-B2E699CBF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79125" y="2170522"/>
                <a:ext cx="970344" cy="970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7" name="Obraz 16" descr="obrazek: pracownicy">
                <a:extLst>
                  <a:ext uri="{FF2B5EF4-FFF2-40B4-BE49-F238E27FC236}">
                    <a16:creationId xmlns:a16="http://schemas.microsoft.com/office/drawing/2014/main" id="{3C483DFA-E6C2-4E32-9682-D9FA9A328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0530" y="916132"/>
                <a:ext cx="970344" cy="970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8" name="Obraz 17" descr="obrazek: pracownicy">
                <a:extLst>
                  <a:ext uri="{FF2B5EF4-FFF2-40B4-BE49-F238E27FC236}">
                    <a16:creationId xmlns:a16="http://schemas.microsoft.com/office/drawing/2014/main" id="{2C4F6D6C-6179-4199-AF09-070AE8B4C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96558" y="2064667"/>
                <a:ext cx="970344" cy="970344"/>
              </a:xfrm>
              <a:prstGeom prst="rect">
                <a:avLst/>
              </a:prstGeom>
            </p:spPr>
          </p:pic>
          <p:pic>
            <p:nvPicPr>
              <p:cNvPr id="19" name="Obraz 18" descr="obrazek: pracownicy">
                <a:extLst>
                  <a:ext uri="{FF2B5EF4-FFF2-40B4-BE49-F238E27FC236}">
                    <a16:creationId xmlns:a16="http://schemas.microsoft.com/office/drawing/2014/main" id="{25055560-D2D7-4DE9-8E27-25C7C6E52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51150" y="1488128"/>
                <a:ext cx="970344" cy="970344"/>
              </a:xfrm>
              <a:prstGeom prst="rect">
                <a:avLst/>
              </a:prstGeom>
            </p:spPr>
          </p:pic>
          <p:pic>
            <p:nvPicPr>
              <p:cNvPr id="20" name="Obraz 19" descr="obrazek: pracownicy">
                <a:extLst>
                  <a:ext uri="{FF2B5EF4-FFF2-40B4-BE49-F238E27FC236}">
                    <a16:creationId xmlns:a16="http://schemas.microsoft.com/office/drawing/2014/main" id="{8633A071-4246-4BDE-9ABD-5E18BFD29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9125" y="888983"/>
                <a:ext cx="970344" cy="970344"/>
              </a:xfrm>
              <a:prstGeom prst="rect">
                <a:avLst/>
              </a:prstGeom>
            </p:spPr>
          </p:pic>
        </p:grpSp>
        <p:sp>
          <p:nvSpPr>
            <p:cNvPr id="31" name="Symbol zastępczy zawartości 4">
              <a:extLst>
                <a:ext uri="{FF2B5EF4-FFF2-40B4-BE49-F238E27FC236}">
                  <a16:creationId xmlns:a16="http://schemas.microsoft.com/office/drawing/2014/main" id="{ADAD0366-140F-42BF-9B86-91BC7F0DA99F}"/>
                </a:ext>
              </a:extLst>
            </p:cNvPr>
            <p:cNvSpPr txBox="1">
              <a:spLocks/>
            </p:cNvSpPr>
            <p:nvPr/>
          </p:nvSpPr>
          <p:spPr>
            <a:xfrm>
              <a:off x="4290258" y="4015928"/>
              <a:ext cx="1111443" cy="3471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</a:pPr>
              <a:r>
                <a:rPr lang="pl-PL" sz="1200" b="1" dirty="0">
                  <a:solidFill>
                    <a:schemeClr val="tx1"/>
                  </a:solidFill>
                </a:rPr>
                <a:t>Pracownicy</a:t>
              </a:r>
            </a:p>
          </p:txBody>
        </p:sp>
      </p:grpSp>
      <p:grpSp>
        <p:nvGrpSpPr>
          <p:cNvPr id="47" name="Grupa 46" descr="obrazek: przywódca">
            <a:extLst>
              <a:ext uri="{FF2B5EF4-FFF2-40B4-BE49-F238E27FC236}">
                <a16:creationId xmlns:a16="http://schemas.microsoft.com/office/drawing/2014/main" id="{A55880B8-5772-4F0D-97BC-267DD2869AC2}"/>
              </a:ext>
            </a:extLst>
          </p:cNvPr>
          <p:cNvGrpSpPr/>
          <p:nvPr/>
        </p:nvGrpSpPr>
        <p:grpSpPr>
          <a:xfrm>
            <a:off x="1313681" y="2100369"/>
            <a:ext cx="1507438" cy="1503680"/>
            <a:chOff x="632566" y="2303886"/>
            <a:chExt cx="1297845" cy="1333858"/>
          </a:xfrm>
        </p:grpSpPr>
        <p:pic>
          <p:nvPicPr>
            <p:cNvPr id="10" name="Obraz 9" descr="obrazek: przywódca&#10;">
              <a:extLst>
                <a:ext uri="{FF2B5EF4-FFF2-40B4-BE49-F238E27FC236}">
                  <a16:creationId xmlns:a16="http://schemas.microsoft.com/office/drawing/2014/main" id="{FAF3A1AA-4DA4-4A6A-80CF-4FB7FEE3B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5694"/>
            <a:stretch/>
          </p:blipFill>
          <p:spPr>
            <a:xfrm>
              <a:off x="753499" y="2303886"/>
              <a:ext cx="1047331" cy="1011405"/>
            </a:xfrm>
            <a:prstGeom prst="rect">
              <a:avLst/>
            </a:prstGeom>
          </p:spPr>
        </p:pic>
        <p:sp>
          <p:nvSpPr>
            <p:cNvPr id="32" name="Symbol zastępczy zawartości 4">
              <a:extLst>
                <a:ext uri="{FF2B5EF4-FFF2-40B4-BE49-F238E27FC236}">
                  <a16:creationId xmlns:a16="http://schemas.microsoft.com/office/drawing/2014/main" id="{207B8618-FDF4-419A-AF0D-75ABBBBCDFF9}"/>
                </a:ext>
              </a:extLst>
            </p:cNvPr>
            <p:cNvSpPr txBox="1">
              <a:spLocks/>
            </p:cNvSpPr>
            <p:nvPr/>
          </p:nvSpPr>
          <p:spPr>
            <a:xfrm>
              <a:off x="632566" y="3311643"/>
              <a:ext cx="1297845" cy="32610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</a:pPr>
              <a:r>
                <a:rPr lang="pl-PL" sz="1400" b="1" dirty="0">
                  <a:solidFill>
                    <a:schemeClr val="tx1"/>
                  </a:solidFill>
                </a:rPr>
                <a:t>Przywództwo</a:t>
              </a:r>
            </a:p>
          </p:txBody>
        </p:sp>
      </p:grpSp>
      <p:grpSp>
        <p:nvGrpSpPr>
          <p:cNvPr id="51" name="Grupa 50" descr="obrazek: obrazuje partnerstwo i zasoby">
            <a:extLst>
              <a:ext uri="{FF2B5EF4-FFF2-40B4-BE49-F238E27FC236}">
                <a16:creationId xmlns:a16="http://schemas.microsoft.com/office/drawing/2014/main" id="{8F186328-7254-4979-91D1-F95F58EB7AED}"/>
              </a:ext>
            </a:extLst>
          </p:cNvPr>
          <p:cNvGrpSpPr/>
          <p:nvPr/>
        </p:nvGrpSpPr>
        <p:grpSpPr>
          <a:xfrm>
            <a:off x="3908008" y="2141810"/>
            <a:ext cx="1577422" cy="1704965"/>
            <a:chOff x="2219720" y="2431802"/>
            <a:chExt cx="1507438" cy="1580453"/>
          </a:xfrm>
        </p:grpSpPr>
        <p:pic>
          <p:nvPicPr>
            <p:cNvPr id="21" name="Picture 2" descr="Ilustración de De Trabajo y más Vectores Libres de Derechos de Ícono -  Ícono, Diversidad funcional, Escritorio - iStock">
              <a:extLst>
                <a:ext uri="{FF2B5EF4-FFF2-40B4-BE49-F238E27FC236}">
                  <a16:creationId xmlns:a16="http://schemas.microsoft.com/office/drawing/2014/main" id="{B2D20F70-69A2-48D9-8C60-F9DBCFF88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0157" y="2431802"/>
              <a:ext cx="1062672" cy="1010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Symbol zastępczy zawartości 4">
              <a:extLst>
                <a:ext uri="{FF2B5EF4-FFF2-40B4-BE49-F238E27FC236}">
                  <a16:creationId xmlns:a16="http://schemas.microsoft.com/office/drawing/2014/main" id="{7E6D0EC4-476E-4486-950C-F87025E6B4F3}"/>
                </a:ext>
              </a:extLst>
            </p:cNvPr>
            <p:cNvSpPr txBox="1">
              <a:spLocks/>
            </p:cNvSpPr>
            <p:nvPr/>
          </p:nvSpPr>
          <p:spPr>
            <a:xfrm>
              <a:off x="2219720" y="3488600"/>
              <a:ext cx="1507438" cy="52365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lnSpc>
                  <a:spcPct val="80000"/>
                </a:lnSpc>
                <a:buNone/>
              </a:pPr>
              <a:r>
                <a:rPr lang="pl-PL" sz="1400" b="1" dirty="0">
                  <a:solidFill>
                    <a:schemeClr val="tx1"/>
                  </a:solidFill>
                </a:rPr>
                <a:t>Partnerstwo i zasoby</a:t>
              </a:r>
            </a:p>
          </p:txBody>
        </p:sp>
      </p:grpSp>
      <p:grpSp>
        <p:nvGrpSpPr>
          <p:cNvPr id="60" name="Grupa 59" descr="obrazek: obrazuje procesy">
            <a:extLst>
              <a:ext uri="{FF2B5EF4-FFF2-40B4-BE49-F238E27FC236}">
                <a16:creationId xmlns:a16="http://schemas.microsoft.com/office/drawing/2014/main" id="{725BED81-307B-4843-83D1-177237803D4D}"/>
              </a:ext>
            </a:extLst>
          </p:cNvPr>
          <p:cNvGrpSpPr/>
          <p:nvPr/>
        </p:nvGrpSpPr>
        <p:grpSpPr>
          <a:xfrm>
            <a:off x="10078451" y="2076840"/>
            <a:ext cx="1062672" cy="1279380"/>
            <a:chOff x="10256032" y="2085318"/>
            <a:chExt cx="1062672" cy="1279380"/>
          </a:xfrm>
        </p:grpSpPr>
        <p:pic>
          <p:nvPicPr>
            <p:cNvPr id="22" name="Obraz 21" descr="obrazek: obrazuje procesy">
              <a:extLst>
                <a:ext uri="{FF2B5EF4-FFF2-40B4-BE49-F238E27FC236}">
                  <a16:creationId xmlns:a16="http://schemas.microsoft.com/office/drawing/2014/main" id="{7B7F9BA2-7040-4F8B-AA00-ADFE8A112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9157" t="15388" r="18709" b="13055"/>
            <a:stretch/>
          </p:blipFill>
          <p:spPr>
            <a:xfrm>
              <a:off x="10256032" y="2085318"/>
              <a:ext cx="1062672" cy="1106393"/>
            </a:xfrm>
            <a:prstGeom prst="rect">
              <a:avLst/>
            </a:prstGeom>
          </p:spPr>
        </p:pic>
        <p:sp>
          <p:nvSpPr>
            <p:cNvPr id="34" name="Symbol zastępczy zawartości 4">
              <a:extLst>
                <a:ext uri="{FF2B5EF4-FFF2-40B4-BE49-F238E27FC236}">
                  <a16:creationId xmlns:a16="http://schemas.microsoft.com/office/drawing/2014/main" id="{EE036D47-5F23-458C-A9F4-BF10A7E9CB86}"/>
                </a:ext>
              </a:extLst>
            </p:cNvPr>
            <p:cNvSpPr txBox="1">
              <a:spLocks/>
            </p:cNvSpPr>
            <p:nvPr/>
          </p:nvSpPr>
          <p:spPr>
            <a:xfrm>
              <a:off x="10437682" y="2971555"/>
              <a:ext cx="737243" cy="39314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</a:pPr>
              <a:r>
                <a:rPr lang="pl-PL" sz="1200" b="1" dirty="0">
                  <a:solidFill>
                    <a:schemeClr val="tx1"/>
                  </a:solidFill>
                </a:rPr>
                <a:t>Procesy</a:t>
              </a:r>
            </a:p>
          </p:txBody>
        </p:sp>
      </p:grpSp>
      <p:grpSp>
        <p:nvGrpSpPr>
          <p:cNvPr id="59" name="Grupa 58" descr="obrazek: obrazuje strategię i planowanie">
            <a:extLst>
              <a:ext uri="{FF2B5EF4-FFF2-40B4-BE49-F238E27FC236}">
                <a16:creationId xmlns:a16="http://schemas.microsoft.com/office/drawing/2014/main" id="{60CB1918-E614-438D-922A-655A1195AFE8}"/>
              </a:ext>
            </a:extLst>
          </p:cNvPr>
          <p:cNvGrpSpPr/>
          <p:nvPr/>
        </p:nvGrpSpPr>
        <p:grpSpPr>
          <a:xfrm>
            <a:off x="7013781" y="2150982"/>
            <a:ext cx="1062672" cy="1130386"/>
            <a:chOff x="9151316" y="4645130"/>
            <a:chExt cx="1062672" cy="1130386"/>
          </a:xfrm>
        </p:grpSpPr>
        <p:pic>
          <p:nvPicPr>
            <p:cNvPr id="11" name="Obraz 10" descr="obrazek: obrazuje strategię i planowanie">
              <a:extLst>
                <a:ext uri="{FF2B5EF4-FFF2-40B4-BE49-F238E27FC236}">
                  <a16:creationId xmlns:a16="http://schemas.microsoft.com/office/drawing/2014/main" id="{DFBE2A65-685B-40EB-9CDF-0AC2C3726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314031" y="4645130"/>
              <a:ext cx="737243" cy="737243"/>
            </a:xfrm>
            <a:prstGeom prst="rect">
              <a:avLst/>
            </a:prstGeom>
          </p:spPr>
        </p:pic>
        <p:sp>
          <p:nvSpPr>
            <p:cNvPr id="37" name="Symbol zastępczy zawartości 4">
              <a:extLst>
                <a:ext uri="{FF2B5EF4-FFF2-40B4-BE49-F238E27FC236}">
                  <a16:creationId xmlns:a16="http://schemas.microsoft.com/office/drawing/2014/main" id="{7C7A3960-6464-466A-8E1C-F3C0023E02A8}"/>
                </a:ext>
              </a:extLst>
            </p:cNvPr>
            <p:cNvSpPr txBox="1">
              <a:spLocks/>
            </p:cNvSpPr>
            <p:nvPr/>
          </p:nvSpPr>
          <p:spPr>
            <a:xfrm>
              <a:off x="9151316" y="5382373"/>
              <a:ext cx="1062672" cy="39314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</a:pPr>
              <a:r>
                <a:rPr lang="pl-PL" sz="1200" b="1" dirty="0">
                  <a:solidFill>
                    <a:schemeClr val="tx1"/>
                  </a:solidFill>
                </a:rPr>
                <a:t>Strategia i planowanie</a:t>
              </a:r>
            </a:p>
          </p:txBody>
        </p:sp>
      </p:grpSp>
      <p:grpSp>
        <p:nvGrpSpPr>
          <p:cNvPr id="58" name="Grupa 57" descr="obrazek: obrazuje wyniki w relacjach z pracownikami">
            <a:extLst>
              <a:ext uri="{FF2B5EF4-FFF2-40B4-BE49-F238E27FC236}">
                <a16:creationId xmlns:a16="http://schemas.microsoft.com/office/drawing/2014/main" id="{DF6FB991-7746-427A-AF10-C100FDFE48C5}"/>
              </a:ext>
            </a:extLst>
          </p:cNvPr>
          <p:cNvGrpSpPr/>
          <p:nvPr/>
        </p:nvGrpSpPr>
        <p:grpSpPr>
          <a:xfrm>
            <a:off x="6810659" y="3393928"/>
            <a:ext cx="1560825" cy="1352829"/>
            <a:chOff x="9483678" y="2916537"/>
            <a:chExt cx="1560825" cy="1352829"/>
          </a:xfrm>
        </p:grpSpPr>
        <p:sp>
          <p:nvSpPr>
            <p:cNvPr id="36" name="Symbol zastępczy zawartości 4">
              <a:extLst>
                <a:ext uri="{FF2B5EF4-FFF2-40B4-BE49-F238E27FC236}">
                  <a16:creationId xmlns:a16="http://schemas.microsoft.com/office/drawing/2014/main" id="{3A23665D-6DEF-4E20-8721-85A271555FD4}"/>
                </a:ext>
              </a:extLst>
            </p:cNvPr>
            <p:cNvSpPr txBox="1">
              <a:spLocks/>
            </p:cNvSpPr>
            <p:nvPr/>
          </p:nvSpPr>
          <p:spPr>
            <a:xfrm>
              <a:off x="9483678" y="3876223"/>
              <a:ext cx="1560825" cy="393143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</a:pPr>
              <a:r>
                <a:rPr lang="pl-PL" sz="1200" b="1" dirty="0">
                  <a:solidFill>
                    <a:schemeClr val="tx1"/>
                  </a:solidFill>
                </a:rPr>
                <a:t>Wyniki w relacjach z pracownikami</a:t>
              </a:r>
            </a:p>
          </p:txBody>
        </p: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0097D432-CBA1-4C05-AFEF-491D08DC875D}"/>
                </a:ext>
              </a:extLst>
            </p:cNvPr>
            <p:cNvGrpSpPr/>
            <p:nvPr/>
          </p:nvGrpSpPr>
          <p:grpSpPr>
            <a:xfrm>
              <a:off x="9738745" y="2916537"/>
              <a:ext cx="1027813" cy="1010164"/>
              <a:chOff x="9184414" y="2874019"/>
              <a:chExt cx="1312776" cy="1318740"/>
            </a:xfrm>
          </p:grpSpPr>
          <p:grpSp>
            <p:nvGrpSpPr>
              <p:cNvPr id="4" name="Grupa 3">
                <a:extLst>
                  <a:ext uri="{FF2B5EF4-FFF2-40B4-BE49-F238E27FC236}">
                    <a16:creationId xmlns:a16="http://schemas.microsoft.com/office/drawing/2014/main" id="{96F78AAC-7756-4FAF-910A-71ECA53465B4}"/>
                  </a:ext>
                </a:extLst>
              </p:cNvPr>
              <p:cNvGrpSpPr/>
              <p:nvPr/>
            </p:nvGrpSpPr>
            <p:grpSpPr>
              <a:xfrm>
                <a:off x="9184414" y="2874019"/>
                <a:ext cx="1312776" cy="1318740"/>
                <a:chOff x="9327535" y="2964379"/>
                <a:chExt cx="1048918" cy="1054216"/>
              </a:xfrm>
            </p:grpSpPr>
            <p:pic>
              <p:nvPicPr>
                <p:cNvPr id="23" name="Obraz 22" descr="obrazek">
                  <a:extLst>
                    <a:ext uri="{FF2B5EF4-FFF2-40B4-BE49-F238E27FC236}">
                      <a16:creationId xmlns:a16="http://schemas.microsoft.com/office/drawing/2014/main" id="{2EE4707F-28B2-445F-9F01-6F75F603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6555" t="6429" r="6784" b="6472"/>
                <a:stretch/>
              </p:blipFill>
              <p:spPr>
                <a:xfrm>
                  <a:off x="9327535" y="2964379"/>
                  <a:ext cx="1048918" cy="1054216"/>
                </a:xfrm>
                <a:prstGeom prst="rect">
                  <a:avLst/>
                </a:prstGeom>
              </p:spPr>
            </p:pic>
            <p:sp>
              <p:nvSpPr>
                <p:cNvPr id="3" name="Owal 2">
                  <a:extLst>
                    <a:ext uri="{FF2B5EF4-FFF2-40B4-BE49-F238E27FC236}">
                      <a16:creationId xmlns:a16="http://schemas.microsoft.com/office/drawing/2014/main" id="{A3F6F17C-BC0A-4D56-8E9C-00DF2DB8AF3B}"/>
                    </a:ext>
                  </a:extLst>
                </p:cNvPr>
                <p:cNvSpPr/>
                <p:nvPr/>
              </p:nvSpPr>
              <p:spPr>
                <a:xfrm>
                  <a:off x="9418320" y="3130075"/>
                  <a:ext cx="822959" cy="7218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/>
                </a:p>
              </p:txBody>
            </p:sp>
          </p:grpSp>
          <p:grpSp>
            <p:nvGrpSpPr>
              <p:cNvPr id="38" name="Grupa 37">
                <a:extLst>
                  <a:ext uri="{FF2B5EF4-FFF2-40B4-BE49-F238E27FC236}">
                    <a16:creationId xmlns:a16="http://schemas.microsoft.com/office/drawing/2014/main" id="{E21ADAFA-EDB8-4074-BA75-36B5575FDF0A}"/>
                  </a:ext>
                </a:extLst>
              </p:cNvPr>
              <p:cNvGrpSpPr/>
              <p:nvPr/>
            </p:nvGrpSpPr>
            <p:grpSpPr>
              <a:xfrm>
                <a:off x="9429274" y="3132579"/>
                <a:ext cx="812005" cy="716827"/>
                <a:chOff x="8996558" y="888983"/>
                <a:chExt cx="2552911" cy="2251883"/>
              </a:xfrm>
            </p:grpSpPr>
            <p:pic>
              <p:nvPicPr>
                <p:cNvPr id="39" name="Obraz 38" descr="obrazek">
                  <a:extLst>
                    <a:ext uri="{FF2B5EF4-FFF2-40B4-BE49-F238E27FC236}">
                      <a16:creationId xmlns:a16="http://schemas.microsoft.com/office/drawing/2014/main" id="{655A46C3-7495-47C6-9293-298C9FAA3C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579125" y="2170522"/>
                  <a:ext cx="970344" cy="97034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0" name="Obraz 39" descr="obrazek ">
                  <a:extLst>
                    <a:ext uri="{FF2B5EF4-FFF2-40B4-BE49-F238E27FC236}">
                      <a16:creationId xmlns:a16="http://schemas.microsoft.com/office/drawing/2014/main" id="{75A597F2-16DD-4966-9C28-6F6E32774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00530" y="916132"/>
                  <a:ext cx="970344" cy="970344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41" name="Obraz 40" descr="obrazek">
                  <a:extLst>
                    <a:ext uri="{FF2B5EF4-FFF2-40B4-BE49-F238E27FC236}">
                      <a16:creationId xmlns:a16="http://schemas.microsoft.com/office/drawing/2014/main" id="{452D100B-65E3-422D-AD51-4EA9F8754D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96558" y="2064667"/>
                  <a:ext cx="970344" cy="970344"/>
                </a:xfrm>
                <a:prstGeom prst="rect">
                  <a:avLst/>
                </a:prstGeom>
              </p:spPr>
            </p:pic>
            <p:pic>
              <p:nvPicPr>
                <p:cNvPr id="42" name="Obraz 41" descr="obrazek">
                  <a:extLst>
                    <a:ext uri="{FF2B5EF4-FFF2-40B4-BE49-F238E27FC236}">
                      <a16:creationId xmlns:a16="http://schemas.microsoft.com/office/drawing/2014/main" id="{56B565FF-16E1-4ABF-8770-07D4395425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51150" y="1488128"/>
                  <a:ext cx="970344" cy="970344"/>
                </a:xfrm>
                <a:prstGeom prst="rect">
                  <a:avLst/>
                </a:prstGeom>
              </p:spPr>
            </p:pic>
            <p:pic>
              <p:nvPicPr>
                <p:cNvPr id="43" name="Obraz 42" descr="obrazek">
                  <a:extLst>
                    <a:ext uri="{FF2B5EF4-FFF2-40B4-BE49-F238E27FC236}">
                      <a16:creationId xmlns:a16="http://schemas.microsoft.com/office/drawing/2014/main" id="{F1CBC1BF-7D56-44AC-B8F1-AD97E22AE5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79125" y="888983"/>
                  <a:ext cx="970344" cy="970344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0" name="Grupa 49" descr="obrazek: obrazuje winiki w relacjach z klientami">
            <a:extLst>
              <a:ext uri="{FF2B5EF4-FFF2-40B4-BE49-F238E27FC236}">
                <a16:creationId xmlns:a16="http://schemas.microsoft.com/office/drawing/2014/main" id="{64715BA7-FBA0-4741-9B47-1C1DA97E449B}"/>
              </a:ext>
            </a:extLst>
          </p:cNvPr>
          <p:cNvGrpSpPr/>
          <p:nvPr/>
        </p:nvGrpSpPr>
        <p:grpSpPr>
          <a:xfrm>
            <a:off x="2135069" y="3460839"/>
            <a:ext cx="2492280" cy="1630305"/>
            <a:chOff x="554690" y="3786024"/>
            <a:chExt cx="2492280" cy="1630305"/>
          </a:xfrm>
        </p:grpSpPr>
        <p:sp>
          <p:nvSpPr>
            <p:cNvPr id="30" name="Symbol zastępczy zawartości 4">
              <a:extLst>
                <a:ext uri="{FF2B5EF4-FFF2-40B4-BE49-F238E27FC236}">
                  <a16:creationId xmlns:a16="http://schemas.microsoft.com/office/drawing/2014/main" id="{6EDC8A2D-86D5-40B3-8F37-FA36612128B9}"/>
                </a:ext>
              </a:extLst>
            </p:cNvPr>
            <p:cNvSpPr txBox="1">
              <a:spLocks/>
            </p:cNvSpPr>
            <p:nvPr/>
          </p:nvSpPr>
          <p:spPr>
            <a:xfrm>
              <a:off x="554690" y="4938798"/>
              <a:ext cx="2492280" cy="477531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>
                <a:buNone/>
              </a:pPr>
              <a:r>
                <a:rPr lang="pl-PL" sz="1400" b="1" dirty="0">
                  <a:solidFill>
                    <a:schemeClr val="tx1"/>
                  </a:solidFill>
                </a:rPr>
                <a:t>Wyniki w relacjach z obywatelami/klientami</a:t>
              </a:r>
              <a:endParaRPr lang="pl-PL" sz="1400" b="1" dirty="0"/>
            </a:p>
          </p:txBody>
        </p:sp>
        <p:pic>
          <p:nvPicPr>
            <p:cNvPr id="44" name="Obraz 43" descr="obrazek: obrazuje winiki w relacjach z klientami">
              <a:extLst>
                <a:ext uri="{FF2B5EF4-FFF2-40B4-BE49-F238E27FC236}">
                  <a16:creationId xmlns:a16="http://schemas.microsoft.com/office/drawing/2014/main" id="{598E969D-E38A-491C-ACC6-771E1DBA3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6555" t="6429" r="6784" b="6472"/>
            <a:stretch/>
          </p:blipFill>
          <p:spPr>
            <a:xfrm>
              <a:off x="1207930" y="3786024"/>
              <a:ext cx="1185800" cy="1191789"/>
            </a:xfrm>
            <a:prstGeom prst="rect">
              <a:avLst/>
            </a:prstGeom>
          </p:spPr>
        </p:pic>
      </p:grpSp>
      <p:grpSp>
        <p:nvGrpSpPr>
          <p:cNvPr id="54" name="Grupa 53" descr="obrazek: obrazuje winiki w odpowiedzialności społecznej">
            <a:extLst>
              <a:ext uri="{FF2B5EF4-FFF2-40B4-BE49-F238E27FC236}">
                <a16:creationId xmlns:a16="http://schemas.microsoft.com/office/drawing/2014/main" id="{7100EF4A-B060-42E8-BAFD-998D24073344}"/>
              </a:ext>
            </a:extLst>
          </p:cNvPr>
          <p:cNvGrpSpPr/>
          <p:nvPr/>
        </p:nvGrpSpPr>
        <p:grpSpPr>
          <a:xfrm>
            <a:off x="8407218" y="3377817"/>
            <a:ext cx="1503180" cy="1475050"/>
            <a:chOff x="6226099" y="2160945"/>
            <a:chExt cx="1503180" cy="1475050"/>
          </a:xfrm>
        </p:grpSpPr>
        <p:sp>
          <p:nvSpPr>
            <p:cNvPr id="35" name="Symbol zastępczy zawartości 4">
              <a:extLst>
                <a:ext uri="{FF2B5EF4-FFF2-40B4-BE49-F238E27FC236}">
                  <a16:creationId xmlns:a16="http://schemas.microsoft.com/office/drawing/2014/main" id="{F9661EB5-A4B4-48FB-9988-71DDB79AFD15}"/>
                </a:ext>
              </a:extLst>
            </p:cNvPr>
            <p:cNvSpPr txBox="1">
              <a:spLocks/>
            </p:cNvSpPr>
            <p:nvPr/>
          </p:nvSpPr>
          <p:spPr>
            <a:xfrm>
              <a:off x="6226099" y="3107271"/>
              <a:ext cx="1503180" cy="52872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63A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</a:pPr>
              <a:r>
                <a:rPr lang="pl-PL" sz="1200" b="1" dirty="0">
                  <a:solidFill>
                    <a:schemeClr val="tx1"/>
                  </a:solidFill>
                </a:rPr>
                <a:t>Wyniki odpowiedzialności społecznej</a:t>
              </a:r>
            </a:p>
          </p:txBody>
        </p:sp>
        <p:grpSp>
          <p:nvGrpSpPr>
            <p:cNvPr id="16" name="Grupa 15">
              <a:extLst>
                <a:ext uri="{FF2B5EF4-FFF2-40B4-BE49-F238E27FC236}">
                  <a16:creationId xmlns:a16="http://schemas.microsoft.com/office/drawing/2014/main" id="{629D63A7-A105-4345-BF3A-6C27F018520D}"/>
                </a:ext>
              </a:extLst>
            </p:cNvPr>
            <p:cNvGrpSpPr/>
            <p:nvPr/>
          </p:nvGrpSpPr>
          <p:grpSpPr>
            <a:xfrm>
              <a:off x="6530108" y="2160945"/>
              <a:ext cx="895163" cy="880234"/>
              <a:chOff x="1516587" y="4752845"/>
              <a:chExt cx="1440495" cy="1315252"/>
            </a:xfrm>
          </p:grpSpPr>
          <p:pic>
            <p:nvPicPr>
              <p:cNvPr id="25" name="Obraz 24" descr="obrazek: obrazuje winiki w odpowiedzialności społecznej">
                <a:extLst>
                  <a:ext uri="{FF2B5EF4-FFF2-40B4-BE49-F238E27FC236}">
                    <a16:creationId xmlns:a16="http://schemas.microsoft.com/office/drawing/2014/main" id="{C630E57F-1D83-43C3-A0F2-495E39713D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l="19454" t="7611" r="20481" b="8557"/>
              <a:stretch/>
            </p:blipFill>
            <p:spPr>
              <a:xfrm>
                <a:off x="1969578" y="5427492"/>
                <a:ext cx="546997" cy="517458"/>
              </a:xfrm>
              <a:prstGeom prst="rect">
                <a:avLst/>
              </a:prstGeom>
            </p:spPr>
          </p:pic>
          <p:pic>
            <p:nvPicPr>
              <p:cNvPr id="26" name="Obraz 25" descr="obrazek: obrazuje winiki w odpowiedzialności społecznej">
                <a:extLst>
                  <a:ext uri="{FF2B5EF4-FFF2-40B4-BE49-F238E27FC236}">
                    <a16:creationId xmlns:a16="http://schemas.microsoft.com/office/drawing/2014/main" id="{36A72ADE-5F99-4C67-AFD5-3DE82DB31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27131" y="4885481"/>
                <a:ext cx="468558" cy="443257"/>
              </a:xfrm>
              <a:prstGeom prst="rect">
                <a:avLst/>
              </a:prstGeom>
            </p:spPr>
          </p:pic>
          <p:sp>
            <p:nvSpPr>
              <p:cNvPr id="28" name="Owal 27">
                <a:extLst>
                  <a:ext uri="{FF2B5EF4-FFF2-40B4-BE49-F238E27FC236}">
                    <a16:creationId xmlns:a16="http://schemas.microsoft.com/office/drawing/2014/main" id="{69AD970C-9C38-47D3-9CE6-6E0148638593}"/>
                  </a:ext>
                </a:extLst>
              </p:cNvPr>
              <p:cNvSpPr/>
              <p:nvPr/>
            </p:nvSpPr>
            <p:spPr>
              <a:xfrm>
                <a:off x="1516587" y="4752845"/>
                <a:ext cx="1440495" cy="1315252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Strzałka: zakrzywiona w dół 11">
                <a:extLst>
                  <a:ext uri="{FF2B5EF4-FFF2-40B4-BE49-F238E27FC236}">
                    <a16:creationId xmlns:a16="http://schemas.microsoft.com/office/drawing/2014/main" id="{6198AF28-42EC-447D-BD1E-342FFD29D520}"/>
                  </a:ext>
                </a:extLst>
              </p:cNvPr>
              <p:cNvSpPr/>
              <p:nvPr/>
            </p:nvSpPr>
            <p:spPr>
              <a:xfrm rot="16200000">
                <a:off x="1500200" y="5259217"/>
                <a:ext cx="659644" cy="279116"/>
              </a:xfrm>
              <a:prstGeom prst="curved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Strzałka: zakrzywiona w dół 45">
                <a:extLst>
                  <a:ext uri="{FF2B5EF4-FFF2-40B4-BE49-F238E27FC236}">
                    <a16:creationId xmlns:a16="http://schemas.microsoft.com/office/drawing/2014/main" id="{0AA146ED-5502-4109-B38C-966D3E4B5ED4}"/>
                  </a:ext>
                </a:extLst>
              </p:cNvPr>
              <p:cNvSpPr/>
              <p:nvPr/>
            </p:nvSpPr>
            <p:spPr>
              <a:xfrm rot="5400000">
                <a:off x="2335215" y="5259217"/>
                <a:ext cx="659644" cy="279116"/>
              </a:xfrm>
              <a:prstGeom prst="curvedDown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8" name="Symbol zastępczy zawartości 2">
            <a:extLst>
              <a:ext uri="{FF2B5EF4-FFF2-40B4-BE49-F238E27FC236}">
                <a16:creationId xmlns:a16="http://schemas.microsoft.com/office/drawing/2014/main" id="{EDE8E4C9-92DC-40E2-8380-E7924DE6A81C}"/>
              </a:ext>
            </a:extLst>
          </p:cNvPr>
          <p:cNvSpPr txBox="1">
            <a:spLocks/>
          </p:cNvSpPr>
          <p:nvPr/>
        </p:nvSpPr>
        <p:spPr>
          <a:xfrm>
            <a:off x="1230325" y="5116838"/>
            <a:ext cx="4301768" cy="367619"/>
          </a:xfrm>
          <a:prstGeom prst="rect">
            <a:avLst/>
          </a:prstGeom>
          <a:solidFill>
            <a:srgbClr val="FFFFA7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</a:rPr>
              <a:t>Kryteria ocenione </a:t>
            </a:r>
            <a:r>
              <a:rPr lang="pl-PL" sz="2200" b="1" dirty="0">
                <a:solidFill>
                  <a:srgbClr val="002060"/>
                </a:solidFill>
                <a:latin typeface="Arial" panose="020B0604020202020204" pitchFamily="34" charset="0"/>
              </a:rPr>
              <a:t>poniżej</a:t>
            </a: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</a:rPr>
              <a:t> 70 pkt.</a:t>
            </a:r>
          </a:p>
        </p:txBody>
      </p:sp>
      <p:sp>
        <p:nvSpPr>
          <p:cNvPr id="61" name="Symbol zastępczy zawartości 2">
            <a:extLst>
              <a:ext uri="{FF2B5EF4-FFF2-40B4-BE49-F238E27FC236}">
                <a16:creationId xmlns:a16="http://schemas.microsoft.com/office/drawing/2014/main" id="{B35CFC98-3298-4854-8F50-3833385066D9}"/>
              </a:ext>
            </a:extLst>
          </p:cNvPr>
          <p:cNvSpPr txBox="1">
            <a:spLocks/>
          </p:cNvSpPr>
          <p:nvPr/>
        </p:nvSpPr>
        <p:spPr>
          <a:xfrm>
            <a:off x="6723955" y="5115431"/>
            <a:ext cx="4609076" cy="367620"/>
          </a:xfrm>
          <a:prstGeom prst="rect">
            <a:avLst/>
          </a:prstGeom>
          <a:solidFill>
            <a:srgbClr val="FFFFA7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Kryteria ocenione </a:t>
            </a:r>
            <a:r>
              <a:rPr lang="pl-PL" b="1" dirty="0">
                <a:solidFill>
                  <a:srgbClr val="002060"/>
                </a:solidFill>
                <a:latin typeface="Arial" panose="020B0604020202020204" pitchFamily="34" charset="0"/>
              </a:rPr>
              <a:t>powyżej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 70 pkt.</a:t>
            </a:r>
          </a:p>
        </p:txBody>
      </p:sp>
      <p:sp>
        <p:nvSpPr>
          <p:cNvPr id="62" name="Symbol zastępczy zawartości 2">
            <a:extLst>
              <a:ext uri="{FF2B5EF4-FFF2-40B4-BE49-F238E27FC236}">
                <a16:creationId xmlns:a16="http://schemas.microsoft.com/office/drawing/2014/main" id="{4825AB59-535B-41A2-BA01-806F4F50178C}"/>
              </a:ext>
            </a:extLst>
          </p:cNvPr>
          <p:cNvSpPr txBox="1">
            <a:spLocks/>
          </p:cNvSpPr>
          <p:nvPr/>
        </p:nvSpPr>
        <p:spPr>
          <a:xfrm>
            <a:off x="1230325" y="5557961"/>
            <a:ext cx="4301768" cy="367619"/>
          </a:xfrm>
          <a:prstGeom prst="rect">
            <a:avLst/>
          </a:prstGeom>
          <a:solidFill>
            <a:srgbClr val="FFFFA7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3-7 działań doskonalących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3" name="Symbol zastępczy zawartości 2">
            <a:extLst>
              <a:ext uri="{FF2B5EF4-FFF2-40B4-BE49-F238E27FC236}">
                <a16:creationId xmlns:a16="http://schemas.microsoft.com/office/drawing/2014/main" id="{B2F02F80-B01A-4CA2-8D85-1C09318F2E0C}"/>
              </a:ext>
            </a:extLst>
          </p:cNvPr>
          <p:cNvSpPr txBox="1">
            <a:spLocks/>
          </p:cNvSpPr>
          <p:nvPr/>
        </p:nvSpPr>
        <p:spPr>
          <a:xfrm>
            <a:off x="1230325" y="5981607"/>
            <a:ext cx="4301768" cy="367619"/>
          </a:xfrm>
          <a:prstGeom prst="rect">
            <a:avLst/>
          </a:prstGeom>
          <a:solidFill>
            <a:srgbClr val="FFFFA7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</a:rPr>
              <a:t>Łącznie 13 działań doskonalących</a:t>
            </a:r>
            <a:endParaRPr lang="pl-PL" sz="2200" dirty="0">
              <a:solidFill>
                <a:srgbClr val="002060"/>
              </a:solidFill>
            </a:endParaRPr>
          </a:p>
        </p:txBody>
      </p:sp>
      <p:sp>
        <p:nvSpPr>
          <p:cNvPr id="66" name="Symbol zastępczy zawartości 2">
            <a:extLst>
              <a:ext uri="{FF2B5EF4-FFF2-40B4-BE49-F238E27FC236}">
                <a16:creationId xmlns:a16="http://schemas.microsoft.com/office/drawing/2014/main" id="{AEA0B0C7-B07A-4821-8973-728EB06A2DC8}"/>
              </a:ext>
            </a:extLst>
          </p:cNvPr>
          <p:cNvSpPr txBox="1">
            <a:spLocks/>
          </p:cNvSpPr>
          <p:nvPr/>
        </p:nvSpPr>
        <p:spPr>
          <a:xfrm>
            <a:off x="6723955" y="5557960"/>
            <a:ext cx="4609076" cy="367620"/>
          </a:xfrm>
          <a:prstGeom prst="rect">
            <a:avLst/>
          </a:prstGeom>
          <a:solidFill>
            <a:srgbClr val="FFFFA7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1-2 działania doskonalące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7" name="Symbol zastępczy zawartości 2">
            <a:extLst>
              <a:ext uri="{FF2B5EF4-FFF2-40B4-BE49-F238E27FC236}">
                <a16:creationId xmlns:a16="http://schemas.microsoft.com/office/drawing/2014/main" id="{E28FF265-802A-473E-885F-7CB000AED252}"/>
              </a:ext>
            </a:extLst>
          </p:cNvPr>
          <p:cNvSpPr txBox="1">
            <a:spLocks/>
          </p:cNvSpPr>
          <p:nvPr/>
        </p:nvSpPr>
        <p:spPr>
          <a:xfrm>
            <a:off x="6723955" y="5981607"/>
            <a:ext cx="4609076" cy="367620"/>
          </a:xfrm>
          <a:prstGeom prst="rect">
            <a:avLst/>
          </a:prstGeom>
          <a:solidFill>
            <a:srgbClr val="FFFFA7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Łącznie 10 działań doskonalących</a:t>
            </a:r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456793" y="395137"/>
            <a:ext cx="10515600" cy="736095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002060"/>
                </a:solidFill>
              </a:rPr>
              <a:t>Przykładowe działania realizowane po 5. samoocenie CAF</a:t>
            </a:r>
            <a:br>
              <a:rPr lang="pl-PL" sz="2400" dirty="0" smtClean="0">
                <a:solidFill>
                  <a:srgbClr val="002060"/>
                </a:solidFill>
              </a:rPr>
            </a:br>
            <a:endParaRPr lang="pl-PL" sz="2400" dirty="0"/>
          </a:p>
        </p:txBody>
      </p:sp>
      <p:graphicFrame>
        <p:nvGraphicFramePr>
          <p:cNvPr id="6" name="Symbol zastępczy zawartości 5" descr="Przykładowe działania &#10;">
            <a:extLst>
              <a:ext uri="{FF2B5EF4-FFF2-40B4-BE49-F238E27FC236}">
                <a16:creationId xmlns:a16="http://schemas.microsoft.com/office/drawing/2014/main" id="{D71B0670-2A3E-4E10-8F84-187ECE86D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600851"/>
              </p:ext>
            </p:extLst>
          </p:nvPr>
        </p:nvGraphicFramePr>
        <p:xfrm>
          <a:off x="838199" y="952316"/>
          <a:ext cx="11019841" cy="522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8" name="Tytuł 1" descr="Przykładowe działania realizowane po 5. samoocenie CAF&#10;"/>
          <p:cNvSpPr txBox="1">
            <a:spLocks/>
          </p:cNvSpPr>
          <p:nvPr/>
        </p:nvSpPr>
        <p:spPr>
          <a:xfrm>
            <a:off x="2150539" y="390467"/>
            <a:ext cx="9343942" cy="561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63A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900"/>
              </a:spcBef>
              <a:spcAft>
                <a:spcPts val="900"/>
              </a:spcAft>
            </a:pPr>
            <a:endParaRPr lang="pl-P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CCF99-6FE6-4E92-935A-A4941EE7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564" y="342906"/>
            <a:ext cx="7490691" cy="6057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800" b="1" dirty="0">
                <a:solidFill>
                  <a:srgbClr val="002060"/>
                </a:solidFill>
                <a:latin typeface="+mn-lt"/>
              </a:rPr>
              <a:t>Wdrożenie modelu CAF w UMK</a:t>
            </a:r>
            <a:endParaRPr lang="pl-PL" sz="3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A27CF26-1AD3-4345-9B1A-349C8DEF857D}"/>
              </a:ext>
            </a:extLst>
          </p:cNvPr>
          <p:cNvSpPr/>
          <p:nvPr/>
        </p:nvSpPr>
        <p:spPr>
          <a:xfrm>
            <a:off x="1550254" y="1173018"/>
            <a:ext cx="9781309" cy="5153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63AF"/>
                </a:solidFill>
              </a:rPr>
              <a:t>Wdrożenie modelu CAF w Urzędzie Miasta Krakowa odbyło się w oparciu o </a:t>
            </a:r>
            <a:r>
              <a:rPr lang="pl-PL" u="sng" dirty="0">
                <a:solidFill>
                  <a:srgbClr val="0063AF"/>
                </a:solidFill>
              </a:rPr>
              <a:t>zarządzenie Prezydenta Miasta Krakowa nr 203/2011 z dnia 22 lutego 2011 roku </a:t>
            </a:r>
            <a:r>
              <a:rPr lang="pl-PL" i="1" u="sng" dirty="0">
                <a:solidFill>
                  <a:srgbClr val="0063AF"/>
                </a:solidFill>
              </a:rPr>
              <a:t>w sprawie  wprowadzenia procesu samooceny systemu zarządzania organizacją według metodyki modelu CAF (Wspólnej Metody Oceny) w Urzędzie Miasta Krakowa</a:t>
            </a:r>
          </a:p>
          <a:p>
            <a:pPr marL="720725" indent="-342900">
              <a:buFontTx/>
              <a:buChar char="-"/>
            </a:pPr>
            <a:r>
              <a:rPr lang="pl-PL" dirty="0">
                <a:solidFill>
                  <a:srgbClr val="0063AF"/>
                </a:solidFill>
              </a:rPr>
              <a:t>„w celu rozwoju systemu zarządzania w Urzędzie Miasta Krakowa”</a:t>
            </a:r>
          </a:p>
          <a:p>
            <a:pPr marL="720725" indent="-342900">
              <a:buFontTx/>
              <a:buChar char="-"/>
            </a:pPr>
            <a:r>
              <a:rPr lang="pl-PL" dirty="0">
                <a:solidFill>
                  <a:srgbClr val="0063AF"/>
                </a:solidFill>
              </a:rPr>
              <a:t>określenie struktury zespołu samooceny oraz ról i odpowiedzialności jego członków</a:t>
            </a:r>
          </a:p>
          <a:p>
            <a:pPr marL="720725" indent="-342900">
              <a:buFontTx/>
              <a:buChar char="-"/>
            </a:pPr>
            <a:r>
              <a:rPr lang="pl-PL" dirty="0">
                <a:solidFill>
                  <a:srgbClr val="0063AF"/>
                </a:solidFill>
              </a:rPr>
              <a:t>zobowiązanie wszystkich pracowników Urzędu Miasta Krakowa do udzielania członkom zespołu samooceny wszelkiej pomocy niezbędnej do prawidłowego przeprowadzenia samooceny CAF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u="sng" dirty="0">
                <a:solidFill>
                  <a:srgbClr val="0063AF"/>
                </a:solidFill>
              </a:rPr>
              <a:t>W ramach wdrożenia odbyły się szkolenia</a:t>
            </a:r>
            <a:r>
              <a:rPr lang="pl-PL" dirty="0">
                <a:solidFill>
                  <a:srgbClr val="0063AF"/>
                </a:solidFill>
              </a:rPr>
              <a:t>:</a:t>
            </a:r>
          </a:p>
          <a:p>
            <a:pPr marL="720725" indent="-342900">
              <a:buFontTx/>
              <a:buChar char="-"/>
            </a:pPr>
            <a:r>
              <a:rPr lang="pl-PL" dirty="0">
                <a:solidFill>
                  <a:srgbClr val="0063AF"/>
                </a:solidFill>
              </a:rPr>
              <a:t>dla kadry zarządzającej UMK (dyrektorzy wydziałów)</a:t>
            </a:r>
          </a:p>
          <a:p>
            <a:pPr marL="720725" indent="-342900">
              <a:buFontTx/>
              <a:buChar char="-"/>
            </a:pPr>
            <a:r>
              <a:rPr lang="pl-PL" dirty="0">
                <a:solidFill>
                  <a:srgbClr val="0063AF"/>
                </a:solidFill>
              </a:rPr>
              <a:t>dla koordynatorów podgrup w ramach zespołu samooceny (2-dniowe)</a:t>
            </a:r>
          </a:p>
          <a:p>
            <a:pPr marL="720725" indent="-342900">
              <a:buFontTx/>
              <a:buChar char="-"/>
            </a:pPr>
            <a:r>
              <a:rPr lang="pl-PL" dirty="0">
                <a:solidFill>
                  <a:srgbClr val="0063AF"/>
                </a:solidFill>
              </a:rPr>
              <a:t>dla wszystkich członków zespołu samooceny (2-dniowe)</a:t>
            </a:r>
          </a:p>
          <a:p>
            <a:pPr marL="360363" indent="-360363">
              <a:buFont typeface="Wingdings" panose="05000000000000000000" pitchFamily="2" charset="2"/>
              <a:buChar char="Ø"/>
            </a:pPr>
            <a:r>
              <a:rPr lang="pl-PL" u="sng" dirty="0">
                <a:solidFill>
                  <a:srgbClr val="0063AF"/>
                </a:solidFill>
              </a:rPr>
              <a:t>W ramach całego procesu – szerokie wsparcie ekspertów zewnętrznych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63AF"/>
                </a:solidFill>
              </a:rPr>
              <a:t>Wdrożenie w ramach projektu „Rozwój systemu zarządzania Urzędem” współfinansowanego ze środków Europejskiego Funduszu Społecznego w ramach Programu Operacyjnego Kapitał Ludzki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63AF"/>
                </a:solidFill>
              </a:rPr>
              <a:t>Cykliczne przeprowadzanie samooceny ma charakter obligatoryjny w UMK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425262" y="454192"/>
            <a:ext cx="10515600" cy="736095"/>
          </a:xfrm>
        </p:spPr>
        <p:txBody>
          <a:bodyPr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Wnioski dotyczące przebiegu samooceny CAF w UMK</a:t>
            </a:r>
            <a:br>
              <a:rPr lang="pl-PL" sz="2400" b="1" dirty="0">
                <a:solidFill>
                  <a:srgbClr val="002060"/>
                </a:solidFill>
              </a:rPr>
            </a:br>
            <a:endParaRPr lang="pl-PL" sz="2400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2AD6737B-3FA0-46B6-840F-4875B7861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071" y="1082645"/>
            <a:ext cx="10515600" cy="4351338"/>
          </a:xfrm>
        </p:spPr>
        <p:txBody>
          <a:bodyPr/>
          <a:lstStyle/>
          <a:p>
            <a:r>
              <a:rPr lang="pl-PL" altLang="pl-PL" dirty="0" smtClean="0"/>
              <a:t>Wartość dodana – poszerzenie horyzontów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20</a:t>
            </a:fld>
            <a:endParaRPr lang="pl-PL"/>
          </a:p>
        </p:txBody>
      </p:sp>
      <p:sp>
        <p:nvSpPr>
          <p:cNvPr id="5" name="Schemat blokowy: dane 4" descr="tło: zielony czworokąt">
            <a:extLst>
              <a:ext uri="{FF2B5EF4-FFF2-40B4-BE49-F238E27FC236}">
                <a16:creationId xmlns:a16="http://schemas.microsoft.com/office/drawing/2014/main" id="{7422EAA4-9A96-41AC-9718-4D898ED6998E}"/>
              </a:ext>
            </a:extLst>
          </p:cNvPr>
          <p:cNvSpPr/>
          <p:nvPr/>
        </p:nvSpPr>
        <p:spPr>
          <a:xfrm>
            <a:off x="1833214" y="1606633"/>
            <a:ext cx="5003847" cy="2286152"/>
          </a:xfrm>
          <a:prstGeom prst="flowChartInputOutpu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lvl="0" algn="ctr">
              <a:lnSpc>
                <a:spcPct val="110000"/>
              </a:lnSpc>
              <a:spcBef>
                <a:spcPct val="0"/>
              </a:spcBef>
            </a:pPr>
            <a:endParaRPr lang="pl-PL" sz="2100" dirty="0">
              <a:solidFill>
                <a:srgbClr val="002060"/>
              </a:solidFill>
            </a:endParaRPr>
          </a:p>
        </p:txBody>
      </p:sp>
      <p:sp>
        <p:nvSpPr>
          <p:cNvPr id="11" name="Schemat blokowy: dane 10" descr="tło: zielony czworokąt">
            <a:extLst>
              <a:ext uri="{FF2B5EF4-FFF2-40B4-BE49-F238E27FC236}">
                <a16:creationId xmlns:a16="http://schemas.microsoft.com/office/drawing/2014/main" id="{D6DEC835-B94C-48E2-9090-A3C136383345}"/>
              </a:ext>
            </a:extLst>
          </p:cNvPr>
          <p:cNvSpPr/>
          <p:nvPr/>
        </p:nvSpPr>
        <p:spPr>
          <a:xfrm>
            <a:off x="1092153" y="4095291"/>
            <a:ext cx="5003847" cy="2245981"/>
          </a:xfrm>
          <a:prstGeom prst="flowChartInputOutpu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lvl="0" algn="ctr">
              <a:lnSpc>
                <a:spcPct val="110000"/>
              </a:lnSpc>
              <a:spcBef>
                <a:spcPct val="0"/>
              </a:spcBef>
            </a:pPr>
            <a:endParaRPr lang="pl-PL" sz="2100" dirty="0">
              <a:solidFill>
                <a:srgbClr val="2E75B6"/>
              </a:solidFill>
            </a:endParaRPr>
          </a:p>
        </p:txBody>
      </p:sp>
      <p:sp>
        <p:nvSpPr>
          <p:cNvPr id="12" name="Schemat blokowy: dane 11" descr="tło: zielony czworokąt">
            <a:extLst>
              <a:ext uri="{FF2B5EF4-FFF2-40B4-BE49-F238E27FC236}">
                <a16:creationId xmlns:a16="http://schemas.microsoft.com/office/drawing/2014/main" id="{D66D48A9-9BBE-4E7B-B53A-01E9040DE114}"/>
              </a:ext>
            </a:extLst>
          </p:cNvPr>
          <p:cNvSpPr/>
          <p:nvPr/>
        </p:nvSpPr>
        <p:spPr>
          <a:xfrm>
            <a:off x="5398718" y="4095291"/>
            <a:ext cx="5003847" cy="2260293"/>
          </a:xfrm>
          <a:prstGeom prst="flowChartInputOutpu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lvl="0" algn="ctr">
              <a:lnSpc>
                <a:spcPct val="110000"/>
              </a:lnSpc>
              <a:spcBef>
                <a:spcPct val="0"/>
              </a:spcBef>
            </a:pPr>
            <a:endParaRPr lang="pl-PL" sz="2100" dirty="0">
              <a:solidFill>
                <a:srgbClr val="2E75B6"/>
              </a:solidFill>
            </a:endParaRPr>
          </a:p>
        </p:txBody>
      </p:sp>
      <p:sp>
        <p:nvSpPr>
          <p:cNvPr id="13" name="Schemat blokowy: dane 12" descr="tło: zielony czworokąt">
            <a:extLst>
              <a:ext uri="{FF2B5EF4-FFF2-40B4-BE49-F238E27FC236}">
                <a16:creationId xmlns:a16="http://schemas.microsoft.com/office/drawing/2014/main" id="{6DFD3AC1-A634-49C1-9342-6546D3A23480}"/>
              </a:ext>
            </a:extLst>
          </p:cNvPr>
          <p:cNvSpPr/>
          <p:nvPr/>
        </p:nvSpPr>
        <p:spPr>
          <a:xfrm>
            <a:off x="6178312" y="1595668"/>
            <a:ext cx="5003847" cy="2300464"/>
          </a:xfrm>
          <a:prstGeom prst="flowChartInputOutpu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lvl="0" algn="ctr">
              <a:lnSpc>
                <a:spcPct val="110000"/>
              </a:lnSpc>
              <a:spcBef>
                <a:spcPct val="0"/>
              </a:spcBef>
            </a:pPr>
            <a:endParaRPr lang="pl-PL" sz="2100" dirty="0">
              <a:solidFill>
                <a:srgbClr val="2E75B6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683BD96-F1AA-4276-A81F-B9C5CCD3BD01}"/>
              </a:ext>
            </a:extLst>
          </p:cNvPr>
          <p:cNvSpPr txBox="1"/>
          <p:nvPr/>
        </p:nvSpPr>
        <p:spPr>
          <a:xfrm>
            <a:off x="2781093" y="1859686"/>
            <a:ext cx="33772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Całościowe spojrzenie na organizację – mocne strony i możliwości doskonalenia</a:t>
            </a:r>
          </a:p>
          <a:p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CF1FEED-1019-4DD9-BE74-D8423C3606A6}"/>
              </a:ext>
            </a:extLst>
          </p:cNvPr>
          <p:cNvSpPr txBox="1"/>
          <p:nvPr/>
        </p:nvSpPr>
        <p:spPr>
          <a:xfrm>
            <a:off x="6609772" y="4121593"/>
            <a:ext cx="3194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ctr" defTabSz="179388"/>
            <a:r>
              <a:rPr lang="pl-PL" sz="2200" dirty="0">
                <a:solidFill>
                  <a:srgbClr val="002060"/>
                </a:solidFill>
              </a:rPr>
              <a:t>    Lepsze zrozumienie punktów widzenia: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D82E7CD-D40A-456A-8F6B-137066EA34DB}"/>
              </a:ext>
            </a:extLst>
          </p:cNvPr>
          <p:cNvSpPr txBox="1"/>
          <p:nvPr/>
        </p:nvSpPr>
        <p:spPr>
          <a:xfrm>
            <a:off x="5619723" y="5535236"/>
            <a:ext cx="36511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0213" indent="-342900" algn="ctr"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CC0000"/>
                </a:solidFill>
              </a:rPr>
              <a:t>pracownicy</a:t>
            </a:r>
            <a:r>
              <a:rPr lang="pl-PL" sz="2200" dirty="0">
                <a:solidFill>
                  <a:srgbClr val="002060"/>
                </a:solidFill>
              </a:rPr>
              <a:t> – pryzmat wyników</a:t>
            </a:r>
          </a:p>
          <a:p>
            <a:endParaRPr lang="pl-PL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019B040-E08D-4907-B707-6C32791AC300}"/>
              </a:ext>
            </a:extLst>
          </p:cNvPr>
          <p:cNvSpPr txBox="1"/>
          <p:nvPr/>
        </p:nvSpPr>
        <p:spPr>
          <a:xfrm>
            <a:off x="5970453" y="4861339"/>
            <a:ext cx="3814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342900" algn="ctr" defTabSz="179388"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CC0000"/>
                </a:solidFill>
              </a:rPr>
              <a:t>kierownictwo</a:t>
            </a:r>
            <a:r>
              <a:rPr lang="pl-PL" sz="2200" dirty="0">
                <a:solidFill>
                  <a:srgbClr val="002060"/>
                </a:solidFill>
              </a:rPr>
              <a:t> - pryzmat potencjału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D9F915C-A2CB-45E0-A033-849290838BEE}"/>
              </a:ext>
            </a:extLst>
          </p:cNvPr>
          <p:cNvSpPr txBox="1"/>
          <p:nvPr/>
        </p:nvSpPr>
        <p:spPr>
          <a:xfrm>
            <a:off x="2223796" y="4645894"/>
            <a:ext cx="2759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223B52"/>
                </a:solidFill>
              </a:rPr>
              <a:t>Poprawa motywacji i morale pracowników</a:t>
            </a:r>
            <a:endParaRPr lang="pl-PL" dirty="0">
              <a:solidFill>
                <a:srgbClr val="223B52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28F1752-17CD-411E-AD52-1E4528167A51}"/>
              </a:ext>
            </a:extLst>
          </p:cNvPr>
          <p:cNvSpPr txBox="1"/>
          <p:nvPr/>
        </p:nvSpPr>
        <p:spPr>
          <a:xfrm>
            <a:off x="7303454" y="2063597"/>
            <a:ext cx="2945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Udoskonalenie kultury organizacyjnej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95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Koniec prezentacji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022273" y="2920134"/>
            <a:ext cx="5396345" cy="291263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4800" b="1" i="1" dirty="0">
                <a:solidFill>
                  <a:srgbClr val="002060"/>
                </a:solidFill>
              </a:rPr>
              <a:t>Agnieszka Górecka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i="1" dirty="0">
                <a:solidFill>
                  <a:srgbClr val="0070C0"/>
                </a:solidFill>
              </a:rPr>
              <a:t>Kierownik Referatu ds. Systemu Zarządzania Jakością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i="1" dirty="0">
                <a:solidFill>
                  <a:srgbClr val="0070C0"/>
                </a:solidFill>
              </a:rPr>
              <a:t>Urzędu Miasta Krakowa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1900" i="1" dirty="0">
                <a:solidFill>
                  <a:srgbClr val="0070C0"/>
                </a:solidFill>
              </a:rPr>
              <a:t>agnieszka.gorecka@um.krakow.pl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06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CCF99-6FE6-4E92-935A-A4941EE7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564" y="342906"/>
            <a:ext cx="7490691" cy="6057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800" b="1" dirty="0">
                <a:solidFill>
                  <a:srgbClr val="002060"/>
                </a:solidFill>
                <a:latin typeface="+mn-lt"/>
              </a:rPr>
              <a:t>Wdrożenie modelu CAF w UMK</a:t>
            </a:r>
            <a:endParaRPr lang="pl-PL" sz="38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Diagram 3" descr="schemat wdrożenia modelu CAF w urzędzie">
            <a:extLst>
              <a:ext uri="{FF2B5EF4-FFF2-40B4-BE49-F238E27FC236}">
                <a16:creationId xmlns:a16="http://schemas.microsoft.com/office/drawing/2014/main" id="{B7C85E55-61CD-4937-AF04-AB4349ABE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057680"/>
              </p:ext>
            </p:extLst>
          </p:nvPr>
        </p:nvGraphicFramePr>
        <p:xfrm>
          <a:off x="1207355" y="1324492"/>
          <a:ext cx="10208491" cy="4706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0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 descr="daty (2015 i 2018 r.) w tle slajdu">
            <a:extLst>
              <a:ext uri="{FF2B5EF4-FFF2-40B4-BE49-F238E27FC236}">
                <a16:creationId xmlns:a16="http://schemas.microsoft.com/office/drawing/2014/main" id="{01F4F8CD-59C4-4E2E-80CA-48C08A59C0A1}"/>
              </a:ext>
            </a:extLst>
          </p:cNvPr>
          <p:cNvGrpSpPr/>
          <p:nvPr/>
        </p:nvGrpSpPr>
        <p:grpSpPr>
          <a:xfrm>
            <a:off x="1385454" y="2470507"/>
            <a:ext cx="9498705" cy="2549457"/>
            <a:chOff x="-61000" y="2653432"/>
            <a:chExt cx="9498705" cy="2549457"/>
          </a:xfrm>
        </p:grpSpPr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7AEDDD52-47F0-4B88-BB02-2478232C2217}"/>
                </a:ext>
              </a:extLst>
            </p:cNvPr>
            <p:cNvSpPr/>
            <p:nvPr/>
          </p:nvSpPr>
          <p:spPr>
            <a:xfrm>
              <a:off x="-61000" y="2653432"/>
              <a:ext cx="9498705" cy="885460"/>
            </a:xfrm>
            <a:prstGeom prst="roundRect">
              <a:avLst/>
            </a:prstGeom>
            <a:solidFill>
              <a:srgbClr val="CCFFCC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dirty="0">
                  <a:solidFill>
                    <a:srgbClr val="002060"/>
                  </a:solidFill>
                  <a:latin typeface="Arial" panose="020B0604020202020204" pitchFamily="34" charset="0"/>
                </a:rPr>
                <a:t>Certyfikat potwierdzający prawidłowe i metodyczne zastosowanie metody samooceny według modelu CAF w celu doskonalenia organizacji</a:t>
              </a:r>
              <a:endParaRPr lang="pl-PL" sz="2000" dirty="0">
                <a:solidFill>
                  <a:srgbClr val="002060"/>
                </a:solidFill>
              </a:endParaRPr>
            </a:p>
          </p:txBody>
        </p:sp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00E1AD53-E9C4-4C45-9494-C020658272C7}"/>
                </a:ext>
              </a:extLst>
            </p:cNvPr>
            <p:cNvSpPr/>
            <p:nvPr/>
          </p:nvSpPr>
          <p:spPr>
            <a:xfrm>
              <a:off x="229241" y="3846773"/>
              <a:ext cx="1655512" cy="13237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400" b="1" dirty="0">
                  <a:solidFill>
                    <a:srgbClr val="002060"/>
                  </a:solidFill>
                </a:rPr>
                <a:t>2015 rok</a:t>
              </a:r>
            </a:p>
          </p:txBody>
        </p:sp>
        <p:sp>
          <p:nvSpPr>
            <p:cNvPr id="13" name="Prostokąt: zaokrąglone rogi 12">
              <a:extLst>
                <a:ext uri="{FF2B5EF4-FFF2-40B4-BE49-F238E27FC236}">
                  <a16:creationId xmlns:a16="http://schemas.microsoft.com/office/drawing/2014/main" id="{D4EF0FAF-B37D-4702-AD55-CA358064F43E}"/>
                </a:ext>
              </a:extLst>
            </p:cNvPr>
            <p:cNvSpPr/>
            <p:nvPr/>
          </p:nvSpPr>
          <p:spPr>
            <a:xfrm>
              <a:off x="7414338" y="3814445"/>
              <a:ext cx="1748791" cy="13884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400" b="1" dirty="0">
                  <a:solidFill>
                    <a:srgbClr val="002060"/>
                  </a:solidFill>
                </a:rPr>
                <a:t>2018 rok</a:t>
              </a:r>
            </a:p>
          </p:txBody>
        </p:sp>
      </p:grpSp>
      <p:pic>
        <p:nvPicPr>
          <p:cNvPr id="5" name="Obraz 4" descr="zdjęcie przedstawiające Prezydenta Miasta Krakowa otrzymującego &quot;Poświadczenie Skutecznego Użytkowanika CAF&quot;">
            <a:extLst>
              <a:ext uri="{FF2B5EF4-FFF2-40B4-BE49-F238E27FC236}">
                <a16:creationId xmlns:a16="http://schemas.microsoft.com/office/drawing/2014/main" id="{27084ED5-1D17-434E-8718-86DE0AA33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857" y="3517722"/>
            <a:ext cx="4182285" cy="278878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E09B8EF0-F32E-4CCE-BF73-BDFBE044C327}"/>
              </a:ext>
            </a:extLst>
          </p:cNvPr>
          <p:cNvSpPr/>
          <p:nvPr/>
        </p:nvSpPr>
        <p:spPr>
          <a:xfrm>
            <a:off x="2821622" y="1325773"/>
            <a:ext cx="8062538" cy="982979"/>
          </a:xfrm>
          <a:prstGeom prst="round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Poświadczenie Skutecznego Użytkownika CAF</a:t>
            </a: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15" name="Picture 2" descr="Six public institutions in the country receive international distinction as  “Effective CAF User” – INFORPRESS">
            <a:extLst>
              <a:ext uri="{FF2B5EF4-FFF2-40B4-BE49-F238E27FC236}">
                <a16:creationId xmlns:a16="http://schemas.microsoft.com/office/drawing/2014/main" id="{452FD31E-68B1-45BF-BA0F-57AB3773B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" b="8773"/>
          <a:stretch/>
        </p:blipFill>
        <p:spPr bwMode="auto">
          <a:xfrm>
            <a:off x="1307840" y="1268323"/>
            <a:ext cx="1366981" cy="113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9" descr="tytuł"/>
          <p:cNvSpPr>
            <a:spLocks noGrp="1"/>
          </p:cNvSpPr>
          <p:nvPr>
            <p:ph type="title"/>
          </p:nvPr>
        </p:nvSpPr>
        <p:spPr>
          <a:xfrm>
            <a:off x="2929342" y="622006"/>
            <a:ext cx="10515600" cy="736095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Wdrożenie modelu CAF w UMK</a:t>
            </a:r>
            <a:r>
              <a:rPr lang="pl-PL" dirty="0">
                <a:solidFill>
                  <a:srgbClr val="002060"/>
                </a:solidFill>
              </a:rPr>
              <a:t/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14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611582" y="542566"/>
            <a:ext cx="10515600" cy="736095"/>
          </a:xfrm>
        </p:spPr>
        <p:txBody>
          <a:bodyPr/>
          <a:lstStyle/>
          <a:p>
            <a:r>
              <a:rPr lang="pl-PL" dirty="0" smtClean="0"/>
              <a:t>Zasady realizacji CAF w UMK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924376" y="1437698"/>
            <a:ext cx="10515600" cy="4351338"/>
          </a:xfrm>
        </p:spPr>
        <p:txBody>
          <a:bodyPr/>
          <a:lstStyle/>
          <a:p>
            <a:r>
              <a:rPr lang="pl-PL" dirty="0" smtClean="0"/>
              <a:t>Zespół ds. samooceny CAF powoływany jest każdorazowo zarządzeniem Prezydenta, które określa również podstawowe zasady realizacji samooceny i podział prac</a:t>
            </a:r>
          </a:p>
          <a:p>
            <a:r>
              <a:rPr lang="pl-PL" dirty="0" smtClean="0"/>
              <a:t>Zespół liczy ok. 50-60 osób i jest zróżnicowany w taki sposób aby uwzględniać (w miarę możliwości) różne punkty widzenia pracowników</a:t>
            </a:r>
          </a:p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5</a:t>
            </a:fld>
            <a:endParaRPr lang="pl-PL" dirty="0"/>
          </a:p>
        </p:txBody>
      </p:sp>
      <p:graphicFrame>
        <p:nvGraphicFramePr>
          <p:cNvPr id="7" name="Symbol zastępczy zawartości 3" descr="Schemat przestawiający strukturę osób zaangażowanych w CAF w urzędzie">
            <a:extLst>
              <a:ext uri="{FF2B5EF4-FFF2-40B4-BE49-F238E27FC236}">
                <a16:creationId xmlns:a16="http://schemas.microsoft.com/office/drawing/2014/main" id="{17425AC1-4FD3-47B4-9853-F17BDCCC8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759193"/>
              </p:ext>
            </p:extLst>
          </p:nvPr>
        </p:nvGraphicFramePr>
        <p:xfrm>
          <a:off x="1022039" y="2741298"/>
          <a:ext cx="10399132" cy="335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17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462640" y="483538"/>
            <a:ext cx="10515600" cy="736095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Przebieg samooceny CAF w UMK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C9A6-D10F-4C8A-915C-D6CE913931B4}" type="slidenum">
              <a:rPr lang="pl-PL" smtClean="0"/>
              <a:pPr/>
              <a:t>6</a:t>
            </a:fld>
            <a:endParaRPr lang="pl-PL" dirty="0"/>
          </a:p>
        </p:txBody>
      </p:sp>
      <p:graphicFrame>
        <p:nvGraphicFramePr>
          <p:cNvPr id="3" name="Diagram 2" descr="schemat przebiegu samooceny CAF w urzędzie">
            <a:extLst>
              <a:ext uri="{FF2B5EF4-FFF2-40B4-BE49-F238E27FC236}">
                <a16:creationId xmlns:a16="http://schemas.microsoft.com/office/drawing/2014/main" id="{0BF591EA-3A9B-4B93-8D57-DEA672C8C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2217425"/>
              </p:ext>
            </p:extLst>
          </p:nvPr>
        </p:nvGraphicFramePr>
        <p:xfrm>
          <a:off x="2462640" y="1097812"/>
          <a:ext cx="9820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42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CCF99-6FE6-4E92-935A-A4941EE7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473" y="342906"/>
            <a:ext cx="9781309" cy="605740"/>
          </a:xfrm>
        </p:spPr>
        <p:txBody>
          <a:bodyPr>
            <a:noAutofit/>
          </a:bodyPr>
          <a:lstStyle/>
          <a:p>
            <a:pPr algn="ctr"/>
            <a:r>
              <a:rPr lang="pl-PL" sz="2500" b="1" dirty="0">
                <a:solidFill>
                  <a:srgbClr val="002060"/>
                </a:solidFill>
                <a:latin typeface="+mn-lt"/>
              </a:rPr>
              <a:t>Metodologia opracowania i realizacji Planu doskonalenia po CAF</a:t>
            </a:r>
            <a:endParaRPr lang="pl-PL" sz="25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8A27CF26-1AD3-4345-9B1A-349C8DEF857D}"/>
              </a:ext>
            </a:extLst>
          </p:cNvPr>
          <p:cNvSpPr/>
          <p:nvPr/>
        </p:nvSpPr>
        <p:spPr>
          <a:xfrm>
            <a:off x="1893455" y="1108364"/>
            <a:ext cx="9227128" cy="51538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63AF"/>
                </a:solidFill>
              </a:rPr>
              <a:t>Zidentyfikowane przez zespół obszary do doskonalenia oraz </a:t>
            </a:r>
            <a:r>
              <a:rPr lang="pl-PL" sz="2000" u="sng" dirty="0">
                <a:solidFill>
                  <a:srgbClr val="0063AF"/>
                </a:solidFill>
              </a:rPr>
              <a:t>propozycje działań doskonalących są każdorazowo poddawane szerokim konsultacjom wewnątrz UMK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63AF"/>
                </a:solidFill>
              </a:rPr>
              <a:t>Wszystkie wydziały, ze szczególnym uwzględnieniem potencjalnych realizatorów mają szansę wypowiedzieć się na temat działań doskonalących, wprowadzić modyfikacje, zgłosić uwagi itd.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63AF"/>
                </a:solidFill>
              </a:rPr>
              <a:t>W miarę dostępności środków finansowych staramy się organizować </a:t>
            </a:r>
            <a:r>
              <a:rPr lang="pl-PL" sz="2000" u="sng" dirty="0">
                <a:solidFill>
                  <a:srgbClr val="0063AF"/>
                </a:solidFill>
              </a:rPr>
              <a:t>warsztaty wyjazdowe dla kadry zarządzającej</a:t>
            </a:r>
            <a:r>
              <a:rPr lang="pl-PL" sz="2000" dirty="0">
                <a:solidFill>
                  <a:srgbClr val="0063AF"/>
                </a:solidFill>
              </a:rPr>
              <a:t>, podczas których omawiany i uzgadniany jest Plan doskonalenia – ostatnie takie warsztaty odbyły się na zakończenie samooceny w 2017 roku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000" dirty="0">
                <a:solidFill>
                  <a:srgbClr val="0063AF"/>
                </a:solidFill>
              </a:rPr>
              <a:t>Ostateczną decyzję w sprawie zatwierdzenia Planu doskonalenia podejmuje najwyższe kierownictwo UMK - Zespół Sterujący SZJ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l-PL" sz="2000" u="sng" dirty="0">
                <a:solidFill>
                  <a:srgbClr val="0063AF"/>
                </a:solidFill>
              </a:rPr>
              <a:t>Realizacja działań w ramach Planu jest monitorowana przez Pełnomocnika ds. SZJ</a:t>
            </a:r>
            <a:endParaRPr lang="pl-PL" sz="20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CCF99-6FE6-4E92-935A-A4941EE7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473" y="342906"/>
            <a:ext cx="9781309" cy="605740"/>
          </a:xfrm>
        </p:spPr>
        <p:txBody>
          <a:bodyPr>
            <a:noAutofit/>
          </a:bodyPr>
          <a:lstStyle/>
          <a:p>
            <a:pPr algn="ctr"/>
            <a:r>
              <a:rPr lang="pl-PL" sz="2500" b="1" dirty="0">
                <a:solidFill>
                  <a:srgbClr val="002060"/>
                </a:solidFill>
                <a:latin typeface="+mn-lt"/>
              </a:rPr>
              <a:t>Przyjęty w UMK format Planu doskonalenia po samoocenie CAF</a:t>
            </a:r>
            <a:endParaRPr lang="pl-PL" sz="25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Obraz 2" descr="plan doskonalenia po samoocenie CAF przyjęty w urzedzie">
            <a:extLst>
              <a:ext uri="{FF2B5EF4-FFF2-40B4-BE49-F238E27FC236}">
                <a16:creationId xmlns:a16="http://schemas.microsoft.com/office/drawing/2014/main" id="{EAFC4A96-60B0-4505-B3DB-AD87C760F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3" y="1019515"/>
            <a:ext cx="8265003" cy="53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8CCF99-6FE6-4E92-935A-A4941EE7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785" y="320217"/>
            <a:ext cx="6530869" cy="736095"/>
          </a:xfrm>
        </p:spPr>
        <p:txBody>
          <a:bodyPr>
            <a:normAutofit/>
          </a:bodyPr>
          <a:lstStyle/>
          <a:p>
            <a:r>
              <a:rPr lang="pl-PL" sz="2800" b="1" i="0" u="none" strike="noStrike" baseline="0" dirty="0">
                <a:solidFill>
                  <a:srgbClr val="002060"/>
                </a:solidFill>
                <a:latin typeface="+mn-lt"/>
              </a:rPr>
              <a:t>Efekt CAF </a:t>
            </a:r>
            <a:r>
              <a:rPr lang="pl-PL" sz="2800" b="1" i="0" u="none" strike="noStrike" baseline="0" noProof="1">
                <a:solidFill>
                  <a:srgbClr val="002060"/>
                </a:solidFill>
                <a:latin typeface="+mn-lt"/>
              </a:rPr>
              <a:t>w Urzędzie Miasta Krakowa</a:t>
            </a:r>
            <a:endParaRPr lang="pl-PL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E752F6-EE57-483A-97FC-08D5A2C5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402" y="1405890"/>
            <a:ext cx="10084398" cy="4625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Arial" panose="020B0604020202020204" pitchFamily="34" charset="0"/>
              </a:rPr>
              <a:t>W ramach pierwszych samoocen zidentyfikowane zostały, w ramach różnych kryteriów modelu, mocne strony i obszary do doskonalenia w zakresie komunikacji z klientami:</a:t>
            </a:r>
            <a:endParaRPr lang="en-US" sz="24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0" u="none" strike="noStrike" baseline="0" dirty="0">
                <a:latin typeface="Arial" panose="020B0604020202020204" pitchFamily="34" charset="0"/>
              </a:rPr>
              <a:t> </a:t>
            </a:r>
            <a:r>
              <a:rPr lang="pl-PL" sz="2400" i="0" u="sng" strike="noStrike" baseline="0" dirty="0">
                <a:latin typeface="Arial" panose="020B0604020202020204" pitchFamily="34" charset="0"/>
              </a:rPr>
              <a:t>mocne strony</a:t>
            </a:r>
            <a:r>
              <a:rPr lang="en-US" sz="2400" dirty="0">
                <a:latin typeface="Arial" panose="020B0604020202020204" pitchFamily="34" charset="0"/>
              </a:rPr>
              <a:t>: </a:t>
            </a:r>
            <a:r>
              <a:rPr lang="pl-PL" sz="2400" dirty="0">
                <a:latin typeface="Arial" panose="020B0604020202020204" pitchFamily="34" charset="0"/>
              </a:rPr>
              <a:t>zróżnicowane kanały komunikacji, branie pod uwagę potrzeb, możliwości i ograniczeń różnych grup klientów</a:t>
            </a:r>
            <a:endParaRPr lang="en-US" sz="24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pl-PL" sz="2400" u="sng" dirty="0">
                <a:latin typeface="Arial" panose="020B0604020202020204" pitchFamily="34" charset="0"/>
              </a:rPr>
              <a:t>obszary do doskonalenia</a:t>
            </a:r>
            <a:r>
              <a:rPr lang="en-US" sz="2400" dirty="0">
                <a:latin typeface="Arial" panose="020B0604020202020204" pitchFamily="34" charset="0"/>
              </a:rPr>
              <a:t>: </a:t>
            </a:r>
            <a:r>
              <a:rPr lang="pl-PL" sz="2400" dirty="0">
                <a:latin typeface="Arial" panose="020B0604020202020204" pitchFamily="34" charset="0"/>
              </a:rPr>
              <a:t>mało usług elektronicznych, ograniczona dostępność do lokalizacji UMK, brak zintegrowanego centrum administracyjnego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endParaRPr lang="en-US" sz="2400" b="0" i="0" u="none" strike="noStrike" baseline="0" dirty="0"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pl-PL" sz="2800" dirty="0"/>
          </a:p>
        </p:txBody>
      </p:sp>
      <p:pic>
        <p:nvPicPr>
          <p:cNvPr id="4" name="Obraz 3" descr="obrazek z napisem START">
            <a:extLst>
              <a:ext uri="{FF2B5EF4-FFF2-40B4-BE49-F238E27FC236}">
                <a16:creationId xmlns:a16="http://schemas.microsoft.com/office/drawing/2014/main" id="{8F2F8C9E-B2BE-487A-9466-F2717B7C8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18" b="23426"/>
          <a:stretch/>
        </p:blipFill>
        <p:spPr>
          <a:xfrm>
            <a:off x="7463351" y="4412530"/>
            <a:ext cx="3810000" cy="1787521"/>
          </a:xfrm>
          <a:prstGeom prst="rect">
            <a:avLst/>
          </a:prstGeom>
        </p:spPr>
      </p:pic>
      <p:sp>
        <p:nvSpPr>
          <p:cNvPr id="5" name="Strzałka: wygięta w górę 4" descr="strzałka">
            <a:extLst>
              <a:ext uri="{FF2B5EF4-FFF2-40B4-BE49-F238E27FC236}">
                <a16:creationId xmlns:a16="http://schemas.microsoft.com/office/drawing/2014/main" id="{75541879-EA1E-45BB-96DC-F51DFA191484}"/>
              </a:ext>
            </a:extLst>
          </p:cNvPr>
          <p:cNvSpPr/>
          <p:nvPr/>
        </p:nvSpPr>
        <p:spPr>
          <a:xfrm rot="5400000">
            <a:off x="1451759" y="4328330"/>
            <a:ext cx="1216203" cy="1384604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9A23B7D0-5D4C-40E2-92A5-F57B72B5B1A6}"/>
              </a:ext>
            </a:extLst>
          </p:cNvPr>
          <p:cNvSpPr txBox="1">
            <a:spLocks/>
          </p:cNvSpPr>
          <p:nvPr/>
        </p:nvSpPr>
        <p:spPr>
          <a:xfrm>
            <a:off x="2850319" y="4688454"/>
            <a:ext cx="4115170" cy="1342735"/>
          </a:xfrm>
          <a:prstGeom prst="rect">
            <a:avLst/>
          </a:prstGeom>
          <a:solidFill>
            <a:srgbClr val="FFFFA7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63A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200" dirty="0">
                <a:solidFill>
                  <a:srgbClr val="002060"/>
                </a:solidFill>
                <a:latin typeface="Arial" panose="020B0604020202020204" pitchFamily="34" charset="0"/>
              </a:rPr>
              <a:t>Efektem było zapoczątkowanie w tym obszarze procesu doskonalenia, który trwa do dnia dzisiejszego</a:t>
            </a:r>
            <a:endParaRPr lang="pl-PL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MK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4975</TotalTime>
  <Words>1412</Words>
  <Application>Microsoft Office PowerPoint</Application>
  <PresentationFormat>Panoramiczny</PresentationFormat>
  <Paragraphs>142</Paragraphs>
  <Slides>21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Lato</vt:lpstr>
      <vt:lpstr>Lato Black</vt:lpstr>
      <vt:lpstr>Wingdings</vt:lpstr>
      <vt:lpstr>Motyw pakietu Office</vt:lpstr>
      <vt:lpstr>31 października 2023 r.</vt:lpstr>
      <vt:lpstr>Wdrożenie modelu CAF w UMK</vt:lpstr>
      <vt:lpstr>Wdrożenie modelu CAF w UMK</vt:lpstr>
      <vt:lpstr>Wdrożenie modelu CAF w UMK </vt:lpstr>
      <vt:lpstr>Zasady realizacji CAF w UMK</vt:lpstr>
      <vt:lpstr>Przebieg samooceny CAF w UMK</vt:lpstr>
      <vt:lpstr>Metodologia opracowania i realizacji Planu doskonalenia po CAF</vt:lpstr>
      <vt:lpstr>Przyjęty w UMK format Planu doskonalenia po samoocenie CAF</vt:lpstr>
      <vt:lpstr>Efekt CAF w Urzędzie Miasta Krakowa</vt:lpstr>
      <vt:lpstr> </vt:lpstr>
      <vt:lpstr>Krakowski Portal Podatnika</vt:lpstr>
      <vt:lpstr>Krakowski Portal Podatnika</vt:lpstr>
      <vt:lpstr>Uproszczenie języka urzędowego</vt:lpstr>
      <vt:lpstr>Paczkomaty urzędowe </vt:lpstr>
      <vt:lpstr>Krakowskie Centrum Kontaktu</vt:lpstr>
      <vt:lpstr>Realizacja Planu doskonalenia po 4. samoocenie CAF</vt:lpstr>
      <vt:lpstr>Przykładowe działania zrealizowane po 4. samoocenie CAF </vt:lpstr>
      <vt:lpstr>Realizacja Planu doskonalenia po 5. samoocenie CAF </vt:lpstr>
      <vt:lpstr>Przykładowe działania realizowane po 5. samoocenie CAF </vt:lpstr>
      <vt:lpstr>Wnioski dotyczące przebiegu samooceny CAF w UMK </vt:lpstr>
      <vt:lpstr>Koniec prezentacji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Robert Balcerzyk</dc:creator>
  <cp:lastModifiedBy>Stelmaski Witold</cp:lastModifiedBy>
  <cp:revision>402</cp:revision>
  <cp:lastPrinted>2018-09-14T13:23:57Z</cp:lastPrinted>
  <dcterms:created xsi:type="dcterms:W3CDTF">2017-05-26T08:53:19Z</dcterms:created>
  <dcterms:modified xsi:type="dcterms:W3CDTF">2023-10-31T15:32:31Z</dcterms:modified>
</cp:coreProperties>
</file>