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  <p:sldId id="257" r:id="rId6"/>
    <p:sldId id="260" r:id="rId7"/>
    <p:sldId id="282" r:id="rId8"/>
    <p:sldId id="266" r:id="rId9"/>
    <p:sldId id="281" r:id="rId10"/>
    <p:sldId id="283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C"/>
    <a:srgbClr val="7030A0"/>
    <a:srgbClr val="172C51"/>
    <a:srgbClr val="00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black shield with a check mark&#10;&#10;Description automatically generated">
            <a:extLst>
              <a:ext uri="{FF2B5EF4-FFF2-40B4-BE49-F238E27FC236}">
                <a16:creationId xmlns:a16="http://schemas.microsoft.com/office/drawing/2014/main" id="{DAFB7F43-6F81-3309-AB5C-C3A7B8888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4E829-DCC9-915A-7F2A-4E90B7D4DB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8562" y="1940656"/>
            <a:ext cx="579943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 here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6D4437-7C1B-2ED1-BFDA-54ED4AB3D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5846" y="3714833"/>
            <a:ext cx="3966346" cy="310038"/>
          </a:xfrm>
          <a:prstGeom prst="rect">
            <a:avLst/>
          </a:prstGeom>
        </p:spPr>
      </p:pic>
      <p:pic>
        <p:nvPicPr>
          <p:cNvPr id="4" name="Picture 3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97CFDC1-9EB0-9DE6-9529-BF3886AC3C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562" y="4565135"/>
            <a:ext cx="6223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3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is hands on his head looking at a computer&#10;&#10;Description automatically generated">
            <a:extLst>
              <a:ext uri="{FF2B5EF4-FFF2-40B4-BE49-F238E27FC236}">
                <a16:creationId xmlns:a16="http://schemas.microsoft.com/office/drawing/2014/main" id="{916B37F6-3A1F-EE7E-97EB-3B5E8BBA58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99E1BF-0BA5-5F7C-8B85-7B8B5000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C7589-E300-A5A3-8363-22F55FD53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37F7-CFB8-D308-E8B3-AEE08D86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6625281" cy="2536077"/>
          </a:xfrm>
        </p:spPr>
        <p:txBody>
          <a:bodyPr/>
          <a:lstStyle>
            <a:lvl1pPr>
              <a:defRPr>
                <a:solidFill>
                  <a:srgbClr val="0094CC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54089A0-21B5-C587-4634-994E117067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948" y="550636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-hygienia-dia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99E1BF-0BA5-5F7C-8B85-7B8B5000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C7589-E300-A5A3-8363-22F55FD53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37F7-CFB8-D308-E8B3-AEE08D86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6625281" cy="2536077"/>
          </a:xfrm>
        </p:spPr>
        <p:txBody>
          <a:bodyPr/>
          <a:lstStyle>
            <a:lvl1pPr>
              <a:defRPr>
                <a:solidFill>
                  <a:srgbClr val="0094CC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54089A0-21B5-C587-4634-994E117067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948" y="550636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-hygienia-dia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99E1BF-0BA5-5F7C-8B85-7B8B5000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C7589-E300-A5A3-8363-22F55FD53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37F7-CFB8-D308-E8B3-AEE08D86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6625281" cy="2536077"/>
          </a:xfrm>
        </p:spPr>
        <p:txBody>
          <a:bodyPr/>
          <a:lstStyle>
            <a:lvl1pPr>
              <a:defRPr>
                <a:solidFill>
                  <a:srgbClr val="0094CC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54089A0-21B5-C587-4634-994E117067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948" y="550636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4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-hygienia-dia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99E1BF-0BA5-5F7C-8B85-7B8B5000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C7589-E300-A5A3-8363-22F55FD53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37F7-CFB8-D308-E8B3-AEE08D86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6625281" cy="2536077"/>
          </a:xfrm>
        </p:spPr>
        <p:txBody>
          <a:bodyPr/>
          <a:lstStyle>
            <a:lvl1pPr>
              <a:defRPr>
                <a:solidFill>
                  <a:srgbClr val="0094CC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54089A0-21B5-C587-4634-994E117067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948" y="550636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-energy-dia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99E1BF-0BA5-5F7C-8B85-7B8B5000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C7589-E300-A5A3-8363-22F55FD53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37F7-CFB8-D308-E8B3-AEE08D86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6625281" cy="2536077"/>
          </a:xfrm>
        </p:spPr>
        <p:txBody>
          <a:bodyPr/>
          <a:lstStyle>
            <a:lvl1pPr>
              <a:defRPr>
                <a:solidFill>
                  <a:srgbClr val="0094CC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54089A0-21B5-C587-4634-994E117067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948" y="550636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1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-energy-dia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99E1BF-0BA5-5F7C-8B85-7B8B5000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C7589-E300-A5A3-8363-22F55FD53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37F7-CFB8-D308-E8B3-AEE08D86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6625281" cy="2536077"/>
          </a:xfrm>
        </p:spPr>
        <p:txBody>
          <a:bodyPr/>
          <a:lstStyle>
            <a:lvl1pPr>
              <a:defRPr>
                <a:solidFill>
                  <a:srgbClr val="0094CC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54089A0-21B5-C587-4634-994E117067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948" y="550636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9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-energy-dia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99E1BF-0BA5-5F7C-8B85-7B8B5000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C7589-E300-A5A3-8363-22F55FD53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37F7-CFB8-D308-E8B3-AEE08D86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6625281" cy="2536077"/>
          </a:xfrm>
        </p:spPr>
        <p:txBody>
          <a:bodyPr/>
          <a:lstStyle>
            <a:lvl1pPr>
              <a:defRPr>
                <a:solidFill>
                  <a:srgbClr val="0094CC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54089A0-21B5-C587-4634-994E117067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948" y="550636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80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hield with a purple light&#10;&#10;Description automatically generated with medium confidence">
            <a:extLst>
              <a:ext uri="{FF2B5EF4-FFF2-40B4-BE49-F238E27FC236}">
                <a16:creationId xmlns:a16="http://schemas.microsoft.com/office/drawing/2014/main" id="{826795E2-4743-0D2A-124E-4E698E6C5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6C3F5C-CFDC-BCCB-0245-51B78D36F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114"/>
            <a:ext cx="10515600" cy="2187145"/>
          </a:xfrm>
        </p:spPr>
        <p:txBody>
          <a:bodyPr anchor="b">
            <a:normAutofit/>
          </a:bodyPr>
          <a:lstStyle>
            <a:lvl1pPr algn="ctr">
              <a:defRPr sz="7000"/>
            </a:lvl1pPr>
          </a:lstStyle>
          <a:p>
            <a:r>
              <a:rPr lang="en-GB" err="1"/>
              <a:t>Cyberthank</a:t>
            </a:r>
            <a:r>
              <a:rPr lang="en-GB"/>
              <a:t> you!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D3BFB7-D65C-DD9E-9D8E-BEEB925C3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0150" y="3429000"/>
            <a:ext cx="4711700" cy="368300"/>
          </a:xfrm>
          <a:prstGeom prst="rect">
            <a:avLst/>
          </a:prstGeom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E3329C4B-28B2-2593-F2F6-FA7275DBE3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0150" y="4205623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purple lines&#10;&#10;Description automatically generated">
            <a:extLst>
              <a:ext uri="{FF2B5EF4-FFF2-40B4-BE49-F238E27FC236}">
                <a16:creationId xmlns:a16="http://schemas.microsoft.com/office/drawing/2014/main" id="{997E2515-E45C-47BA-70FA-2D2B93AA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4E7ED-4375-63CF-4B11-480FF0D7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786D-365C-F3DB-CC1A-5CB44373C7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57849"/>
            <a:ext cx="5181600" cy="30397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F16F0B-B603-9389-2D62-0C97098512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806576"/>
            <a:ext cx="10515599" cy="553566"/>
          </a:xfrm>
        </p:spPr>
        <p:txBody>
          <a:bodyPr/>
          <a:lstStyle>
            <a:lvl1pPr marL="0" indent="0">
              <a:buNone/>
              <a:defRPr>
                <a:solidFill>
                  <a:srgbClr val="0094CC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48B67C-9157-B7A4-2C2A-A8B173FB879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72198" y="2557849"/>
            <a:ext cx="5181600" cy="30397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Second level</a:t>
            </a:r>
          </a:p>
        </p:txBody>
      </p:sp>
      <p:pic>
        <p:nvPicPr>
          <p:cNvPr id="4" name="Picture 3" descr="A blue flag with yellow stars&#10;&#10;Description automatically generated">
            <a:extLst>
              <a:ext uri="{FF2B5EF4-FFF2-40B4-BE49-F238E27FC236}">
                <a16:creationId xmlns:a16="http://schemas.microsoft.com/office/drawing/2014/main" id="{0153D7B8-CC2A-74ED-3C61-19AF853006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6779" y="582493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purple lines&#10;&#10;Description automatically generated">
            <a:extLst>
              <a:ext uri="{FF2B5EF4-FFF2-40B4-BE49-F238E27FC236}">
                <a16:creationId xmlns:a16="http://schemas.microsoft.com/office/drawing/2014/main" id="{997E2515-E45C-47BA-70FA-2D2B93AA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4E7ED-4375-63CF-4B11-480FF0D7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786D-365C-F3DB-CC1A-5CB44373C7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57849"/>
            <a:ext cx="10515598" cy="30397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F16F0B-B603-9389-2D62-0C97098512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806576"/>
            <a:ext cx="10515599" cy="553566"/>
          </a:xfrm>
        </p:spPr>
        <p:txBody>
          <a:bodyPr/>
          <a:lstStyle>
            <a:lvl1pPr marL="0" indent="0">
              <a:buNone/>
              <a:defRPr>
                <a:solidFill>
                  <a:srgbClr val="0094CC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blue flag with yellow stars&#10;&#10;Description automatically generated">
            <a:extLst>
              <a:ext uri="{FF2B5EF4-FFF2-40B4-BE49-F238E27FC236}">
                <a16:creationId xmlns:a16="http://schemas.microsoft.com/office/drawing/2014/main" id="{0153D7B8-CC2A-74ED-3C61-19AF853006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6779" y="582493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4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black border&#10;&#10;Description automatically generated">
            <a:extLst>
              <a:ext uri="{FF2B5EF4-FFF2-40B4-BE49-F238E27FC236}">
                <a16:creationId xmlns:a16="http://schemas.microsoft.com/office/drawing/2014/main" id="{4163844A-AFFD-BEAA-8C50-0755FE657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9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4E7ED-4375-63CF-4B11-480FF0D7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B24400-BF11-0760-694C-34793F2846C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806576"/>
            <a:ext cx="10515599" cy="553566"/>
          </a:xfrm>
        </p:spPr>
        <p:txBody>
          <a:bodyPr/>
          <a:lstStyle>
            <a:lvl1pPr marL="0" indent="0">
              <a:buNone/>
              <a:defRPr>
                <a:solidFill>
                  <a:srgbClr val="0094CC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192A-2647-EC2A-71ED-37AF9BAC07A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57849"/>
            <a:ext cx="5181600" cy="30397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Second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4CDF37-A3E9-4936-90AB-007F78D90BF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72198" y="2557849"/>
            <a:ext cx="5181600" cy="30397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Second level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03CF79A-F2A5-2B6A-D372-146C67C76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862" y="5709244"/>
            <a:ext cx="5748338" cy="8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mputer screen with a purple and blue light&#10;&#10;Description automatically generated with medium confidence">
            <a:extLst>
              <a:ext uri="{FF2B5EF4-FFF2-40B4-BE49-F238E27FC236}">
                <a16:creationId xmlns:a16="http://schemas.microsoft.com/office/drawing/2014/main" id="{13C0BB09-DDBD-554B-3F75-86D74B392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CE8DC-181A-2D34-886F-DDFC850F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E1F65-4FF0-7DDF-B67B-F200D6255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6625281" cy="2536077"/>
          </a:xfrm>
        </p:spPr>
        <p:txBody>
          <a:bodyPr/>
          <a:lstStyle>
            <a:lvl1pPr marL="0" indent="0">
              <a:buNone/>
              <a:defRPr>
                <a:solidFill>
                  <a:srgbClr val="0094CC"/>
                </a:solidFill>
              </a:defRPr>
            </a:lvl1pPr>
            <a:lvl2pPr marL="457200" indent="0">
              <a:buNone/>
              <a:defRPr>
                <a:solidFill>
                  <a:srgbClr val="0094CC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CC01FC-5D5F-CEA0-F313-38B7888490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pic>
        <p:nvPicPr>
          <p:cNvPr id="4" name="Picture 3" descr="A blue flag with yellow stars&#10;&#10;Description automatically generated">
            <a:extLst>
              <a:ext uri="{FF2B5EF4-FFF2-40B4-BE49-F238E27FC236}">
                <a16:creationId xmlns:a16="http://schemas.microsoft.com/office/drawing/2014/main" id="{43F54BA7-03CE-CD00-F0A4-CC99FF4B8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074" y="5454268"/>
            <a:ext cx="5445035" cy="7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sunglasses with purple lights&#10;&#10;Description automatically generated">
            <a:extLst>
              <a:ext uri="{FF2B5EF4-FFF2-40B4-BE49-F238E27FC236}">
                <a16:creationId xmlns:a16="http://schemas.microsoft.com/office/drawing/2014/main" id="{AADECF4F-367D-0424-9F58-388B79326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E1EA2-462A-80DA-92FD-4366E11A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D00E5-0DD4-7393-8AAB-1747EA063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F63B-2448-00FB-A096-33FD2F777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5572539" cy="2536077"/>
          </a:xfrm>
        </p:spPr>
        <p:txBody>
          <a:bodyPr/>
          <a:lstStyle>
            <a:lvl1pPr marL="0" indent="0">
              <a:buNone/>
              <a:defRPr>
                <a:solidFill>
                  <a:srgbClr val="0094CC"/>
                </a:solidFill>
              </a:defRPr>
            </a:lvl1pPr>
            <a:lvl2pPr marL="457200" indent="0">
              <a:buNone/>
              <a:defRPr>
                <a:solidFill>
                  <a:srgbClr val="0094CC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FI"/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A961A92A-C540-8CBF-8ABC-DCF2F1B5E0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066" y="5618201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1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ymbol with a purple background&#10;&#10;Description automatically generated with medium confidence">
            <a:extLst>
              <a:ext uri="{FF2B5EF4-FFF2-40B4-BE49-F238E27FC236}">
                <a16:creationId xmlns:a16="http://schemas.microsoft.com/office/drawing/2014/main" id="{32CFAA21-D3FA-2F6A-04C6-0CC5B41B95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2EF034-1918-2A49-D89E-18BE2C44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EE2401-6BF0-7FBE-105A-199819A37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545D-871B-4736-4D6D-CC515C29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92799"/>
            <a:ext cx="5108888" cy="2536077"/>
          </a:xfrm>
        </p:spPr>
        <p:txBody>
          <a:bodyPr/>
          <a:lstStyle>
            <a:lvl1pPr marL="0" indent="0">
              <a:buNone/>
              <a:defRPr>
                <a:solidFill>
                  <a:srgbClr val="0094CC"/>
                </a:solidFill>
              </a:defRPr>
            </a:lvl1pPr>
            <a:lvl2pPr marL="457200" indent="0">
              <a:buNone/>
              <a:defRPr>
                <a:solidFill>
                  <a:srgbClr val="0094CC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FI"/>
          </a:p>
        </p:txBody>
      </p:sp>
      <p:pic>
        <p:nvPicPr>
          <p:cNvPr id="4" name="Picture 3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F4D64EE-074A-8239-1A5D-264CC03FB4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066" y="5618201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ngerprint in a pair of glasses&#10;&#10;Description automatically generated">
            <a:extLst>
              <a:ext uri="{FF2B5EF4-FFF2-40B4-BE49-F238E27FC236}">
                <a16:creationId xmlns:a16="http://schemas.microsoft.com/office/drawing/2014/main" id="{DCD0C07F-69C0-D392-12FF-A2D95E778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643A67E-C3E1-8B4D-216A-0B753C23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BD74C2-6CD1-2A11-D524-B37B521E0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3D8C92-E8B2-08E6-B96D-5C3F0F5051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92799"/>
            <a:ext cx="5821017" cy="2724027"/>
          </a:xfrm>
        </p:spPr>
        <p:txBody>
          <a:bodyPr/>
          <a:lstStyle>
            <a:lvl1pPr marL="0" indent="0">
              <a:buNone/>
              <a:defRPr>
                <a:solidFill>
                  <a:srgbClr val="0094C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65FBCC9-5F8E-0AB7-694D-D05202775F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948" y="5610773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0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using a computer&#10;&#10;Description automatically generated">
            <a:extLst>
              <a:ext uri="{FF2B5EF4-FFF2-40B4-BE49-F238E27FC236}">
                <a16:creationId xmlns:a16="http://schemas.microsoft.com/office/drawing/2014/main" id="{0E6D339A-7EB8-281E-76CF-DE80DC55D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64BCCE-CA99-600C-E44C-3EDDCB30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662528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DC7F84-3AB4-5FAE-853E-DB7EA7A34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2091363"/>
            <a:ext cx="4711700" cy="368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F02BA-18A0-45C2-4294-81AA5932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92799"/>
            <a:ext cx="5108888" cy="2536077"/>
          </a:xfrm>
        </p:spPr>
        <p:txBody>
          <a:bodyPr/>
          <a:lstStyle>
            <a:lvl1pPr marL="0" indent="0">
              <a:buNone/>
              <a:defRPr>
                <a:solidFill>
                  <a:srgbClr val="0094CC"/>
                </a:solidFill>
              </a:defRPr>
            </a:lvl1pPr>
            <a:lvl2pPr marL="457200" indent="0">
              <a:buNone/>
              <a:defRPr>
                <a:solidFill>
                  <a:srgbClr val="0094CC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FI"/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FFADCBA0-A849-BD38-4160-CCBE129129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074" y="5465649"/>
            <a:ext cx="5320467" cy="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5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159DB-08AC-3CA8-465A-08FFA6F5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3A326-6909-3BAB-F1A9-C17402FB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619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6" r:id="rId3"/>
    <p:sldLayoutId id="2147483660" r:id="rId4"/>
    <p:sldLayoutId id="214748365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8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7D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isa.europa.eu/topics/cybersecurity-education/sme_cybersecurity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34E5-F785-9052-5FCD-E606D2FF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Looking</a:t>
            </a:r>
            <a:r>
              <a:rPr lang="fi-FI" dirty="0"/>
              <a:t> for </a:t>
            </a:r>
            <a:r>
              <a:rPr lang="fi-FI" dirty="0" err="1"/>
              <a:t>partners</a:t>
            </a:r>
            <a:r>
              <a:rPr lang="fi-FI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0218-BF2E-5077-9EA5-69F93EAE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6951453" cy="2536077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For </a:t>
            </a:r>
            <a:r>
              <a:rPr lang="fi-FI" dirty="0" err="1"/>
              <a:t>Horizon</a:t>
            </a:r>
            <a:r>
              <a:rPr lang="fi-FI" dirty="0"/>
              <a:t> Europe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Approaches and tools for security in software and hardware development and assessment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HORIZON-CL3-2024-CS-01-01</a:t>
            </a:r>
            <a:endParaRPr lang="fi-FI" dirty="0"/>
          </a:p>
          <a:p>
            <a:r>
              <a:rPr lang="fi-FI" dirty="0"/>
              <a:t>and/</a:t>
            </a:r>
            <a:r>
              <a:rPr lang="fi-FI" dirty="0" err="1"/>
              <a:t>or</a:t>
            </a:r>
            <a:endParaRPr lang="fi-FI" dirty="0"/>
          </a:p>
          <a:p>
            <a:r>
              <a:rPr lang="fi-FI" dirty="0"/>
              <a:t>For Digital Europe</a:t>
            </a:r>
          </a:p>
          <a:p>
            <a:pPr algn="l"/>
            <a:r>
              <a:rPr lang="en-US" dirty="0"/>
              <a:t>Deployment Actions in the area of Cybersecurity</a:t>
            </a:r>
            <a:r>
              <a:rPr lang="fi-FI" dirty="0">
                <a:solidFill>
                  <a:schemeClr val="bg1"/>
                </a:solidFill>
              </a:rPr>
              <a:t>  </a:t>
            </a:r>
            <a:r>
              <a:rPr lang="fi-FI" dirty="0"/>
              <a:t>DIGITAL-ECCC-2024-DEPLOY-CYBER-07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9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481BA37A-1984-4615-AB82-9BCDD68A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50" y="412163"/>
            <a:ext cx="11431129" cy="930453"/>
          </a:xfrm>
        </p:spPr>
        <p:txBody>
          <a:bodyPr/>
          <a:lstStyle/>
          <a:p>
            <a:r>
              <a:rPr lang="fi-FI" sz="3600" dirty="0">
                <a:latin typeface="Arial Black"/>
              </a:rPr>
              <a:t>South-Eastern Finland </a:t>
            </a:r>
            <a:r>
              <a:rPr lang="fi-FI" sz="3600" dirty="0" err="1">
                <a:latin typeface="Arial Black"/>
              </a:rPr>
              <a:t>University</a:t>
            </a:r>
            <a:r>
              <a:rPr lang="fi-FI" sz="3600" dirty="0">
                <a:latin typeface="Arial Black"/>
              </a:rPr>
              <a:t> </a:t>
            </a:r>
            <a:br>
              <a:rPr lang="fi-FI" sz="3600" dirty="0">
                <a:latin typeface="Arial Black"/>
              </a:rPr>
            </a:br>
            <a:r>
              <a:rPr lang="fi-FI" sz="3600" dirty="0">
                <a:latin typeface="Arial Black"/>
              </a:rPr>
              <a:t>of </a:t>
            </a:r>
            <a:r>
              <a:rPr lang="fi-FI" sz="3600" dirty="0" err="1">
                <a:latin typeface="Arial Black"/>
              </a:rPr>
              <a:t>Applied</a:t>
            </a:r>
            <a:r>
              <a:rPr lang="fi-FI" sz="3600" dirty="0">
                <a:latin typeface="Arial Black"/>
              </a:rPr>
              <a:t> Sciences, </a:t>
            </a:r>
            <a:r>
              <a:rPr lang="fi-FI" sz="3600" dirty="0" err="1">
                <a:latin typeface="Arial Black"/>
              </a:rPr>
              <a:t>Xamk</a:t>
            </a:r>
            <a:endParaRPr lang="fi-FI" sz="3600" dirty="0">
              <a:latin typeface="Arial Black"/>
            </a:endParaRP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3E305D9-D7BC-697C-5B54-38979CF2579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065984" y="1766174"/>
            <a:ext cx="2379646" cy="8931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600" dirty="0">
                <a:latin typeface="Arial"/>
                <a:cs typeface="Arial"/>
              </a:rPr>
              <a:t>12 000 </a:t>
            </a:r>
            <a:r>
              <a:rPr lang="fi-FI" sz="1600" dirty="0" err="1">
                <a:latin typeface="Arial"/>
                <a:cs typeface="Arial"/>
              </a:rPr>
              <a:t>degree</a:t>
            </a:r>
            <a:r>
              <a:rPr lang="fi-FI" sz="1600" dirty="0">
                <a:latin typeface="Arial"/>
                <a:cs typeface="Arial"/>
              </a:rPr>
              <a:t>   </a:t>
            </a:r>
          </a:p>
          <a:p>
            <a:r>
              <a:rPr lang="fi-FI" sz="1600" dirty="0">
                <a:latin typeface="Arial"/>
                <a:cs typeface="Arial"/>
              </a:rPr>
              <a:t>34 000 open </a:t>
            </a:r>
            <a:r>
              <a:rPr lang="fi-FI" sz="1600" dirty="0" err="1">
                <a:latin typeface="Arial"/>
                <a:cs typeface="Arial"/>
              </a:rPr>
              <a:t>university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students</a:t>
            </a:r>
            <a:endParaRPr lang="fi-FI" sz="1600" dirty="0">
              <a:latin typeface="Arial"/>
              <a:cs typeface="Arial"/>
            </a:endParaRPr>
          </a:p>
        </p:txBody>
      </p:sp>
      <p:pic>
        <p:nvPicPr>
          <p:cNvPr id="5" name="Graphic 4" descr="Graduation cap with solid fill">
            <a:extLst>
              <a:ext uri="{FF2B5EF4-FFF2-40B4-BE49-F238E27FC236}">
                <a16:creationId xmlns:a16="http://schemas.microsoft.com/office/drawing/2014/main" id="{92B1EC67-C3BB-F9F5-C2F9-B16F054FD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627" y="4201190"/>
            <a:ext cx="801888" cy="791728"/>
          </a:xfrm>
          <a:prstGeom prst="rect">
            <a:avLst/>
          </a:prstGeom>
        </p:spPr>
      </p:pic>
      <p:pic>
        <p:nvPicPr>
          <p:cNvPr id="11" name="Graphic 10" descr="Schoolhouse with solid fill">
            <a:extLst>
              <a:ext uri="{FF2B5EF4-FFF2-40B4-BE49-F238E27FC236}">
                <a16:creationId xmlns:a16="http://schemas.microsoft.com/office/drawing/2014/main" id="{B6B7D0A0-BE93-F1E0-5E6A-21F46BADC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375" y="3301022"/>
            <a:ext cx="801888" cy="801888"/>
          </a:xfrm>
          <a:prstGeom prst="rect">
            <a:avLst/>
          </a:prstGeom>
        </p:spPr>
      </p:pic>
      <p:sp>
        <p:nvSpPr>
          <p:cNvPr id="12" name="Sisällön paikkamerkki 8">
            <a:extLst>
              <a:ext uri="{FF2B5EF4-FFF2-40B4-BE49-F238E27FC236}">
                <a16:creationId xmlns:a16="http://schemas.microsoft.com/office/drawing/2014/main" id="{3608916D-0C8D-DD17-3897-B8FA9D73653D}"/>
              </a:ext>
            </a:extLst>
          </p:cNvPr>
          <p:cNvSpPr txBox="1">
            <a:spLocks/>
          </p:cNvSpPr>
          <p:nvPr/>
        </p:nvSpPr>
        <p:spPr>
          <a:xfrm>
            <a:off x="2064287" y="3619304"/>
            <a:ext cx="1414357" cy="384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/>
              <a:t>4 </a:t>
            </a:r>
            <a:r>
              <a:rPr lang="fi-FI" sz="1600" err="1"/>
              <a:t>campuses</a:t>
            </a:r>
            <a:endParaRPr lang="fi-FI" sz="1600"/>
          </a:p>
        </p:txBody>
      </p:sp>
      <p:pic>
        <p:nvPicPr>
          <p:cNvPr id="14" name="Graphic 13" descr="Teacher with solid fill">
            <a:extLst>
              <a:ext uri="{FF2B5EF4-FFF2-40B4-BE49-F238E27FC236}">
                <a16:creationId xmlns:a16="http://schemas.microsoft.com/office/drawing/2014/main" id="{DBC86118-432B-CCE2-9AFD-39D7D6BCE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2484" y="2642218"/>
            <a:ext cx="782320" cy="801888"/>
          </a:xfrm>
          <a:prstGeom prst="rect">
            <a:avLst/>
          </a:prstGeom>
        </p:spPr>
      </p:pic>
      <p:pic>
        <p:nvPicPr>
          <p:cNvPr id="16" name="Graphic 15" descr="Group with solid fill">
            <a:extLst>
              <a:ext uri="{FF2B5EF4-FFF2-40B4-BE49-F238E27FC236}">
                <a16:creationId xmlns:a16="http://schemas.microsoft.com/office/drawing/2014/main" id="{B501E474-0C26-9CD8-57DA-34C80C7226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421" y="1763495"/>
            <a:ext cx="801888" cy="791728"/>
          </a:xfrm>
          <a:prstGeom prst="rect">
            <a:avLst/>
          </a:prstGeom>
        </p:spPr>
      </p:pic>
      <p:sp>
        <p:nvSpPr>
          <p:cNvPr id="19" name="Sisällön paikkamerkki 8">
            <a:extLst>
              <a:ext uri="{FF2B5EF4-FFF2-40B4-BE49-F238E27FC236}">
                <a16:creationId xmlns:a16="http://schemas.microsoft.com/office/drawing/2014/main" id="{00705474-AFD9-9009-94D9-F1FBE7B58CCA}"/>
              </a:ext>
            </a:extLst>
          </p:cNvPr>
          <p:cNvSpPr txBox="1">
            <a:spLocks/>
          </p:cNvSpPr>
          <p:nvPr/>
        </p:nvSpPr>
        <p:spPr>
          <a:xfrm>
            <a:off x="2061446" y="2867382"/>
            <a:ext cx="1853964" cy="263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/>
              <a:t>1000 </a:t>
            </a:r>
            <a:r>
              <a:rPr lang="fi-FI" sz="1600" err="1"/>
              <a:t>employees</a:t>
            </a:r>
            <a:endParaRPr lang="fi-FI" sz="1600"/>
          </a:p>
        </p:txBody>
      </p:sp>
      <p:sp>
        <p:nvSpPr>
          <p:cNvPr id="20" name="Sisällön paikkamerkki 8">
            <a:extLst>
              <a:ext uri="{FF2B5EF4-FFF2-40B4-BE49-F238E27FC236}">
                <a16:creationId xmlns:a16="http://schemas.microsoft.com/office/drawing/2014/main" id="{174C86DC-597F-D90A-E8AF-11FE7772ADFF}"/>
              </a:ext>
            </a:extLst>
          </p:cNvPr>
          <p:cNvSpPr txBox="1">
            <a:spLocks/>
          </p:cNvSpPr>
          <p:nvPr/>
        </p:nvSpPr>
        <p:spPr>
          <a:xfrm>
            <a:off x="2067671" y="4222952"/>
            <a:ext cx="2593976" cy="775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>
                <a:latin typeface="Arial"/>
                <a:cs typeface="Arial"/>
              </a:rPr>
              <a:t>50 </a:t>
            </a:r>
            <a:r>
              <a:rPr lang="fi-FI" sz="1600" dirty="0" err="1">
                <a:latin typeface="Arial"/>
                <a:cs typeface="Arial"/>
              </a:rPr>
              <a:t>Bachelor’s</a:t>
            </a:r>
            <a:r>
              <a:rPr lang="fi-FI" sz="1600" dirty="0">
                <a:latin typeface="Arial"/>
                <a:cs typeface="Arial"/>
              </a:rPr>
              <a:t>               </a:t>
            </a:r>
          </a:p>
          <a:p>
            <a:r>
              <a:rPr lang="fi-FI" sz="1600" dirty="0">
                <a:latin typeface="Arial"/>
                <a:cs typeface="Arial"/>
              </a:rPr>
              <a:t>36 </a:t>
            </a:r>
            <a:r>
              <a:rPr lang="fi-FI" sz="1600" dirty="0" err="1">
                <a:latin typeface="Arial"/>
                <a:cs typeface="Arial"/>
              </a:rPr>
              <a:t>Masters’s</a:t>
            </a:r>
            <a:r>
              <a:rPr lang="fi-FI" sz="1600" dirty="0">
                <a:latin typeface="Arial"/>
                <a:cs typeface="Arial"/>
              </a:rPr>
              <a:t>  </a:t>
            </a:r>
            <a:r>
              <a:rPr lang="fi-FI" sz="1600" dirty="0" err="1">
                <a:latin typeface="Arial"/>
                <a:cs typeface="Arial"/>
              </a:rPr>
              <a:t>Degree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programmes</a:t>
            </a:r>
            <a:endParaRPr lang="fi-FI" sz="1600" dirty="0">
              <a:latin typeface="Arial"/>
              <a:cs typeface="Arial"/>
            </a:endParaRPr>
          </a:p>
          <a:p>
            <a:endParaRPr lang="fi-FI" sz="1600" dirty="0"/>
          </a:p>
          <a:p>
            <a:endParaRPr lang="fi-FI" sz="1600" dirty="0"/>
          </a:p>
        </p:txBody>
      </p:sp>
      <p:pic>
        <p:nvPicPr>
          <p:cNvPr id="22" name="Graphic 21" descr="Euro with solid fill">
            <a:extLst>
              <a:ext uri="{FF2B5EF4-FFF2-40B4-BE49-F238E27FC236}">
                <a16:creationId xmlns:a16="http://schemas.microsoft.com/office/drawing/2014/main" id="{6502CE75-3B87-1CC7-7AB9-91DAB687FB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9421" y="5316986"/>
            <a:ext cx="574257" cy="498999"/>
          </a:xfrm>
          <a:prstGeom prst="rect">
            <a:avLst/>
          </a:prstGeom>
        </p:spPr>
      </p:pic>
      <p:sp>
        <p:nvSpPr>
          <p:cNvPr id="23" name="Sisällön paikkamerkki 8">
            <a:extLst>
              <a:ext uri="{FF2B5EF4-FFF2-40B4-BE49-F238E27FC236}">
                <a16:creationId xmlns:a16="http://schemas.microsoft.com/office/drawing/2014/main" id="{821EB753-CAE5-34D0-A472-0BE3D30B447A}"/>
              </a:ext>
            </a:extLst>
          </p:cNvPr>
          <p:cNvSpPr txBox="1">
            <a:spLocks/>
          </p:cNvSpPr>
          <p:nvPr/>
        </p:nvSpPr>
        <p:spPr>
          <a:xfrm>
            <a:off x="5932657" y="1950871"/>
            <a:ext cx="2736214" cy="716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err="1">
                <a:latin typeface="Arial"/>
                <a:cs typeface="Arial"/>
              </a:rPr>
              <a:t>Projects</a:t>
            </a:r>
            <a:r>
              <a:rPr lang="fi-FI" sz="1600" dirty="0">
                <a:latin typeface="Arial"/>
                <a:cs typeface="Arial"/>
              </a:rPr>
              <a:t>, of </a:t>
            </a:r>
            <a:r>
              <a:rPr lang="fi-FI" sz="1600" dirty="0" err="1">
                <a:latin typeface="Arial"/>
                <a:cs typeface="Arial"/>
              </a:rPr>
              <a:t>which</a:t>
            </a:r>
            <a:r>
              <a:rPr lang="fi-FI" sz="1600" dirty="0">
                <a:latin typeface="Arial"/>
                <a:cs typeface="Arial"/>
              </a:rPr>
              <a:t>             </a:t>
            </a:r>
          </a:p>
          <a:p>
            <a:r>
              <a:rPr lang="fi-FI" sz="1600" dirty="0">
                <a:latin typeface="Arial"/>
                <a:cs typeface="Arial"/>
              </a:rPr>
              <a:t>31 </a:t>
            </a:r>
            <a:r>
              <a:rPr lang="fi-FI" sz="1600" dirty="0" err="1">
                <a:latin typeface="Arial"/>
                <a:cs typeface="Arial"/>
              </a:rPr>
              <a:t>international</a:t>
            </a:r>
            <a:endParaRPr lang="fi-FI" sz="1600" dirty="0">
              <a:latin typeface="Arial"/>
              <a:cs typeface="Arial"/>
            </a:endParaRPr>
          </a:p>
        </p:txBody>
      </p:sp>
      <p:sp>
        <p:nvSpPr>
          <p:cNvPr id="26" name="Sisällön paikkamerkki 8">
            <a:extLst>
              <a:ext uri="{FF2B5EF4-FFF2-40B4-BE49-F238E27FC236}">
                <a16:creationId xmlns:a16="http://schemas.microsoft.com/office/drawing/2014/main" id="{4D703992-5BAF-1B0B-E2E1-A5E8EA9EE83A}"/>
              </a:ext>
            </a:extLst>
          </p:cNvPr>
          <p:cNvSpPr txBox="1">
            <a:spLocks/>
          </p:cNvSpPr>
          <p:nvPr/>
        </p:nvSpPr>
        <p:spPr>
          <a:xfrm>
            <a:off x="4902516" y="1955586"/>
            <a:ext cx="867527" cy="385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200" b="1">
                <a:solidFill>
                  <a:srgbClr val="0094CC"/>
                </a:solidFill>
                <a:latin typeface="Arial"/>
                <a:cs typeface="Arial"/>
              </a:rPr>
              <a:t>223</a:t>
            </a:r>
          </a:p>
        </p:txBody>
      </p:sp>
      <p:sp>
        <p:nvSpPr>
          <p:cNvPr id="27" name="Sisällön paikkamerkki 8">
            <a:extLst>
              <a:ext uri="{FF2B5EF4-FFF2-40B4-BE49-F238E27FC236}">
                <a16:creationId xmlns:a16="http://schemas.microsoft.com/office/drawing/2014/main" id="{4855503A-3991-272E-E27F-AF6BB7E2DC9F}"/>
              </a:ext>
            </a:extLst>
          </p:cNvPr>
          <p:cNvSpPr txBox="1">
            <a:spLocks/>
          </p:cNvSpPr>
          <p:nvPr/>
        </p:nvSpPr>
        <p:spPr>
          <a:xfrm>
            <a:off x="2061446" y="5301756"/>
            <a:ext cx="3113534" cy="496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err="1">
                <a:latin typeface="Arial"/>
                <a:cs typeface="Arial"/>
              </a:rPr>
              <a:t>Turnover</a:t>
            </a:r>
            <a:r>
              <a:rPr lang="fi-FI" sz="1600" dirty="0">
                <a:latin typeface="Arial"/>
                <a:cs typeface="Arial"/>
              </a:rPr>
              <a:t> 100 MEUR         </a:t>
            </a:r>
          </a:p>
          <a:p>
            <a:r>
              <a:rPr lang="fi-FI" sz="1600" dirty="0">
                <a:latin typeface="Arial"/>
                <a:cs typeface="Arial"/>
              </a:rPr>
              <a:t>RDI 32.1 MEUR</a:t>
            </a:r>
          </a:p>
        </p:txBody>
      </p:sp>
      <p:pic>
        <p:nvPicPr>
          <p:cNvPr id="33" name="Picture 32" descr="A purple and black map&#10;&#10;Description automatically generated">
            <a:extLst>
              <a:ext uri="{FF2B5EF4-FFF2-40B4-BE49-F238E27FC236}">
                <a16:creationId xmlns:a16="http://schemas.microsoft.com/office/drawing/2014/main" id="{D4CEBBDF-61EB-E1EF-1731-3571FDA1323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7200" t="19693" r="29606" b="32137"/>
          <a:stretch/>
        </p:blipFill>
        <p:spPr>
          <a:xfrm>
            <a:off x="9049914" y="354735"/>
            <a:ext cx="3143171" cy="3753860"/>
          </a:xfrm>
          <a:prstGeom prst="rect">
            <a:avLst/>
          </a:prstGeom>
        </p:spPr>
      </p:pic>
      <p:pic>
        <p:nvPicPr>
          <p:cNvPr id="35" name="Graphic 34" descr="Shield Tick with solid fill">
            <a:extLst>
              <a:ext uri="{FF2B5EF4-FFF2-40B4-BE49-F238E27FC236}">
                <a16:creationId xmlns:a16="http://schemas.microsoft.com/office/drawing/2014/main" id="{1749E3D5-9DDF-E41B-B2D3-5A390A1D5C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11449" y="2890525"/>
            <a:ext cx="663535" cy="588277"/>
          </a:xfrm>
          <a:prstGeom prst="rect">
            <a:avLst/>
          </a:prstGeom>
        </p:spPr>
      </p:pic>
      <p:sp>
        <p:nvSpPr>
          <p:cNvPr id="36" name="Sisällön paikkamerkki 8">
            <a:extLst>
              <a:ext uri="{FF2B5EF4-FFF2-40B4-BE49-F238E27FC236}">
                <a16:creationId xmlns:a16="http://schemas.microsoft.com/office/drawing/2014/main" id="{892569A5-1562-3E0F-723C-F7281D2E8989}"/>
              </a:ext>
            </a:extLst>
          </p:cNvPr>
          <p:cNvSpPr txBox="1">
            <a:spLocks/>
          </p:cNvSpPr>
          <p:nvPr/>
        </p:nvSpPr>
        <p:spPr>
          <a:xfrm>
            <a:off x="5935664" y="2894154"/>
            <a:ext cx="2114627" cy="396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err="1">
                <a:latin typeface="Arial"/>
                <a:cs typeface="Arial"/>
              </a:rPr>
              <a:t>Cybersecurity</a:t>
            </a:r>
            <a:r>
              <a:rPr lang="fi-FI" sz="1600" dirty="0">
                <a:latin typeface="Arial"/>
                <a:cs typeface="Arial"/>
              </a:rPr>
              <a:t> is </a:t>
            </a:r>
            <a:r>
              <a:rPr lang="fi-FI" sz="1600" dirty="0" err="1">
                <a:latin typeface="Arial"/>
                <a:cs typeface="Arial"/>
              </a:rPr>
              <a:t>our</a:t>
            </a:r>
            <a:r>
              <a:rPr lang="fi-FI" sz="1600" dirty="0">
                <a:latin typeface="Arial"/>
                <a:cs typeface="Arial"/>
              </a:rPr>
              <a:t> DIH </a:t>
            </a:r>
            <a:r>
              <a:rPr lang="fi-FI" sz="1600" dirty="0" err="1">
                <a:latin typeface="Arial"/>
                <a:cs typeface="Arial"/>
              </a:rPr>
              <a:t>spearhead</a:t>
            </a:r>
            <a:endParaRPr lang="fi-FI" sz="1600" dirty="0">
              <a:latin typeface="Arial"/>
              <a:cs typeface="Arial"/>
            </a:endParaRPr>
          </a:p>
        </p:txBody>
      </p:sp>
      <p:sp>
        <p:nvSpPr>
          <p:cNvPr id="7" name="Sisällön paikkamerkki 8">
            <a:extLst>
              <a:ext uri="{FF2B5EF4-FFF2-40B4-BE49-F238E27FC236}">
                <a16:creationId xmlns:a16="http://schemas.microsoft.com/office/drawing/2014/main" id="{EF0A768C-6938-93B9-55D0-D7D8E9F14371}"/>
              </a:ext>
            </a:extLst>
          </p:cNvPr>
          <p:cNvSpPr txBox="1">
            <a:spLocks/>
          </p:cNvSpPr>
          <p:nvPr/>
        </p:nvSpPr>
        <p:spPr>
          <a:xfrm>
            <a:off x="4899344" y="4001594"/>
            <a:ext cx="3242387" cy="1564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err="1">
                <a:latin typeface="Arial"/>
                <a:cs typeface="Arial"/>
              </a:rPr>
              <a:t>We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have</a:t>
            </a:r>
            <a:r>
              <a:rPr lang="fi-FI" sz="1600" dirty="0">
                <a:latin typeface="Arial"/>
                <a:cs typeface="Arial"/>
              </a:rPr>
              <a:t> no </a:t>
            </a:r>
            <a:r>
              <a:rPr lang="fi-FI" sz="1600" dirty="0" err="1">
                <a:latin typeface="Arial"/>
                <a:cs typeface="Arial"/>
              </a:rPr>
              <a:t>partners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yet</a:t>
            </a:r>
            <a:r>
              <a:rPr lang="fi-FI" sz="1600" dirty="0">
                <a:latin typeface="Arial"/>
                <a:cs typeface="Arial"/>
              </a:rPr>
              <a:t> and </a:t>
            </a:r>
            <a:r>
              <a:rPr lang="fi-FI" sz="1600" dirty="0" err="1">
                <a:latin typeface="Arial"/>
                <a:cs typeface="Arial"/>
              </a:rPr>
              <a:t>are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looking</a:t>
            </a:r>
            <a:r>
              <a:rPr lang="fi-FI" sz="1600" dirty="0">
                <a:latin typeface="Arial"/>
                <a:cs typeface="Arial"/>
              </a:rPr>
              <a:t> for </a:t>
            </a:r>
            <a:r>
              <a:rPr lang="fi-FI" sz="1600" dirty="0" err="1">
                <a:latin typeface="Arial"/>
                <a:cs typeface="Arial"/>
              </a:rPr>
              <a:t>other</a:t>
            </a:r>
            <a:r>
              <a:rPr lang="fi-FI" sz="1600" dirty="0">
                <a:latin typeface="Arial"/>
                <a:cs typeface="Arial"/>
              </a:rPr>
              <a:t> 2-4 </a:t>
            </a:r>
            <a:r>
              <a:rPr lang="fi-FI" sz="1600" dirty="0" err="1">
                <a:latin typeface="Arial"/>
                <a:cs typeface="Arial"/>
              </a:rPr>
              <a:t>Universities</a:t>
            </a:r>
            <a:r>
              <a:rPr lang="fi-FI" sz="1600" dirty="0">
                <a:latin typeface="Arial"/>
                <a:cs typeface="Arial"/>
              </a:rPr>
              <a:t> (of </a:t>
            </a:r>
            <a:r>
              <a:rPr lang="fi-FI" sz="1600" dirty="0" err="1">
                <a:latin typeface="Arial"/>
                <a:cs typeface="Arial"/>
              </a:rPr>
              <a:t>Applied</a:t>
            </a:r>
            <a:r>
              <a:rPr lang="fi-FI" sz="1600" dirty="0">
                <a:latin typeface="Arial"/>
                <a:cs typeface="Arial"/>
              </a:rPr>
              <a:t> Sciences) from </a:t>
            </a:r>
            <a:r>
              <a:rPr lang="fi-FI" sz="1600" dirty="0" err="1">
                <a:latin typeface="Arial"/>
                <a:cs typeface="Arial"/>
              </a:rPr>
              <a:t>Poland</a:t>
            </a:r>
            <a:r>
              <a:rPr lang="fi-FI" sz="1600" dirty="0">
                <a:latin typeface="Arial"/>
                <a:cs typeface="Arial"/>
              </a:rPr>
              <a:t>/</a:t>
            </a:r>
            <a:r>
              <a:rPr lang="fi-FI" sz="1600" dirty="0" err="1">
                <a:latin typeface="Arial"/>
                <a:cs typeface="Arial"/>
              </a:rPr>
              <a:t>Baltics</a:t>
            </a:r>
            <a:r>
              <a:rPr lang="fi-FI" sz="1600" dirty="0">
                <a:latin typeface="Arial"/>
                <a:cs typeface="Arial"/>
              </a:rPr>
              <a:t>/</a:t>
            </a:r>
            <a:r>
              <a:rPr lang="fi-FI" sz="1600" dirty="0" err="1">
                <a:latin typeface="Arial"/>
                <a:cs typeface="Arial"/>
              </a:rPr>
              <a:t>Nordics</a:t>
            </a:r>
            <a:r>
              <a:rPr lang="fi-FI" sz="1600" dirty="0">
                <a:latin typeface="Arial"/>
                <a:cs typeface="Arial"/>
              </a:rPr>
              <a:t>. </a:t>
            </a:r>
          </a:p>
          <a:p>
            <a:r>
              <a:rPr lang="fi-FI" sz="1600" dirty="0">
                <a:latin typeface="Arial"/>
                <a:cs typeface="Arial"/>
              </a:rPr>
              <a:t>Project idea </a:t>
            </a:r>
            <a:r>
              <a:rPr lang="fi-FI" sz="1600" dirty="0" err="1">
                <a:latin typeface="Arial"/>
                <a:cs typeface="Arial"/>
              </a:rPr>
              <a:t>with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Ukraine</a:t>
            </a:r>
            <a:r>
              <a:rPr lang="fi-FI" sz="1600" dirty="0">
                <a:latin typeface="Arial"/>
                <a:cs typeface="Arial"/>
              </a:rPr>
              <a:t> ✅ </a:t>
            </a:r>
            <a:r>
              <a:rPr lang="fi-FI" sz="1600" dirty="0" err="1">
                <a:latin typeface="Arial"/>
                <a:cs typeface="Arial"/>
              </a:rPr>
              <a:t>We</a:t>
            </a:r>
            <a:r>
              <a:rPr lang="fi-FI" sz="1600" dirty="0">
                <a:latin typeface="Arial"/>
                <a:cs typeface="Arial"/>
              </a:rPr>
              <a:t> </a:t>
            </a:r>
            <a:r>
              <a:rPr lang="fi-FI" sz="1600" dirty="0" err="1">
                <a:latin typeface="Arial"/>
                <a:cs typeface="Arial"/>
              </a:rPr>
              <a:t>can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be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also</a:t>
            </a:r>
            <a:r>
              <a:rPr lang="fi-FI" sz="1600" dirty="0">
                <a:latin typeface="Arial"/>
                <a:cs typeface="Arial"/>
              </a:rPr>
              <a:t> a </a:t>
            </a:r>
            <a:r>
              <a:rPr lang="fi-FI" sz="1600" dirty="0" err="1">
                <a:latin typeface="Arial"/>
                <a:cs typeface="Arial"/>
              </a:rPr>
              <a:t>plug</a:t>
            </a:r>
            <a:r>
              <a:rPr lang="fi-FI" sz="1600" dirty="0">
                <a:latin typeface="Arial"/>
                <a:cs typeface="Arial"/>
              </a:rPr>
              <a:t>-in </a:t>
            </a:r>
            <a:r>
              <a:rPr lang="fi-FI" sz="1600" dirty="0" err="1">
                <a:latin typeface="Arial"/>
                <a:cs typeface="Arial"/>
              </a:rPr>
              <a:t>another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project</a:t>
            </a:r>
            <a:r>
              <a:rPr lang="fi-FI" sz="1600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4DFD8BEB-0530-78C2-43EA-3110D5D04C00}"/>
              </a:ext>
            </a:extLst>
          </p:cNvPr>
          <p:cNvSpPr txBox="1"/>
          <p:nvPr/>
        </p:nvSpPr>
        <p:spPr>
          <a:xfrm>
            <a:off x="9149620" y="4578191"/>
            <a:ext cx="2918427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Marie </a:t>
            </a:r>
            <a:r>
              <a:rPr lang="fi-FI" sz="1100" err="1">
                <a:solidFill>
                  <a:schemeClr val="bg1"/>
                </a:solidFill>
              </a:rPr>
              <a:t>Skavø</a:t>
            </a:r>
            <a:r>
              <a:rPr lang="fi-FI" sz="1100" dirty="0">
                <a:solidFill>
                  <a:schemeClr val="bg1"/>
                </a:solidFill>
              </a:rPr>
              <a:t>-Sinisalo, Project </a:t>
            </a:r>
            <a:r>
              <a:rPr lang="fi-FI" sz="1100" err="1">
                <a:solidFill>
                  <a:schemeClr val="bg1"/>
                </a:solidFill>
              </a:rPr>
              <a:t>Manager</a:t>
            </a:r>
            <a:r>
              <a:rPr lang="fi-FI" sz="1100" dirty="0">
                <a:solidFill>
                  <a:schemeClr val="bg1"/>
                </a:solidFill>
              </a:rPr>
              <a:t> </a:t>
            </a:r>
            <a:endParaRPr lang="fi-FI" sz="1100" dirty="0">
              <a:solidFill>
                <a:schemeClr val="bg1"/>
              </a:solidFill>
              <a:cs typeface="Arial"/>
            </a:endParaRPr>
          </a:p>
          <a:p>
            <a:r>
              <a:rPr lang="fi-FI" sz="1100" dirty="0">
                <a:solidFill>
                  <a:schemeClr val="bg1"/>
                </a:solidFill>
              </a:rPr>
              <a:t>marie.skavo-sinisalo@xamk.fi </a:t>
            </a:r>
          </a:p>
          <a:p>
            <a:r>
              <a:rPr lang="fi-FI" sz="1100" dirty="0">
                <a:solidFill>
                  <a:schemeClr val="bg1"/>
                </a:solidFill>
              </a:rPr>
              <a:t>+358 45 11 33787</a:t>
            </a:r>
            <a:endParaRPr lang="fi-FI" sz="1100">
              <a:solidFill>
                <a:schemeClr val="bg1"/>
              </a:solidFill>
              <a:cs typeface="Arial"/>
            </a:endParaRPr>
          </a:p>
          <a:p>
            <a:r>
              <a:rPr lang="fi-FI" sz="1100" dirty="0">
                <a:solidFill>
                  <a:schemeClr val="bg1"/>
                </a:solidFill>
              </a:rPr>
              <a:t>Kaakkois-Suomen Ammattikorkeakoulu Oy www.xamk.fi </a:t>
            </a:r>
            <a:endParaRPr lang="fi-FI" sz="1100" dirty="0">
              <a:solidFill>
                <a:schemeClr val="bg1"/>
              </a:solidFill>
              <a:cs typeface="Arial"/>
            </a:endParaRPr>
          </a:p>
          <a:p>
            <a:r>
              <a:rPr lang="fi-FI" sz="1100" dirty="0">
                <a:solidFill>
                  <a:schemeClr val="bg1"/>
                </a:solidFill>
              </a:rPr>
              <a:t>Business ID 2472908-2  </a:t>
            </a:r>
          </a:p>
          <a:p>
            <a:r>
              <a:rPr lang="fi-FI" sz="1100" dirty="0">
                <a:solidFill>
                  <a:schemeClr val="bg1"/>
                </a:solidFill>
              </a:rPr>
              <a:t>VAT </a:t>
            </a:r>
            <a:r>
              <a:rPr lang="fi-FI" sz="1100" dirty="0" err="1">
                <a:solidFill>
                  <a:schemeClr val="bg1"/>
                </a:solidFill>
              </a:rPr>
              <a:t>number</a:t>
            </a:r>
            <a:r>
              <a:rPr lang="fi-FI" sz="1100" dirty="0">
                <a:solidFill>
                  <a:schemeClr val="bg1"/>
                </a:solidFill>
              </a:rPr>
              <a:t> FI24729082</a:t>
            </a:r>
            <a:endParaRPr lang="fi-FI" sz="11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63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CBD2-523F-32A4-DA6F-EB38280B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7992035" cy="1325563"/>
          </a:xfrm>
        </p:spPr>
        <p:txBody>
          <a:bodyPr/>
          <a:lstStyle/>
          <a:p>
            <a:r>
              <a:rPr lang="fi-FI" err="1">
                <a:latin typeface="Arial Black"/>
              </a:rPr>
              <a:t>Free</a:t>
            </a:r>
            <a:r>
              <a:rPr lang="fi-FI">
                <a:latin typeface="Arial Black"/>
              </a:rPr>
              <a:t> &amp; open (</a:t>
            </a:r>
            <a:r>
              <a:rPr lang="fi-FI" err="1">
                <a:latin typeface="Arial Black"/>
              </a:rPr>
              <a:t>source</a:t>
            </a:r>
            <a:r>
              <a:rPr lang="fi-FI">
                <a:latin typeface="Arial Black"/>
              </a:rPr>
              <a:t>) SOC </a:t>
            </a:r>
            <a:r>
              <a:rPr lang="fi-FI" err="1">
                <a:latin typeface="Arial Black"/>
              </a:rPr>
              <a:t>tools</a:t>
            </a:r>
            <a:endParaRPr lang="fi-FI"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92AF4-D415-FAC3-8611-D2714CE7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8538882" cy="272188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Project Focus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: Deployment of free and open solutions in European SMEs for enhanced cybersecurity by implementing cost-efficient SOC tools.</a:t>
            </a: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Suggested examples of used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key technologies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: 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SecurityOnion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Opensearch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, ELK-stack etc.</a:t>
            </a:r>
          </a:p>
          <a:p>
            <a:r>
              <a:rPr lang="fi-FI" b="1" dirty="0">
                <a:solidFill>
                  <a:schemeClr val="bg1"/>
                </a:solidFill>
                <a:latin typeface="Arial"/>
                <a:cs typeface="Arial"/>
              </a:rPr>
              <a:t>For: 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Critical </a:t>
            </a:r>
            <a:r>
              <a:rPr lang="fi-FI" dirty="0" err="1">
                <a:solidFill>
                  <a:schemeClr val="bg1"/>
                </a:solidFill>
                <a:latin typeface="Arial"/>
                <a:cs typeface="Arial"/>
              </a:rPr>
              <a:t>infrastructure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b="1" dirty="0" err="1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fi-FI" dirty="0" err="1">
                <a:solidFill>
                  <a:schemeClr val="bg1"/>
                </a:solidFill>
                <a:latin typeface="Arial"/>
                <a:cs typeface="Arial"/>
              </a:rPr>
              <a:t>MEs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 &amp; </a:t>
            </a:r>
            <a:r>
              <a:rPr lang="fi-FI" dirty="0" err="1">
                <a:solidFill>
                  <a:schemeClr val="bg1"/>
                </a:solidFill>
                <a:latin typeface="Arial"/>
                <a:cs typeface="Arial"/>
              </a:rPr>
              <a:t>their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Arial"/>
                <a:cs typeface="Arial"/>
              </a:rPr>
              <a:t>immidiate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Arial"/>
                <a:cs typeface="Arial"/>
              </a:rPr>
              <a:t>suppliers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 in </a:t>
            </a:r>
            <a:r>
              <a:rPr lang="fi-FI" dirty="0" err="1">
                <a:solidFill>
                  <a:schemeClr val="bg1"/>
                </a:solidFill>
                <a:latin typeface="Arial"/>
                <a:cs typeface="Arial"/>
              </a:rPr>
              <a:t>water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Arial"/>
                <a:cs typeface="Arial"/>
              </a:rPr>
              <a:t>utilities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, </a:t>
            </a:r>
            <a:r>
              <a:rPr lang="fi-FI" dirty="0" err="1">
                <a:solidFill>
                  <a:schemeClr val="bg1"/>
                </a:solidFill>
                <a:latin typeface="Arial"/>
                <a:cs typeface="Arial"/>
              </a:rPr>
              <a:t>energy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Arial"/>
                <a:cs typeface="Arial"/>
              </a:rPr>
              <a:t>healthcare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r>
              <a:rPr lang="fi-FI" b="1" dirty="0" err="1">
                <a:solidFill>
                  <a:schemeClr val="bg1"/>
                </a:solidFill>
                <a:latin typeface="Arial"/>
                <a:cs typeface="Arial"/>
              </a:rPr>
              <a:t>Why</a:t>
            </a:r>
            <a:r>
              <a:rPr lang="fi-FI" b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major cybersecurity challenges for NIS2 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MEs, is the lack of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  <a:hlinkClick r:id="rId2" tooltip="https://www.enisa.europa.eu/topics/cybersecurity-education/sme_cybersecur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low-budget solutions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as well as experts / expertise.</a:t>
            </a:r>
            <a:r>
              <a:rPr lang="en-US" sz="3600" dirty="0">
                <a:latin typeface="Arial"/>
                <a:cs typeface="Arial"/>
              </a:rPr>
              <a:t>  </a:t>
            </a:r>
          </a:p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7E7D-D326-6D53-0E95-8F249F43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AI-</a:t>
            </a:r>
            <a:r>
              <a:rPr lang="fi-FI" dirty="0" err="1"/>
              <a:t>assisted</a:t>
            </a:r>
            <a:r>
              <a:rPr lang="fi-FI" dirty="0"/>
              <a:t> SOC </a:t>
            </a:r>
            <a:r>
              <a:rPr lang="fi-FI" dirty="0" err="1"/>
              <a:t>operations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141D-DB9D-94AB-2E7A-3B623ACDE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10979989" cy="2536077"/>
          </a:xfrm>
        </p:spPr>
        <p:txBody>
          <a:bodyPr>
            <a:normAutofit fontScale="55000" lnSpcReduction="20000"/>
          </a:bodyPr>
          <a:lstStyle/>
          <a:p>
            <a:r>
              <a:rPr lang="fi-FI" dirty="0">
                <a:solidFill>
                  <a:schemeClr val="bg1"/>
                </a:solidFill>
              </a:rPr>
              <a:t>Project </a:t>
            </a:r>
            <a:r>
              <a:rPr lang="fi-FI" dirty="0" err="1">
                <a:solidFill>
                  <a:schemeClr val="bg1"/>
                </a:solidFill>
              </a:rPr>
              <a:t>focus</a:t>
            </a:r>
            <a:r>
              <a:rPr lang="fi-FI" dirty="0">
                <a:solidFill>
                  <a:schemeClr val="bg1"/>
                </a:solidFill>
              </a:rPr>
              <a:t>: </a:t>
            </a:r>
          </a:p>
          <a:p>
            <a:r>
              <a:rPr lang="fi-FI" dirty="0">
                <a:solidFill>
                  <a:schemeClr val="bg1"/>
                </a:solidFill>
              </a:rPr>
              <a:t>XAMK </a:t>
            </a:r>
            <a:r>
              <a:rPr lang="fi-FI" dirty="0" err="1">
                <a:solidFill>
                  <a:schemeClr val="bg1"/>
                </a:solidFill>
              </a:rPr>
              <a:t>university</a:t>
            </a:r>
            <a:r>
              <a:rPr lang="fi-FI" dirty="0">
                <a:solidFill>
                  <a:schemeClr val="bg1"/>
                </a:solidFill>
              </a:rPr>
              <a:t> Kotka </a:t>
            </a:r>
            <a:r>
              <a:rPr lang="fi-FI" dirty="0" err="1">
                <a:solidFill>
                  <a:schemeClr val="bg1"/>
                </a:solidFill>
              </a:rPr>
              <a:t>already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deploys</a:t>
            </a:r>
            <a:r>
              <a:rPr lang="fi-FI" dirty="0">
                <a:solidFill>
                  <a:schemeClr val="bg1"/>
                </a:solidFill>
              </a:rPr>
              <a:t> an AI-</a:t>
            </a:r>
            <a:r>
              <a:rPr lang="fi-FI" dirty="0" err="1">
                <a:solidFill>
                  <a:schemeClr val="bg1"/>
                </a:solidFill>
              </a:rPr>
              <a:t>model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trained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analyze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network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logs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discover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patterns</a:t>
            </a:r>
            <a:r>
              <a:rPr lang="fi-FI" dirty="0">
                <a:solidFill>
                  <a:schemeClr val="bg1"/>
                </a:solidFill>
              </a:rPr>
              <a:t> as </a:t>
            </a:r>
            <a:r>
              <a:rPr lang="fi-FI" dirty="0" err="1">
                <a:solidFill>
                  <a:schemeClr val="bg1"/>
                </a:solidFill>
              </a:rPr>
              <a:t>cyber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attack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indicators</a:t>
            </a:r>
            <a:r>
              <a:rPr lang="fi-FI" dirty="0">
                <a:solidFill>
                  <a:schemeClr val="bg1"/>
                </a:solidFill>
              </a:rPr>
              <a:t>. </a:t>
            </a:r>
            <a:r>
              <a:rPr lang="fi-FI" dirty="0" err="1">
                <a:solidFill>
                  <a:schemeClr val="bg1"/>
                </a:solidFill>
              </a:rPr>
              <a:t>Now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additional</a:t>
            </a:r>
            <a:r>
              <a:rPr lang="fi-FI" dirty="0">
                <a:solidFill>
                  <a:schemeClr val="bg1"/>
                </a:solidFill>
              </a:rPr>
              <a:t> hardware </a:t>
            </a:r>
            <a:r>
              <a:rPr lang="fi-FI" dirty="0" err="1">
                <a:solidFill>
                  <a:schemeClr val="bg1"/>
                </a:solidFill>
              </a:rPr>
              <a:t>aqcuisition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virtual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cyberattack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training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environments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are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combined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improve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this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model</a:t>
            </a:r>
            <a:r>
              <a:rPr lang="fi-FI" dirty="0">
                <a:solidFill>
                  <a:schemeClr val="bg1"/>
                </a:solidFill>
              </a:rPr>
              <a:t>: </a:t>
            </a:r>
            <a:r>
              <a:rPr lang="fi-FI" dirty="0" err="1">
                <a:solidFill>
                  <a:schemeClr val="bg1"/>
                </a:solidFill>
              </a:rPr>
              <a:t>our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goal</a:t>
            </a:r>
            <a:r>
              <a:rPr lang="fi-FI" dirty="0">
                <a:solidFill>
                  <a:schemeClr val="bg1"/>
                </a:solidFill>
              </a:rPr>
              <a:t> is to </a:t>
            </a:r>
            <a:r>
              <a:rPr lang="fi-FI" dirty="0" err="1">
                <a:solidFill>
                  <a:schemeClr val="bg1"/>
                </a:solidFill>
              </a:rPr>
              <a:t>build</a:t>
            </a:r>
            <a:r>
              <a:rPr lang="fi-FI" dirty="0">
                <a:solidFill>
                  <a:schemeClr val="bg1"/>
                </a:solidFill>
              </a:rPr>
              <a:t> a </a:t>
            </a:r>
            <a:r>
              <a:rPr lang="fi-FI" dirty="0" err="1">
                <a:solidFill>
                  <a:schemeClr val="bg1"/>
                </a:solidFill>
              </a:rPr>
              <a:t>locally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deployable</a:t>
            </a:r>
            <a:r>
              <a:rPr lang="fi-FI" dirty="0">
                <a:solidFill>
                  <a:schemeClr val="bg1"/>
                </a:solidFill>
              </a:rPr>
              <a:t> AI </a:t>
            </a:r>
            <a:r>
              <a:rPr lang="fi-FI" dirty="0" err="1">
                <a:solidFill>
                  <a:schemeClr val="bg1"/>
                </a:solidFill>
              </a:rPr>
              <a:t>that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can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support</a:t>
            </a:r>
            <a:r>
              <a:rPr lang="fi-FI" dirty="0">
                <a:solidFill>
                  <a:schemeClr val="bg1"/>
                </a:solidFill>
              </a:rPr>
              <a:t> SIEM </a:t>
            </a:r>
            <a:r>
              <a:rPr lang="fi-FI" dirty="0" err="1">
                <a:solidFill>
                  <a:schemeClr val="bg1"/>
                </a:solidFill>
              </a:rPr>
              <a:t>functionalities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that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leverages</a:t>
            </a:r>
            <a:r>
              <a:rPr lang="fi-FI" dirty="0">
                <a:solidFill>
                  <a:schemeClr val="bg1"/>
                </a:solidFill>
              </a:rPr>
              <a:t> NLP for </a:t>
            </a:r>
            <a:r>
              <a:rPr lang="fi-FI" dirty="0" err="1">
                <a:solidFill>
                  <a:schemeClr val="bg1"/>
                </a:solidFill>
              </a:rPr>
              <a:t>user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interaction</a:t>
            </a:r>
            <a:r>
              <a:rPr lang="fi-FI" dirty="0">
                <a:solidFill>
                  <a:schemeClr val="bg1"/>
                </a:solidFill>
              </a:rPr>
              <a:t>.</a:t>
            </a:r>
          </a:p>
          <a:p>
            <a:r>
              <a:rPr lang="fi-FI" dirty="0">
                <a:solidFill>
                  <a:schemeClr val="bg1"/>
                </a:solidFill>
              </a:rPr>
              <a:t>Project </a:t>
            </a:r>
            <a:r>
              <a:rPr lang="fi-FI" dirty="0" err="1">
                <a:solidFill>
                  <a:schemeClr val="bg1"/>
                </a:solidFill>
              </a:rPr>
              <a:t>goal</a:t>
            </a:r>
            <a:r>
              <a:rPr lang="fi-FI" dirty="0">
                <a:solidFill>
                  <a:schemeClr val="bg1"/>
                </a:solidFill>
              </a:rPr>
              <a:t>:</a:t>
            </a:r>
          </a:p>
          <a:p>
            <a:r>
              <a:rPr lang="fi-FI" dirty="0">
                <a:solidFill>
                  <a:schemeClr val="bg1"/>
                </a:solidFill>
              </a:rPr>
              <a:t>To </a:t>
            </a:r>
            <a:r>
              <a:rPr lang="fi-FI" dirty="0" err="1">
                <a:solidFill>
                  <a:schemeClr val="bg1"/>
                </a:solidFill>
              </a:rPr>
              <a:t>create</a:t>
            </a:r>
            <a:r>
              <a:rPr lang="fi-FI" dirty="0">
                <a:solidFill>
                  <a:schemeClr val="bg1"/>
                </a:solidFill>
              </a:rPr>
              <a:t> an open AI-</a:t>
            </a:r>
            <a:r>
              <a:rPr lang="fi-FI" dirty="0" err="1">
                <a:solidFill>
                  <a:schemeClr val="bg1"/>
                </a:solidFill>
              </a:rPr>
              <a:t>model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that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can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implemented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locally</a:t>
            </a:r>
            <a:r>
              <a:rPr lang="fi-FI" dirty="0">
                <a:solidFill>
                  <a:schemeClr val="bg1"/>
                </a:solidFill>
              </a:rPr>
              <a:t> to a SME-</a:t>
            </a:r>
            <a:r>
              <a:rPr lang="fi-FI" dirty="0" err="1">
                <a:solidFill>
                  <a:schemeClr val="bg1"/>
                </a:solidFill>
              </a:rPr>
              <a:t>network</a:t>
            </a:r>
            <a:r>
              <a:rPr lang="fi-FI" dirty="0">
                <a:solidFill>
                  <a:schemeClr val="bg1"/>
                </a:solidFill>
              </a:rPr>
              <a:t> at hardware / </a:t>
            </a:r>
            <a:r>
              <a:rPr lang="fi-FI" dirty="0" err="1">
                <a:solidFill>
                  <a:schemeClr val="bg1"/>
                </a:solidFill>
              </a:rPr>
              <a:t>utilities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cost</a:t>
            </a:r>
            <a:r>
              <a:rPr lang="fi-FI" dirty="0">
                <a:solidFill>
                  <a:schemeClr val="bg1"/>
                </a:solidFill>
              </a:rPr>
              <a:t>. AI-</a:t>
            </a:r>
            <a:r>
              <a:rPr lang="fi-FI" dirty="0" err="1">
                <a:solidFill>
                  <a:schemeClr val="bg1"/>
                </a:solidFill>
              </a:rPr>
              <a:t>model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creates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accessibility</a:t>
            </a:r>
            <a:r>
              <a:rPr lang="fi-FI" dirty="0">
                <a:solidFill>
                  <a:schemeClr val="bg1"/>
                </a:solidFill>
              </a:rPr>
              <a:t> to SOC-</a:t>
            </a:r>
            <a:r>
              <a:rPr lang="fi-FI" dirty="0" err="1">
                <a:solidFill>
                  <a:schemeClr val="bg1"/>
                </a:solidFill>
              </a:rPr>
              <a:t>operations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through</a:t>
            </a:r>
            <a:r>
              <a:rPr lang="fi-FI" dirty="0">
                <a:solidFill>
                  <a:schemeClr val="bg1"/>
                </a:solidFill>
              </a:rPr>
              <a:t> NLP.</a:t>
            </a:r>
          </a:p>
        </p:txBody>
      </p:sp>
    </p:spTree>
    <p:extLst>
      <p:ext uri="{BB962C8B-B14F-4D97-AF65-F5344CB8AC3E}">
        <p14:creationId xmlns:p14="http://schemas.microsoft.com/office/powerpoint/2010/main" val="23298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CF895-609C-C7B3-0B39-03634BDB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10830052" cy="1325563"/>
          </a:xfrm>
        </p:spPr>
        <p:txBody>
          <a:bodyPr/>
          <a:lstStyle/>
          <a:p>
            <a:r>
              <a:rPr lang="fi-FI" err="1">
                <a:latin typeface="Arial Black"/>
              </a:rPr>
              <a:t>Cybertraining</a:t>
            </a:r>
            <a:r>
              <a:rPr lang="fi-FI">
                <a:latin typeface="Arial Black"/>
              </a:rPr>
              <a:t> </a:t>
            </a:r>
            <a:r>
              <a:rPr lang="fi-FI" err="1">
                <a:latin typeface="Arial Black"/>
              </a:rPr>
              <a:t>Hospital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593861-AC40-106E-BD88-B26E33E3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00992"/>
            <a:ext cx="10306988" cy="284822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Concept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is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being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developed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in a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current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running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CyberCare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Kymi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project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 A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possible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plug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-in into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another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project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b="1" dirty="0">
              <a:solidFill>
                <a:schemeClr val="bg1"/>
              </a:solidFill>
            </a:endParaRPr>
          </a:p>
          <a:p>
            <a:r>
              <a:rPr lang="fi-FI" sz="1800" b="1" dirty="0">
                <a:solidFill>
                  <a:schemeClr val="bg1"/>
                </a:solidFill>
                <a:latin typeface="Arial"/>
                <a:cs typeface="Arial"/>
              </a:rPr>
              <a:t>Mission: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To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build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on top of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existing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training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hospitals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new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layer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cybercrises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training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environment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for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health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care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professionals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1800" b="1" dirty="0">
              <a:solidFill>
                <a:schemeClr val="bg1"/>
              </a:solidFill>
            </a:endParaRPr>
          </a:p>
          <a:p>
            <a:r>
              <a:rPr lang="fi-FI" sz="1800" b="1" dirty="0" err="1">
                <a:solidFill>
                  <a:schemeClr val="bg1"/>
                </a:solidFill>
                <a:latin typeface="Arial"/>
                <a:cs typeface="Arial"/>
              </a:rPr>
              <a:t>Goal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: </a:t>
            </a: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Fortify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healthcare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sector's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cybersecurity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shortening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incident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response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times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safeguarding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lives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preserving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patient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safety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 </a:t>
            </a: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Changing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healthcare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training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for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SMEs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health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sector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1800" dirty="0">
              <a:solidFill>
                <a:schemeClr val="bg1"/>
              </a:solidFill>
            </a:endParaRPr>
          </a:p>
          <a:p>
            <a:r>
              <a:rPr lang="fi-FI" sz="1800" b="1" dirty="0">
                <a:solidFill>
                  <a:schemeClr val="bg1"/>
                </a:solidFill>
                <a:latin typeface="Arial"/>
                <a:cs typeface="Arial"/>
              </a:rPr>
              <a:t>Plan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:   </a:t>
            </a:r>
            <a:endParaRPr lang="fi-FI" sz="18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Investment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part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hospital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equipment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tech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planning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building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virtual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simulation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attack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platform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18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Planning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carrying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out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real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-life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cyber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incident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training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for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healthcare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workers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18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Simulate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cyber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threats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breaches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in a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safe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environment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18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Specialized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programs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and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workshops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for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recognizing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preventing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and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responding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to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cyber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incidence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18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Prepare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report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results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training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results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achieved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during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project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recommended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best-practices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1800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0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F6A8-4D97-099C-7B37-B0815758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422"/>
            <a:ext cx="9763664" cy="1325563"/>
          </a:xfrm>
        </p:spPr>
        <p:txBody>
          <a:bodyPr/>
          <a:lstStyle/>
          <a:p>
            <a:r>
              <a:rPr lang="fi-FI" dirty="0" err="1"/>
              <a:t>Study</a:t>
            </a:r>
            <a:r>
              <a:rPr lang="fi-FI" dirty="0"/>
              <a:t> in </a:t>
            </a:r>
            <a:r>
              <a:rPr lang="fi-FI" dirty="0" err="1"/>
              <a:t>cyber</a:t>
            </a:r>
            <a:r>
              <a:rPr lang="fi-FI" dirty="0"/>
              <a:t>- and </a:t>
            </a:r>
            <a:r>
              <a:rPr lang="fi-FI" dirty="0" err="1"/>
              <a:t>overall</a:t>
            </a:r>
            <a:r>
              <a:rPr lang="fi-FI" dirty="0"/>
              <a:t> </a:t>
            </a:r>
            <a:r>
              <a:rPr lang="fi-FI" dirty="0" err="1"/>
              <a:t>resilience</a:t>
            </a:r>
            <a:r>
              <a:rPr lang="fi-FI" dirty="0"/>
              <a:t> </a:t>
            </a:r>
            <a:r>
              <a:rPr lang="fi-FI" dirty="0" err="1"/>
              <a:t>Ukrainean</a:t>
            </a:r>
            <a:r>
              <a:rPr lang="fi-FI" dirty="0"/>
              <a:t>  </a:t>
            </a:r>
            <a:r>
              <a:rPr lang="fi-FI" dirty="0" err="1"/>
              <a:t>SMEs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E8CBB-F0C3-BCCA-9246-703E0DD3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799"/>
            <a:ext cx="7020464" cy="2536077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What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has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happened</a:t>
            </a:r>
            <a:r>
              <a:rPr lang="fi-FI" dirty="0">
                <a:solidFill>
                  <a:schemeClr val="bg1"/>
                </a:solidFill>
              </a:rPr>
              <a:t> in </a:t>
            </a:r>
            <a:r>
              <a:rPr lang="fi-FI" dirty="0" err="1">
                <a:solidFill>
                  <a:schemeClr val="bg1"/>
                </a:solidFill>
              </a:rPr>
              <a:t>companies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during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war</a:t>
            </a:r>
            <a:endParaRPr lang="fi-FI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Lessons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learned</a:t>
            </a:r>
            <a:endParaRPr lang="fi-FI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What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can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learn</a:t>
            </a:r>
            <a:r>
              <a:rPr lang="fi-FI" dirty="0">
                <a:solidFill>
                  <a:schemeClr val="bg1"/>
                </a:solidFill>
              </a:rPr>
              <a:t> from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experience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Ukrainian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companies</a:t>
            </a:r>
            <a:r>
              <a:rPr lang="fi-FI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60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EB30-8F02-04BB-57FA-D93002A3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contacts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95B1A-25CA-A245-BB42-0F2237594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5301" y="2700069"/>
            <a:ext cx="2905664" cy="2811278"/>
          </a:xfrm>
        </p:spPr>
        <p:txBody>
          <a:bodyPr/>
          <a:lstStyle/>
          <a:p>
            <a:r>
              <a:rPr lang="fi-FI" sz="2000" b="1" dirty="0"/>
              <a:t>I </a:t>
            </a:r>
            <a:r>
              <a:rPr lang="fi-FI" sz="2000" b="1" dirty="0" err="1"/>
              <a:t>speak</a:t>
            </a:r>
            <a:r>
              <a:rPr lang="fi-FI" sz="2000" b="1" dirty="0"/>
              <a:t> </a:t>
            </a:r>
            <a:r>
              <a:rPr lang="fi-FI" sz="2000" b="1" dirty="0" err="1"/>
              <a:t>cybersec</a:t>
            </a:r>
            <a:endParaRPr lang="fi-FI" sz="2000" b="1" dirty="0"/>
          </a:p>
          <a:p>
            <a:endParaRPr lang="fi-FI" sz="2000" b="1" dirty="0"/>
          </a:p>
          <a:p>
            <a:r>
              <a:rPr lang="fi-FI" sz="2000" dirty="0"/>
              <a:t>Krista Pesonen</a:t>
            </a:r>
          </a:p>
          <a:p>
            <a:r>
              <a:rPr lang="fi-FI" sz="2000" dirty="0"/>
              <a:t>RDI </a:t>
            </a:r>
            <a:r>
              <a:rPr lang="fi-FI" sz="2000" dirty="0" err="1"/>
              <a:t>Specialist</a:t>
            </a:r>
            <a:r>
              <a:rPr lang="fi-FI" sz="2000" dirty="0"/>
              <a:t>, </a:t>
            </a:r>
            <a:r>
              <a:rPr lang="fi-FI" sz="2000" dirty="0" err="1"/>
              <a:t>CyberSecurity</a:t>
            </a:r>
            <a:endParaRPr lang="fi-FI" sz="2000" dirty="0"/>
          </a:p>
          <a:p>
            <a:r>
              <a:rPr lang="fi-FI" sz="2000" dirty="0"/>
              <a:t>krista.pesonen@xamk.fi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DBD99-F42C-8687-E004-24C5842E55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544128"/>
            <a:ext cx="10515599" cy="816014"/>
          </a:xfrm>
        </p:spPr>
        <p:txBody>
          <a:bodyPr>
            <a:normAutofit fontScale="77500" lnSpcReduction="20000"/>
          </a:bodyPr>
          <a:lstStyle/>
          <a:p>
            <a:r>
              <a:rPr lang="fi-FI" sz="3600" dirty="0"/>
              <a:t>Kaakkois-Suomen Ammattikorkeakoulu Oy  		xamk.fi </a:t>
            </a:r>
            <a:endParaRPr lang="fi-FI" sz="3600" dirty="0">
              <a:cs typeface="Arial"/>
            </a:endParaRPr>
          </a:p>
          <a:p>
            <a:r>
              <a:rPr lang="fi-FI" sz="3600" dirty="0"/>
              <a:t>Business ID 2472908-2  VAT </a:t>
            </a:r>
            <a:r>
              <a:rPr lang="fi-FI" sz="3600" dirty="0" err="1"/>
              <a:t>number</a:t>
            </a:r>
            <a:r>
              <a:rPr lang="fi-FI" sz="3600" dirty="0"/>
              <a:t> FI24729082</a:t>
            </a:r>
            <a:endParaRPr lang="fi-FI" sz="3600" dirty="0">
              <a:cs typeface="Arial"/>
            </a:endParaRPr>
          </a:p>
          <a:p>
            <a:endParaRPr lang="fi-FI" dirty="0"/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7814441A-DF74-84F5-CB19-1D6B0598F3CA}"/>
              </a:ext>
            </a:extLst>
          </p:cNvPr>
          <p:cNvSpPr txBox="1">
            <a:spLocks noGrp="1"/>
          </p:cNvSpPr>
          <p:nvPr>
            <p:ph sz="half" idx="11"/>
          </p:nvPr>
        </p:nvSpPr>
        <p:spPr>
          <a:xfrm>
            <a:off x="9162691" y="2700069"/>
            <a:ext cx="2346385" cy="29495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b="1" dirty="0">
                <a:solidFill>
                  <a:schemeClr val="bg1"/>
                </a:solidFill>
              </a:rPr>
              <a:t>I </a:t>
            </a:r>
            <a:r>
              <a:rPr lang="fi-FI" sz="2000" b="1" dirty="0" err="1">
                <a:solidFill>
                  <a:schemeClr val="bg1"/>
                </a:solidFill>
              </a:rPr>
              <a:t>speak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project</a:t>
            </a:r>
            <a:endParaRPr lang="fi-FI" sz="2000" b="1" dirty="0">
              <a:solidFill>
                <a:schemeClr val="bg1"/>
              </a:solidFill>
            </a:endParaRPr>
          </a:p>
          <a:p>
            <a:endParaRPr lang="fi-FI" sz="2000" b="1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Marie </a:t>
            </a:r>
            <a:r>
              <a:rPr lang="fi-FI" sz="2000" dirty="0" err="1">
                <a:solidFill>
                  <a:schemeClr val="bg1"/>
                </a:solidFill>
              </a:rPr>
              <a:t>Skavø</a:t>
            </a:r>
            <a:r>
              <a:rPr lang="fi-FI" sz="2000" dirty="0">
                <a:solidFill>
                  <a:schemeClr val="bg1"/>
                </a:solidFill>
              </a:rPr>
              <a:t>-Sinisalo</a:t>
            </a:r>
          </a:p>
          <a:p>
            <a:r>
              <a:rPr lang="fi-FI" sz="2000" dirty="0">
                <a:solidFill>
                  <a:schemeClr val="bg1"/>
                </a:solidFill>
              </a:rPr>
              <a:t>Project </a:t>
            </a:r>
            <a:r>
              <a:rPr lang="fi-FI" sz="2000" dirty="0" err="1">
                <a:solidFill>
                  <a:schemeClr val="bg1"/>
                </a:solidFill>
              </a:rPr>
              <a:t>Manager</a:t>
            </a:r>
            <a:r>
              <a:rPr lang="fi-FI" sz="2000" dirty="0">
                <a:solidFill>
                  <a:schemeClr val="bg1"/>
                </a:solidFill>
              </a:rPr>
              <a:t> </a:t>
            </a:r>
            <a:endParaRPr lang="fi-FI" sz="2000" dirty="0">
              <a:solidFill>
                <a:schemeClr val="bg1"/>
              </a:solidFill>
              <a:cs typeface="Arial"/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marie.skavo-sinisalo@xamk.fi </a:t>
            </a:r>
          </a:p>
          <a:p>
            <a:r>
              <a:rPr lang="fi-FI" sz="2000" dirty="0">
                <a:solidFill>
                  <a:schemeClr val="bg1"/>
                </a:solidFill>
              </a:rPr>
              <a:t>+358 45 11 33787</a:t>
            </a:r>
            <a:endParaRPr lang="fi-FI" sz="20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A7FA8-786F-E8C9-74E0-A91A359F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32" y="2800477"/>
            <a:ext cx="1807503" cy="1807503"/>
          </a:xfrm>
          <a:prstGeom prst="rect">
            <a:avLst/>
          </a:prstGeom>
        </p:spPr>
      </p:pic>
      <p:pic>
        <p:nvPicPr>
          <p:cNvPr id="12" name="Picture 11" descr="A person sitting at a desk&#10;&#10;Description automatically generated">
            <a:extLst>
              <a:ext uri="{FF2B5EF4-FFF2-40B4-BE49-F238E27FC236}">
                <a16:creationId xmlns:a16="http://schemas.microsoft.com/office/drawing/2014/main" id="{CA20AA24-56AE-D68D-9A33-E41CB000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00069"/>
            <a:ext cx="2559367" cy="23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AMK">
      <a:dk1>
        <a:srgbClr val="000000"/>
      </a:dk1>
      <a:lt1>
        <a:srgbClr val="FFFFFF"/>
      </a:lt1>
      <a:dk2>
        <a:srgbClr val="1281A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yberhan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2A203E504009240AB65AECEEA072A78" ma:contentTypeVersion="14" ma:contentTypeDescription="Luo uusi asiakirja." ma:contentTypeScope="" ma:versionID="d3aa61983c74dd611478aade6e08bc74">
  <xsd:schema xmlns:xsd="http://www.w3.org/2001/XMLSchema" xmlns:xs="http://www.w3.org/2001/XMLSchema" xmlns:p="http://schemas.microsoft.com/office/2006/metadata/properties" xmlns:ns2="9a1f89af-bc2b-4a4e-8b4f-8bc719f95493" xmlns:ns3="345e1456-241e-43fd-ab00-f3c8fc2072d6" targetNamespace="http://schemas.microsoft.com/office/2006/metadata/properties" ma:root="true" ma:fieldsID="7191e32483ae08fff16a9733ac675324" ns2:_="" ns3:_="">
    <xsd:import namespace="9a1f89af-bc2b-4a4e-8b4f-8bc719f95493"/>
    <xsd:import namespace="345e1456-241e-43fd-ab00-f3c8fc2072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f89af-bc2b-4a4e-8b4f-8bc719f95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c8d247e1-6062-4f9c-9f90-7d264c5b3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e1456-241e-43fd-ab00-f3c8fc2072d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45be26e-78cd-435e-b14e-0d4a24103b5a}" ma:internalName="TaxCatchAll" ma:showField="CatchAllData" ma:web="345e1456-241e-43fd-ab00-f3c8fc207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5e1456-241e-43fd-ab00-f3c8fc2072d6" xsi:nil="true"/>
    <lcf76f155ced4ddcb4097134ff3c332f xmlns="9a1f89af-bc2b-4a4e-8b4f-8bc719f954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4B3D5C-D0F8-4E0A-9B43-19BBBD853D0B}">
  <ds:schemaRefs>
    <ds:schemaRef ds:uri="345e1456-241e-43fd-ab00-f3c8fc2072d6"/>
    <ds:schemaRef ds:uri="9a1f89af-bc2b-4a4e-8b4f-8bc719f954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9670DA-D013-4E9F-8F7F-27269DD36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CD292-8EF5-49CD-9FB0-2D9E419F9D38}">
  <ds:schemaRefs>
    <ds:schemaRef ds:uri="345e1456-241e-43fd-ab00-f3c8fc2072d6"/>
    <ds:schemaRef ds:uri="9a1f89af-bc2b-4a4e-8b4f-8bc719f9549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550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Black</vt:lpstr>
      <vt:lpstr>Office Theme</vt:lpstr>
      <vt:lpstr>Looking for partners…</vt:lpstr>
      <vt:lpstr>South-Eastern Finland University  of Applied Sciences, Xamk</vt:lpstr>
      <vt:lpstr>Free &amp; open (source) SOC tools</vt:lpstr>
      <vt:lpstr>AI-assisted SOC operations</vt:lpstr>
      <vt:lpstr>Cybertraining Hospital</vt:lpstr>
      <vt:lpstr>Study in cyber- and overall resilience Ukrainean  SMEs</vt:lpstr>
      <vt:lpstr>Our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Heleen Paukkunen</dc:creator>
  <cp:lastModifiedBy>Skavö-Sinisalo Marie</cp:lastModifiedBy>
  <cp:revision>157</cp:revision>
  <dcterms:created xsi:type="dcterms:W3CDTF">2024-03-11T10:21:19Z</dcterms:created>
  <dcterms:modified xsi:type="dcterms:W3CDTF">2024-09-01T18:31:52Z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0x01010012A203E504009240AB65AECEEA072A78</vt:lpwstr>
  </property>
</Properties>
</file>