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72" r:id="rId3"/>
    <p:sldId id="273" r:id="rId4"/>
    <p:sldId id="274" r:id="rId5"/>
    <p:sldId id="275" r:id="rId6"/>
    <p:sldId id="270" r:id="rId7"/>
  </p:sldIdLst>
  <p:sldSz cx="9144000" cy="6858000" type="screen4x3"/>
  <p:notesSz cx="6797675" cy="9926638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47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31D7D"/>
    <a:srgbClr val="03BD83"/>
    <a:srgbClr val="07B9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Styl jasny 3 — Ak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Styl jasny 2 — Ak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Styl jasny 1 — Ak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651" autoAdjust="0"/>
    <p:restoredTop sz="94660"/>
  </p:normalViewPr>
  <p:slideViewPr>
    <p:cSldViewPr>
      <p:cViewPr varScale="1">
        <p:scale>
          <a:sx n="86" d="100"/>
          <a:sy n="86" d="100"/>
        </p:scale>
        <p:origin x="1536" y="67"/>
      </p:cViewPr>
      <p:guideLst>
        <p:guide orient="horz" pos="2160"/>
        <p:guide pos="147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414EDB-AA3B-459C-B0C6-AAAA08619697}" type="datetimeFigureOut">
              <a:rPr lang="pl-PL" smtClean="0"/>
              <a:t>19.01.2019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805396-CDA6-44A7-8DBF-C7B902CD5245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300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0221C-92EB-4A90-B3F5-6BB71D799148}" type="datetime1">
              <a:rPr lang="pl-PL" smtClean="0"/>
              <a:t>19.01.2019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9774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36492-9B3C-439B-B520-B23332D81885}" type="datetime1">
              <a:rPr lang="pl-PL" smtClean="0"/>
              <a:t>19.01.2019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466983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31D0B-3683-4EAD-95BE-D65C1A923AEE}" type="datetime1">
              <a:rPr lang="pl-PL" smtClean="0"/>
              <a:t>19.01.2019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26892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634B11-5202-46C0-AE34-CF98D30CFCFB}" type="datetime1">
              <a:rPr lang="pl-PL" smtClean="0"/>
              <a:t>19.01.2019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05670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762979-6210-4E2B-BFC6-26AF6214CB7A}" type="datetime1">
              <a:rPr lang="pl-PL" smtClean="0"/>
              <a:t>19.01.2019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6265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A025AE-94D0-4B34-9F51-0D597FB8B39F}" type="datetime1">
              <a:rPr lang="pl-PL" smtClean="0"/>
              <a:t>19.01.2019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26249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6344-3ABA-4C5F-B581-F50F24F7726F}" type="datetime1">
              <a:rPr lang="pl-PL" smtClean="0"/>
              <a:t>19.01.2019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60741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8ED061-F7E9-467D-8F3E-036FD6E7587B}" type="datetime1">
              <a:rPr lang="pl-PL" smtClean="0"/>
              <a:t>19.01.2019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1705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C8779-5DA1-4FB1-9D3B-A9733A3C4E93}" type="datetime1">
              <a:rPr lang="pl-PL" smtClean="0"/>
              <a:t>19.01.2019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65994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63404-4897-40A8-B3C0-B5171F81D481}" type="datetime1">
              <a:rPr lang="pl-PL" smtClean="0"/>
              <a:t>19.01.2019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128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78B7C-5EE2-45E2-A1E5-39309B7BFA70}" type="datetime1">
              <a:rPr lang="pl-PL" smtClean="0"/>
              <a:t>19.01.2019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114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23B8D-EC39-477D-9B51-5625BC5145C7}" type="datetime1">
              <a:rPr lang="pl-PL" smtClean="0"/>
              <a:t>19.01.2019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1B51F1-1D0A-4F40-8C72-E132C4CA8CE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5266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 fontScale="32500" lnSpcReduction="20000"/>
          </a:bodyPr>
          <a:lstStyle/>
          <a:p>
            <a:pPr>
              <a:spcAft>
                <a:spcPts val="1200"/>
              </a:spcAft>
            </a:pPr>
            <a:r>
              <a:rPr lang="pl-PL" sz="9600" b="1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E-SZACH</a:t>
            </a:r>
          </a:p>
          <a:p>
            <a:pPr>
              <a:spcAft>
                <a:spcPts val="1200"/>
              </a:spcAft>
            </a:pPr>
            <a:r>
              <a:rPr lang="pl-PL" sz="8600" b="1" i="1" dirty="0">
                <a:solidFill>
                  <a:srgbClr val="002060"/>
                </a:solidFill>
                <a:latin typeface="+mj-lt"/>
                <a:cs typeface="Times New Roman" pitchFamily="18" charset="0"/>
              </a:rPr>
              <a:t>Platforma Zintegrowanych Usług Elektronicznych dla zawodników, klubów, organizatorów, sędziów, nauczycieli, instruktorów, trenerów oraz kibiców. </a:t>
            </a:r>
          </a:p>
          <a:p>
            <a:endParaRPr lang="pl-PL" i="1" dirty="0"/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Wnioskodawca: Ministerstwo Sportu i Turystyki 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Beneficjent: Polski Związek Szachowy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Źródło finasowania: Działanie 2.1 „Wysoka dostępność i jakość e-usług publicznych” PO PC, konkurs nr POPC.02.01.00-IP.01-00-011/18  PROCEDURA UPROSZCZONA 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Całkowity koszt projektu: 752 145, 00 zł</a:t>
            </a:r>
          </a:p>
          <a:p>
            <a:pPr marL="269875" indent="-269875" algn="l">
              <a:spcBef>
                <a:spcPts val="800"/>
              </a:spcBef>
              <a:buFont typeface="Wingdings" panose="05000000000000000000" pitchFamily="2" charset="2"/>
              <a:buChar char="§"/>
            </a:pPr>
            <a:r>
              <a:rPr lang="pl-PL" sz="6200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Planowany okres realizacji: 2018.12.31 – 2020.12.30</a:t>
            </a:r>
          </a:p>
          <a:p>
            <a:endParaRPr lang="pl-PL" sz="6200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l-PL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1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92" y="157971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4202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333375" y="240804"/>
            <a:ext cx="8266609" cy="864096"/>
          </a:xfrm>
        </p:spPr>
        <p:txBody>
          <a:bodyPr>
            <a:noAutofit/>
          </a:bodyPr>
          <a:lstStyle/>
          <a:p>
            <a:endParaRPr lang="pl-PL" sz="22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251519" y="1484784"/>
            <a:ext cx="8509677" cy="5256584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pl-PL" sz="4000" b="1" dirty="0">
                <a:solidFill>
                  <a:srgbClr val="002060"/>
                </a:solidFill>
                <a:cs typeface="Times New Roman" pitchFamily="18" charset="0"/>
              </a:rPr>
              <a:t>CEL PROJEKTU  </a:t>
            </a:r>
            <a:endParaRPr lang="pl-PL" sz="4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r>
              <a:rPr lang="pl-PL" dirty="0"/>
              <a:t> </a:t>
            </a:r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19" name="Rectangle 20"/>
          <p:cNvSpPr>
            <a:spLocks noChangeArrowheads="1"/>
          </p:cNvSpPr>
          <p:nvPr/>
        </p:nvSpPr>
        <p:spPr bwMode="auto">
          <a:xfrm>
            <a:off x="333375" y="6096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l-PL" sz="9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l-PL" sz="1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pl-PL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6"/>
          <p:cNvSpPr>
            <a:spLocks noChangeArrowheads="1"/>
          </p:cNvSpPr>
          <p:nvPr/>
        </p:nvSpPr>
        <p:spPr bwMode="auto">
          <a:xfrm>
            <a:off x="152400" y="1104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Symbol zastępczy numeru slajdu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2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" y="188639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Prostokąt 3"/>
          <p:cNvSpPr/>
          <p:nvPr/>
        </p:nvSpPr>
        <p:spPr>
          <a:xfrm>
            <a:off x="292447" y="2348880"/>
            <a:ext cx="8509677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Celem projektu 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jest stworzenie platformy zintegrowanych usług elektronicznych E-SZACH dla zawodników, klubów, organizatorów, sędziów, nauczycieli, instruktorów, trenerów oraz kibiców, za pośrednictwem której będzie można załatwić większość spraw związanych z uczestnictwem we współzawodnictwie sportowym w sporcie szachy.</a:t>
            </a:r>
          </a:p>
          <a:p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r>
              <a:rPr lang="pl-PL" b="1" i="1" dirty="0">
                <a:solidFill>
                  <a:srgbClr val="0070C0"/>
                </a:solidFill>
                <a:ea typeface="Times New Roman" panose="02020603050405020304" pitchFamily="18" charset="0"/>
              </a:rPr>
              <a:t>Typ projektu</a:t>
            </a:r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: Tworzenie lub rozwój e-usług publicznych (A2B, A2C)</a:t>
            </a:r>
          </a:p>
          <a:p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Projekt wpisuje się w Cel szczegółowy 2: Wysoka dostępność i jakość e-usług publicznych</a:t>
            </a:r>
          </a:p>
          <a:p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Planowane w ramach projektu e-usługi:</a:t>
            </a:r>
          </a:p>
          <a:p>
            <a:endParaRPr lang="pl-PL" i="1" dirty="0">
              <a:solidFill>
                <a:srgbClr val="0070C0"/>
              </a:solidFill>
              <a:ea typeface="Times New Roman" panose="02020603050405020304" pitchFamily="18" charset="0"/>
            </a:endParaRPr>
          </a:p>
          <a:p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1. Usługa obsługi zawodnika</a:t>
            </a:r>
          </a:p>
          <a:p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2. Usługa obsługi klubu</a:t>
            </a:r>
          </a:p>
          <a:p>
            <a:r>
              <a:rPr lang="pl-PL" i="1" dirty="0">
                <a:solidFill>
                  <a:srgbClr val="0070C0"/>
                </a:solidFill>
                <a:ea typeface="Times New Roman" panose="02020603050405020304" pitchFamily="18" charset="0"/>
              </a:rPr>
              <a:t>3.Usługa obsługi turnieju szachowego</a:t>
            </a:r>
          </a:p>
        </p:txBody>
      </p:sp>
    </p:spTree>
    <p:extLst>
      <p:ext uri="{BB962C8B-B14F-4D97-AF65-F5344CB8AC3E}">
        <p14:creationId xmlns:p14="http://schemas.microsoft.com/office/powerpoint/2010/main" val="9615182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7BDE3C-E9EE-468C-BD04-790EFD120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74787"/>
            <a:ext cx="8229600" cy="3919101"/>
          </a:xfrm>
          <a:solidFill>
            <a:srgbClr val="FFFF00"/>
          </a:solidFill>
        </p:spPr>
        <p:txBody>
          <a:bodyPr>
            <a:noAutofit/>
          </a:bodyPr>
          <a:lstStyle/>
          <a:p>
            <a:br>
              <a:rPr lang="pl-PL" sz="2400" dirty="0"/>
            </a:br>
            <a:br>
              <a:rPr lang="pl-PL" sz="2400" dirty="0"/>
            </a:br>
            <a:r>
              <a:rPr lang="pl-PL" sz="2400" dirty="0"/>
              <a:t> stworzenie platformy zintegrowanych usług elektronicznych </a:t>
            </a:r>
            <a:br>
              <a:rPr lang="pl-PL" sz="2400" dirty="0"/>
            </a:br>
            <a:br>
              <a:rPr lang="pl-PL" sz="2400" dirty="0"/>
            </a:br>
            <a:r>
              <a:rPr lang="pl-PL" sz="2400" dirty="0"/>
              <a:t>dla zawodników, klubów, organizatorów, sędziów, nauczycieli, instruktorów, trenerów oraz kibiców, </a:t>
            </a:r>
            <a:br>
              <a:rPr lang="pl-PL" sz="2400" dirty="0"/>
            </a:br>
            <a:br>
              <a:rPr lang="pl-PL" sz="2400" dirty="0"/>
            </a:br>
            <a:r>
              <a:rPr lang="pl-PL" sz="2400" dirty="0"/>
              <a:t>za pośrednictwem której będzie można załatwić większość spraw </a:t>
            </a:r>
            <a:br>
              <a:rPr lang="pl-PL" sz="2400" dirty="0"/>
            </a:br>
            <a:br>
              <a:rPr lang="pl-PL" sz="2400" dirty="0"/>
            </a:br>
            <a:r>
              <a:rPr lang="pl-PL" sz="2400" dirty="0"/>
              <a:t>związanych z uczestnictwem we współzawodnictwie sportowym w dyscyplinie szachy.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EE40D108-50BB-408E-AD3F-4CC1590A4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31B51F1-1D0A-4F40-8C72-E132C4CA8CEA}" type="slidenum">
              <a:rPr lang="pl-PL" smtClean="0"/>
              <a:t>3</a:t>
            </a:fld>
            <a:endParaRPr lang="pl-PL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0A1BE4FC-03E0-4734-97A8-DEDBAC6EC8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92" y="157971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rostokąt 4">
            <a:extLst>
              <a:ext uri="{FF2B5EF4-FFF2-40B4-BE49-F238E27FC236}">
                <a16:creationId xmlns:a16="http://schemas.microsoft.com/office/drawing/2014/main" id="{E836ECDD-91C0-455F-975D-44F5AC77F2B2}"/>
              </a:ext>
            </a:extLst>
          </p:cNvPr>
          <p:cNvSpPr/>
          <p:nvPr/>
        </p:nvSpPr>
        <p:spPr>
          <a:xfrm>
            <a:off x="1043608" y="1691112"/>
            <a:ext cx="6768752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/>
              <a:t>Celem projektu jest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430279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7BDE3C-E9EE-468C-BD04-790EFD120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985" y="3429000"/>
            <a:ext cx="8229600" cy="3271029"/>
          </a:xfrm>
          <a:solidFill>
            <a:srgbClr val="FFFF00"/>
          </a:solidFill>
        </p:spPr>
        <p:txBody>
          <a:bodyPr>
            <a:noAutofit/>
          </a:bodyPr>
          <a:lstStyle/>
          <a:p>
            <a:br>
              <a:rPr lang="pl-PL" sz="2400" dirty="0"/>
            </a:br>
            <a:r>
              <a:rPr lang="pl-PL" sz="2400" dirty="0"/>
              <a:t>zarejestrować się w klubie, Wojewódzkim Związku Szachowym, a następnie Polskim Związku Szachowym, </a:t>
            </a:r>
            <a:br>
              <a:rPr lang="pl-PL" sz="2400" dirty="0"/>
            </a:br>
            <a:br>
              <a:rPr lang="pl-PL" sz="2400" dirty="0"/>
            </a:br>
            <a:r>
              <a:rPr lang="pl-PL" sz="2400" dirty="0"/>
              <a:t>zapisać się do turnieju szachowego </a:t>
            </a:r>
            <a:br>
              <a:rPr lang="pl-PL" sz="2400" dirty="0"/>
            </a:br>
            <a:br>
              <a:rPr lang="pl-PL" sz="2400" dirty="0"/>
            </a:br>
            <a:r>
              <a:rPr lang="pl-PL" sz="2400" dirty="0"/>
              <a:t>uzyskać dostęp do wyników końcowych oraz statystyk związanych ze zmianą rankingu zawodnika na podstawie osiągniętego przez niego wyniku sportowego</a:t>
            </a:r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EE40D108-50BB-408E-AD3F-4CC1590A4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4</a:t>
            </a:fld>
            <a:endParaRPr lang="pl-PL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E733FE1-1604-4F70-88A8-193844536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92" y="157971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Prostokąt 4">
            <a:extLst>
              <a:ext uri="{FF2B5EF4-FFF2-40B4-BE49-F238E27FC236}">
                <a16:creationId xmlns:a16="http://schemas.microsoft.com/office/drawing/2014/main" id="{F312A759-FAF6-4E01-8511-38682B566A87}"/>
              </a:ext>
            </a:extLst>
          </p:cNvPr>
          <p:cNvSpPr/>
          <p:nvPr/>
        </p:nvSpPr>
        <p:spPr>
          <a:xfrm>
            <a:off x="457200" y="1313510"/>
            <a:ext cx="8229599" cy="20940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/>
              <a:t>Za pomocą platformy </a:t>
            </a:r>
            <a:br>
              <a:rPr lang="pl-PL" sz="2800" b="1" dirty="0"/>
            </a:br>
            <a:br>
              <a:rPr lang="pl-PL" sz="2800" b="1" dirty="0"/>
            </a:br>
            <a:r>
              <a:rPr lang="pl-PL" sz="2800" b="1" dirty="0"/>
              <a:t>osoby zainteresowane uprawianiem sportu Szachy</a:t>
            </a:r>
          </a:p>
          <a:p>
            <a:pPr algn="ctr"/>
            <a:endParaRPr lang="pl-PL" sz="2800" b="1" dirty="0"/>
          </a:p>
          <a:p>
            <a:pPr algn="ctr"/>
            <a:r>
              <a:rPr lang="pl-PL" sz="2800" b="1" dirty="0"/>
              <a:t> będą mogły</a:t>
            </a:r>
            <a:r>
              <a:rPr lang="pl-PL" sz="2800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690765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7BDE3C-E9EE-468C-BD04-790EFD1205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276872"/>
            <a:ext cx="3826768" cy="4297470"/>
          </a:xfrm>
          <a:solidFill>
            <a:srgbClr val="FFC000"/>
          </a:solidFill>
        </p:spPr>
        <p:txBody>
          <a:bodyPr>
            <a:noAutofit/>
          </a:bodyPr>
          <a:lstStyle/>
          <a:p>
            <a:r>
              <a:rPr lang="pl-PL" sz="2400" b="1" dirty="0">
                <a:solidFill>
                  <a:srgbClr val="FF0000"/>
                </a:solidFill>
              </a:rPr>
              <a:t>31.12.2018</a:t>
            </a:r>
            <a:br>
              <a:rPr lang="pl-PL" sz="2400" b="1" dirty="0"/>
            </a:br>
            <a:r>
              <a:rPr lang="pl-PL" sz="2400" b="1" dirty="0"/>
              <a:t>70.000 członków</a:t>
            </a:r>
            <a:br>
              <a:rPr lang="pl-PL" sz="2400" b="1" dirty="0"/>
            </a:br>
            <a:r>
              <a:rPr lang="pl-PL" sz="2400" b="1" dirty="0"/>
              <a:t>400 klubów</a:t>
            </a:r>
            <a:br>
              <a:rPr lang="pl-PL" sz="2400" b="1" dirty="0"/>
            </a:br>
            <a:r>
              <a:rPr lang="pl-PL" sz="2400" b="1" dirty="0"/>
              <a:t>16 Wojewódzkich Związków</a:t>
            </a:r>
            <a:br>
              <a:rPr lang="pl-PL" sz="2400" b="1" dirty="0"/>
            </a:br>
            <a:r>
              <a:rPr lang="pl-PL" sz="2400" b="1" dirty="0"/>
              <a:t>1000 turniejów rocznie</a:t>
            </a:r>
            <a:br>
              <a:rPr lang="pl-PL" sz="2400" b="1" dirty="0"/>
            </a:br>
            <a:r>
              <a:rPr lang="pl-PL" sz="2400" b="1" dirty="0"/>
              <a:t>Edukacja przez Szachy w Szkole:</a:t>
            </a:r>
            <a:br>
              <a:rPr lang="pl-PL" sz="2400" b="1" dirty="0"/>
            </a:br>
            <a:r>
              <a:rPr lang="pl-PL" sz="2400" b="1" dirty="0"/>
              <a:t> 1.300 szkół, </a:t>
            </a:r>
            <a:br>
              <a:rPr lang="pl-PL" sz="2400" b="1" dirty="0"/>
            </a:br>
            <a:r>
              <a:rPr lang="pl-PL" sz="2400" b="1" dirty="0"/>
              <a:t>2.500 nauczycieli</a:t>
            </a:r>
            <a:br>
              <a:rPr lang="pl-PL" sz="2400" b="1" dirty="0"/>
            </a:br>
            <a:r>
              <a:rPr lang="pl-PL" sz="2400" b="1" dirty="0"/>
              <a:t>120.000 dzieci</a:t>
            </a:r>
            <a:endParaRPr lang="pl-PL" sz="2400" dirty="0"/>
          </a:p>
        </p:txBody>
      </p:sp>
      <p:sp>
        <p:nvSpPr>
          <p:cNvPr id="3" name="Symbol zastępczy numeru slajdu 2">
            <a:extLst>
              <a:ext uri="{FF2B5EF4-FFF2-40B4-BE49-F238E27FC236}">
                <a16:creationId xmlns:a16="http://schemas.microsoft.com/office/drawing/2014/main" id="{EE40D108-50BB-408E-AD3F-4CC1590A40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1B51F1-1D0A-4F40-8C72-E132C4CA8CEA}" type="slidenum">
              <a:rPr lang="pl-PL" smtClean="0"/>
              <a:t>5</a:t>
            </a:fld>
            <a:endParaRPr lang="pl-PL"/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E733FE1-1604-4F70-88A8-193844536F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692" y="157971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ytuł 1">
            <a:extLst>
              <a:ext uri="{FF2B5EF4-FFF2-40B4-BE49-F238E27FC236}">
                <a16:creationId xmlns:a16="http://schemas.microsoft.com/office/drawing/2014/main" id="{77266AA1-8A85-4A43-B769-427B39608647}"/>
              </a:ext>
            </a:extLst>
          </p:cNvPr>
          <p:cNvSpPr txBox="1">
            <a:spLocks/>
          </p:cNvSpPr>
          <p:nvPr/>
        </p:nvSpPr>
        <p:spPr>
          <a:xfrm>
            <a:off x="5004048" y="2275143"/>
            <a:ext cx="3944260" cy="4297471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400" b="1" dirty="0">
                <a:solidFill>
                  <a:srgbClr val="FF0000"/>
                </a:solidFill>
              </a:rPr>
              <a:t>31.12.2023</a:t>
            </a:r>
            <a:br>
              <a:rPr lang="pl-PL" sz="2400" b="1" dirty="0"/>
            </a:br>
            <a:r>
              <a:rPr lang="pl-PL" sz="2400" b="1" dirty="0"/>
              <a:t>150.000 członków</a:t>
            </a:r>
            <a:br>
              <a:rPr lang="pl-PL" sz="2400" b="1" dirty="0"/>
            </a:br>
            <a:r>
              <a:rPr lang="pl-PL" sz="2400" b="1" dirty="0"/>
              <a:t>700 klubów</a:t>
            </a:r>
            <a:br>
              <a:rPr lang="pl-PL" sz="2400" b="1" dirty="0"/>
            </a:br>
            <a:r>
              <a:rPr lang="pl-PL" sz="2400" b="1" dirty="0"/>
              <a:t>16 Wojewódzkich Związków</a:t>
            </a:r>
            <a:br>
              <a:rPr lang="pl-PL" sz="2400" b="1" dirty="0"/>
            </a:br>
            <a:r>
              <a:rPr lang="pl-PL" sz="2400" b="1" dirty="0"/>
              <a:t>2.500 turniejów rocznie</a:t>
            </a:r>
            <a:br>
              <a:rPr lang="pl-PL" sz="2400" b="1" dirty="0"/>
            </a:br>
            <a:r>
              <a:rPr lang="pl-PL" sz="2400" b="1" dirty="0"/>
              <a:t>Edukacja przez Szachy w Szkole:</a:t>
            </a:r>
            <a:br>
              <a:rPr lang="pl-PL" sz="2400" b="1" dirty="0"/>
            </a:br>
            <a:r>
              <a:rPr lang="pl-PL" sz="2400" b="1" dirty="0"/>
              <a:t> 2.000 szkół, </a:t>
            </a:r>
            <a:br>
              <a:rPr lang="pl-PL" sz="2400" b="1" dirty="0"/>
            </a:br>
            <a:r>
              <a:rPr lang="pl-PL" sz="2400" b="1" dirty="0"/>
              <a:t>5.000 nauczycieli</a:t>
            </a:r>
            <a:br>
              <a:rPr lang="pl-PL" sz="2400" b="1" dirty="0"/>
            </a:br>
            <a:r>
              <a:rPr lang="pl-PL" sz="2400" b="1" dirty="0"/>
              <a:t>200.000 dzieci</a:t>
            </a:r>
            <a:endParaRPr lang="pl-PL" sz="2400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2EBFDBD-0DFD-4E7C-88B2-2597902639F7}"/>
              </a:ext>
            </a:extLst>
          </p:cNvPr>
          <p:cNvSpPr/>
          <p:nvPr/>
        </p:nvSpPr>
        <p:spPr>
          <a:xfrm>
            <a:off x="1043608" y="1484784"/>
            <a:ext cx="6984776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dirty="0"/>
              <a:t>Skala działalności PZSzach</a:t>
            </a:r>
          </a:p>
        </p:txBody>
      </p:sp>
    </p:spTree>
    <p:extLst>
      <p:ext uri="{BB962C8B-B14F-4D97-AF65-F5344CB8AC3E}">
        <p14:creationId xmlns:p14="http://schemas.microsoft.com/office/powerpoint/2010/main" val="3426746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79512" y="1916832"/>
            <a:ext cx="8712968" cy="3528392"/>
          </a:xfrm>
        </p:spPr>
        <p:txBody>
          <a:bodyPr anchor="ctr"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b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pl-PL" sz="3800" b="1" dirty="0">
                <a:solidFill>
                  <a:schemeClr val="accent1">
                    <a:lumMod val="50000"/>
                  </a:schemeClr>
                </a:solidFill>
              </a:rPr>
              <a:t>ARCHITEKTURA </a:t>
            </a:r>
            <a:endParaRPr lang="pl-PL" sz="4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pl-PL" sz="2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pl-PL" sz="20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Widok kooperacji aplikacji </a:t>
            </a:r>
            <a:endParaRPr lang="pl-PL" sz="29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pl-PL" sz="20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spcBef>
                <a:spcPts val="0"/>
              </a:spcBef>
              <a:buNone/>
            </a:pPr>
            <a:endParaRPr lang="pl-PL" sz="3800" b="1" dirty="0">
              <a:solidFill>
                <a:schemeClr val="accent1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endParaRPr lang="pl-PL" sz="20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  <a:p>
            <a:pPr marL="0" indent="0">
              <a:buNone/>
            </a:pPr>
            <a:endParaRPr lang="pl-PL" sz="2400" b="1" dirty="0">
              <a:solidFill>
                <a:schemeClr val="tx2">
                  <a:lumMod val="60000"/>
                  <a:lumOff val="40000"/>
                </a:schemeClr>
              </a:solidFill>
              <a:cs typeface="Times New Roman" pitchFamily="18" charset="0"/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C31B51F1-1D0A-4F40-8C72-E132C4CA8CEA}" type="slidenum">
              <a:rPr lang="pl-PL" smtClean="0"/>
              <a:t>6</a:t>
            </a:fld>
            <a:endParaRPr lang="pl-PL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089" y="164895"/>
            <a:ext cx="8427822" cy="102976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1" descr="image001">
            <a:extLst>
              <a:ext uri="{FF2B5EF4-FFF2-40B4-BE49-F238E27FC236}">
                <a16:creationId xmlns:a16="http://schemas.microsoft.com/office/drawing/2014/main" id="{7A851D94-CB1A-4412-8396-B90A7EF79A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3099247"/>
            <a:ext cx="5469974" cy="30851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293822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1105</TotalTime>
  <Words>190</Words>
  <Application>Microsoft Office PowerPoint</Application>
  <PresentationFormat>Pokaz na ekranie (4:3)</PresentationFormat>
  <Paragraphs>83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11" baseType="lpstr">
      <vt:lpstr>Arial</vt:lpstr>
      <vt:lpstr>Calibri</vt:lpstr>
      <vt:lpstr>Times New Roman</vt:lpstr>
      <vt:lpstr>Wingdings</vt:lpstr>
      <vt:lpstr>Motyw pakietu Office</vt:lpstr>
      <vt:lpstr>Prezentacja programu PowerPoint</vt:lpstr>
      <vt:lpstr>Prezentacja programu PowerPoint</vt:lpstr>
      <vt:lpstr>   stworzenie platformy zintegrowanych usług elektronicznych   dla zawodników, klubów, organizatorów, sędziów, nauczycieli, instruktorów, trenerów oraz kibiców,   za pośrednictwem której będzie można załatwić większość spraw   związanych z uczestnictwem we współzawodnictwie sportowym w dyscyplinie szachy.</vt:lpstr>
      <vt:lpstr> zarejestrować się w klubie, Wojewódzkim Związku Szachowym, a następnie Polskim Związku Szachowym,   zapisać się do turnieju szachowego   uzyskać dostęp do wyników końcowych oraz statystyk związanych ze zmianą rankingu zawodnika na podstawie osiągniętego przez niego wyniku sportowego</vt:lpstr>
      <vt:lpstr>31.12.2018 70.000 członków 400 klubów 16 Wojewódzkich Związków 1000 turniejów rocznie Edukacja przez Szachy w Szkole:  1.300 szkół,  2.500 nauczycieli 120.000 dzieci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USYTUOWANIE  KOMITETU RADY MINISTRÓW DO SPRAW CYFRYZACJI  W RZĄDOWYM PROCESIE LEGISLACYJNYM</dc:title>
  <dc:creator>Stępniewska Aneta</dc:creator>
  <cp:lastModifiedBy>Adam Dzwonkowski</cp:lastModifiedBy>
  <cp:revision>145</cp:revision>
  <cp:lastPrinted>2014-01-14T19:52:29Z</cp:lastPrinted>
  <dcterms:created xsi:type="dcterms:W3CDTF">2014-01-14T15:20:07Z</dcterms:created>
  <dcterms:modified xsi:type="dcterms:W3CDTF">2019-01-20T20:40:04Z</dcterms:modified>
</cp:coreProperties>
</file>