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6"/>
  </p:notesMasterIdLst>
  <p:sldIdLst>
    <p:sldId id="256" r:id="rId2"/>
    <p:sldId id="272" r:id="rId3"/>
    <p:sldId id="273" r:id="rId4"/>
    <p:sldId id="274" r:id="rId5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47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1D7D"/>
    <a:srgbClr val="03BD83"/>
    <a:srgbClr val="07B9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94660"/>
  </p:normalViewPr>
  <p:slideViewPr>
    <p:cSldViewPr>
      <p:cViewPr varScale="1">
        <p:scale>
          <a:sx n="110" d="100"/>
          <a:sy n="110" d="100"/>
        </p:scale>
        <p:origin x="1872" y="108"/>
      </p:cViewPr>
      <p:guideLst>
        <p:guide orient="horz" pos="2160"/>
        <p:guide pos="147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14EDB-AA3B-459C-B0C6-AAAA08619697}" type="datetimeFigureOut">
              <a:rPr lang="pl-PL" smtClean="0"/>
              <a:pPr/>
              <a:t>05.12.2018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05396-CDA6-44A7-8DBF-C7B902CD524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30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221C-92EB-4A90-B3F5-6BB71D799148}" type="datetime1">
              <a:rPr lang="pl-PL" smtClean="0"/>
              <a:pPr/>
              <a:t>05.12.2018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9774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6492-9B3C-439B-B520-B23332D81885}" type="datetime1">
              <a:rPr lang="pl-PL" smtClean="0"/>
              <a:pPr/>
              <a:t>05.12.2018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6698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1D0B-3683-4EAD-95BE-D65C1A923AEE}" type="datetime1">
              <a:rPr lang="pl-PL" smtClean="0"/>
              <a:pPr/>
              <a:t>05.12.2018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6892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4B11-5202-46C0-AE34-CF98D30CFCFB}" type="datetime1">
              <a:rPr lang="pl-PL" smtClean="0"/>
              <a:pPr/>
              <a:t>05.12.2018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5670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2979-6210-4E2B-BFC6-26AF6214CB7A}" type="datetime1">
              <a:rPr lang="pl-PL" smtClean="0"/>
              <a:pPr/>
              <a:t>05.12.2018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6265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25AE-94D0-4B34-9F51-0D597FB8B39F}" type="datetime1">
              <a:rPr lang="pl-PL" smtClean="0"/>
              <a:pPr/>
              <a:t>05.12.2018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6249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56344-3ABA-4C5F-B581-F50F24F7726F}" type="datetime1">
              <a:rPr lang="pl-PL" smtClean="0"/>
              <a:pPr/>
              <a:t>05.12.2018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0741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D061-F7E9-467D-8F3E-036FD6E7587B}" type="datetime1">
              <a:rPr lang="pl-PL" smtClean="0"/>
              <a:pPr/>
              <a:t>05.12.2018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170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8779-5DA1-4FB1-9D3B-A9733A3C4E93}" type="datetime1">
              <a:rPr lang="pl-PL" smtClean="0"/>
              <a:pPr/>
              <a:t>05.12.2018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659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63404-4897-40A8-B3C0-B5171F81D481}" type="datetime1">
              <a:rPr lang="pl-PL" smtClean="0"/>
              <a:pPr/>
              <a:t>05.12.2018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7128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8B7C-5EE2-45E2-A1E5-39309B7BFA70}" type="datetime1">
              <a:rPr lang="pl-PL" smtClean="0"/>
              <a:pPr/>
              <a:t>05.12.2018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114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23B8D-EC39-477D-9B51-5625BC5145C7}" type="datetime1">
              <a:rPr lang="pl-PL" smtClean="0"/>
              <a:pPr/>
              <a:t>05.12.2018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B51F1-1D0A-4F40-8C72-E132C4CA8CE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5266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5256584"/>
          </a:xfrm>
        </p:spPr>
        <p:txBody>
          <a:bodyPr>
            <a:normAutofit fontScale="25000" lnSpcReduction="20000"/>
          </a:bodyPr>
          <a:lstStyle/>
          <a:p>
            <a:pPr>
              <a:spcAft>
                <a:spcPts val="1200"/>
              </a:spcAft>
            </a:pPr>
            <a:r>
              <a:rPr lang="pl-PL" sz="9600" b="1" i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WROTA STATYSTYKI</a:t>
            </a:r>
          </a:p>
          <a:p>
            <a:endParaRPr lang="pl-PL" i="1" dirty="0" smtClean="0"/>
          </a:p>
          <a:p>
            <a:pPr marL="269875" indent="-269875" algn="l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8000" b="1" i="1" dirty="0">
                <a:solidFill>
                  <a:srgbClr val="002060"/>
                </a:solidFill>
                <a:cs typeface="Times New Roman" pitchFamily="18" charset="0"/>
              </a:rPr>
              <a:t>Wnioskodawca:  Kancelaria Prezesa Rady Ministrów </a:t>
            </a:r>
          </a:p>
          <a:p>
            <a:pPr marL="269875" indent="-269875" algn="l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8000" b="1" i="1" dirty="0">
                <a:solidFill>
                  <a:srgbClr val="002060"/>
                </a:solidFill>
                <a:cs typeface="Times New Roman" pitchFamily="18" charset="0"/>
              </a:rPr>
              <a:t>Beneficjent : Główny Urząd Statystyczny</a:t>
            </a:r>
          </a:p>
          <a:p>
            <a:pPr marL="269875" indent="-269875" algn="l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8000" b="1" i="1" dirty="0" smtClean="0">
                <a:solidFill>
                  <a:srgbClr val="002060"/>
                </a:solidFill>
                <a:cs typeface="Times New Roman" pitchFamily="18" charset="0"/>
              </a:rPr>
              <a:t>Partnerzy – nie dotyczy</a:t>
            </a:r>
            <a:endParaRPr lang="pl-PL" sz="8000" b="1" i="1" dirty="0">
              <a:solidFill>
                <a:srgbClr val="002060"/>
              </a:solidFill>
              <a:cs typeface="Times New Roman" pitchFamily="18" charset="0"/>
            </a:endParaRPr>
          </a:p>
          <a:p>
            <a:pPr marL="269875" indent="-269875" algn="l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8000" b="1" i="1" dirty="0">
                <a:solidFill>
                  <a:srgbClr val="002060"/>
                </a:solidFill>
                <a:cs typeface="Times New Roman" pitchFamily="18" charset="0"/>
              </a:rPr>
              <a:t>Źródło finansowania: Poddziałanie 2.3.1 Cyfrowe udostępnienie informacji sektora publicznego ze źródeł administracyjnych i zasobów nauki (Typ I (projektu: Cyfrowe udostępnienie ISP ze źródeł administracyjnych) Program Operacyjny Polska Cyfrowa 2014-2020  </a:t>
            </a:r>
          </a:p>
          <a:p>
            <a:pPr marL="269875" indent="-269875" algn="l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8000" b="1" i="1" dirty="0">
                <a:solidFill>
                  <a:srgbClr val="002060"/>
                </a:solidFill>
                <a:cs typeface="Times New Roman" pitchFamily="18" charset="0"/>
              </a:rPr>
              <a:t>Całkowity koszt projektu 41 243 705,00 PLN</a:t>
            </a:r>
          </a:p>
          <a:p>
            <a:pPr marL="269875" indent="-269875" algn="l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8000" b="1" i="1" dirty="0">
                <a:solidFill>
                  <a:srgbClr val="002060"/>
                </a:solidFill>
                <a:cs typeface="Times New Roman" pitchFamily="18" charset="0"/>
              </a:rPr>
              <a:t>Planowany okres realizacji projektu 01.04.2019 – 31.03.2022 r.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pPr/>
              <a:t>1</a:t>
            </a:fld>
            <a:endParaRPr lang="pl-PL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89" y="164895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420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525658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CEL PROJEKTU  </a:t>
            </a:r>
            <a:endParaRPr lang="pl-PL" sz="4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b="1" i="1" dirty="0">
              <a:solidFill>
                <a:srgbClr val="002060"/>
              </a:solidFill>
            </a:endParaRP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pPr/>
              <a:t>2</a:t>
            </a:fld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292447" y="2134661"/>
            <a:ext cx="8509677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i="1" dirty="0" smtClean="0">
                <a:solidFill>
                  <a:srgbClr val="002060"/>
                </a:solidFill>
              </a:rPr>
              <a:t>Cele projektu WROTA STATYSTYKI:</a:t>
            </a:r>
          </a:p>
          <a:p>
            <a:pPr marL="342900" indent="-342900">
              <a:buFont typeface="+mj-lt"/>
              <a:buAutoNum type="arabicParenR"/>
            </a:pPr>
            <a:r>
              <a:rPr lang="pl-PL" sz="1600" b="1" i="1" dirty="0" smtClean="0">
                <a:solidFill>
                  <a:srgbClr val="002060"/>
                </a:solidFill>
              </a:rPr>
              <a:t>Poprawa </a:t>
            </a:r>
            <a:r>
              <a:rPr lang="pl-PL" sz="1600" b="1" i="1" dirty="0">
                <a:solidFill>
                  <a:srgbClr val="002060"/>
                </a:solidFill>
              </a:rPr>
              <a:t>dostępności wynikowych informacji statystycznych dzięki stworzeniu nowych kanałów udostępniania danych i modernizacji obecnych</a:t>
            </a:r>
            <a:r>
              <a:rPr lang="pl-PL" sz="1600" b="1" i="1" dirty="0" smtClean="0">
                <a:solidFill>
                  <a:srgbClr val="002060"/>
                </a:solidFill>
              </a:rPr>
              <a:t>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arenR"/>
            </a:pPr>
            <a:r>
              <a:rPr lang="pl-PL" sz="1600" b="1" i="1" dirty="0" smtClean="0">
                <a:solidFill>
                  <a:srgbClr val="002060"/>
                </a:solidFill>
              </a:rPr>
              <a:t>Podniesienie </a:t>
            </a:r>
            <a:r>
              <a:rPr lang="pl-PL" sz="1600" b="1" i="1" dirty="0">
                <a:solidFill>
                  <a:srgbClr val="002060"/>
                </a:solidFill>
              </a:rPr>
              <a:t>jakości udostępnionych danych poprzez umożliwienie kontroli procesu ich produkcji oraz publikację metadanych</a:t>
            </a:r>
            <a:r>
              <a:rPr lang="pl-PL" sz="1600" b="1" i="1" dirty="0" smtClean="0">
                <a:solidFill>
                  <a:srgbClr val="002060"/>
                </a:solidFill>
              </a:rPr>
              <a:t>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arenR"/>
            </a:pPr>
            <a:r>
              <a:rPr lang="pl-PL" sz="1600" b="1" i="1" dirty="0" smtClean="0">
                <a:solidFill>
                  <a:srgbClr val="002060"/>
                </a:solidFill>
              </a:rPr>
              <a:t>Zwiększenie </a:t>
            </a:r>
            <a:r>
              <a:rPr lang="pl-PL" sz="1600" b="1" i="1" dirty="0">
                <a:solidFill>
                  <a:srgbClr val="002060"/>
                </a:solidFill>
              </a:rPr>
              <a:t>otwartości danych poprzez dostosowanie do formatów umożliwiających odczyt maszynowy w celu ułatwienia ich ponownego wykorzystania</a:t>
            </a:r>
            <a:r>
              <a:rPr lang="pl-PL" sz="1600" b="1" i="1" dirty="0" smtClean="0">
                <a:solidFill>
                  <a:srgbClr val="002060"/>
                </a:solidFill>
              </a:rPr>
              <a:t>.</a:t>
            </a:r>
          </a:p>
          <a:p>
            <a:pPr marL="36000" algn="just">
              <a:spcBef>
                <a:spcPts val="600"/>
              </a:spcBef>
            </a:pPr>
            <a:r>
              <a:rPr lang="pl-PL" sz="1600" b="1" i="1" dirty="0" smtClean="0">
                <a:solidFill>
                  <a:srgbClr val="002060"/>
                </a:solidFill>
              </a:rPr>
              <a:t>Cele te wpisują się  w  cele strategiczne:</a:t>
            </a:r>
          </a:p>
          <a:p>
            <a:pPr marL="378900" indent="-342900" algn="just">
              <a:spcBef>
                <a:spcPts val="600"/>
              </a:spcBef>
              <a:buFont typeface="+mj-lt"/>
              <a:buAutoNum type="arabicParenR"/>
            </a:pPr>
            <a:r>
              <a:rPr lang="pl-PL" sz="1600" b="1" i="1" dirty="0" smtClean="0">
                <a:solidFill>
                  <a:srgbClr val="002060"/>
                </a:solidFill>
              </a:rPr>
              <a:t>Programu </a:t>
            </a:r>
            <a:r>
              <a:rPr lang="pl-PL" sz="1600" b="1" i="1" dirty="0">
                <a:solidFill>
                  <a:srgbClr val="002060"/>
                </a:solidFill>
              </a:rPr>
              <a:t>Zintegrowanej Informatyzacji </a:t>
            </a:r>
            <a:r>
              <a:rPr lang="pl-PL" sz="1600" b="1" i="1" dirty="0" smtClean="0">
                <a:solidFill>
                  <a:srgbClr val="002060"/>
                </a:solidFill>
              </a:rPr>
              <a:t>Państwa - </a:t>
            </a:r>
            <a:r>
              <a:rPr lang="en-US" sz="1600" b="1" i="1" dirty="0" err="1">
                <a:solidFill>
                  <a:srgbClr val="002060"/>
                </a:solidFill>
              </a:rPr>
              <a:t>Otwarty</a:t>
            </a:r>
            <a:r>
              <a:rPr lang="en-US" sz="1600" b="1" i="1" dirty="0">
                <a:solidFill>
                  <a:srgbClr val="002060"/>
                </a:solidFill>
              </a:rPr>
              <a:t> </a:t>
            </a:r>
            <a:r>
              <a:rPr lang="en-US" sz="1600" b="1" i="1" dirty="0" err="1">
                <a:solidFill>
                  <a:srgbClr val="002060"/>
                </a:solidFill>
              </a:rPr>
              <a:t>Rząd</a:t>
            </a:r>
            <a:r>
              <a:rPr lang="en-US" sz="1600" b="1" i="1" dirty="0">
                <a:solidFill>
                  <a:srgbClr val="002060"/>
                </a:solidFill>
              </a:rPr>
              <a:t> </a:t>
            </a:r>
            <a:r>
              <a:rPr lang="en-US" sz="1600" b="1" i="1" dirty="0" err="1">
                <a:solidFill>
                  <a:srgbClr val="002060"/>
                </a:solidFill>
              </a:rPr>
              <a:t>i</a:t>
            </a:r>
            <a:r>
              <a:rPr lang="en-US" sz="1600" b="1" i="1" dirty="0">
                <a:solidFill>
                  <a:srgbClr val="002060"/>
                </a:solidFill>
              </a:rPr>
              <a:t> </a:t>
            </a:r>
            <a:r>
              <a:rPr lang="en-US" sz="1600" b="1" i="1" dirty="0" err="1">
                <a:solidFill>
                  <a:srgbClr val="002060"/>
                </a:solidFill>
              </a:rPr>
              <a:t>wspieranie</a:t>
            </a:r>
            <a:r>
              <a:rPr lang="en-US" sz="1600" b="1" i="1" dirty="0">
                <a:solidFill>
                  <a:srgbClr val="002060"/>
                </a:solidFill>
              </a:rPr>
              <a:t> </a:t>
            </a:r>
            <a:r>
              <a:rPr lang="en-US" sz="1600" b="1" i="1" dirty="0" err="1">
                <a:solidFill>
                  <a:srgbClr val="002060"/>
                </a:solidFill>
              </a:rPr>
              <a:t>rozwoju</a:t>
            </a:r>
            <a:r>
              <a:rPr lang="en-US" sz="1600" b="1" i="1" dirty="0">
                <a:solidFill>
                  <a:srgbClr val="002060"/>
                </a:solidFill>
              </a:rPr>
              <a:t> </a:t>
            </a:r>
            <a:r>
              <a:rPr lang="en-US" sz="1600" b="1" i="1" dirty="0" err="1">
                <a:solidFill>
                  <a:srgbClr val="002060"/>
                </a:solidFill>
              </a:rPr>
              <a:t>społeczeństwa</a:t>
            </a:r>
            <a:r>
              <a:rPr lang="en-US" sz="1600" b="1" i="1" dirty="0">
                <a:solidFill>
                  <a:srgbClr val="002060"/>
                </a:solidFill>
              </a:rPr>
              <a:t> </a:t>
            </a:r>
            <a:r>
              <a:rPr lang="en-US" sz="1600" b="1" i="1" dirty="0" err="1" smtClean="0">
                <a:solidFill>
                  <a:srgbClr val="002060"/>
                </a:solidFill>
              </a:rPr>
              <a:t>obywatelskiego</a:t>
            </a:r>
            <a:r>
              <a:rPr lang="pl-PL" sz="1600" b="1" i="1" dirty="0">
                <a:solidFill>
                  <a:srgbClr val="002060"/>
                </a:solidFill>
              </a:rPr>
              <a:t>.</a:t>
            </a:r>
            <a:endParaRPr lang="pl-PL" sz="1600" b="1" i="1" dirty="0" smtClean="0">
              <a:solidFill>
                <a:srgbClr val="002060"/>
              </a:solidFill>
            </a:endParaRPr>
          </a:p>
          <a:p>
            <a:pPr marL="378900" indent="-342900" algn="just">
              <a:spcBef>
                <a:spcPts val="600"/>
              </a:spcBef>
              <a:buFont typeface="+mj-lt"/>
              <a:buAutoNum type="arabicParenR"/>
            </a:pPr>
            <a:r>
              <a:rPr lang="pl-PL" sz="1600" b="1" i="1" dirty="0" smtClean="0">
                <a:solidFill>
                  <a:srgbClr val="002060"/>
                </a:solidFill>
              </a:rPr>
              <a:t>Strategii </a:t>
            </a:r>
            <a:r>
              <a:rPr lang="pl-PL" sz="1600" b="1" i="1" dirty="0">
                <a:solidFill>
                  <a:srgbClr val="002060"/>
                </a:solidFill>
              </a:rPr>
              <a:t>na rzecz Odpowiedzialnego Rozwoju – obszar </a:t>
            </a:r>
            <a:r>
              <a:rPr lang="pl-PL" sz="1600" b="1" i="1" dirty="0" smtClean="0">
                <a:solidFill>
                  <a:srgbClr val="002060"/>
                </a:solidFill>
              </a:rPr>
              <a:t>E-państwo. </a:t>
            </a:r>
          </a:p>
          <a:p>
            <a:pPr marL="378900" indent="-342900" algn="just">
              <a:spcBef>
                <a:spcPts val="600"/>
              </a:spcBef>
              <a:buFont typeface="+mj-lt"/>
              <a:buAutoNum type="arabicParenR"/>
            </a:pPr>
            <a:r>
              <a:rPr lang="pl-PL" sz="1600" b="1" i="1" dirty="0" smtClean="0">
                <a:solidFill>
                  <a:srgbClr val="002060"/>
                </a:solidFill>
              </a:rPr>
              <a:t>Programu </a:t>
            </a:r>
            <a:r>
              <a:rPr lang="pl-PL" sz="1600" b="1" i="1" dirty="0">
                <a:solidFill>
                  <a:srgbClr val="002060"/>
                </a:solidFill>
              </a:rPr>
              <a:t>otwierania danych publicznych: cel szczegółowy 3: „zwiększenie przejrzystości i skuteczności funkcjonowania organów administracji publicznej, usprawnienie działalności urzędów, umożliwienie obywatelom udziału w sprawowaniu władzy i procesie ponownego wykorzystywania danych publicznych”.</a:t>
            </a:r>
          </a:p>
          <a:p>
            <a:endParaRPr lang="pl-PL" b="1" i="1" dirty="0">
              <a:solidFill>
                <a:srgbClr val="002060"/>
              </a:solidFill>
              <a:ea typeface="Times New Roman" panose="02020603050405020304" pitchFamily="18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89" y="164895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151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194656"/>
            <a:ext cx="8712968" cy="4250568"/>
          </a:xfrm>
        </p:spPr>
        <p:txBody>
          <a:bodyPr anchor="ctr"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pl-PL" sz="24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24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2400" b="1" dirty="0" smtClean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endParaRPr lang="pl-PL" sz="29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pPr/>
              <a:t>3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89" y="164895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2024960"/>
            <a:ext cx="6411787" cy="4833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76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288" y="0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pPr/>
              <a:t>4</a:t>
            </a:fld>
            <a:endParaRPr lang="pl-PL" dirty="0"/>
          </a:p>
        </p:txBody>
      </p:sp>
      <p:sp>
        <p:nvSpPr>
          <p:cNvPr id="9" name="Symbol zastępczy zawartości 2"/>
          <p:cNvSpPr>
            <a:spLocks noGrp="1"/>
          </p:cNvSpPr>
          <p:nvPr>
            <p:ph idx="1"/>
          </p:nvPr>
        </p:nvSpPr>
        <p:spPr>
          <a:xfrm>
            <a:off x="353288" y="1124744"/>
            <a:ext cx="8712968" cy="3505118"/>
          </a:xfrm>
        </p:spPr>
        <p:txBody>
          <a:bodyPr anchor="ctr"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pl-PL" sz="24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24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2400" b="1" dirty="0" smtClean="0">
                <a:solidFill>
                  <a:schemeClr val="accent1">
                    <a:lumMod val="50000"/>
                  </a:schemeClr>
                </a:solidFill>
              </a:rPr>
              <a:t>ARCHITEKTURA – kluczowe komponenty 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endParaRPr lang="pl-PL" sz="29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157" y="1373960"/>
            <a:ext cx="7963128" cy="5484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98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1150</TotalTime>
  <Words>194</Words>
  <Application>Microsoft Office PowerPoint</Application>
  <PresentationFormat>Pokaz na ekranie (4:3)</PresentationFormat>
  <Paragraphs>81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USYTUOWANIE  KOMITETU RADY MINISTRÓW DO SPRAW CYFRYZACJI  W RZĄDOWYM PROCESIE LEGISLACYJNYM</dc:title>
  <dc:creator>Stępniewska Aneta</dc:creator>
  <cp:lastModifiedBy>Piekarek Marcin</cp:lastModifiedBy>
  <cp:revision>144</cp:revision>
  <cp:lastPrinted>2014-01-14T19:52:29Z</cp:lastPrinted>
  <dcterms:created xsi:type="dcterms:W3CDTF">2014-01-14T15:20:07Z</dcterms:created>
  <dcterms:modified xsi:type="dcterms:W3CDTF">2018-12-05T12:58:56Z</dcterms:modified>
</cp:coreProperties>
</file>